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3" r:id="rId16"/>
    <p:sldId id="274" r:id="rId17"/>
    <p:sldId id="275" r:id="rId18"/>
    <p:sldId id="276" r:id="rId19"/>
    <p:sldId id="277" r:id="rId20"/>
    <p:sldId id="279" r:id="rId21"/>
    <p:sldId id="280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7" r:id="rId37"/>
    <p:sldId id="300" r:id="rId38"/>
    <p:sldId id="301" r:id="rId39"/>
    <p:sldId id="303" r:id="rId40"/>
    <p:sldId id="305" r:id="rId41"/>
    <p:sldId id="306" r:id="rId42"/>
    <p:sldId id="307" r:id="rId43"/>
    <p:sldId id="308" r:id="rId44"/>
    <p:sldId id="309" r:id="rId45"/>
    <p:sldId id="310" r:id="rId46"/>
    <p:sldId id="311" r:id="rId47"/>
    <p:sldId id="312" r:id="rId48"/>
    <p:sldId id="313" r:id="rId49"/>
    <p:sldId id="314" r:id="rId50"/>
    <p:sldId id="315" r:id="rId51"/>
    <p:sldId id="316" r:id="rId52"/>
    <p:sldId id="317" r:id="rId53"/>
    <p:sldId id="318" r:id="rId54"/>
    <p:sldId id="319" r:id="rId55"/>
    <p:sldId id="320" r:id="rId56"/>
    <p:sldId id="321" r:id="rId57"/>
    <p:sldId id="322" r:id="rId58"/>
    <p:sldId id="323" r:id="rId59"/>
    <p:sldId id="324" r:id="rId60"/>
    <p:sldId id="326" r:id="rId61"/>
    <p:sldId id="327" r:id="rId62"/>
    <p:sldId id="329" r:id="rId63"/>
    <p:sldId id="330" r:id="rId64"/>
    <p:sldId id="332" r:id="rId65"/>
    <p:sldId id="333" r:id="rId66"/>
    <p:sldId id="334" r:id="rId67"/>
    <p:sldId id="335" r:id="rId68"/>
    <p:sldId id="336" r:id="rId69"/>
    <p:sldId id="337" r:id="rId70"/>
    <p:sldId id="338" r:id="rId71"/>
    <p:sldId id="339" r:id="rId72"/>
    <p:sldId id="340" r:id="rId73"/>
    <p:sldId id="341" r:id="rId74"/>
    <p:sldId id="342" r:id="rId75"/>
    <p:sldId id="343" r:id="rId76"/>
    <p:sldId id="344" r:id="rId77"/>
    <p:sldId id="345" r:id="rId78"/>
    <p:sldId id="346" r:id="rId79"/>
    <p:sldId id="347" r:id="rId80"/>
    <p:sldId id="348" r:id="rId81"/>
    <p:sldId id="349" r:id="rId82"/>
    <p:sldId id="350" r:id="rId83"/>
    <p:sldId id="351" r:id="rId84"/>
    <p:sldId id="352" r:id="rId85"/>
    <p:sldId id="353" r:id="rId86"/>
    <p:sldId id="354" r:id="rId87"/>
    <p:sldId id="355" r:id="rId88"/>
    <p:sldId id="356" r:id="rId89"/>
    <p:sldId id="357" r:id="rId90"/>
    <p:sldId id="358" r:id="rId91"/>
    <p:sldId id="359" r:id="rId92"/>
    <p:sldId id="360" r:id="rId93"/>
    <p:sldId id="361" r:id="rId94"/>
    <p:sldId id="362" r:id="rId95"/>
    <p:sldId id="363" r:id="rId96"/>
    <p:sldId id="364" r:id="rId97"/>
    <p:sldId id="365" r:id="rId98"/>
    <p:sldId id="366" r:id="rId99"/>
    <p:sldId id="367" r:id="rId100"/>
    <p:sldId id="369" r:id="rId101"/>
    <p:sldId id="370" r:id="rId102"/>
    <p:sldId id="371" r:id="rId103"/>
    <p:sldId id="372" r:id="rId104"/>
    <p:sldId id="373" r:id="rId105"/>
    <p:sldId id="374" r:id="rId106"/>
    <p:sldId id="375" r:id="rId107"/>
    <p:sldId id="377" r:id="rId108"/>
    <p:sldId id="378" r:id="rId109"/>
    <p:sldId id="379" r:id="rId110"/>
    <p:sldId id="380" r:id="rId111"/>
    <p:sldId id="381" r:id="rId112"/>
    <p:sldId id="382" r:id="rId113"/>
    <p:sldId id="383" r:id="rId114"/>
    <p:sldId id="384" r:id="rId115"/>
    <p:sldId id="385" r:id="rId116"/>
    <p:sldId id="386" r:id="rId117"/>
    <p:sldId id="387" r:id="rId118"/>
    <p:sldId id="388" r:id="rId119"/>
    <p:sldId id="389" r:id="rId120"/>
    <p:sldId id="390" r:id="rId121"/>
    <p:sldId id="391" r:id="rId122"/>
    <p:sldId id="392" r:id="rId123"/>
    <p:sldId id="393" r:id="rId124"/>
    <p:sldId id="394" r:id="rId125"/>
    <p:sldId id="395" r:id="rId126"/>
    <p:sldId id="396" r:id="rId127"/>
    <p:sldId id="397" r:id="rId128"/>
    <p:sldId id="398" r:id="rId129"/>
    <p:sldId id="399" r:id="rId130"/>
    <p:sldId id="400" r:id="rId131"/>
    <p:sldId id="401" r:id="rId132"/>
    <p:sldId id="402" r:id="rId133"/>
    <p:sldId id="403" r:id="rId134"/>
    <p:sldId id="404" r:id="rId135"/>
    <p:sldId id="405" r:id="rId136"/>
    <p:sldId id="406" r:id="rId137"/>
    <p:sldId id="407" r:id="rId138"/>
    <p:sldId id="408" r:id="rId139"/>
    <p:sldId id="409" r:id="rId140"/>
    <p:sldId id="410" r:id="rId141"/>
    <p:sldId id="411" r:id="rId142"/>
    <p:sldId id="412" r:id="rId143"/>
    <p:sldId id="413" r:id="rId144"/>
    <p:sldId id="414" r:id="rId145"/>
    <p:sldId id="415" r:id="rId146"/>
    <p:sldId id="416" r:id="rId147"/>
    <p:sldId id="417" r:id="rId148"/>
  </p:sldIdLst>
  <p:sldSz cx="14630400" cy="8229600"/>
  <p:notesSz cx="14630400" cy="82296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84" y="10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presProps" Target="presProps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00" b="1" i="0">
                <a:solidFill>
                  <a:srgbClr val="FF706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00" b="1" i="0">
                <a:solidFill>
                  <a:srgbClr val="FF706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859905" y="1822427"/>
            <a:ext cx="4326890" cy="43827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6/8/2025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00" b="1" i="0">
                <a:solidFill>
                  <a:srgbClr val="FF706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74675" y="80009"/>
            <a:ext cx="11042650" cy="30594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700" b="1" i="0">
                <a:solidFill>
                  <a:srgbClr val="FF706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67690" y="1850707"/>
            <a:ext cx="11135995" cy="3342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anto@uma.es" TargetMode="Externa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8.png"/><Relationship Id="rId3" Type="http://schemas.openxmlformats.org/officeDocument/2006/relationships/image" Target="../media/image5.jpg"/><Relationship Id="rId7" Type="http://schemas.openxmlformats.org/officeDocument/2006/relationships/image" Target="../media/image11.png"/><Relationship Id="rId12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23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7.jp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6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0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g"/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g"/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g"/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g"/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g"/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jpg"/><Relationship Id="rId3" Type="http://schemas.openxmlformats.org/officeDocument/2006/relationships/image" Target="../media/image220.png"/><Relationship Id="rId7" Type="http://schemas.openxmlformats.org/officeDocument/2006/relationships/image" Target="../media/image224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3.png"/><Relationship Id="rId11" Type="http://schemas.openxmlformats.org/officeDocument/2006/relationships/image" Target="../media/image228.png"/><Relationship Id="rId5" Type="http://schemas.openxmlformats.org/officeDocument/2006/relationships/image" Target="../media/image222.png"/><Relationship Id="rId10" Type="http://schemas.openxmlformats.org/officeDocument/2006/relationships/image" Target="../media/image227.png"/><Relationship Id="rId4" Type="http://schemas.openxmlformats.org/officeDocument/2006/relationships/image" Target="../media/image221.png"/><Relationship Id="rId9" Type="http://schemas.openxmlformats.org/officeDocument/2006/relationships/image" Target="../media/image226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30.jpg"/><Relationship Id="rId1" Type="http://schemas.openxmlformats.org/officeDocument/2006/relationships/slideLayout" Target="../slideLayouts/slideLayout5.xml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png"/><Relationship Id="rId13" Type="http://schemas.openxmlformats.org/officeDocument/2006/relationships/image" Target="../media/image243.png"/><Relationship Id="rId3" Type="http://schemas.openxmlformats.org/officeDocument/2006/relationships/image" Target="../media/image233.png"/><Relationship Id="rId7" Type="http://schemas.openxmlformats.org/officeDocument/2006/relationships/image" Target="../media/image237.png"/><Relationship Id="rId12" Type="http://schemas.openxmlformats.org/officeDocument/2006/relationships/image" Target="../media/image242.png"/><Relationship Id="rId2" Type="http://schemas.openxmlformats.org/officeDocument/2006/relationships/image" Target="../media/image232.jpg"/><Relationship Id="rId16" Type="http://schemas.openxmlformats.org/officeDocument/2006/relationships/image" Target="../media/image2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.png"/><Relationship Id="rId11" Type="http://schemas.openxmlformats.org/officeDocument/2006/relationships/image" Target="../media/image241.png"/><Relationship Id="rId5" Type="http://schemas.openxmlformats.org/officeDocument/2006/relationships/image" Target="../media/image235.png"/><Relationship Id="rId15" Type="http://schemas.openxmlformats.org/officeDocument/2006/relationships/image" Target="../media/image245.png"/><Relationship Id="rId10" Type="http://schemas.openxmlformats.org/officeDocument/2006/relationships/image" Target="../media/image240.png"/><Relationship Id="rId4" Type="http://schemas.openxmlformats.org/officeDocument/2006/relationships/image" Target="../media/image234.png"/><Relationship Id="rId9" Type="http://schemas.openxmlformats.org/officeDocument/2006/relationships/image" Target="../media/image239.png"/><Relationship Id="rId14" Type="http://schemas.openxmlformats.org/officeDocument/2006/relationships/image" Target="../media/image244.pn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g"/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28.png"/><Relationship Id="rId3" Type="http://schemas.openxmlformats.org/officeDocument/2006/relationships/image" Target="../media/image5.jp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hyperlink" Target="https://asecuritysite.com/encryption/plain" TargetMode="External"/><Relationship Id="rId10" Type="http://schemas.openxmlformats.org/officeDocument/2006/relationships/image" Target="../media/image46.png"/><Relationship Id="rId4" Type="http://schemas.openxmlformats.org/officeDocument/2006/relationships/image" Target="../media/image40.jpg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g"/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3.jpg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g"/><Relationship Id="rId1" Type="http://schemas.openxmlformats.org/officeDocument/2006/relationships/slideLayout" Target="../slideLayouts/slideLayout5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nisa.europa.eu/" TargetMode="External"/><Relationship Id="rId3" Type="http://schemas.openxmlformats.org/officeDocument/2006/relationships/image" Target="../media/image187.jpg"/><Relationship Id="rId7" Type="http://schemas.openxmlformats.org/officeDocument/2006/relationships/hyperlink" Target="http://www.sciencedirect.com/science/article/abs/pii/S0096300321001041)" TargetMode="External"/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nisa.europa.eu/topics/critical-" TargetMode="External"/><Relationship Id="rId5" Type="http://schemas.openxmlformats.org/officeDocument/2006/relationships/hyperlink" Target="http://www.iso.org/standard/27001" TargetMode="External"/><Relationship Id="rId4" Type="http://schemas.openxmlformats.org/officeDocument/2006/relationships/hyperlink" Target="http://www.fortinet.com/resources/cyberglossary/what-is-" TargetMode="External"/><Relationship Id="rId9" Type="http://schemas.openxmlformats.org/officeDocument/2006/relationships/hyperlink" Target="http://www.consilium.europa.eu/en/" TargetMode="External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cybersecpro-euproject/" TargetMode="External"/><Relationship Id="rId3" Type="http://schemas.openxmlformats.org/officeDocument/2006/relationships/image" Target="../media/image264.png"/><Relationship Id="rId7" Type="http://schemas.openxmlformats.org/officeDocument/2006/relationships/hyperlink" Target="https://twitter.com/CyberSecPro_eu" TargetMode="External"/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ybersecpro-project.eu/" TargetMode="External"/><Relationship Id="rId5" Type="http://schemas.openxmlformats.org/officeDocument/2006/relationships/image" Target="../media/image119.png"/><Relationship Id="rId4" Type="http://schemas.openxmlformats.org/officeDocument/2006/relationships/image" Target="../media/image265.jp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yptii.com/" TargetMode="External"/><Relationship Id="rId4" Type="http://schemas.openxmlformats.org/officeDocument/2006/relationships/image" Target="../media/image5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asecuritysite.com/symmetric/camellia" TargetMode="External"/><Relationship Id="rId3" Type="http://schemas.openxmlformats.org/officeDocument/2006/relationships/image" Target="../media/image5.jpg"/><Relationship Id="rId7" Type="http://schemas.openxmlformats.org/officeDocument/2006/relationships/hyperlink" Target="https://asecuritysite.com/symmetric/threedes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securitysite.com/symmetric/des" TargetMode="External"/><Relationship Id="rId5" Type="http://schemas.openxmlformats.org/officeDocument/2006/relationships/hyperlink" Target="https://asecuritysite.com/symmetric/aes" TargetMode="External"/><Relationship Id="rId4" Type="http://schemas.openxmlformats.org/officeDocument/2006/relationships/image" Target="../media/image5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vecteezy.com/vector-art/17407877-traditional-salt-shaker-sketch-hand-drawn-vector" TargetMode="Externa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.jpg"/><Relationship Id="rId7" Type="http://schemas.openxmlformats.org/officeDocument/2006/relationships/image" Target="../media/image5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.jpg"/><Relationship Id="rId7" Type="http://schemas.openxmlformats.org/officeDocument/2006/relationships/image" Target="../media/image6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yptii.com/" TargetMode="External"/><Relationship Id="rId4" Type="http://schemas.openxmlformats.org/officeDocument/2006/relationships/image" Target="../media/image6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hyperlink" Target="https://asecuritysite.com/symmetric/sym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28.png"/><Relationship Id="rId3" Type="http://schemas.openxmlformats.org/officeDocument/2006/relationships/image" Target="../media/image5.jp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hyperlink" Target="https://cryptotools.net/rsagen" TargetMode="External"/><Relationship Id="rId10" Type="http://schemas.openxmlformats.org/officeDocument/2006/relationships/image" Target="../media/image46.png"/><Relationship Id="rId4" Type="http://schemas.openxmlformats.org/officeDocument/2006/relationships/image" Target="../media/image71.jpg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3.png"/><Relationship Id="rId3" Type="http://schemas.openxmlformats.org/officeDocument/2006/relationships/image" Target="../media/image5.jp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2.png"/><Relationship Id="rId2" Type="http://schemas.openxmlformats.org/officeDocument/2006/relationships/image" Target="../media/image33.png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42.png"/><Relationship Id="rId15" Type="http://schemas.openxmlformats.org/officeDocument/2006/relationships/image" Target="../media/image28.png"/><Relationship Id="rId10" Type="http://schemas.openxmlformats.org/officeDocument/2006/relationships/image" Target="../media/image76.png"/><Relationship Id="rId4" Type="http://schemas.openxmlformats.org/officeDocument/2006/relationships/image" Target="../media/image41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.jpg"/><Relationship Id="rId7" Type="http://schemas.openxmlformats.org/officeDocument/2006/relationships/image" Target="../media/image42.png"/><Relationship Id="rId12" Type="http://schemas.openxmlformats.org/officeDocument/2006/relationships/image" Target="../media/image4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28.png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openxmlformats.org/officeDocument/2006/relationships/image" Target="../media/image41.png"/><Relationship Id="rId9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5.jpg"/><Relationship Id="rId7" Type="http://schemas.openxmlformats.org/officeDocument/2006/relationships/image" Target="../media/image86.png"/><Relationship Id="rId12" Type="http://schemas.openxmlformats.org/officeDocument/2006/relationships/image" Target="../media/image8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28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85.png"/><Relationship Id="rId9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5.jpg"/><Relationship Id="rId7" Type="http://schemas.openxmlformats.org/officeDocument/2006/relationships/image" Target="../media/image34.png"/><Relationship Id="rId12" Type="http://schemas.openxmlformats.org/officeDocument/2006/relationships/image" Target="../media/image28.png"/><Relationship Id="rId2" Type="http://schemas.openxmlformats.org/officeDocument/2006/relationships/image" Target="../media/image33.png"/><Relationship Id="rId16" Type="http://schemas.openxmlformats.org/officeDocument/2006/relationships/hyperlink" Target="https://www.vecteezy.com/vector-art/19053049-petrol-generator-icon-isometric-vector-industrial-equipmen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92.png"/><Relationship Id="rId5" Type="http://schemas.openxmlformats.org/officeDocument/2006/relationships/image" Target="../media/image47.png"/><Relationship Id="rId15" Type="http://schemas.openxmlformats.org/officeDocument/2006/relationships/image" Target="../media/image93.png"/><Relationship Id="rId10" Type="http://schemas.openxmlformats.org/officeDocument/2006/relationships/image" Target="../media/image91.png"/><Relationship Id="rId4" Type="http://schemas.openxmlformats.org/officeDocument/2006/relationships/image" Target="../media/image42.png"/><Relationship Id="rId9" Type="http://schemas.openxmlformats.org/officeDocument/2006/relationships/image" Target="../media/image90.png"/><Relationship Id="rId1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5.png"/><Relationship Id="rId7" Type="http://schemas.openxmlformats.org/officeDocument/2006/relationships/image" Target="../media/image2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image" Target="../media/image5.jpg"/><Relationship Id="rId4" Type="http://schemas.openxmlformats.org/officeDocument/2006/relationships/image" Target="../media/image48.png"/><Relationship Id="rId9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hyperlink" Target="https://cryptii.com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asecuritysite.com/encryption/md5" TargetMode="External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cryptii.com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openpgp.org/software/kleopatra/" TargetMode="External"/><Relationship Id="rId4" Type="http://schemas.openxmlformats.org/officeDocument/2006/relationships/hyperlink" Target="http://www/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5.jpg"/><Relationship Id="rId7" Type="http://schemas.openxmlformats.org/officeDocument/2006/relationships/image" Target="../media/image101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27.png"/><Relationship Id="rId10" Type="http://schemas.openxmlformats.org/officeDocument/2006/relationships/image" Target="../media/image104.png"/><Relationship Id="rId4" Type="http://schemas.openxmlformats.org/officeDocument/2006/relationships/image" Target="../media/image99.png"/><Relationship Id="rId9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eracrypt.fr/code/VeraCrypt/" TargetMode="External"/><Relationship Id="rId3" Type="http://schemas.openxmlformats.org/officeDocument/2006/relationships/image" Target="../media/image5.jpg"/><Relationship Id="rId7" Type="http://schemas.openxmlformats.org/officeDocument/2006/relationships/image" Target="../media/image110.jp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jpg"/><Relationship Id="rId4" Type="http://schemas.openxmlformats.org/officeDocument/2006/relationships/image" Target="../media/image107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eracrypt.fr/code/VeraCrypt/" TargetMode="External"/><Relationship Id="rId3" Type="http://schemas.openxmlformats.org/officeDocument/2006/relationships/image" Target="../media/image5.jpg"/><Relationship Id="rId7" Type="http://schemas.openxmlformats.org/officeDocument/2006/relationships/image" Target="../media/image1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g"/><Relationship Id="rId5" Type="http://schemas.openxmlformats.org/officeDocument/2006/relationships/image" Target="../media/image112.jpg"/><Relationship Id="rId4" Type="http://schemas.openxmlformats.org/officeDocument/2006/relationships/image" Target="../media/image1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veracrypt.fr/code/VeraCrypt/" TargetMode="External"/><Relationship Id="rId4" Type="http://schemas.openxmlformats.org/officeDocument/2006/relationships/image" Target="../media/image115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cryptii.com/" TargetMode="External"/><Relationship Id="rId3" Type="http://schemas.openxmlformats.org/officeDocument/2006/relationships/image" Target="../media/image5.jpg"/><Relationship Id="rId7" Type="http://schemas.openxmlformats.org/officeDocument/2006/relationships/hyperlink" Target="https://asecuritysite.com/encryption/plain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loudshark.org/captures/818ceaef07b8?filter=telnet" TargetMode="External"/><Relationship Id="rId11" Type="http://schemas.openxmlformats.org/officeDocument/2006/relationships/hyperlink" Target="https://asecuritysite.com/symmetric/threedes" TargetMode="External"/><Relationship Id="rId5" Type="http://schemas.openxmlformats.org/officeDocument/2006/relationships/hyperlink" Target="https://cs3sthlm.se/" TargetMode="External"/><Relationship Id="rId10" Type="http://schemas.openxmlformats.org/officeDocument/2006/relationships/hyperlink" Target="https://asecuritysite.com/symmetric/des" TargetMode="External"/><Relationship Id="rId4" Type="http://schemas.openxmlformats.org/officeDocument/2006/relationships/hyperlink" Target="https://www.netresec.com/?page=PCAP4SICS" TargetMode="External"/><Relationship Id="rId9" Type="http://schemas.openxmlformats.org/officeDocument/2006/relationships/hyperlink" Target="https://asecuritysite.com/symmetric/aes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eracrypt.fr/code/VeraCrypt/" TargetMode="External"/><Relationship Id="rId3" Type="http://schemas.openxmlformats.org/officeDocument/2006/relationships/image" Target="../media/image5.jpg"/><Relationship Id="rId7" Type="http://schemas.openxmlformats.org/officeDocument/2006/relationships/hyperlink" Target="https://asecuritysite.com/encryption/md5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yptotools.net/rsagen" TargetMode="External"/><Relationship Id="rId5" Type="http://schemas.openxmlformats.org/officeDocument/2006/relationships/hyperlink" Target="https://asecuritysite.com/symmetric/sym" TargetMode="External"/><Relationship Id="rId10" Type="http://schemas.openxmlformats.org/officeDocument/2006/relationships/hyperlink" Target="https://www.vecteezy.com/" TargetMode="External"/><Relationship Id="rId4" Type="http://schemas.openxmlformats.org/officeDocument/2006/relationships/hyperlink" Target="https://asecuritysite.com/symmetric/camellia" TargetMode="External"/><Relationship Id="rId9" Type="http://schemas.openxmlformats.org/officeDocument/2006/relationships/hyperlink" Target="https://www.deepl.com/translator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7" Type="http://schemas.openxmlformats.org/officeDocument/2006/relationships/hyperlink" Target="https://www.linkedin.com/company/cybersecpro-euproject/" TargetMode="External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CyberSecPro_eu" TargetMode="External"/><Relationship Id="rId5" Type="http://schemas.openxmlformats.org/officeDocument/2006/relationships/hyperlink" Target="http://www.cybersecpro-project.eu/" TargetMode="External"/><Relationship Id="rId4" Type="http://schemas.openxmlformats.org/officeDocument/2006/relationships/image" Target="../media/image11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alcaraz@uma.e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4.jpg"/><Relationship Id="rId7" Type="http://schemas.openxmlformats.org/officeDocument/2006/relationships/image" Target="../media/image129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4.jpg"/><Relationship Id="rId7" Type="http://schemas.openxmlformats.org/officeDocument/2006/relationships/image" Target="../media/image129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4.jpg"/><Relationship Id="rId7" Type="http://schemas.openxmlformats.org/officeDocument/2006/relationships/image" Target="../media/image134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10" Type="http://schemas.openxmlformats.org/officeDocument/2006/relationships/hyperlink" Target="http://www.enisa.europa.eu/publications/appropriate-security-measures-for-smart-grids" TargetMode="External"/><Relationship Id="rId4" Type="http://schemas.openxmlformats.org/officeDocument/2006/relationships/image" Target="../media/image131.png"/><Relationship Id="rId9" Type="http://schemas.openxmlformats.org/officeDocument/2006/relationships/image" Target="../media/image136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4.jpg"/><Relationship Id="rId7" Type="http://schemas.openxmlformats.org/officeDocument/2006/relationships/image" Target="../media/image14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4.jpg"/><Relationship Id="rId7" Type="http://schemas.openxmlformats.org/officeDocument/2006/relationships/image" Target="../media/image147.jp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Relationship Id="rId9" Type="http://schemas.openxmlformats.org/officeDocument/2006/relationships/image" Target="../media/image14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5.jp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jpg"/><Relationship Id="rId4" Type="http://schemas.openxmlformats.org/officeDocument/2006/relationships/image" Target="../media/image11.png"/><Relationship Id="rId9" Type="http://schemas.openxmlformats.org/officeDocument/2006/relationships/image" Target="../media/image16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53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4.jpg"/><Relationship Id="rId7" Type="http://schemas.openxmlformats.org/officeDocument/2006/relationships/image" Target="../media/image147.jp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55.png"/><Relationship Id="rId10" Type="http://schemas.openxmlformats.org/officeDocument/2006/relationships/image" Target="../media/image157.png"/><Relationship Id="rId4" Type="http://schemas.openxmlformats.org/officeDocument/2006/relationships/image" Target="../media/image154.png"/><Relationship Id="rId9" Type="http://schemas.openxmlformats.org/officeDocument/2006/relationships/image" Target="../media/image149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hyperlink" Target="mailto:0003@deepl.internal" TargetMode="External"/><Relationship Id="rId3" Type="http://schemas.openxmlformats.org/officeDocument/2006/relationships/image" Target="../media/image4.jpg"/><Relationship Id="rId7" Type="http://schemas.openxmlformats.org/officeDocument/2006/relationships/image" Target="../media/image160.png"/><Relationship Id="rId12" Type="http://schemas.openxmlformats.org/officeDocument/2006/relationships/hyperlink" Target="mailto:0002@deepl.internal" TargetMode="Externa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g"/><Relationship Id="rId11" Type="http://schemas.openxmlformats.org/officeDocument/2006/relationships/hyperlink" Target="mailto:0001@deepl.internal" TargetMode="External"/><Relationship Id="rId5" Type="http://schemas.openxmlformats.org/officeDocument/2006/relationships/image" Target="../media/image159.png"/><Relationship Id="rId10" Type="http://schemas.openxmlformats.org/officeDocument/2006/relationships/hyperlink" Target="mailto:0000@deepl.internal" TargetMode="External"/><Relationship Id="rId4" Type="http://schemas.openxmlformats.org/officeDocument/2006/relationships/image" Target="../media/image158.png"/><Relationship Id="rId9" Type="http://schemas.openxmlformats.org/officeDocument/2006/relationships/image" Target="../media/image16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66.jp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jpg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5.jpg"/><Relationship Id="rId9" Type="http://schemas.openxmlformats.org/officeDocument/2006/relationships/image" Target="../media/image2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7" Type="http://schemas.openxmlformats.org/officeDocument/2006/relationships/image" Target="../media/image173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eepl.com/translator" TargetMode="External"/><Relationship Id="rId5" Type="http://schemas.openxmlformats.org/officeDocument/2006/relationships/hyperlink" Target="http://www.enisa.europa.eu/publications/&#954;&#945;&#964;&#940;&#955;&#955;&#951;&#955;&#949;&#962;-&#945;&#963;&#966;&#945;&#955;&#949;&#943;&#962;-" TargetMode="External"/><Relationship Id="rId4" Type="http://schemas.openxmlformats.org/officeDocument/2006/relationships/image" Target="../media/image4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7" Type="http://schemas.openxmlformats.org/officeDocument/2006/relationships/hyperlink" Target="http://www.linkedin.com/company/cy" TargetMode="Externa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ybersecpro-project.eu/" TargetMode="External"/><Relationship Id="rId5" Type="http://schemas.openxmlformats.org/officeDocument/2006/relationships/image" Target="../media/image119.png"/><Relationship Id="rId4" Type="http://schemas.openxmlformats.org/officeDocument/2006/relationships/image" Target="../media/image175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alcaraz@uma.es" TargetMode="Externa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8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8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cs3sthlm.se/" TargetMode="External"/><Relationship Id="rId3" Type="http://schemas.openxmlformats.org/officeDocument/2006/relationships/image" Target="../media/image5.jpg"/><Relationship Id="rId7" Type="http://schemas.openxmlformats.org/officeDocument/2006/relationships/hyperlink" Target="https://www.netresec.com/?page=PCAP4SICS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etresec.com/?page=PcapFiles" TargetMode="External"/><Relationship Id="rId5" Type="http://schemas.openxmlformats.org/officeDocument/2006/relationships/hyperlink" Target="https://www.netresec.com/?&#963;&#949;" TargetMode="External"/><Relationship Id="rId4" Type="http://schemas.openxmlformats.org/officeDocument/2006/relationships/image" Target="../media/image29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8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8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8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g"/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tylianos.karagiannis@pdmfc.com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7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7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jpg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qacafe.com/analysis-tools/cloudshark/" TargetMode="External"/><Relationship Id="rId3" Type="http://schemas.openxmlformats.org/officeDocument/2006/relationships/image" Target="../media/image5.jpg"/><Relationship Id="rId7" Type="http://schemas.openxmlformats.org/officeDocument/2006/relationships/hyperlink" Target="https://www.cloudshark.org/captures/818ceaef07b8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Relationship Id="rId9" Type="http://schemas.openxmlformats.org/officeDocument/2006/relationships/hyperlink" Target="https://www.cloudshark.org/captures/818ceaef07b8?filter=telnet" TargetMode="Externa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88825" cy="6880225"/>
            <a:chOff x="0" y="0"/>
            <a:chExt cx="12188825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38545" y="0"/>
              <a:ext cx="6050280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79720" y="5059679"/>
              <a:ext cx="932814" cy="17983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6784022" cy="68580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443729" y="5079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3142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192" y="2388870"/>
                  </a:lnTo>
                  <a:lnTo>
                    <a:pt x="1159192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045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20152" y="3457892"/>
                  </a:lnTo>
                  <a:lnTo>
                    <a:pt x="1214120" y="3493135"/>
                  </a:lnTo>
                  <a:lnTo>
                    <a:pt x="1215072" y="3525837"/>
                  </a:lnTo>
                  <a:lnTo>
                    <a:pt x="1215072" y="352869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282"/>
                  </a:lnTo>
                  <a:lnTo>
                    <a:pt x="1298892" y="3630295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947"/>
                  </a:lnTo>
                  <a:lnTo>
                    <a:pt x="1455737" y="2336800"/>
                  </a:lnTo>
                  <a:lnTo>
                    <a:pt x="1418272" y="2307590"/>
                  </a:lnTo>
                  <a:close/>
                </a:path>
                <a:path w="2545079" h="6837045">
                  <a:moveTo>
                    <a:pt x="2545079" y="0"/>
                  </a:moveTo>
                  <a:lnTo>
                    <a:pt x="2518410" y="0"/>
                  </a:lnTo>
                  <a:lnTo>
                    <a:pt x="1939290" y="2100897"/>
                  </a:lnTo>
                  <a:lnTo>
                    <a:pt x="1547495" y="3546157"/>
                  </a:lnTo>
                  <a:lnTo>
                    <a:pt x="1526540" y="3591877"/>
                  </a:lnTo>
                  <a:lnTo>
                    <a:pt x="1493520" y="3627755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90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79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063365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048500" y="2185670"/>
            <a:ext cx="416179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0" spc="285" dirty="0">
                <a:solidFill>
                  <a:srgbClr val="FFBA00"/>
                </a:solidFill>
                <a:latin typeface="Times New Roman"/>
                <a:cs typeface="Times New Roman"/>
              </a:rPr>
              <a:t>Σας</a:t>
            </a:r>
            <a:r>
              <a:rPr sz="4800" b="0" spc="195" dirty="0">
                <a:solidFill>
                  <a:srgbClr val="FFBA00"/>
                </a:solidFill>
                <a:latin typeface="Times New Roman"/>
                <a:cs typeface="Times New Roman"/>
              </a:rPr>
              <a:t> </a:t>
            </a:r>
            <a:r>
              <a:rPr sz="4800" b="0" spc="285" dirty="0">
                <a:solidFill>
                  <a:srgbClr val="FFBA00"/>
                </a:solidFill>
                <a:latin typeface="Times New Roman"/>
                <a:cs typeface="Times New Roman"/>
              </a:rPr>
              <a:t>ευχαριστώ</a:t>
            </a:r>
            <a:endParaRPr sz="4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48500" y="3403600"/>
            <a:ext cx="3973829" cy="1445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Εάν</a:t>
            </a:r>
            <a:r>
              <a:rPr sz="12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FFFFFF"/>
                </a:solidFill>
                <a:latin typeface="Calibri"/>
                <a:cs typeface="Calibri"/>
              </a:rPr>
              <a:t>έχετε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οποιεσδήποτε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ερωτήσεις,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00" dirty="0">
                <a:solidFill>
                  <a:srgbClr val="FFFFFF"/>
                </a:solidFill>
                <a:latin typeface="Calibri"/>
                <a:cs typeface="Calibri"/>
              </a:rPr>
              <a:t>μη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διστάσετε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να </a:t>
            </a:r>
            <a:r>
              <a:rPr sz="1250" spc="-2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επικοινωνήσετε</a:t>
            </a:r>
            <a:r>
              <a:rPr sz="12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μαζί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μας: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>
              <a:latin typeface="Calibri"/>
              <a:cs typeface="Calibri"/>
            </a:endParaRPr>
          </a:p>
          <a:p>
            <a:pPr marL="298450" marR="1782445" indent="-285750">
              <a:lnSpc>
                <a:spcPct val="100000"/>
              </a:lnSpc>
              <a:buClr>
                <a:srgbClr val="FFBA00"/>
              </a:buClr>
              <a:buSzPct val="128000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Antonio </a:t>
            </a:r>
            <a:r>
              <a:rPr sz="1250" spc="105" dirty="0">
                <a:solidFill>
                  <a:srgbClr val="FFFFFF"/>
                </a:solidFill>
                <a:latin typeface="Calibri"/>
                <a:cs typeface="Calibri"/>
              </a:rPr>
              <a:t>Muñoz </a:t>
            </a:r>
            <a:r>
              <a:rPr sz="1250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5" dirty="0">
                <a:solidFill>
                  <a:srgbClr val="FFFFFF"/>
                </a:solidFill>
                <a:latin typeface="Calibri"/>
                <a:cs typeface="Calibri"/>
              </a:rPr>
              <a:t>Αναπληρωτής</a:t>
            </a:r>
            <a:r>
              <a:rPr sz="125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καθηγητής </a:t>
            </a:r>
            <a:r>
              <a:rPr sz="1250" spc="-2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Πανεπιστήμιο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05" dirty="0">
                <a:solidFill>
                  <a:srgbClr val="FFFFFF"/>
                </a:solidFill>
                <a:latin typeface="Calibri"/>
                <a:cs typeface="Calibri"/>
              </a:rPr>
              <a:t>Μάλαγα</a:t>
            </a:r>
            <a:r>
              <a:rPr sz="1250" spc="3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1250" u="sng" spc="8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anto@uma.</a:t>
            </a:r>
            <a:r>
              <a:rPr sz="1250" u="sng" spc="8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es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455" y="5874702"/>
            <a:ext cx="3469004" cy="447040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40"/>
              </a:spcBef>
            </a:pPr>
            <a:r>
              <a:rPr sz="1100" spc="80" dirty="0">
                <a:solidFill>
                  <a:srgbClr val="FFFFFF"/>
                </a:solidFill>
                <a:latin typeface="Calibri"/>
                <a:cs typeface="Calibri"/>
              </a:rPr>
              <a:t>CSP001_C_E</a:t>
            </a:r>
            <a:r>
              <a:rPr sz="1100" spc="2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5: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Antonio</a:t>
            </a:r>
            <a:r>
              <a:rPr sz="11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FFFFFF"/>
                </a:solidFill>
                <a:latin typeface="Calibri"/>
                <a:cs typeface="Calibri"/>
              </a:rPr>
              <a:t>Muñoz,</a:t>
            </a:r>
            <a:r>
              <a:rPr sz="11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11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1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FFFFFF"/>
                </a:solidFill>
                <a:latin typeface="Calibri"/>
                <a:cs typeface="Calibri"/>
              </a:rPr>
              <a:t>Μάλαγα,</a:t>
            </a:r>
            <a:r>
              <a:rPr sz="11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Ισπανία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308600" cy="6879590"/>
            <a:chOff x="6883400" y="0"/>
            <a:chExt cx="530860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7245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648700" y="4814252"/>
              <a:ext cx="1508760" cy="718185"/>
            </a:xfrm>
            <a:custGeom>
              <a:avLst/>
              <a:gdLst/>
              <a:ahLst/>
              <a:cxnLst/>
              <a:rect l="l" t="t" r="r" b="b"/>
              <a:pathLst>
                <a:path w="1508759" h="718185">
                  <a:moveTo>
                    <a:pt x="1508759" y="0"/>
                  </a:moveTo>
                  <a:lnTo>
                    <a:pt x="0" y="0"/>
                  </a:lnTo>
                  <a:lnTo>
                    <a:pt x="0" y="717867"/>
                  </a:lnTo>
                  <a:lnTo>
                    <a:pt x="1508759" y="717867"/>
                  </a:lnTo>
                  <a:lnTo>
                    <a:pt x="15087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648700" y="4814252"/>
              <a:ext cx="1508760" cy="718185"/>
            </a:xfrm>
            <a:custGeom>
              <a:avLst/>
              <a:gdLst/>
              <a:ahLst/>
              <a:cxnLst/>
              <a:rect l="l" t="t" r="r" b="b"/>
              <a:pathLst>
                <a:path w="1508759" h="718185">
                  <a:moveTo>
                    <a:pt x="0" y="717867"/>
                  </a:moveTo>
                  <a:lnTo>
                    <a:pt x="1508759" y="717867"/>
                  </a:lnTo>
                  <a:lnTo>
                    <a:pt x="1508759" y="0"/>
                  </a:lnTo>
                  <a:lnTo>
                    <a:pt x="0" y="0"/>
                  </a:lnTo>
                  <a:lnTo>
                    <a:pt x="0" y="717867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76515" y="4969510"/>
              <a:ext cx="1208404" cy="43910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697469" y="5082222"/>
              <a:ext cx="951865" cy="180975"/>
            </a:xfrm>
            <a:custGeom>
              <a:avLst/>
              <a:gdLst/>
              <a:ahLst/>
              <a:cxnLst/>
              <a:rect l="l" t="t" r="r" b="b"/>
              <a:pathLst>
                <a:path w="951865" h="180975">
                  <a:moveTo>
                    <a:pt x="892809" y="120967"/>
                  </a:moveTo>
                  <a:lnTo>
                    <a:pt x="770572" y="120967"/>
                  </a:lnTo>
                  <a:lnTo>
                    <a:pt x="770254" y="180974"/>
                  </a:lnTo>
                  <a:lnTo>
                    <a:pt x="892809" y="120967"/>
                  </a:lnTo>
                  <a:close/>
                </a:path>
                <a:path w="951865" h="180975">
                  <a:moveTo>
                    <a:pt x="771207" y="60325"/>
                  </a:moveTo>
                  <a:lnTo>
                    <a:pt x="770572" y="120650"/>
                  </a:lnTo>
                  <a:lnTo>
                    <a:pt x="800734" y="120967"/>
                  </a:lnTo>
                  <a:lnTo>
                    <a:pt x="801370" y="60642"/>
                  </a:lnTo>
                  <a:lnTo>
                    <a:pt x="771207" y="60325"/>
                  </a:lnTo>
                  <a:close/>
                </a:path>
                <a:path w="951865" h="180975">
                  <a:moveTo>
                    <a:pt x="771525" y="0"/>
                  </a:moveTo>
                  <a:lnTo>
                    <a:pt x="771207" y="53975"/>
                  </a:lnTo>
                  <a:lnTo>
                    <a:pt x="771207" y="60325"/>
                  </a:lnTo>
                  <a:lnTo>
                    <a:pt x="801370" y="60642"/>
                  </a:lnTo>
                  <a:lnTo>
                    <a:pt x="801052" y="114300"/>
                  </a:lnTo>
                  <a:lnTo>
                    <a:pt x="800734" y="120967"/>
                  </a:lnTo>
                  <a:lnTo>
                    <a:pt x="893127" y="120650"/>
                  </a:lnTo>
                  <a:lnTo>
                    <a:pt x="951864" y="92075"/>
                  </a:lnTo>
                  <a:lnTo>
                    <a:pt x="771525" y="0"/>
                  </a:lnTo>
                  <a:close/>
                </a:path>
                <a:path w="951865" h="180975">
                  <a:moveTo>
                    <a:pt x="634" y="53975"/>
                  </a:moveTo>
                  <a:lnTo>
                    <a:pt x="0" y="114300"/>
                  </a:lnTo>
                  <a:lnTo>
                    <a:pt x="770572" y="120650"/>
                  </a:lnTo>
                  <a:lnTo>
                    <a:pt x="770572" y="114300"/>
                  </a:lnTo>
                  <a:lnTo>
                    <a:pt x="771207" y="60325"/>
                  </a:lnTo>
                  <a:lnTo>
                    <a:pt x="634" y="539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98927" y="5327650"/>
              <a:ext cx="439102" cy="74517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9312592" y="5532119"/>
              <a:ext cx="180975" cy="487680"/>
            </a:xfrm>
            <a:custGeom>
              <a:avLst/>
              <a:gdLst/>
              <a:ahLst/>
              <a:cxnLst/>
              <a:rect l="l" t="t" r="r" b="b"/>
              <a:pathLst>
                <a:path w="180975" h="487679">
                  <a:moveTo>
                    <a:pt x="120650" y="150812"/>
                  </a:moveTo>
                  <a:lnTo>
                    <a:pt x="60325" y="150812"/>
                  </a:lnTo>
                  <a:lnTo>
                    <a:pt x="60325" y="487679"/>
                  </a:lnTo>
                  <a:lnTo>
                    <a:pt x="120650" y="487679"/>
                  </a:lnTo>
                  <a:lnTo>
                    <a:pt x="120650" y="150812"/>
                  </a:lnTo>
                  <a:close/>
                </a:path>
                <a:path w="180975" h="487679">
                  <a:moveTo>
                    <a:pt x="90487" y="0"/>
                  </a:moveTo>
                  <a:lnTo>
                    <a:pt x="0" y="180974"/>
                  </a:lnTo>
                  <a:lnTo>
                    <a:pt x="60325" y="180974"/>
                  </a:lnTo>
                  <a:lnTo>
                    <a:pt x="60325" y="150812"/>
                  </a:lnTo>
                  <a:lnTo>
                    <a:pt x="166052" y="150812"/>
                  </a:lnTo>
                  <a:lnTo>
                    <a:pt x="90487" y="0"/>
                  </a:lnTo>
                  <a:close/>
                </a:path>
                <a:path w="180975" h="487679">
                  <a:moveTo>
                    <a:pt x="166052" y="150812"/>
                  </a:moveTo>
                  <a:lnTo>
                    <a:pt x="120650" y="150812"/>
                  </a:lnTo>
                  <a:lnTo>
                    <a:pt x="120650" y="180974"/>
                  </a:lnTo>
                  <a:lnTo>
                    <a:pt x="180975" y="180974"/>
                  </a:lnTo>
                  <a:lnTo>
                    <a:pt x="166052" y="1508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36187" y="4954269"/>
              <a:ext cx="1124584" cy="43910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0157142" y="5069839"/>
              <a:ext cx="869315" cy="180975"/>
            </a:xfrm>
            <a:custGeom>
              <a:avLst/>
              <a:gdLst/>
              <a:ahLst/>
              <a:cxnLst/>
              <a:rect l="l" t="t" r="r" b="b"/>
              <a:pathLst>
                <a:path w="869315" h="180975">
                  <a:moveTo>
                    <a:pt x="809942" y="60007"/>
                  </a:moveTo>
                  <a:lnTo>
                    <a:pt x="717868" y="60246"/>
                  </a:lnTo>
                  <a:lnTo>
                    <a:pt x="718185" y="120332"/>
                  </a:lnTo>
                  <a:lnTo>
                    <a:pt x="688022" y="120650"/>
                  </a:lnTo>
                  <a:lnTo>
                    <a:pt x="688657" y="180975"/>
                  </a:lnTo>
                  <a:lnTo>
                    <a:pt x="868997" y="88900"/>
                  </a:lnTo>
                  <a:lnTo>
                    <a:pt x="809942" y="60007"/>
                  </a:lnTo>
                  <a:close/>
                </a:path>
                <a:path w="869315" h="180975">
                  <a:moveTo>
                    <a:pt x="687704" y="60325"/>
                  </a:moveTo>
                  <a:lnTo>
                    <a:pt x="0" y="66357"/>
                  </a:lnTo>
                  <a:lnTo>
                    <a:pt x="317" y="120332"/>
                  </a:lnTo>
                  <a:lnTo>
                    <a:pt x="635" y="126682"/>
                  </a:lnTo>
                  <a:lnTo>
                    <a:pt x="688022" y="120650"/>
                  </a:lnTo>
                  <a:lnTo>
                    <a:pt x="687704" y="66357"/>
                  </a:lnTo>
                  <a:lnTo>
                    <a:pt x="687704" y="60325"/>
                  </a:lnTo>
                  <a:close/>
                </a:path>
                <a:path w="869315" h="180975">
                  <a:moveTo>
                    <a:pt x="717867" y="60246"/>
                  </a:moveTo>
                  <a:lnTo>
                    <a:pt x="687704" y="60325"/>
                  </a:lnTo>
                  <a:lnTo>
                    <a:pt x="688022" y="120332"/>
                  </a:lnTo>
                  <a:lnTo>
                    <a:pt x="688022" y="120650"/>
                  </a:lnTo>
                  <a:lnTo>
                    <a:pt x="718185" y="120332"/>
                  </a:lnTo>
                  <a:lnTo>
                    <a:pt x="717867" y="66357"/>
                  </a:lnTo>
                  <a:lnTo>
                    <a:pt x="717867" y="60246"/>
                  </a:lnTo>
                  <a:close/>
                </a:path>
                <a:path w="869315" h="180975">
                  <a:moveTo>
                    <a:pt x="687070" y="0"/>
                  </a:moveTo>
                  <a:lnTo>
                    <a:pt x="687704" y="60007"/>
                  </a:lnTo>
                  <a:lnTo>
                    <a:pt x="687704" y="60325"/>
                  </a:lnTo>
                  <a:lnTo>
                    <a:pt x="717867" y="60007"/>
                  </a:lnTo>
                  <a:lnTo>
                    <a:pt x="809942" y="60007"/>
                  </a:lnTo>
                  <a:lnTo>
                    <a:pt x="6870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4298950" y="2528252"/>
            <a:ext cx="1679575" cy="1789430"/>
            <a:chOff x="4298950" y="2528252"/>
            <a:chExt cx="1679575" cy="1789430"/>
          </a:xfrm>
        </p:grpSpPr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98950" y="2983229"/>
              <a:ext cx="1400175" cy="133445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598987" y="3148647"/>
              <a:ext cx="604520" cy="793750"/>
            </a:xfrm>
            <a:custGeom>
              <a:avLst/>
              <a:gdLst/>
              <a:ahLst/>
              <a:cxnLst/>
              <a:rect l="l" t="t" r="r" b="b"/>
              <a:pathLst>
                <a:path w="604520" h="793750">
                  <a:moveTo>
                    <a:pt x="302260" y="0"/>
                  </a:moveTo>
                  <a:lnTo>
                    <a:pt x="256539" y="4762"/>
                  </a:lnTo>
                  <a:lnTo>
                    <a:pt x="213995" y="17779"/>
                  </a:lnTo>
                  <a:lnTo>
                    <a:pt x="175577" y="39052"/>
                  </a:lnTo>
                  <a:lnTo>
                    <a:pt x="141922" y="66992"/>
                  </a:lnTo>
                  <a:lnTo>
                    <a:pt x="114300" y="100647"/>
                  </a:lnTo>
                  <a:lnTo>
                    <a:pt x="93345" y="139382"/>
                  </a:lnTo>
                  <a:lnTo>
                    <a:pt x="80010" y="182244"/>
                  </a:lnTo>
                  <a:lnTo>
                    <a:pt x="75564" y="228282"/>
                  </a:lnTo>
                  <a:lnTo>
                    <a:pt x="75564" y="353377"/>
                  </a:lnTo>
                  <a:lnTo>
                    <a:pt x="0" y="358775"/>
                  </a:lnTo>
                  <a:lnTo>
                    <a:pt x="0" y="771842"/>
                  </a:lnTo>
                  <a:lnTo>
                    <a:pt x="302260" y="793750"/>
                  </a:lnTo>
                  <a:lnTo>
                    <a:pt x="604520" y="771842"/>
                  </a:lnTo>
                  <a:lnTo>
                    <a:pt x="604520" y="684847"/>
                  </a:lnTo>
                  <a:lnTo>
                    <a:pt x="280670" y="684847"/>
                  </a:lnTo>
                  <a:lnTo>
                    <a:pt x="280670" y="627379"/>
                  </a:lnTo>
                  <a:lnTo>
                    <a:pt x="263525" y="618172"/>
                  </a:lnTo>
                  <a:lnTo>
                    <a:pt x="249872" y="603884"/>
                  </a:lnTo>
                  <a:lnTo>
                    <a:pt x="240664" y="586104"/>
                  </a:lnTo>
                  <a:lnTo>
                    <a:pt x="237489" y="565150"/>
                  </a:lnTo>
                  <a:lnTo>
                    <a:pt x="242570" y="540067"/>
                  </a:lnTo>
                  <a:lnTo>
                    <a:pt x="256539" y="519112"/>
                  </a:lnTo>
                  <a:lnTo>
                    <a:pt x="277177" y="505142"/>
                  </a:lnTo>
                  <a:lnTo>
                    <a:pt x="302260" y="500062"/>
                  </a:lnTo>
                  <a:lnTo>
                    <a:pt x="604520" y="500062"/>
                  </a:lnTo>
                  <a:lnTo>
                    <a:pt x="604520" y="358775"/>
                  </a:lnTo>
                  <a:lnTo>
                    <a:pt x="528954" y="353377"/>
                  </a:lnTo>
                  <a:lnTo>
                    <a:pt x="528954" y="348932"/>
                  </a:lnTo>
                  <a:lnTo>
                    <a:pt x="140335" y="348932"/>
                  </a:lnTo>
                  <a:lnTo>
                    <a:pt x="140335" y="228282"/>
                  </a:lnTo>
                  <a:lnTo>
                    <a:pt x="146050" y="184785"/>
                  </a:lnTo>
                  <a:lnTo>
                    <a:pt x="162242" y="145732"/>
                  </a:lnTo>
                  <a:lnTo>
                    <a:pt x="187642" y="113029"/>
                  </a:lnTo>
                  <a:lnTo>
                    <a:pt x="220345" y="87312"/>
                  </a:lnTo>
                  <a:lnTo>
                    <a:pt x="259079" y="71119"/>
                  </a:lnTo>
                  <a:lnTo>
                    <a:pt x="302260" y="65087"/>
                  </a:lnTo>
                  <a:lnTo>
                    <a:pt x="460375" y="65087"/>
                  </a:lnTo>
                  <a:lnTo>
                    <a:pt x="428942" y="39052"/>
                  </a:lnTo>
                  <a:lnTo>
                    <a:pt x="390525" y="17779"/>
                  </a:lnTo>
                  <a:lnTo>
                    <a:pt x="347979" y="4762"/>
                  </a:lnTo>
                  <a:lnTo>
                    <a:pt x="302260" y="0"/>
                  </a:lnTo>
                  <a:close/>
                </a:path>
                <a:path w="604520" h="793750">
                  <a:moveTo>
                    <a:pt x="604520" y="500062"/>
                  </a:moveTo>
                  <a:lnTo>
                    <a:pt x="302260" y="500062"/>
                  </a:lnTo>
                  <a:lnTo>
                    <a:pt x="327342" y="505142"/>
                  </a:lnTo>
                  <a:lnTo>
                    <a:pt x="347979" y="519112"/>
                  </a:lnTo>
                  <a:lnTo>
                    <a:pt x="361950" y="540067"/>
                  </a:lnTo>
                  <a:lnTo>
                    <a:pt x="367029" y="565150"/>
                  </a:lnTo>
                  <a:lnTo>
                    <a:pt x="363854" y="585469"/>
                  </a:lnTo>
                  <a:lnTo>
                    <a:pt x="354647" y="603250"/>
                  </a:lnTo>
                  <a:lnTo>
                    <a:pt x="340995" y="617537"/>
                  </a:lnTo>
                  <a:lnTo>
                    <a:pt x="323850" y="627379"/>
                  </a:lnTo>
                  <a:lnTo>
                    <a:pt x="323850" y="684847"/>
                  </a:lnTo>
                  <a:lnTo>
                    <a:pt x="604520" y="684847"/>
                  </a:lnTo>
                  <a:lnTo>
                    <a:pt x="604520" y="500062"/>
                  </a:lnTo>
                  <a:close/>
                </a:path>
                <a:path w="604520" h="793750">
                  <a:moveTo>
                    <a:pt x="302260" y="336867"/>
                  </a:moveTo>
                  <a:lnTo>
                    <a:pt x="140335" y="348932"/>
                  </a:lnTo>
                  <a:lnTo>
                    <a:pt x="464185" y="348932"/>
                  </a:lnTo>
                  <a:lnTo>
                    <a:pt x="302260" y="336867"/>
                  </a:lnTo>
                  <a:close/>
                </a:path>
                <a:path w="604520" h="793750">
                  <a:moveTo>
                    <a:pt x="460375" y="65087"/>
                  </a:moveTo>
                  <a:lnTo>
                    <a:pt x="302260" y="65087"/>
                  </a:lnTo>
                  <a:lnTo>
                    <a:pt x="345439" y="71119"/>
                  </a:lnTo>
                  <a:lnTo>
                    <a:pt x="383857" y="87312"/>
                  </a:lnTo>
                  <a:lnTo>
                    <a:pt x="416877" y="113029"/>
                  </a:lnTo>
                  <a:lnTo>
                    <a:pt x="441960" y="145732"/>
                  </a:lnTo>
                  <a:lnTo>
                    <a:pt x="458470" y="184785"/>
                  </a:lnTo>
                  <a:lnTo>
                    <a:pt x="464185" y="228282"/>
                  </a:lnTo>
                  <a:lnTo>
                    <a:pt x="464185" y="348932"/>
                  </a:lnTo>
                  <a:lnTo>
                    <a:pt x="528954" y="348932"/>
                  </a:lnTo>
                  <a:lnTo>
                    <a:pt x="528954" y="228282"/>
                  </a:lnTo>
                  <a:lnTo>
                    <a:pt x="524192" y="182244"/>
                  </a:lnTo>
                  <a:lnTo>
                    <a:pt x="511175" y="139382"/>
                  </a:lnTo>
                  <a:lnTo>
                    <a:pt x="490220" y="100647"/>
                  </a:lnTo>
                  <a:lnTo>
                    <a:pt x="462597" y="66992"/>
                  </a:lnTo>
                  <a:lnTo>
                    <a:pt x="460375" y="65087"/>
                  </a:lnTo>
                  <a:close/>
                </a:path>
              </a:pathLst>
            </a:custGeom>
            <a:solidFill>
              <a:srgbClr val="931100">
                <a:alpha val="4196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00344" y="2528252"/>
              <a:ext cx="678179" cy="490854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453639" y="2523489"/>
            <a:ext cx="646112" cy="495300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3149917" y="2622550"/>
            <a:ext cx="2124710" cy="314325"/>
            <a:chOff x="3149917" y="2622550"/>
            <a:chExt cx="2124710" cy="314325"/>
          </a:xfrm>
        </p:grpSpPr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149917" y="2622550"/>
              <a:ext cx="2124392" cy="31400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168332" y="2650172"/>
              <a:ext cx="2046605" cy="227012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168332" y="2650172"/>
              <a:ext cx="2046605" cy="227329"/>
            </a:xfrm>
            <a:custGeom>
              <a:avLst/>
              <a:gdLst/>
              <a:ahLst/>
              <a:cxnLst/>
              <a:rect l="l" t="t" r="r" b="b"/>
              <a:pathLst>
                <a:path w="2046604" h="227330">
                  <a:moveTo>
                    <a:pt x="28257" y="0"/>
                  </a:moveTo>
                  <a:lnTo>
                    <a:pt x="48577" y="33337"/>
                  </a:lnTo>
                  <a:lnTo>
                    <a:pt x="56832" y="113664"/>
                  </a:lnTo>
                  <a:lnTo>
                    <a:pt x="54610" y="157797"/>
                  </a:lnTo>
                  <a:lnTo>
                    <a:pt x="39369" y="218122"/>
                  </a:lnTo>
                  <a:lnTo>
                    <a:pt x="28257" y="227012"/>
                  </a:lnTo>
                  <a:lnTo>
                    <a:pt x="17462" y="218122"/>
                  </a:lnTo>
                  <a:lnTo>
                    <a:pt x="8255" y="193992"/>
                  </a:lnTo>
                  <a:lnTo>
                    <a:pt x="2222" y="157797"/>
                  </a:lnTo>
                  <a:lnTo>
                    <a:pt x="0" y="113664"/>
                  </a:lnTo>
                  <a:lnTo>
                    <a:pt x="2222" y="69214"/>
                  </a:lnTo>
                  <a:lnTo>
                    <a:pt x="8255" y="33337"/>
                  </a:lnTo>
                  <a:lnTo>
                    <a:pt x="17462" y="8889"/>
                  </a:lnTo>
                  <a:lnTo>
                    <a:pt x="28257" y="0"/>
                  </a:lnTo>
                  <a:lnTo>
                    <a:pt x="2018347" y="0"/>
                  </a:lnTo>
                  <a:lnTo>
                    <a:pt x="2029459" y="8889"/>
                  </a:lnTo>
                  <a:lnTo>
                    <a:pt x="2038350" y="33337"/>
                  </a:lnTo>
                  <a:lnTo>
                    <a:pt x="2044382" y="69214"/>
                  </a:lnTo>
                  <a:lnTo>
                    <a:pt x="2046605" y="113664"/>
                  </a:lnTo>
                  <a:lnTo>
                    <a:pt x="2044382" y="157797"/>
                  </a:lnTo>
                  <a:lnTo>
                    <a:pt x="2038350" y="193992"/>
                  </a:lnTo>
                  <a:lnTo>
                    <a:pt x="2029459" y="218122"/>
                  </a:lnTo>
                  <a:lnTo>
                    <a:pt x="2018347" y="227012"/>
                  </a:lnTo>
                  <a:lnTo>
                    <a:pt x="28257" y="227012"/>
                  </a:lnTo>
                </a:path>
              </a:pathLst>
            </a:custGeom>
            <a:ln w="12700">
              <a:solidFill>
                <a:srgbClr val="FFB8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1879600" y="2389504"/>
            <a:ext cx="4674235" cy="1344295"/>
            <a:chOff x="1879600" y="2389504"/>
            <a:chExt cx="4674235" cy="1344295"/>
          </a:xfrm>
        </p:grpSpPr>
        <p:sp>
          <p:nvSpPr>
            <p:cNvPr id="25" name="object 25"/>
            <p:cNvSpPr/>
            <p:nvPr/>
          </p:nvSpPr>
          <p:spPr>
            <a:xfrm>
              <a:off x="1879600" y="2436812"/>
              <a:ext cx="429895" cy="639445"/>
            </a:xfrm>
            <a:custGeom>
              <a:avLst/>
              <a:gdLst/>
              <a:ahLst/>
              <a:cxnLst/>
              <a:rect l="l" t="t" r="r" b="b"/>
              <a:pathLst>
                <a:path w="429894" h="639444">
                  <a:moveTo>
                    <a:pt x="117792" y="268922"/>
                  </a:moveTo>
                  <a:lnTo>
                    <a:pt x="0" y="268922"/>
                  </a:lnTo>
                  <a:lnTo>
                    <a:pt x="0" y="298767"/>
                  </a:lnTo>
                  <a:lnTo>
                    <a:pt x="2857" y="315277"/>
                  </a:lnTo>
                  <a:lnTo>
                    <a:pt x="11430" y="329882"/>
                  </a:lnTo>
                  <a:lnTo>
                    <a:pt x="24764" y="341312"/>
                  </a:lnTo>
                  <a:lnTo>
                    <a:pt x="41592" y="348932"/>
                  </a:lnTo>
                  <a:lnTo>
                    <a:pt x="41668" y="452437"/>
                  </a:lnTo>
                  <a:lnTo>
                    <a:pt x="45085" y="466725"/>
                  </a:lnTo>
                  <a:lnTo>
                    <a:pt x="54292" y="478472"/>
                  </a:lnTo>
                  <a:lnTo>
                    <a:pt x="67944" y="486410"/>
                  </a:lnTo>
                  <a:lnTo>
                    <a:pt x="84137" y="488950"/>
                  </a:lnTo>
                  <a:lnTo>
                    <a:pt x="160972" y="488950"/>
                  </a:lnTo>
                  <a:lnTo>
                    <a:pt x="168592" y="495935"/>
                  </a:lnTo>
                  <a:lnTo>
                    <a:pt x="168592" y="639445"/>
                  </a:lnTo>
                  <a:lnTo>
                    <a:pt x="202247" y="639445"/>
                  </a:lnTo>
                  <a:lnTo>
                    <a:pt x="202247" y="496570"/>
                  </a:lnTo>
                  <a:lnTo>
                    <a:pt x="198755" y="481964"/>
                  </a:lnTo>
                  <a:lnTo>
                    <a:pt x="189864" y="470217"/>
                  </a:lnTo>
                  <a:lnTo>
                    <a:pt x="176530" y="462279"/>
                  </a:lnTo>
                  <a:lnTo>
                    <a:pt x="160019" y="459104"/>
                  </a:lnTo>
                  <a:lnTo>
                    <a:pt x="82867" y="459104"/>
                  </a:lnTo>
                  <a:lnTo>
                    <a:pt x="75247" y="452437"/>
                  </a:lnTo>
                  <a:lnTo>
                    <a:pt x="75247" y="348932"/>
                  </a:lnTo>
                  <a:lnTo>
                    <a:pt x="92710" y="341629"/>
                  </a:lnTo>
                  <a:lnTo>
                    <a:pt x="106044" y="330200"/>
                  </a:lnTo>
                  <a:lnTo>
                    <a:pt x="114935" y="315595"/>
                  </a:lnTo>
                  <a:lnTo>
                    <a:pt x="117792" y="298767"/>
                  </a:lnTo>
                  <a:lnTo>
                    <a:pt x="117792" y="268922"/>
                  </a:lnTo>
                  <a:close/>
                </a:path>
                <a:path w="429894" h="639444">
                  <a:moveTo>
                    <a:pt x="404812" y="179070"/>
                  </a:moveTo>
                  <a:lnTo>
                    <a:pt x="135255" y="179070"/>
                  </a:lnTo>
                  <a:lnTo>
                    <a:pt x="135255" y="186689"/>
                  </a:lnTo>
                  <a:lnTo>
                    <a:pt x="145732" y="233045"/>
                  </a:lnTo>
                  <a:lnTo>
                    <a:pt x="174625" y="271145"/>
                  </a:lnTo>
                  <a:lnTo>
                    <a:pt x="217487" y="296862"/>
                  </a:lnTo>
                  <a:lnTo>
                    <a:pt x="269875" y="306070"/>
                  </a:lnTo>
                  <a:lnTo>
                    <a:pt x="322580" y="296862"/>
                  </a:lnTo>
                  <a:lnTo>
                    <a:pt x="365442" y="271145"/>
                  </a:lnTo>
                  <a:lnTo>
                    <a:pt x="394335" y="233045"/>
                  </a:lnTo>
                  <a:lnTo>
                    <a:pt x="404812" y="186689"/>
                  </a:lnTo>
                  <a:lnTo>
                    <a:pt x="404812" y="179070"/>
                  </a:lnTo>
                  <a:close/>
                </a:path>
                <a:path w="429894" h="639444">
                  <a:moveTo>
                    <a:pt x="35877" y="220345"/>
                  </a:moveTo>
                  <a:lnTo>
                    <a:pt x="21907" y="220345"/>
                  </a:lnTo>
                  <a:lnTo>
                    <a:pt x="16192" y="225425"/>
                  </a:lnTo>
                  <a:lnTo>
                    <a:pt x="16192" y="268922"/>
                  </a:lnTo>
                  <a:lnTo>
                    <a:pt x="41592" y="268922"/>
                  </a:lnTo>
                  <a:lnTo>
                    <a:pt x="41592" y="225425"/>
                  </a:lnTo>
                  <a:lnTo>
                    <a:pt x="35877" y="220345"/>
                  </a:lnTo>
                  <a:close/>
                </a:path>
                <a:path w="429894" h="639444">
                  <a:moveTo>
                    <a:pt x="95567" y="220345"/>
                  </a:moveTo>
                  <a:lnTo>
                    <a:pt x="81597" y="220345"/>
                  </a:lnTo>
                  <a:lnTo>
                    <a:pt x="75882" y="225425"/>
                  </a:lnTo>
                  <a:lnTo>
                    <a:pt x="75882" y="268922"/>
                  </a:lnTo>
                  <a:lnTo>
                    <a:pt x="100964" y="268922"/>
                  </a:lnTo>
                  <a:lnTo>
                    <a:pt x="100964" y="225425"/>
                  </a:lnTo>
                  <a:lnTo>
                    <a:pt x="95567" y="220345"/>
                  </a:lnTo>
                  <a:close/>
                </a:path>
                <a:path w="429894" h="639444">
                  <a:moveTo>
                    <a:pt x="421957" y="127000"/>
                  </a:moveTo>
                  <a:lnTo>
                    <a:pt x="117157" y="127000"/>
                  </a:lnTo>
                  <a:lnTo>
                    <a:pt x="109537" y="133667"/>
                  </a:lnTo>
                  <a:lnTo>
                    <a:pt x="109537" y="150177"/>
                  </a:lnTo>
                  <a:lnTo>
                    <a:pt x="117157" y="156845"/>
                  </a:lnTo>
                  <a:lnTo>
                    <a:pt x="421957" y="156845"/>
                  </a:lnTo>
                  <a:lnTo>
                    <a:pt x="429577" y="150177"/>
                  </a:lnTo>
                  <a:lnTo>
                    <a:pt x="429577" y="133667"/>
                  </a:lnTo>
                  <a:lnTo>
                    <a:pt x="421957" y="127000"/>
                  </a:lnTo>
                  <a:close/>
                </a:path>
                <a:path w="429894" h="639444">
                  <a:moveTo>
                    <a:pt x="206057" y="29210"/>
                  </a:moveTo>
                  <a:lnTo>
                    <a:pt x="178117" y="46989"/>
                  </a:lnTo>
                  <a:lnTo>
                    <a:pt x="156210" y="69850"/>
                  </a:lnTo>
                  <a:lnTo>
                    <a:pt x="141605" y="97154"/>
                  </a:lnTo>
                  <a:lnTo>
                    <a:pt x="135255" y="127000"/>
                  </a:lnTo>
                  <a:lnTo>
                    <a:pt x="404494" y="127000"/>
                  </a:lnTo>
                  <a:lnTo>
                    <a:pt x="402589" y="119379"/>
                  </a:lnTo>
                  <a:lnTo>
                    <a:pt x="259714" y="119379"/>
                  </a:lnTo>
                  <a:lnTo>
                    <a:pt x="269557" y="84454"/>
                  </a:lnTo>
                  <a:lnTo>
                    <a:pt x="255587" y="84454"/>
                  </a:lnTo>
                  <a:lnTo>
                    <a:pt x="255905" y="82232"/>
                  </a:lnTo>
                  <a:lnTo>
                    <a:pt x="223519" y="82232"/>
                  </a:lnTo>
                  <a:lnTo>
                    <a:pt x="220027" y="80010"/>
                  </a:lnTo>
                  <a:lnTo>
                    <a:pt x="206057" y="29210"/>
                  </a:lnTo>
                  <a:close/>
                </a:path>
                <a:path w="429894" h="639444">
                  <a:moveTo>
                    <a:pt x="294957" y="0"/>
                  </a:moveTo>
                  <a:lnTo>
                    <a:pt x="287972" y="0"/>
                  </a:lnTo>
                  <a:lnTo>
                    <a:pt x="287972" y="75247"/>
                  </a:lnTo>
                  <a:lnTo>
                    <a:pt x="259714" y="119379"/>
                  </a:lnTo>
                  <a:lnTo>
                    <a:pt x="402589" y="119379"/>
                  </a:lnTo>
                  <a:lnTo>
                    <a:pt x="389889" y="82232"/>
                  </a:lnTo>
                  <a:lnTo>
                    <a:pt x="310197" y="82232"/>
                  </a:lnTo>
                  <a:lnTo>
                    <a:pt x="305117" y="81279"/>
                  </a:lnTo>
                  <a:lnTo>
                    <a:pt x="302260" y="77470"/>
                  </a:lnTo>
                  <a:lnTo>
                    <a:pt x="303212" y="73342"/>
                  </a:lnTo>
                  <a:lnTo>
                    <a:pt x="310514" y="46989"/>
                  </a:lnTo>
                  <a:lnTo>
                    <a:pt x="319405" y="16827"/>
                  </a:lnTo>
                  <a:lnTo>
                    <a:pt x="315912" y="10160"/>
                  </a:lnTo>
                  <a:lnTo>
                    <a:pt x="310197" y="4762"/>
                  </a:lnTo>
                  <a:lnTo>
                    <a:pt x="303212" y="1270"/>
                  </a:lnTo>
                  <a:lnTo>
                    <a:pt x="294957" y="0"/>
                  </a:lnTo>
                  <a:close/>
                </a:path>
                <a:path w="429894" h="639444">
                  <a:moveTo>
                    <a:pt x="287972" y="0"/>
                  </a:moveTo>
                  <a:lnTo>
                    <a:pt x="244157" y="0"/>
                  </a:lnTo>
                  <a:lnTo>
                    <a:pt x="235902" y="1270"/>
                  </a:lnTo>
                  <a:lnTo>
                    <a:pt x="228917" y="4762"/>
                  </a:lnTo>
                  <a:lnTo>
                    <a:pt x="223202" y="10160"/>
                  </a:lnTo>
                  <a:lnTo>
                    <a:pt x="220027" y="16827"/>
                  </a:lnTo>
                  <a:lnTo>
                    <a:pt x="235902" y="72707"/>
                  </a:lnTo>
                  <a:lnTo>
                    <a:pt x="236855" y="76517"/>
                  </a:lnTo>
                  <a:lnTo>
                    <a:pt x="237172" y="76835"/>
                  </a:lnTo>
                  <a:lnTo>
                    <a:pt x="234314" y="80962"/>
                  </a:lnTo>
                  <a:lnTo>
                    <a:pt x="229235" y="82232"/>
                  </a:lnTo>
                  <a:lnTo>
                    <a:pt x="255905" y="82232"/>
                  </a:lnTo>
                  <a:lnTo>
                    <a:pt x="262255" y="46989"/>
                  </a:lnTo>
                  <a:lnTo>
                    <a:pt x="287972" y="46989"/>
                  </a:lnTo>
                  <a:lnTo>
                    <a:pt x="287972" y="0"/>
                  </a:lnTo>
                  <a:close/>
                </a:path>
                <a:path w="429894" h="639444">
                  <a:moveTo>
                    <a:pt x="333692" y="29210"/>
                  </a:moveTo>
                  <a:lnTo>
                    <a:pt x="319953" y="76835"/>
                  </a:lnTo>
                  <a:lnTo>
                    <a:pt x="319087" y="80010"/>
                  </a:lnTo>
                  <a:lnTo>
                    <a:pt x="315594" y="82232"/>
                  </a:lnTo>
                  <a:lnTo>
                    <a:pt x="389889" y="82232"/>
                  </a:lnTo>
                  <a:lnTo>
                    <a:pt x="361632" y="46989"/>
                  </a:lnTo>
                  <a:lnTo>
                    <a:pt x="333692" y="29210"/>
                  </a:lnTo>
                  <a:close/>
                </a:path>
                <a:path w="429894" h="639444">
                  <a:moveTo>
                    <a:pt x="287972" y="46989"/>
                  </a:moveTo>
                  <a:lnTo>
                    <a:pt x="282575" y="46989"/>
                  </a:lnTo>
                  <a:lnTo>
                    <a:pt x="273685" y="75247"/>
                  </a:lnTo>
                  <a:lnTo>
                    <a:pt x="287972" y="75247"/>
                  </a:lnTo>
                  <a:lnTo>
                    <a:pt x="287972" y="4698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79600" y="2846069"/>
              <a:ext cx="151764" cy="165735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971675" y="2389504"/>
              <a:ext cx="4472305" cy="639445"/>
            </a:xfrm>
            <a:custGeom>
              <a:avLst/>
              <a:gdLst/>
              <a:ahLst/>
              <a:cxnLst/>
              <a:rect l="l" t="t" r="r" b="b"/>
              <a:pathLst>
                <a:path w="4472305" h="639444">
                  <a:moveTo>
                    <a:pt x="177482" y="383222"/>
                  </a:moveTo>
                  <a:lnTo>
                    <a:pt x="149225" y="384492"/>
                  </a:lnTo>
                  <a:lnTo>
                    <a:pt x="93662" y="392112"/>
                  </a:lnTo>
                  <a:lnTo>
                    <a:pt x="32702" y="407987"/>
                  </a:lnTo>
                  <a:lnTo>
                    <a:pt x="0" y="420687"/>
                  </a:lnTo>
                  <a:lnTo>
                    <a:pt x="0" y="491490"/>
                  </a:lnTo>
                  <a:lnTo>
                    <a:pt x="67944" y="491490"/>
                  </a:lnTo>
                  <a:lnTo>
                    <a:pt x="90805" y="495617"/>
                  </a:lnTo>
                  <a:lnTo>
                    <a:pt x="109537" y="506730"/>
                  </a:lnTo>
                  <a:lnTo>
                    <a:pt x="122237" y="523557"/>
                  </a:lnTo>
                  <a:lnTo>
                    <a:pt x="127000" y="543877"/>
                  </a:lnTo>
                  <a:lnTo>
                    <a:pt x="127000" y="622300"/>
                  </a:lnTo>
                  <a:lnTo>
                    <a:pt x="447039" y="622300"/>
                  </a:lnTo>
                  <a:lnTo>
                    <a:pt x="447039" y="502602"/>
                  </a:lnTo>
                  <a:lnTo>
                    <a:pt x="431164" y="464502"/>
                  </a:lnTo>
                  <a:lnTo>
                    <a:pt x="390525" y="436562"/>
                  </a:lnTo>
                  <a:lnTo>
                    <a:pt x="323850" y="408305"/>
                  </a:lnTo>
                  <a:lnTo>
                    <a:pt x="261302" y="391795"/>
                  </a:lnTo>
                  <a:lnTo>
                    <a:pt x="205739" y="384175"/>
                  </a:lnTo>
                  <a:lnTo>
                    <a:pt x="177482" y="383222"/>
                  </a:lnTo>
                  <a:close/>
                </a:path>
                <a:path w="4472305" h="639444">
                  <a:moveTo>
                    <a:pt x="4160520" y="268922"/>
                  </a:moveTo>
                  <a:lnTo>
                    <a:pt x="4042410" y="268922"/>
                  </a:lnTo>
                  <a:lnTo>
                    <a:pt x="4042410" y="298767"/>
                  </a:lnTo>
                  <a:lnTo>
                    <a:pt x="4045267" y="315277"/>
                  </a:lnTo>
                  <a:lnTo>
                    <a:pt x="4053840" y="329882"/>
                  </a:lnTo>
                  <a:lnTo>
                    <a:pt x="4067175" y="341312"/>
                  </a:lnTo>
                  <a:lnTo>
                    <a:pt x="4084002" y="348932"/>
                  </a:lnTo>
                  <a:lnTo>
                    <a:pt x="4084078" y="452437"/>
                  </a:lnTo>
                  <a:lnTo>
                    <a:pt x="4087495" y="466725"/>
                  </a:lnTo>
                  <a:lnTo>
                    <a:pt x="4096702" y="478472"/>
                  </a:lnTo>
                  <a:lnTo>
                    <a:pt x="4110354" y="486410"/>
                  </a:lnTo>
                  <a:lnTo>
                    <a:pt x="4126547" y="488950"/>
                  </a:lnTo>
                  <a:lnTo>
                    <a:pt x="4203382" y="488950"/>
                  </a:lnTo>
                  <a:lnTo>
                    <a:pt x="4211002" y="495935"/>
                  </a:lnTo>
                  <a:lnTo>
                    <a:pt x="4211002" y="639445"/>
                  </a:lnTo>
                  <a:lnTo>
                    <a:pt x="4244657" y="639445"/>
                  </a:lnTo>
                  <a:lnTo>
                    <a:pt x="4244657" y="496570"/>
                  </a:lnTo>
                  <a:lnTo>
                    <a:pt x="4241165" y="481965"/>
                  </a:lnTo>
                  <a:lnTo>
                    <a:pt x="4232275" y="470217"/>
                  </a:lnTo>
                  <a:lnTo>
                    <a:pt x="4218940" y="462280"/>
                  </a:lnTo>
                  <a:lnTo>
                    <a:pt x="4202430" y="459105"/>
                  </a:lnTo>
                  <a:lnTo>
                    <a:pt x="4125277" y="459105"/>
                  </a:lnTo>
                  <a:lnTo>
                    <a:pt x="4117657" y="452437"/>
                  </a:lnTo>
                  <a:lnTo>
                    <a:pt x="4117657" y="348932"/>
                  </a:lnTo>
                  <a:lnTo>
                    <a:pt x="4135120" y="341630"/>
                  </a:lnTo>
                  <a:lnTo>
                    <a:pt x="4148454" y="330200"/>
                  </a:lnTo>
                  <a:lnTo>
                    <a:pt x="4157345" y="315595"/>
                  </a:lnTo>
                  <a:lnTo>
                    <a:pt x="4160520" y="298767"/>
                  </a:lnTo>
                  <a:lnTo>
                    <a:pt x="4160520" y="268922"/>
                  </a:lnTo>
                  <a:close/>
                </a:path>
                <a:path w="4472305" h="639444">
                  <a:moveTo>
                    <a:pt x="4447222" y="179070"/>
                  </a:moveTo>
                  <a:lnTo>
                    <a:pt x="4177665" y="179070"/>
                  </a:lnTo>
                  <a:lnTo>
                    <a:pt x="4177665" y="186690"/>
                  </a:lnTo>
                  <a:lnTo>
                    <a:pt x="4188142" y="233045"/>
                  </a:lnTo>
                  <a:lnTo>
                    <a:pt x="4217035" y="271145"/>
                  </a:lnTo>
                  <a:lnTo>
                    <a:pt x="4259897" y="296862"/>
                  </a:lnTo>
                  <a:lnTo>
                    <a:pt x="4312602" y="306070"/>
                  </a:lnTo>
                  <a:lnTo>
                    <a:pt x="4364990" y="296862"/>
                  </a:lnTo>
                  <a:lnTo>
                    <a:pt x="4407852" y="271145"/>
                  </a:lnTo>
                  <a:lnTo>
                    <a:pt x="4436745" y="233045"/>
                  </a:lnTo>
                  <a:lnTo>
                    <a:pt x="4447222" y="186690"/>
                  </a:lnTo>
                  <a:lnTo>
                    <a:pt x="4447222" y="179070"/>
                  </a:lnTo>
                  <a:close/>
                </a:path>
                <a:path w="4472305" h="639444">
                  <a:moveTo>
                    <a:pt x="4078287" y="220345"/>
                  </a:moveTo>
                  <a:lnTo>
                    <a:pt x="4064317" y="220345"/>
                  </a:lnTo>
                  <a:lnTo>
                    <a:pt x="4058920" y="225425"/>
                  </a:lnTo>
                  <a:lnTo>
                    <a:pt x="4058920" y="268922"/>
                  </a:lnTo>
                  <a:lnTo>
                    <a:pt x="4084002" y="268922"/>
                  </a:lnTo>
                  <a:lnTo>
                    <a:pt x="4084002" y="225425"/>
                  </a:lnTo>
                  <a:lnTo>
                    <a:pt x="4078287" y="220345"/>
                  </a:lnTo>
                  <a:close/>
                </a:path>
                <a:path w="4472305" h="639444">
                  <a:moveTo>
                    <a:pt x="4137977" y="220345"/>
                  </a:moveTo>
                  <a:lnTo>
                    <a:pt x="4124007" y="220345"/>
                  </a:lnTo>
                  <a:lnTo>
                    <a:pt x="4118292" y="225425"/>
                  </a:lnTo>
                  <a:lnTo>
                    <a:pt x="4118292" y="268922"/>
                  </a:lnTo>
                  <a:lnTo>
                    <a:pt x="4143692" y="268922"/>
                  </a:lnTo>
                  <a:lnTo>
                    <a:pt x="4143692" y="225425"/>
                  </a:lnTo>
                  <a:lnTo>
                    <a:pt x="4137977" y="220345"/>
                  </a:lnTo>
                  <a:close/>
                </a:path>
                <a:path w="4472305" h="639444">
                  <a:moveTo>
                    <a:pt x="4464685" y="127000"/>
                  </a:moveTo>
                  <a:lnTo>
                    <a:pt x="4159567" y="127000"/>
                  </a:lnTo>
                  <a:lnTo>
                    <a:pt x="4151947" y="133667"/>
                  </a:lnTo>
                  <a:lnTo>
                    <a:pt x="4151947" y="150177"/>
                  </a:lnTo>
                  <a:lnTo>
                    <a:pt x="4159567" y="156845"/>
                  </a:lnTo>
                  <a:lnTo>
                    <a:pt x="4464685" y="156845"/>
                  </a:lnTo>
                  <a:lnTo>
                    <a:pt x="4471987" y="150177"/>
                  </a:lnTo>
                  <a:lnTo>
                    <a:pt x="4471987" y="133667"/>
                  </a:lnTo>
                  <a:lnTo>
                    <a:pt x="4464685" y="127000"/>
                  </a:lnTo>
                  <a:close/>
                </a:path>
                <a:path w="4472305" h="639444">
                  <a:moveTo>
                    <a:pt x="4248467" y="29210"/>
                  </a:moveTo>
                  <a:lnTo>
                    <a:pt x="4220527" y="46990"/>
                  </a:lnTo>
                  <a:lnTo>
                    <a:pt x="4198620" y="69850"/>
                  </a:lnTo>
                  <a:lnTo>
                    <a:pt x="4184332" y="97155"/>
                  </a:lnTo>
                  <a:lnTo>
                    <a:pt x="4177665" y="127000"/>
                  </a:lnTo>
                  <a:lnTo>
                    <a:pt x="4446905" y="127000"/>
                  </a:lnTo>
                  <a:lnTo>
                    <a:pt x="4445317" y="119380"/>
                  </a:lnTo>
                  <a:lnTo>
                    <a:pt x="4302125" y="119380"/>
                  </a:lnTo>
                  <a:lnTo>
                    <a:pt x="4311967" y="84455"/>
                  </a:lnTo>
                  <a:lnTo>
                    <a:pt x="4297997" y="84455"/>
                  </a:lnTo>
                  <a:lnTo>
                    <a:pt x="4298315" y="82232"/>
                  </a:lnTo>
                  <a:lnTo>
                    <a:pt x="4265930" y="82232"/>
                  </a:lnTo>
                  <a:lnTo>
                    <a:pt x="4262437" y="80010"/>
                  </a:lnTo>
                  <a:lnTo>
                    <a:pt x="4248467" y="29210"/>
                  </a:lnTo>
                  <a:close/>
                </a:path>
                <a:path w="4472305" h="639444">
                  <a:moveTo>
                    <a:pt x="4337367" y="0"/>
                  </a:moveTo>
                  <a:lnTo>
                    <a:pt x="4330382" y="0"/>
                  </a:lnTo>
                  <a:lnTo>
                    <a:pt x="4330382" y="75247"/>
                  </a:lnTo>
                  <a:lnTo>
                    <a:pt x="4302125" y="119380"/>
                  </a:lnTo>
                  <a:lnTo>
                    <a:pt x="4445317" y="119380"/>
                  </a:lnTo>
                  <a:lnTo>
                    <a:pt x="4432300" y="82232"/>
                  </a:lnTo>
                  <a:lnTo>
                    <a:pt x="4352607" y="82232"/>
                  </a:lnTo>
                  <a:lnTo>
                    <a:pt x="4347527" y="81280"/>
                  </a:lnTo>
                  <a:lnTo>
                    <a:pt x="4344670" y="77470"/>
                  </a:lnTo>
                  <a:lnTo>
                    <a:pt x="4345622" y="73342"/>
                  </a:lnTo>
                  <a:lnTo>
                    <a:pt x="4353242" y="46990"/>
                  </a:lnTo>
                  <a:lnTo>
                    <a:pt x="4361815" y="16827"/>
                  </a:lnTo>
                  <a:lnTo>
                    <a:pt x="4358322" y="10160"/>
                  </a:lnTo>
                  <a:lnTo>
                    <a:pt x="4352925" y="4762"/>
                  </a:lnTo>
                  <a:lnTo>
                    <a:pt x="4345622" y="1270"/>
                  </a:lnTo>
                  <a:lnTo>
                    <a:pt x="4337367" y="0"/>
                  </a:lnTo>
                  <a:close/>
                </a:path>
                <a:path w="4472305" h="639444">
                  <a:moveTo>
                    <a:pt x="4330382" y="0"/>
                  </a:moveTo>
                  <a:lnTo>
                    <a:pt x="4286885" y="0"/>
                  </a:lnTo>
                  <a:lnTo>
                    <a:pt x="4278312" y="1270"/>
                  </a:lnTo>
                  <a:lnTo>
                    <a:pt x="4271327" y="4762"/>
                  </a:lnTo>
                  <a:lnTo>
                    <a:pt x="4265612" y="10160"/>
                  </a:lnTo>
                  <a:lnTo>
                    <a:pt x="4262437" y="16827"/>
                  </a:lnTo>
                  <a:lnTo>
                    <a:pt x="4278312" y="72707"/>
                  </a:lnTo>
                  <a:lnTo>
                    <a:pt x="4279582" y="76517"/>
                  </a:lnTo>
                  <a:lnTo>
                    <a:pt x="4279582" y="76835"/>
                  </a:lnTo>
                  <a:lnTo>
                    <a:pt x="4277042" y="80962"/>
                  </a:lnTo>
                  <a:lnTo>
                    <a:pt x="4271645" y="82232"/>
                  </a:lnTo>
                  <a:lnTo>
                    <a:pt x="4298315" y="82232"/>
                  </a:lnTo>
                  <a:lnTo>
                    <a:pt x="4304665" y="46990"/>
                  </a:lnTo>
                  <a:lnTo>
                    <a:pt x="4330382" y="46990"/>
                  </a:lnTo>
                  <a:lnTo>
                    <a:pt x="4330382" y="0"/>
                  </a:lnTo>
                  <a:close/>
                </a:path>
                <a:path w="4472305" h="639444">
                  <a:moveTo>
                    <a:pt x="4376102" y="29210"/>
                  </a:moveTo>
                  <a:lnTo>
                    <a:pt x="4362363" y="76835"/>
                  </a:lnTo>
                  <a:lnTo>
                    <a:pt x="4361497" y="80010"/>
                  </a:lnTo>
                  <a:lnTo>
                    <a:pt x="4358005" y="82232"/>
                  </a:lnTo>
                  <a:lnTo>
                    <a:pt x="4432300" y="82232"/>
                  </a:lnTo>
                  <a:lnTo>
                    <a:pt x="4404042" y="46990"/>
                  </a:lnTo>
                  <a:lnTo>
                    <a:pt x="4376102" y="29210"/>
                  </a:lnTo>
                  <a:close/>
                </a:path>
                <a:path w="4472305" h="639444">
                  <a:moveTo>
                    <a:pt x="4330382" y="46990"/>
                  </a:moveTo>
                  <a:lnTo>
                    <a:pt x="4324985" y="46990"/>
                  </a:lnTo>
                  <a:lnTo>
                    <a:pt x="4316095" y="75247"/>
                  </a:lnTo>
                  <a:lnTo>
                    <a:pt x="4330382" y="75247"/>
                  </a:lnTo>
                  <a:lnTo>
                    <a:pt x="4330382" y="4699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014084" y="2798762"/>
              <a:ext cx="151764" cy="165735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6106477" y="2725419"/>
              <a:ext cx="447040" cy="239395"/>
            </a:xfrm>
            <a:custGeom>
              <a:avLst/>
              <a:gdLst/>
              <a:ahLst/>
              <a:cxnLst/>
              <a:rect l="l" t="t" r="r" b="b"/>
              <a:pathLst>
                <a:path w="447040" h="239394">
                  <a:moveTo>
                    <a:pt x="177482" y="0"/>
                  </a:moveTo>
                  <a:lnTo>
                    <a:pt x="121285" y="4127"/>
                  </a:lnTo>
                  <a:lnTo>
                    <a:pt x="66357" y="14922"/>
                  </a:lnTo>
                  <a:lnTo>
                    <a:pt x="0" y="37464"/>
                  </a:lnTo>
                  <a:lnTo>
                    <a:pt x="0" y="108267"/>
                  </a:lnTo>
                  <a:lnTo>
                    <a:pt x="67945" y="108267"/>
                  </a:lnTo>
                  <a:lnTo>
                    <a:pt x="90805" y="112394"/>
                  </a:lnTo>
                  <a:lnTo>
                    <a:pt x="109537" y="123507"/>
                  </a:lnTo>
                  <a:lnTo>
                    <a:pt x="122237" y="140334"/>
                  </a:lnTo>
                  <a:lnTo>
                    <a:pt x="127000" y="160654"/>
                  </a:lnTo>
                  <a:lnTo>
                    <a:pt x="127000" y="239077"/>
                  </a:lnTo>
                  <a:lnTo>
                    <a:pt x="447039" y="239077"/>
                  </a:lnTo>
                  <a:lnTo>
                    <a:pt x="447039" y="119379"/>
                  </a:lnTo>
                  <a:lnTo>
                    <a:pt x="431164" y="81279"/>
                  </a:lnTo>
                  <a:lnTo>
                    <a:pt x="390525" y="53022"/>
                  </a:lnTo>
                  <a:lnTo>
                    <a:pt x="323850" y="25082"/>
                  </a:lnTo>
                  <a:lnTo>
                    <a:pt x="261302" y="8572"/>
                  </a:lnTo>
                  <a:lnTo>
                    <a:pt x="205739" y="952"/>
                  </a:lnTo>
                  <a:lnTo>
                    <a:pt x="17748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909252" y="2473324"/>
              <a:ext cx="1604644" cy="1260475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4358957" y="2675254"/>
              <a:ext cx="281305" cy="368935"/>
            </a:xfrm>
            <a:custGeom>
              <a:avLst/>
              <a:gdLst/>
              <a:ahLst/>
              <a:cxnLst/>
              <a:rect l="l" t="t" r="r" b="b"/>
              <a:pathLst>
                <a:path w="281304" h="368935">
                  <a:moveTo>
                    <a:pt x="140652" y="0"/>
                  </a:moveTo>
                  <a:lnTo>
                    <a:pt x="99377" y="8255"/>
                  </a:lnTo>
                  <a:lnTo>
                    <a:pt x="66039" y="31115"/>
                  </a:lnTo>
                  <a:lnTo>
                    <a:pt x="43497" y="64770"/>
                  </a:lnTo>
                  <a:lnTo>
                    <a:pt x="35242" y="106045"/>
                  </a:lnTo>
                  <a:lnTo>
                    <a:pt x="35242" y="164147"/>
                  </a:lnTo>
                  <a:lnTo>
                    <a:pt x="0" y="166687"/>
                  </a:lnTo>
                  <a:lnTo>
                    <a:pt x="0" y="358775"/>
                  </a:lnTo>
                  <a:lnTo>
                    <a:pt x="140652" y="368617"/>
                  </a:lnTo>
                  <a:lnTo>
                    <a:pt x="280987" y="358775"/>
                  </a:lnTo>
                  <a:lnTo>
                    <a:pt x="280987" y="318135"/>
                  </a:lnTo>
                  <a:lnTo>
                    <a:pt x="130492" y="318135"/>
                  </a:lnTo>
                  <a:lnTo>
                    <a:pt x="130492" y="291465"/>
                  </a:lnTo>
                  <a:lnTo>
                    <a:pt x="122554" y="287020"/>
                  </a:lnTo>
                  <a:lnTo>
                    <a:pt x="116204" y="280670"/>
                  </a:lnTo>
                  <a:lnTo>
                    <a:pt x="112077" y="272415"/>
                  </a:lnTo>
                  <a:lnTo>
                    <a:pt x="110489" y="262572"/>
                  </a:lnTo>
                  <a:lnTo>
                    <a:pt x="112712" y="250825"/>
                  </a:lnTo>
                  <a:lnTo>
                    <a:pt x="119379" y="241300"/>
                  </a:lnTo>
                  <a:lnTo>
                    <a:pt x="128904" y="234632"/>
                  </a:lnTo>
                  <a:lnTo>
                    <a:pt x="140652" y="232410"/>
                  </a:lnTo>
                  <a:lnTo>
                    <a:pt x="280987" y="232410"/>
                  </a:lnTo>
                  <a:lnTo>
                    <a:pt x="280987" y="166687"/>
                  </a:lnTo>
                  <a:lnTo>
                    <a:pt x="246062" y="164147"/>
                  </a:lnTo>
                  <a:lnTo>
                    <a:pt x="246062" y="162242"/>
                  </a:lnTo>
                  <a:lnTo>
                    <a:pt x="65404" y="162242"/>
                  </a:lnTo>
                  <a:lnTo>
                    <a:pt x="65404" y="106045"/>
                  </a:lnTo>
                  <a:lnTo>
                    <a:pt x="87312" y="52387"/>
                  </a:lnTo>
                  <a:lnTo>
                    <a:pt x="140652" y="30162"/>
                  </a:lnTo>
                  <a:lnTo>
                    <a:pt x="213994" y="30162"/>
                  </a:lnTo>
                  <a:lnTo>
                    <a:pt x="181609" y="8255"/>
                  </a:lnTo>
                  <a:lnTo>
                    <a:pt x="140652" y="0"/>
                  </a:lnTo>
                  <a:close/>
                </a:path>
                <a:path w="281304" h="368935">
                  <a:moveTo>
                    <a:pt x="280987" y="232410"/>
                  </a:moveTo>
                  <a:lnTo>
                    <a:pt x="140652" y="232410"/>
                  </a:lnTo>
                  <a:lnTo>
                    <a:pt x="152400" y="234632"/>
                  </a:lnTo>
                  <a:lnTo>
                    <a:pt x="161925" y="241300"/>
                  </a:lnTo>
                  <a:lnTo>
                    <a:pt x="168275" y="250825"/>
                  </a:lnTo>
                  <a:lnTo>
                    <a:pt x="170814" y="262572"/>
                  </a:lnTo>
                  <a:lnTo>
                    <a:pt x="169227" y="272097"/>
                  </a:lnTo>
                  <a:lnTo>
                    <a:pt x="165100" y="280352"/>
                  </a:lnTo>
                  <a:lnTo>
                    <a:pt x="158750" y="287020"/>
                  </a:lnTo>
                  <a:lnTo>
                    <a:pt x="150494" y="291465"/>
                  </a:lnTo>
                  <a:lnTo>
                    <a:pt x="150494" y="318135"/>
                  </a:lnTo>
                  <a:lnTo>
                    <a:pt x="280987" y="318135"/>
                  </a:lnTo>
                  <a:lnTo>
                    <a:pt x="280987" y="232410"/>
                  </a:lnTo>
                  <a:close/>
                </a:path>
                <a:path w="281304" h="368935">
                  <a:moveTo>
                    <a:pt x="140652" y="156527"/>
                  </a:moveTo>
                  <a:lnTo>
                    <a:pt x="65404" y="162242"/>
                  </a:lnTo>
                  <a:lnTo>
                    <a:pt x="215900" y="162242"/>
                  </a:lnTo>
                  <a:lnTo>
                    <a:pt x="140652" y="156527"/>
                  </a:lnTo>
                  <a:close/>
                </a:path>
                <a:path w="281304" h="368935">
                  <a:moveTo>
                    <a:pt x="213994" y="30162"/>
                  </a:moveTo>
                  <a:lnTo>
                    <a:pt x="140652" y="30162"/>
                  </a:lnTo>
                  <a:lnTo>
                    <a:pt x="169862" y="36195"/>
                  </a:lnTo>
                  <a:lnTo>
                    <a:pt x="193675" y="52387"/>
                  </a:lnTo>
                  <a:lnTo>
                    <a:pt x="209867" y="76517"/>
                  </a:lnTo>
                  <a:lnTo>
                    <a:pt x="215900" y="106045"/>
                  </a:lnTo>
                  <a:lnTo>
                    <a:pt x="215900" y="162242"/>
                  </a:lnTo>
                  <a:lnTo>
                    <a:pt x="246062" y="162242"/>
                  </a:lnTo>
                  <a:lnTo>
                    <a:pt x="246062" y="106045"/>
                  </a:lnTo>
                  <a:lnTo>
                    <a:pt x="237807" y="64770"/>
                  </a:lnTo>
                  <a:lnTo>
                    <a:pt x="214947" y="31115"/>
                  </a:lnTo>
                  <a:lnTo>
                    <a:pt x="213994" y="30162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855344" y="772477"/>
            <a:ext cx="885380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0" spc="240" dirty="0">
                <a:solidFill>
                  <a:srgbClr val="000000"/>
                </a:solidFill>
                <a:latin typeface="Times New Roman"/>
                <a:cs typeface="Times New Roman"/>
              </a:rPr>
              <a:t>Κρυπτογραφία</a:t>
            </a:r>
            <a:r>
              <a:rPr sz="2200" b="0" spc="25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215" dirty="0">
                <a:solidFill>
                  <a:srgbClr val="000000"/>
                </a:solidFill>
                <a:latin typeface="Times New Roman"/>
                <a:cs typeface="Times New Roman"/>
              </a:rPr>
              <a:t>που</a:t>
            </a:r>
            <a:r>
              <a:rPr sz="2200" b="0" spc="2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220" dirty="0">
                <a:solidFill>
                  <a:srgbClr val="000000"/>
                </a:solidFill>
                <a:latin typeface="Times New Roman"/>
                <a:cs typeface="Times New Roman"/>
              </a:rPr>
              <a:t>εφαρμόζεται</a:t>
            </a:r>
            <a:r>
              <a:rPr sz="2200" b="0" spc="2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55" dirty="0">
                <a:solidFill>
                  <a:srgbClr val="000000"/>
                </a:solidFill>
                <a:latin typeface="Times New Roman"/>
                <a:cs typeface="Times New Roman"/>
              </a:rPr>
              <a:t>σε</a:t>
            </a:r>
            <a:r>
              <a:rPr sz="2200" b="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215" dirty="0">
                <a:solidFill>
                  <a:srgbClr val="000000"/>
                </a:solidFill>
                <a:latin typeface="Times New Roman"/>
                <a:cs typeface="Times New Roman"/>
              </a:rPr>
              <a:t>δεδομένα</a:t>
            </a:r>
            <a:r>
              <a:rPr sz="2200" b="0" spc="2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90" dirty="0">
                <a:solidFill>
                  <a:srgbClr val="000000"/>
                </a:solidFill>
                <a:latin typeface="Times New Roman"/>
                <a:cs typeface="Times New Roman"/>
              </a:rPr>
              <a:t>κατά</a:t>
            </a:r>
            <a:r>
              <a:rPr sz="2200" b="0" spc="1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85" dirty="0">
                <a:solidFill>
                  <a:srgbClr val="000000"/>
                </a:solidFill>
                <a:latin typeface="Times New Roman"/>
                <a:cs typeface="Times New Roman"/>
              </a:rPr>
              <a:t>τη</a:t>
            </a:r>
            <a:r>
              <a:rPr sz="2200" b="0" spc="2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220" dirty="0">
                <a:solidFill>
                  <a:srgbClr val="000000"/>
                </a:solidFill>
                <a:latin typeface="Times New Roman"/>
                <a:cs typeface="Times New Roman"/>
              </a:rPr>
              <a:t>μεταφορά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92150" y="1549400"/>
            <a:ext cx="6729095" cy="667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 marR="5080" indent="-91440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42857"/>
              <a:buFont typeface="Arial"/>
              <a:buChar char="•"/>
              <a:tabLst>
                <a:tab pos="173355" algn="l"/>
              </a:tabLst>
            </a:pPr>
            <a:r>
              <a:rPr sz="1400" spc="95" dirty="0">
                <a:latin typeface="Calibri"/>
                <a:cs typeface="Calibri"/>
              </a:rPr>
              <a:t>Συνεπώς,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υπάρχει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b="1" spc="114" dirty="0">
                <a:latin typeface="Calibri"/>
                <a:cs typeface="Calibri"/>
              </a:rPr>
              <a:t>σαφής</a:t>
            </a:r>
            <a:r>
              <a:rPr sz="1400" b="1" spc="55" dirty="0">
                <a:latin typeface="Calibri"/>
                <a:cs typeface="Calibri"/>
              </a:rPr>
              <a:t> </a:t>
            </a:r>
            <a:r>
              <a:rPr sz="1400" b="1" spc="105" dirty="0">
                <a:latin typeface="Calibri"/>
                <a:cs typeface="Calibri"/>
              </a:rPr>
              <a:t>ανάγκη</a:t>
            </a:r>
            <a:r>
              <a:rPr sz="1400" b="1" spc="55" dirty="0">
                <a:latin typeface="Calibri"/>
                <a:cs typeface="Calibri"/>
              </a:rPr>
              <a:t> </a:t>
            </a:r>
            <a:r>
              <a:rPr sz="1400" b="1" spc="100" dirty="0">
                <a:latin typeface="Calibri"/>
                <a:cs typeface="Calibri"/>
              </a:rPr>
              <a:t>προστασίας</a:t>
            </a:r>
            <a:r>
              <a:rPr sz="1400" b="1" spc="6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των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διαύλων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b="1" spc="95" dirty="0">
                <a:latin typeface="Calibri"/>
                <a:cs typeface="Calibri"/>
              </a:rPr>
              <a:t>επικοινωνίας</a:t>
            </a:r>
            <a:r>
              <a:rPr sz="1400" b="1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στα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συστήματα </a:t>
            </a:r>
            <a:r>
              <a:rPr sz="1400" spc="95" dirty="0">
                <a:latin typeface="Calibri"/>
                <a:cs typeface="Calibri"/>
              </a:rPr>
              <a:t>ελέγχου </a:t>
            </a:r>
            <a:r>
              <a:rPr sz="1400" spc="85" dirty="0">
                <a:latin typeface="Calibri"/>
                <a:cs typeface="Calibri"/>
              </a:rPr>
              <a:t>ενέργειας, </a:t>
            </a:r>
            <a:r>
              <a:rPr sz="1400" spc="110" dirty="0">
                <a:latin typeface="Calibri"/>
                <a:cs typeface="Calibri"/>
              </a:rPr>
              <a:t>όπου </a:t>
            </a:r>
            <a:r>
              <a:rPr sz="1400" spc="95" dirty="0">
                <a:latin typeface="Calibri"/>
                <a:cs typeface="Calibri"/>
              </a:rPr>
              <a:t>πρέπει </a:t>
            </a:r>
            <a:r>
              <a:rPr sz="1400" spc="105" dirty="0">
                <a:latin typeface="Calibri"/>
                <a:cs typeface="Calibri"/>
              </a:rPr>
              <a:t>να </a:t>
            </a:r>
            <a:r>
              <a:rPr sz="1400" spc="100" dirty="0">
                <a:latin typeface="Calibri"/>
                <a:cs typeface="Calibri"/>
              </a:rPr>
              <a:t>συνυπάρχει πολλαπλός </a:t>
            </a:r>
            <a:r>
              <a:rPr sz="1400" spc="10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βιομηχανικός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εξοπλισμός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για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τον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έλεγχο.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201419" y="3134359"/>
            <a:ext cx="471805" cy="26670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>
              <a:lnSpc>
                <a:spcPct val="66700"/>
              </a:lnSpc>
              <a:spcBef>
                <a:spcPts val="480"/>
              </a:spcBef>
            </a:pPr>
            <a:r>
              <a:rPr sz="950" spc="40" dirty="0">
                <a:latin typeface="Calibri"/>
                <a:cs typeface="Calibri"/>
              </a:rPr>
              <a:t>Απλό 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25" dirty="0">
                <a:latin typeface="Calibri"/>
                <a:cs typeface="Calibri"/>
              </a:rPr>
              <a:t>κείμεν</a:t>
            </a:r>
            <a:r>
              <a:rPr sz="950" spc="35" dirty="0">
                <a:latin typeface="Calibri"/>
                <a:cs typeface="Calibri"/>
              </a:rPr>
              <a:t>ο</a:t>
            </a:r>
            <a:r>
              <a:rPr sz="950" spc="25" dirty="0">
                <a:latin typeface="Calibri"/>
                <a:cs typeface="Calibri"/>
              </a:rPr>
              <a:t>: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096135" y="2818129"/>
            <a:ext cx="1492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16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235065" y="2773679"/>
            <a:ext cx="14224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150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550284" y="3074987"/>
            <a:ext cx="89725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45" dirty="0">
                <a:latin typeface="Calibri"/>
                <a:cs typeface="Calibri"/>
              </a:rPr>
              <a:t>Κυπριακό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κείμενο: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201419" y="3527742"/>
            <a:ext cx="1278255" cy="458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50" i="1" spc="85" dirty="0">
                <a:latin typeface="Calibri"/>
                <a:cs typeface="Calibri"/>
              </a:rPr>
              <a:t>"Αλλάξτε την </a:t>
            </a:r>
            <a:r>
              <a:rPr sz="950" i="1" spc="90" dirty="0">
                <a:latin typeface="Calibri"/>
                <a:cs typeface="Calibri"/>
              </a:rPr>
              <a:t> </a:t>
            </a:r>
            <a:r>
              <a:rPr sz="950" i="1" spc="85" dirty="0">
                <a:latin typeface="Calibri"/>
                <a:cs typeface="Calibri"/>
              </a:rPr>
              <a:t>εξουσία/δυναμία</a:t>
            </a:r>
            <a:r>
              <a:rPr sz="950" i="1" spc="-5" dirty="0">
                <a:latin typeface="Calibri"/>
                <a:cs typeface="Calibri"/>
              </a:rPr>
              <a:t> </a:t>
            </a:r>
            <a:r>
              <a:rPr sz="950" i="1" spc="80" dirty="0">
                <a:latin typeface="Calibri"/>
                <a:cs typeface="Calibri"/>
              </a:rPr>
              <a:t>της </a:t>
            </a:r>
            <a:r>
              <a:rPr sz="950" i="1" spc="-200" dirty="0">
                <a:latin typeface="Calibri"/>
                <a:cs typeface="Calibri"/>
              </a:rPr>
              <a:t> </a:t>
            </a:r>
            <a:r>
              <a:rPr sz="950" i="1" spc="80" dirty="0">
                <a:latin typeface="Calibri"/>
                <a:cs typeface="Calibri"/>
              </a:rPr>
              <a:t>γεννήτριας"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478529" y="3449954"/>
            <a:ext cx="69723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i="1" spc="15" dirty="0">
                <a:latin typeface="Calibri"/>
                <a:cs typeface="Calibri"/>
              </a:rPr>
              <a:t>"</a:t>
            </a:r>
            <a:r>
              <a:rPr sz="800" i="1" spc="25" dirty="0">
                <a:latin typeface="Calibri"/>
                <a:cs typeface="Calibri"/>
              </a:rPr>
              <a:t>5</a:t>
            </a:r>
            <a:r>
              <a:rPr sz="800" i="1" spc="45" dirty="0">
                <a:latin typeface="Calibri"/>
                <a:cs typeface="Calibri"/>
              </a:rPr>
              <a:t>&amp;</a:t>
            </a:r>
            <a:r>
              <a:rPr sz="800" i="1" spc="25" dirty="0">
                <a:latin typeface="Calibri"/>
                <a:cs typeface="Calibri"/>
              </a:rPr>
              <a:t>321</a:t>
            </a:r>
            <a:r>
              <a:rPr sz="800" i="1" spc="10" dirty="0">
                <a:latin typeface="Calibri"/>
                <a:cs typeface="Calibri"/>
              </a:rPr>
              <a:t>ff</a:t>
            </a:r>
            <a:r>
              <a:rPr sz="800" i="1" spc="25" dirty="0">
                <a:latin typeface="Calibri"/>
                <a:cs typeface="Calibri"/>
              </a:rPr>
              <a:t>d</a:t>
            </a:r>
            <a:r>
              <a:rPr sz="800" i="1" spc="30" dirty="0">
                <a:latin typeface="Calibri"/>
                <a:cs typeface="Calibri"/>
              </a:rPr>
              <a:t>4</a:t>
            </a:r>
            <a:r>
              <a:rPr sz="800" i="1" spc="25" dirty="0">
                <a:latin typeface="Calibri"/>
                <a:cs typeface="Calibri"/>
              </a:rPr>
              <a:t>21</a:t>
            </a:r>
            <a:r>
              <a:rPr sz="800" i="1" spc="30" dirty="0">
                <a:latin typeface="Calibri"/>
                <a:cs typeface="Calibri"/>
              </a:rPr>
              <a:t>"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776844" y="4903470"/>
            <a:ext cx="527685" cy="36385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75"/>
              </a:spcBef>
            </a:pPr>
            <a:r>
              <a:rPr sz="1100" spc="75" dirty="0">
                <a:latin typeface="Calibri"/>
                <a:cs typeface="Calibri"/>
              </a:rPr>
              <a:t>Απλό 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κε</a:t>
            </a:r>
            <a:r>
              <a:rPr sz="1100" spc="35" dirty="0">
                <a:latin typeface="Calibri"/>
                <a:cs typeface="Calibri"/>
              </a:rPr>
              <a:t>ί</a:t>
            </a:r>
            <a:r>
              <a:rPr sz="1100" spc="75" dirty="0">
                <a:latin typeface="Calibri"/>
                <a:cs typeface="Calibri"/>
              </a:rPr>
              <a:t>μ</a:t>
            </a:r>
            <a:r>
              <a:rPr sz="1100" spc="65" dirty="0">
                <a:latin typeface="Calibri"/>
                <a:cs typeface="Calibri"/>
              </a:rPr>
              <a:t>ε</a:t>
            </a:r>
            <a:r>
              <a:rPr sz="1100" spc="60" dirty="0">
                <a:latin typeface="Calibri"/>
                <a:cs typeface="Calibri"/>
              </a:rPr>
              <a:t>ν</a:t>
            </a:r>
            <a:r>
              <a:rPr sz="1100" spc="85" dirty="0">
                <a:latin typeface="Calibri"/>
                <a:cs typeface="Calibri"/>
              </a:rPr>
              <a:t>ο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832850" y="4861877"/>
            <a:ext cx="1125220" cy="694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020" marR="5080" indent="-20320">
              <a:lnSpc>
                <a:spcPct val="100000"/>
              </a:lnSpc>
              <a:spcBef>
                <a:spcPts val="100"/>
              </a:spcBef>
            </a:pPr>
            <a:r>
              <a:rPr sz="1100" spc="100" dirty="0">
                <a:latin typeface="Calibri"/>
                <a:cs typeface="Calibri"/>
              </a:rPr>
              <a:t>Κυπτοσύστημα </a:t>
            </a:r>
            <a:r>
              <a:rPr sz="1100" spc="10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(</a:t>
            </a:r>
            <a:r>
              <a:rPr sz="1100" spc="85" dirty="0">
                <a:latin typeface="Calibri"/>
                <a:cs typeface="Calibri"/>
              </a:rPr>
              <a:t>κ</a:t>
            </a:r>
            <a:r>
              <a:rPr sz="1100" spc="95" dirty="0">
                <a:latin typeface="Calibri"/>
                <a:cs typeface="Calibri"/>
              </a:rPr>
              <a:t>ρ</a:t>
            </a:r>
            <a:r>
              <a:rPr sz="1100" spc="110" dirty="0">
                <a:latin typeface="Calibri"/>
                <a:cs typeface="Calibri"/>
              </a:rPr>
              <a:t>υ</a:t>
            </a:r>
            <a:r>
              <a:rPr sz="1100" spc="105" dirty="0">
                <a:latin typeface="Calibri"/>
                <a:cs typeface="Calibri"/>
              </a:rPr>
              <a:t>π</a:t>
            </a:r>
            <a:r>
              <a:rPr sz="1100" spc="70" dirty="0">
                <a:latin typeface="Calibri"/>
                <a:cs typeface="Calibri"/>
              </a:rPr>
              <a:t>τ</a:t>
            </a:r>
            <a:r>
              <a:rPr sz="1100" spc="100" dirty="0">
                <a:latin typeface="Calibri"/>
                <a:cs typeface="Calibri"/>
              </a:rPr>
              <a:t>ο</a:t>
            </a:r>
            <a:r>
              <a:rPr sz="1100" spc="85" dirty="0">
                <a:latin typeface="Calibri"/>
                <a:cs typeface="Calibri"/>
              </a:rPr>
              <a:t>γ</a:t>
            </a:r>
            <a:r>
              <a:rPr sz="1100" spc="95" dirty="0">
                <a:latin typeface="Calibri"/>
                <a:cs typeface="Calibri"/>
              </a:rPr>
              <a:t>ρ</a:t>
            </a:r>
            <a:r>
              <a:rPr sz="1100" spc="114" dirty="0">
                <a:latin typeface="Calibri"/>
                <a:cs typeface="Calibri"/>
              </a:rPr>
              <a:t>ά</a:t>
            </a:r>
            <a:r>
              <a:rPr sz="1100" spc="130" dirty="0">
                <a:latin typeface="Calibri"/>
                <a:cs typeface="Calibri"/>
              </a:rPr>
              <a:t>φ</a:t>
            </a:r>
            <a:r>
              <a:rPr sz="1100" spc="100" dirty="0">
                <a:latin typeface="Calibri"/>
                <a:cs typeface="Calibri"/>
              </a:rPr>
              <a:t>η</a:t>
            </a:r>
            <a:r>
              <a:rPr sz="1100" spc="70" dirty="0">
                <a:latin typeface="Calibri"/>
                <a:cs typeface="Calibri"/>
              </a:rPr>
              <a:t>σ  </a:t>
            </a:r>
            <a:r>
              <a:rPr sz="1100" spc="95" dirty="0">
                <a:latin typeface="Calibri"/>
                <a:cs typeface="Calibri"/>
              </a:rPr>
              <a:t>η/ </a:t>
            </a:r>
            <a:r>
              <a:rPr sz="1100" spc="100" dirty="0">
                <a:latin typeface="Calibri"/>
                <a:cs typeface="Calibri"/>
              </a:rPr>
              <a:t> αποκρυπτογρά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853169" y="5529897"/>
            <a:ext cx="4508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130" dirty="0">
                <a:latin typeface="Calibri"/>
                <a:cs typeface="Calibri"/>
              </a:rPr>
              <a:t>φ</a:t>
            </a:r>
            <a:r>
              <a:rPr sz="1100" spc="100" dirty="0">
                <a:latin typeface="Calibri"/>
                <a:cs typeface="Calibri"/>
              </a:rPr>
              <a:t>ησ</a:t>
            </a:r>
            <a:r>
              <a:rPr sz="1100" spc="105" dirty="0">
                <a:latin typeface="Calibri"/>
                <a:cs typeface="Calibri"/>
              </a:rPr>
              <a:t>η</a:t>
            </a:r>
            <a:r>
              <a:rPr sz="1100" spc="65" dirty="0">
                <a:latin typeface="Calibri"/>
                <a:cs typeface="Calibri"/>
              </a:rPr>
              <a:t>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0238105" y="4867909"/>
            <a:ext cx="17818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90" dirty="0">
                <a:latin typeface="Calibri"/>
                <a:cs typeface="Calibri"/>
              </a:rPr>
              <a:t>Κείμενο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κρυπτογράφησης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92150" y="4621569"/>
            <a:ext cx="6617970" cy="214185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67640" indent="-154940">
              <a:lnSpc>
                <a:spcPct val="100000"/>
              </a:lnSpc>
              <a:spcBef>
                <a:spcPts val="625"/>
              </a:spcBef>
              <a:buClr>
                <a:srgbClr val="FFB800"/>
              </a:buClr>
              <a:buSzPct val="142857"/>
              <a:buFont typeface="Arial"/>
              <a:buChar char="•"/>
              <a:tabLst>
                <a:tab pos="167640" algn="l"/>
              </a:tabLst>
            </a:pPr>
            <a:r>
              <a:rPr sz="1400" spc="65" dirty="0">
                <a:latin typeface="Calibri"/>
                <a:cs typeface="Calibri"/>
              </a:rPr>
              <a:t>Αυτό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το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55" dirty="0">
                <a:latin typeface="Calibri"/>
                <a:cs typeface="Calibri"/>
              </a:rPr>
              <a:t>είδος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προστασίας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50" dirty="0">
                <a:latin typeface="Calibri"/>
                <a:cs typeface="Calibri"/>
              </a:rPr>
              <a:t>περιλαμβάνει:</a:t>
            </a:r>
            <a:endParaRPr sz="1400">
              <a:latin typeface="Calibri"/>
              <a:cs typeface="Calibri"/>
            </a:endParaRPr>
          </a:p>
          <a:p>
            <a:pPr marL="396875" marR="467995" lvl="1" indent="-182880">
              <a:lnSpc>
                <a:spcPct val="128699"/>
              </a:lnSpc>
              <a:spcBef>
                <a:spcPts val="525"/>
              </a:spcBef>
              <a:buSzPct val="128000"/>
              <a:buFont typeface="Arial"/>
              <a:buChar char="•"/>
              <a:tabLst>
                <a:tab pos="396240" algn="l"/>
              </a:tabLst>
            </a:pPr>
            <a:r>
              <a:rPr sz="1250" spc="105" dirty="0">
                <a:latin typeface="Calibri"/>
                <a:cs typeface="Calibri"/>
              </a:rPr>
              <a:t>Μια φάση </a:t>
            </a:r>
            <a:r>
              <a:rPr sz="1250" b="1" spc="90" dirty="0">
                <a:latin typeface="Calibri"/>
                <a:cs typeface="Calibri"/>
              </a:rPr>
              <a:t>κρυπτογράφησης</a:t>
            </a:r>
            <a:r>
              <a:rPr sz="1250" spc="90" dirty="0">
                <a:latin typeface="Calibri"/>
                <a:cs typeface="Calibri"/>
              </a:rPr>
              <a:t>, κατά τα δεδομένα </a:t>
            </a:r>
            <a:r>
              <a:rPr sz="1250" spc="85" dirty="0">
                <a:latin typeface="Calibri"/>
                <a:cs typeface="Calibri"/>
              </a:rPr>
              <a:t>προστατεύονται </a:t>
            </a:r>
            <a:r>
              <a:rPr sz="1250" spc="100" dirty="0">
                <a:latin typeface="Calibri"/>
                <a:cs typeface="Calibri"/>
              </a:rPr>
              <a:t>από </a:t>
            </a:r>
            <a:r>
              <a:rPr sz="1250" spc="105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συνδυασμός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του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"απλού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κειμένου"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με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ένα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"μυστικό",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με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αποτέλεσμα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ένα </a:t>
            </a:r>
            <a:r>
              <a:rPr sz="1250" spc="-265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"κρυπτογραφημένο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κείμενο".</a:t>
            </a:r>
            <a:endParaRPr sz="12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30"/>
              </a:spcBef>
              <a:buSzPct val="128000"/>
              <a:buFont typeface="Arial"/>
              <a:buChar char="•"/>
              <a:tabLst>
                <a:tab pos="396240" algn="l"/>
              </a:tabLst>
            </a:pPr>
            <a:r>
              <a:rPr sz="1250" spc="105" dirty="0">
                <a:latin typeface="Calibri"/>
                <a:cs typeface="Calibri"/>
              </a:rPr>
              <a:t>Μια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φάση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b="1" spc="95" dirty="0">
                <a:latin typeface="Calibri"/>
                <a:cs typeface="Calibri"/>
              </a:rPr>
              <a:t>αποκρυπτογράφησης</a:t>
            </a:r>
            <a:r>
              <a:rPr sz="1250" spc="95" dirty="0">
                <a:latin typeface="Calibri"/>
                <a:cs typeface="Calibri"/>
              </a:rPr>
              <a:t>,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το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"κρυπτογραφημένο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κείμενο"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μετατρέπεται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σε</a:t>
            </a:r>
            <a:endParaRPr sz="1250">
              <a:latin typeface="Calibri"/>
              <a:cs typeface="Calibri"/>
            </a:endParaRPr>
          </a:p>
          <a:p>
            <a:pPr marL="396875">
              <a:lnSpc>
                <a:spcPct val="100000"/>
              </a:lnSpc>
              <a:spcBef>
                <a:spcPts val="1245"/>
              </a:spcBef>
            </a:pPr>
            <a:r>
              <a:rPr sz="1250" spc="114" dirty="0">
                <a:latin typeface="Calibri"/>
                <a:cs typeface="Calibri"/>
              </a:rPr>
              <a:t>το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πρωτότυπο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"απλό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κείμενο"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35" dirty="0">
                <a:latin typeface="Calibri"/>
                <a:cs typeface="Calibri"/>
              </a:rPr>
              <a:t>μέσω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ενός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μυστικού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solidFill>
                  <a:srgbClr val="FFB800"/>
                </a:solidFill>
                <a:latin typeface="Arial"/>
                <a:cs typeface="Arial"/>
              </a:rPr>
              <a:t>•</a:t>
            </a:r>
            <a:r>
              <a:rPr sz="2000" spc="5" dirty="0">
                <a:solidFill>
                  <a:srgbClr val="FFB800"/>
                </a:solidFill>
                <a:latin typeface="Arial"/>
                <a:cs typeface="Arial"/>
              </a:rPr>
              <a:t> </a:t>
            </a:r>
            <a:r>
              <a:rPr sz="1400" spc="100" dirty="0">
                <a:latin typeface="Calibri"/>
                <a:cs typeface="Calibri"/>
              </a:rPr>
              <a:t>=Αυτό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b="1" spc="95" dirty="0">
                <a:latin typeface="Calibri"/>
                <a:cs typeface="Calibri"/>
              </a:rPr>
              <a:t>το</a:t>
            </a:r>
            <a:r>
              <a:rPr sz="1400" b="1" spc="45" dirty="0">
                <a:latin typeface="Calibri"/>
                <a:cs typeface="Calibri"/>
              </a:rPr>
              <a:t> </a:t>
            </a:r>
            <a:r>
              <a:rPr sz="1400" b="1" spc="95" dirty="0">
                <a:latin typeface="Calibri"/>
                <a:cs typeface="Calibri"/>
              </a:rPr>
              <a:t>μυστικό</a:t>
            </a:r>
            <a:r>
              <a:rPr sz="1400" b="1" spc="45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XML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(Extensible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Markup-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δομημένη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0246359" y="6159182"/>
            <a:ext cx="1616710" cy="67310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70"/>
              </a:spcBef>
            </a:pPr>
            <a:r>
              <a:rPr sz="1400" spc="105" dirty="0">
                <a:latin typeface="Calibri"/>
                <a:cs typeface="Calibri"/>
              </a:rPr>
              <a:t>μορφή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ανταλλαγής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δεδομένωνn) το </a:t>
            </a:r>
            <a:r>
              <a:rPr sz="1400" spc="9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"ΚΛΕΙΔΙ"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1599544" y="57467"/>
            <a:ext cx="419100" cy="44259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045"/>
              </a:lnSpc>
            </a:pPr>
            <a:r>
              <a:rPr sz="3100" spc="14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3100" spc="-2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100" spc="165" dirty="0">
                <a:solidFill>
                  <a:srgbClr val="D8D8D8"/>
                </a:solidFill>
                <a:latin typeface="Calibri"/>
                <a:cs typeface="Calibri"/>
              </a:rPr>
              <a:t>ΕΥΑΊΣΘΗΤΩΝ</a:t>
            </a:r>
            <a:endParaRPr sz="3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74675" y="119380"/>
            <a:ext cx="10618470" cy="825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50" spc="-20" dirty="0"/>
              <a:t>Εθνικές</a:t>
            </a:r>
            <a:r>
              <a:rPr sz="5250" spc="-70" dirty="0"/>
              <a:t> </a:t>
            </a:r>
            <a:r>
              <a:rPr sz="5250" spc="-15" dirty="0"/>
              <a:t>αρχές</a:t>
            </a:r>
            <a:r>
              <a:rPr sz="5250" spc="-50" dirty="0"/>
              <a:t> </a:t>
            </a:r>
            <a:r>
              <a:rPr sz="5250" spc="-25" dirty="0"/>
              <a:t>κυβερνοασφάλειας</a:t>
            </a:r>
            <a:endParaRPr sz="5250"/>
          </a:p>
        </p:txBody>
      </p:sp>
      <p:sp>
        <p:nvSpPr>
          <p:cNvPr id="4" name="object 4"/>
          <p:cNvSpPr txBox="1"/>
          <p:nvPr/>
        </p:nvSpPr>
        <p:spPr>
          <a:xfrm>
            <a:off x="574675" y="1544637"/>
            <a:ext cx="8678545" cy="1252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25800"/>
              </a:lnSpc>
              <a:spcBef>
                <a:spcPts val="100"/>
              </a:spcBef>
              <a:buSzPct val="128125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6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εθνικές</a:t>
            </a:r>
            <a:r>
              <a:rPr sz="16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αρχές</a:t>
            </a:r>
            <a:r>
              <a:rPr sz="16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</a:t>
            </a:r>
            <a:r>
              <a:rPr sz="16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(NCSA)</a:t>
            </a:r>
            <a:r>
              <a:rPr sz="16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είναι</a:t>
            </a:r>
            <a:r>
              <a:rPr sz="16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ζωτικής</a:t>
            </a:r>
            <a:r>
              <a:rPr sz="16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σημασίας</a:t>
            </a:r>
            <a:r>
              <a:rPr sz="16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6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6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διασφάλιση</a:t>
            </a:r>
            <a:r>
              <a:rPr sz="16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600" spc="-3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 στον τομέα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ενέργειας. 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Κάθε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κράτος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μέλος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ΕΕ 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διαθέτει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μια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Εθνική 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Αρχή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Ασφάλειας του Κυβερνοχώρου, </a:t>
            </a:r>
            <a:r>
              <a:rPr sz="1600" spc="85" dirty="0">
                <a:solidFill>
                  <a:srgbClr val="FFFFFF"/>
                </a:solidFill>
                <a:latin typeface="Calibri"/>
                <a:cs typeface="Calibri"/>
              </a:rPr>
              <a:t>η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οποία 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είναι 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υπεύθυνη 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για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την εποπτεία 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600" spc="-3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ασφάλειας</a:t>
            </a:r>
            <a:r>
              <a:rPr sz="16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6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εντός</a:t>
            </a:r>
            <a:r>
              <a:rPr sz="16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6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εθνικών</a:t>
            </a:r>
            <a:r>
              <a:rPr sz="16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συνόρων.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4675" y="3520122"/>
            <a:ext cx="8757920" cy="1558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25800"/>
              </a:lnSpc>
              <a:spcBef>
                <a:spcPts val="100"/>
              </a:spcBef>
              <a:buSzPct val="128125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Οι 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ΕΚΑΕ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συνεργάζονται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στενά 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με 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τις 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εταιρείες ενέργειας,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παρέχοντας καθοδήγηση, 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διενεργώντας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ελέγχους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ασφαλείας</a:t>
            </a:r>
            <a:r>
              <a:rPr sz="16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επιβάλλοντας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6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85" dirty="0">
                <a:solidFill>
                  <a:srgbClr val="FFFFFF"/>
                </a:solidFill>
                <a:latin typeface="Calibri"/>
                <a:cs typeface="Calibri"/>
              </a:rPr>
              <a:t>συμμόρφωση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τους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κανονισμούς </a:t>
            </a:r>
            <a:r>
              <a:rPr sz="1600" spc="-3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ΕΕ. Συντονίζονται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επίσης 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με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τον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ENISA (Ευρωπαϊκή Υπηρεσία Κυβερνοασφάλειας) 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 άλλες 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εθνικές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αρχές 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για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τη διευθυνσιοδότηση διασυνοριακών απειλών 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για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την 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ασφάλεια </a:t>
            </a:r>
            <a:r>
              <a:rPr sz="16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6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κυβερνοχώρο.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407650" y="160337"/>
            <a:ext cx="3754120" cy="7054215"/>
            <a:chOff x="10407650" y="160337"/>
            <a:chExt cx="3754120" cy="705421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07650" y="160337"/>
              <a:ext cx="3753802" cy="375380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00372" y="3845877"/>
              <a:ext cx="3368357" cy="336835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50892" y="6407784"/>
              <a:ext cx="2588895" cy="4810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630400" cy="82296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50892" y="7594600"/>
              <a:ext cx="2591752" cy="4816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46134" y="2119947"/>
              <a:ext cx="6038850" cy="402907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01700" y="685800"/>
            <a:ext cx="6908800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0" spc="-20" dirty="0">
                <a:solidFill>
                  <a:srgbClr val="FFFFFF"/>
                </a:solidFill>
                <a:latin typeface="Calibri"/>
                <a:cs typeface="Calibri"/>
              </a:rPr>
              <a:t>ΠΛΑΊΣΙΟ</a:t>
            </a:r>
            <a:r>
              <a:rPr sz="3400" b="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b="0" spc="-20" dirty="0">
                <a:solidFill>
                  <a:srgbClr val="FFFFFF"/>
                </a:solidFill>
                <a:latin typeface="Calibri"/>
                <a:cs typeface="Calibri"/>
              </a:rPr>
              <a:t>ΛΟΓΙΣΜΙΚΟΥ</a:t>
            </a:r>
            <a:r>
              <a:rPr sz="3400" b="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b="0" spc="-20" dirty="0">
                <a:solidFill>
                  <a:srgbClr val="FFFFFF"/>
                </a:solidFill>
                <a:latin typeface="Calibri"/>
                <a:cs typeface="Calibri"/>
              </a:rPr>
              <a:t>ΣΦΑΛΕΙΑΣ</a:t>
            </a:r>
            <a:r>
              <a:rPr sz="3400" b="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b="0" spc="-1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3400" b="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b="0" spc="-15" dirty="0">
                <a:solidFill>
                  <a:srgbClr val="FFFFFF"/>
                </a:solidFill>
                <a:latin typeface="Calibri"/>
                <a:cs typeface="Calibri"/>
              </a:rPr>
              <a:t>ΕΕ</a:t>
            </a:r>
            <a:endParaRPr sz="3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1700" y="2372042"/>
            <a:ext cx="7201534" cy="40684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5600" marR="325755" indent="-342900">
              <a:lnSpc>
                <a:spcPct val="100499"/>
              </a:lnSpc>
              <a:spcBef>
                <a:spcPts val="90"/>
              </a:spcBef>
              <a:buSzPct val="12647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Καθορίζει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σε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επίπεδο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ΕΕ ρυθμίσεις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τους κανόνες,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τεχνικές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απαιτήσεις, τα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πρότυπα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τις διαδικασίες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περιβάλλουν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τα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συστήματα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πιστοποίησης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βάση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κίνδυνο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καλύπτουν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κατηγορίες </a:t>
            </a:r>
            <a:r>
              <a:rPr sz="1700" spc="-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προϊόντων,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διαδικασιών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υπηρεσιών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ICT (Information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Communication Technology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-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Τεχνολογίες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Πληροφορικής και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Επικοινωνιών).</a:t>
            </a:r>
            <a:endParaRPr sz="1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FFFFF"/>
              </a:buClr>
              <a:buFont typeface="Arial"/>
              <a:buChar char="•"/>
            </a:pPr>
            <a:endParaRPr sz="1250">
              <a:latin typeface="Calibri"/>
              <a:cs typeface="Calibri"/>
            </a:endParaRPr>
          </a:p>
          <a:p>
            <a:pPr marL="355600" marR="5080" indent="-342900">
              <a:lnSpc>
                <a:spcPct val="100499"/>
              </a:lnSpc>
              <a:buSzPct val="12647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οργανισμοί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θα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είναι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θέση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λαμβάνουν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πιστοποιήσεις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ισχύουν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σε </a:t>
            </a:r>
            <a:r>
              <a:rPr sz="1700" spc="-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ολόκληρη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την ΕΕ,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μειώνοντας το βάρος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συμμόρφωσης για όσους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διατηρούν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σήμερα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πολλαπλές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πιστοποιήσεις</a:t>
            </a:r>
            <a:r>
              <a:rPr sz="1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πληρούν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απαιτήσεις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διάφορες αγορές.</a:t>
            </a:r>
            <a:endParaRPr sz="17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endParaRPr sz="1300">
              <a:latin typeface="Calibri"/>
              <a:cs typeface="Calibri"/>
            </a:endParaRPr>
          </a:p>
          <a:p>
            <a:pPr marL="355600" marR="374650" indent="-342900">
              <a:lnSpc>
                <a:spcPct val="100000"/>
              </a:lnSpc>
              <a:buSzPct val="12647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Η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πιστοποίηση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 ασφάλειας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θα</a:t>
            </a:r>
            <a:r>
              <a:rPr sz="1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αντικαταστήσει</a:t>
            </a:r>
            <a:r>
              <a:rPr sz="17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τα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επιμέρους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συστήματα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πιστοποίησης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κρατών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μελών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τα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μέσα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του </a:t>
            </a:r>
            <a:r>
              <a:rPr sz="1700" spc="-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2021,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αν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τα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πιστοποιητικά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εκδίδονται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βάσει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αυτών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θα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ισχύουν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μέχρι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τη λήξη τους.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0686415" y="0"/>
            <a:ext cx="3943985" cy="8229600"/>
            <a:chOff x="10686415" y="0"/>
            <a:chExt cx="3943985" cy="82296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86415" y="0"/>
              <a:ext cx="3943984" cy="82296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50892" y="7594600"/>
              <a:ext cx="2591752" cy="48164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38480" y="179705"/>
            <a:ext cx="9862820" cy="2128520"/>
          </a:xfrm>
          <a:prstGeom prst="rect">
            <a:avLst/>
          </a:prstGeom>
        </p:spPr>
        <p:txBody>
          <a:bodyPr vert="horz" wrap="square" lIns="0" tIns="158115" rIns="0" bIns="0" rtlCol="0">
            <a:spAutoFit/>
          </a:bodyPr>
          <a:lstStyle/>
          <a:p>
            <a:pPr marL="12700" marR="5080">
              <a:lnSpc>
                <a:spcPts val="5130"/>
              </a:lnSpc>
              <a:spcBef>
                <a:spcPts val="1245"/>
              </a:spcBef>
            </a:pPr>
            <a:r>
              <a:rPr sz="5250" spc="-25" dirty="0"/>
              <a:t>Κανονισμοί </a:t>
            </a:r>
            <a:r>
              <a:rPr sz="5250" spc="-15" dirty="0"/>
              <a:t>για </a:t>
            </a:r>
            <a:r>
              <a:rPr sz="5250" spc="-20" dirty="0"/>
              <a:t>την ασφάλεια </a:t>
            </a:r>
            <a:r>
              <a:rPr sz="5250" spc="-15" dirty="0"/>
              <a:t> </a:t>
            </a:r>
            <a:r>
              <a:rPr sz="5250" spc="-20" dirty="0"/>
              <a:t>στον </a:t>
            </a:r>
            <a:r>
              <a:rPr sz="5250" spc="-25" dirty="0"/>
              <a:t>κυβερνοχώρο </a:t>
            </a:r>
            <a:r>
              <a:rPr sz="5250" spc="-10" dirty="0"/>
              <a:t>στον τομέα </a:t>
            </a:r>
            <a:r>
              <a:rPr sz="5250" spc="-1445" dirty="0"/>
              <a:t> </a:t>
            </a:r>
            <a:r>
              <a:rPr sz="5250" spc="-5" dirty="0"/>
              <a:t>της</a:t>
            </a:r>
            <a:r>
              <a:rPr sz="5250" spc="-15" dirty="0"/>
              <a:t> </a:t>
            </a:r>
            <a:r>
              <a:rPr sz="5250" spc="-5" dirty="0"/>
              <a:t>ενέργειας</a:t>
            </a:r>
            <a:endParaRPr sz="5250"/>
          </a:p>
        </p:txBody>
      </p:sp>
      <p:sp>
        <p:nvSpPr>
          <p:cNvPr id="7" name="object 7"/>
          <p:cNvSpPr txBox="1"/>
          <p:nvPr/>
        </p:nvSpPr>
        <p:spPr>
          <a:xfrm>
            <a:off x="538480" y="3186429"/>
            <a:ext cx="9893300" cy="1137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SzPct val="128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Πέρα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70" dirty="0">
                <a:solidFill>
                  <a:srgbClr val="DAD1E6"/>
                </a:solidFill>
                <a:latin typeface="Calibri"/>
                <a:cs typeface="Calibri"/>
              </a:rPr>
              <a:t>από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40" dirty="0">
                <a:solidFill>
                  <a:srgbClr val="DAD1E6"/>
                </a:solidFill>
                <a:latin typeface="Calibri"/>
                <a:cs typeface="Calibri"/>
              </a:rPr>
              <a:t>τις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ευρύτερες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κατευθύνσεις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της</a:t>
            </a:r>
            <a:r>
              <a:rPr sz="1250" b="1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ΕΕ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για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την</a:t>
            </a:r>
            <a:r>
              <a:rPr sz="1250" b="1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ασφάλεια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στον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κυβερνοχώρο,</a:t>
            </a:r>
            <a:r>
              <a:rPr sz="1250" b="1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ο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τομέας</a:t>
            </a:r>
            <a:r>
              <a:rPr sz="1250" b="1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της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ενέργειας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αντιμετωπίζει</a:t>
            </a:r>
            <a:r>
              <a:rPr sz="1250" b="1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ειδικούς</a:t>
            </a:r>
            <a:endParaRPr sz="1250">
              <a:latin typeface="Calibri"/>
              <a:cs typeface="Calibri"/>
            </a:endParaRPr>
          </a:p>
          <a:p>
            <a:pPr marL="355600" marR="94615">
              <a:lnSpc>
                <a:spcPct val="161300"/>
              </a:lnSpc>
            </a:pP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κανονισμούς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προσαρμοσμένους</a:t>
            </a:r>
            <a:r>
              <a:rPr sz="1250" b="1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στα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μοναδικά</a:t>
            </a:r>
            <a:r>
              <a:rPr sz="1250" b="1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τρωτά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σημεία</a:t>
            </a:r>
            <a:r>
              <a:rPr sz="1250" b="1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και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την</a:t>
            </a:r>
            <a:r>
              <a:rPr sz="1250" b="1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κρισιμότητά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του.</a:t>
            </a:r>
            <a:r>
              <a:rPr sz="1250" b="1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Οι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εν</a:t>
            </a:r>
            <a:r>
              <a:rPr sz="1250" b="1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λόγω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κανονισμοί</a:t>
            </a:r>
            <a:r>
              <a:rPr sz="1250" b="1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διευθυνσιοδοτούν </a:t>
            </a:r>
            <a:r>
              <a:rPr sz="1250" b="1" spc="-27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τους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ειδικούς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κινδύνους </a:t>
            </a:r>
            <a:r>
              <a:rPr sz="1250" b="1" spc="70" dirty="0">
                <a:solidFill>
                  <a:srgbClr val="DAD1E6"/>
                </a:solidFill>
                <a:latin typeface="Calibri"/>
                <a:cs typeface="Calibri"/>
              </a:rPr>
              <a:t>από </a:t>
            </a:r>
            <a:r>
              <a:rPr sz="1250" b="1" spc="40" dirty="0">
                <a:solidFill>
                  <a:srgbClr val="DAD1E6"/>
                </a:solidFill>
                <a:latin typeface="Calibri"/>
                <a:cs typeface="Calibri"/>
              </a:rPr>
              <a:t>τις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ανατρεπτικές διαταραχές του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εφοδιασμού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με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ηλεκτρική ενέργεια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και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φυσικό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αέριο,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 διασφαλίζοντας</a:t>
            </a:r>
            <a:r>
              <a:rPr sz="1250" b="1" spc="1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την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ανθεκτικότητα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των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ενεργειακών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υποδομών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και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τη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συνεχή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λειτουργία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τους.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8480" y="4955540"/>
            <a:ext cx="9945370" cy="1137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SzPct val="128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Οι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εν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λόγω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κανονισμοί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περιλαμβάνουν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διάφορες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πτυχές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της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ασφάλειας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στον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κυβερνοχώρο,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συμπεριλαμβανομένης</a:t>
            </a:r>
            <a:r>
              <a:rPr sz="1250" b="1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της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αναφοράς</a:t>
            </a:r>
            <a:endParaRPr sz="1250">
              <a:latin typeface="Calibri"/>
              <a:cs typeface="Calibri"/>
            </a:endParaRPr>
          </a:p>
          <a:p>
            <a:pPr marL="355600" marR="110489">
              <a:lnSpc>
                <a:spcPct val="161300"/>
              </a:lnSpc>
            </a:pP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περιστατικών,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της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διαχείρισης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ευπαθειών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και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του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ασφαλούς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σχεδιασμού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δικτύων.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Επιβάλλουν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ισχυρά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μέτρα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ασφαλείας,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όπως</a:t>
            </a:r>
            <a:r>
              <a:rPr sz="1250" b="1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ο </a:t>
            </a:r>
            <a:r>
              <a:rPr sz="1250" b="1" spc="-26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έλεγχος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πρόσβασης,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η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διαχείριση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ταυτότητας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και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η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προστασία δεδομένων,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για την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προστασία ευαίσθητων πληροφοριών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και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 κρίσιμων</a:t>
            </a:r>
            <a:r>
              <a:rPr sz="1250" b="1" spc="2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συστημάτων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70" dirty="0">
                <a:solidFill>
                  <a:srgbClr val="DAD1E6"/>
                </a:solidFill>
                <a:latin typeface="Calibri"/>
                <a:cs typeface="Calibri"/>
              </a:rPr>
              <a:t>από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κυβερνοεπιθέσεις.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0580" y="7391082"/>
            <a:ext cx="2075814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b="1" spc="-5" dirty="0">
                <a:solidFill>
                  <a:srgbClr val="FFFFFF"/>
                </a:solidFill>
                <a:latin typeface="Calibri"/>
                <a:cs typeface="Calibri"/>
              </a:rPr>
              <a:t>Paresh</a:t>
            </a:r>
            <a:r>
              <a:rPr sz="8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-5" dirty="0">
                <a:solidFill>
                  <a:srgbClr val="FFFFFF"/>
                </a:solidFill>
                <a:latin typeface="Calibri"/>
                <a:cs typeface="Calibri"/>
              </a:rPr>
              <a:t>Rathod</a:t>
            </a:r>
            <a:r>
              <a:rPr sz="800" b="1" dirty="0">
                <a:solidFill>
                  <a:srgbClr val="FFFFFF"/>
                </a:solidFill>
                <a:latin typeface="Calibri"/>
                <a:cs typeface="Calibri"/>
              </a:rPr>
              <a:t> &amp; </a:t>
            </a:r>
            <a:r>
              <a:rPr sz="800" b="1" spc="-5" dirty="0">
                <a:solidFill>
                  <a:srgbClr val="FFFFFF"/>
                </a:solidFill>
                <a:latin typeface="Calibri"/>
                <a:cs typeface="Calibri"/>
              </a:rPr>
              <a:t>Cristina</a:t>
            </a:r>
            <a:r>
              <a:rPr sz="8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-5" dirty="0">
                <a:solidFill>
                  <a:srgbClr val="FFFFFF"/>
                </a:solidFill>
                <a:latin typeface="Calibri"/>
                <a:cs typeface="Calibri"/>
              </a:rPr>
              <a:t>Alcaraz</a:t>
            </a:r>
            <a:r>
              <a:rPr sz="8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-5" dirty="0">
                <a:solidFill>
                  <a:srgbClr val="FFFFFF"/>
                </a:solidFill>
                <a:latin typeface="Calibri"/>
                <a:cs typeface="Calibri"/>
              </a:rPr>
              <a:t>Laurea,</a:t>
            </a:r>
            <a:r>
              <a:rPr sz="8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-5" dirty="0">
                <a:solidFill>
                  <a:srgbClr val="FFFFFF"/>
                </a:solidFill>
                <a:latin typeface="Calibri"/>
                <a:cs typeface="Calibri"/>
              </a:rPr>
              <a:t>Finland </a:t>
            </a:r>
            <a:r>
              <a:rPr sz="800" b="1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8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800" b="1" spc="-5" dirty="0">
                <a:solidFill>
                  <a:srgbClr val="FFFFFF"/>
                </a:solidFill>
                <a:latin typeface="Calibri"/>
                <a:cs typeface="Calibri"/>
              </a:rPr>
              <a:t> Of Malaga,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8480" y="390207"/>
            <a:ext cx="10551160" cy="680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300" dirty="0">
                <a:latin typeface="Calibri"/>
                <a:cs typeface="Calibri"/>
              </a:rPr>
              <a:t>Τι</a:t>
            </a:r>
            <a:r>
              <a:rPr sz="4300" spc="215" dirty="0">
                <a:latin typeface="Calibri"/>
                <a:cs typeface="Calibri"/>
              </a:rPr>
              <a:t> </a:t>
            </a:r>
            <a:r>
              <a:rPr sz="4300" dirty="0">
                <a:latin typeface="Calibri"/>
                <a:cs typeface="Calibri"/>
              </a:rPr>
              <a:t>σημαίνει</a:t>
            </a:r>
            <a:r>
              <a:rPr sz="4300" spc="204" dirty="0">
                <a:latin typeface="Calibri"/>
                <a:cs typeface="Calibri"/>
              </a:rPr>
              <a:t> </a:t>
            </a:r>
            <a:r>
              <a:rPr sz="4300" dirty="0">
                <a:latin typeface="Calibri"/>
                <a:cs typeface="Calibri"/>
              </a:rPr>
              <a:t>αυτό</a:t>
            </a:r>
            <a:r>
              <a:rPr sz="4300" spc="210" dirty="0">
                <a:latin typeface="Calibri"/>
                <a:cs typeface="Calibri"/>
              </a:rPr>
              <a:t> </a:t>
            </a:r>
            <a:r>
              <a:rPr sz="4300" dirty="0">
                <a:latin typeface="Calibri"/>
                <a:cs typeface="Calibri"/>
              </a:rPr>
              <a:t>για</a:t>
            </a:r>
            <a:r>
              <a:rPr sz="4300" spc="210" dirty="0">
                <a:latin typeface="Calibri"/>
                <a:cs typeface="Calibri"/>
              </a:rPr>
              <a:t> </a:t>
            </a:r>
            <a:r>
              <a:rPr sz="4300" spc="-10" dirty="0">
                <a:latin typeface="Calibri"/>
                <a:cs typeface="Calibri"/>
              </a:rPr>
              <a:t>τον</a:t>
            </a:r>
            <a:r>
              <a:rPr sz="4300" spc="190" dirty="0">
                <a:latin typeface="Calibri"/>
                <a:cs typeface="Calibri"/>
              </a:rPr>
              <a:t> </a:t>
            </a:r>
            <a:r>
              <a:rPr sz="4300" spc="-10" dirty="0">
                <a:latin typeface="Calibri"/>
                <a:cs typeface="Calibri"/>
              </a:rPr>
              <a:t>τομέα</a:t>
            </a:r>
            <a:r>
              <a:rPr sz="4300" spc="204" dirty="0">
                <a:latin typeface="Calibri"/>
                <a:cs typeface="Calibri"/>
              </a:rPr>
              <a:t> </a:t>
            </a:r>
            <a:r>
              <a:rPr sz="4300" dirty="0">
                <a:latin typeface="Calibri"/>
                <a:cs typeface="Calibri"/>
              </a:rPr>
              <a:t>της</a:t>
            </a:r>
            <a:r>
              <a:rPr sz="4300" spc="210" dirty="0">
                <a:latin typeface="Calibri"/>
                <a:cs typeface="Calibri"/>
              </a:rPr>
              <a:t> </a:t>
            </a:r>
            <a:r>
              <a:rPr sz="4300" spc="-5" dirty="0">
                <a:latin typeface="Calibri"/>
                <a:cs typeface="Calibri"/>
              </a:rPr>
              <a:t>ενέργειας</a:t>
            </a:r>
            <a:endParaRPr sz="43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8480" y="1300757"/>
            <a:ext cx="9904730" cy="1321435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80"/>
              </a:spcBef>
              <a:buSzPct val="128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250" b="1" spc="45" dirty="0">
                <a:solidFill>
                  <a:srgbClr val="DAD1E6"/>
                </a:solidFill>
                <a:latin typeface="Calibri"/>
                <a:cs typeface="Calibri"/>
              </a:rPr>
              <a:t>Απαιτήσεις</a:t>
            </a:r>
            <a:r>
              <a:rPr sz="1250" b="1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σε</a:t>
            </a:r>
            <a:r>
              <a:rPr sz="1250" b="1" spc="1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πραγματικό</a:t>
            </a:r>
            <a:r>
              <a:rPr sz="1250" b="1" spc="1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χρόνο</a:t>
            </a:r>
            <a:endParaRPr sz="1250">
              <a:latin typeface="Calibri"/>
              <a:cs typeface="Calibri"/>
            </a:endParaRPr>
          </a:p>
          <a:p>
            <a:pPr marL="813435" marR="5080" lvl="1" indent="-343535">
              <a:lnSpc>
                <a:spcPct val="161300"/>
              </a:lnSpc>
              <a:spcBef>
                <a:spcPts val="560"/>
              </a:spcBef>
              <a:buSzPct val="128000"/>
              <a:buFont typeface="Arial"/>
              <a:buChar char="•"/>
              <a:tabLst>
                <a:tab pos="812800" algn="l"/>
                <a:tab pos="813435" algn="l"/>
              </a:tabLst>
            </a:pP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Ορισμένα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ενεργειακά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συστήματα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πρέπει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να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αντιδρούν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τόσο γρήγορα ώστε τα συνήθη μέτρα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ασφαλείας,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όπως η </a:t>
            </a:r>
            <a:r>
              <a:rPr sz="1250" b="1" spc="7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ταυτοποίηση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χρήστη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μιας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εντολής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ή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η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επαλήθευση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μιας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ψηφιακής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υπογραφής,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δεν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μπορούν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απλώς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να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εισαχθούν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λόγω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της </a:t>
            </a:r>
            <a:r>
              <a:rPr sz="1250" b="1" spc="-27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καθυστέρησης</a:t>
            </a:r>
            <a:r>
              <a:rPr sz="1250" b="1" spc="1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που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αυτά</a:t>
            </a:r>
            <a:r>
              <a:rPr sz="1250" b="1" spc="2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τα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μέτρα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επιβάλλουν.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8480" y="3144202"/>
            <a:ext cx="9824085" cy="1210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SzPct val="128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Διαδοχική</a:t>
            </a:r>
            <a:r>
              <a:rPr sz="1250" b="1" spc="-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σύνδεση</a:t>
            </a:r>
            <a:endParaRPr sz="1250">
              <a:latin typeface="Calibri"/>
              <a:cs typeface="Calibri"/>
            </a:endParaRPr>
          </a:p>
          <a:p>
            <a:pPr marL="813435" marR="5080" lvl="1" indent="-343535">
              <a:lnSpc>
                <a:spcPct val="161300"/>
              </a:lnSpc>
              <a:spcBef>
                <a:spcPts val="570"/>
              </a:spcBef>
              <a:buSzPct val="128000"/>
              <a:buFont typeface="Arial"/>
              <a:buChar char="•"/>
              <a:tabLst>
                <a:tab pos="812800" algn="l"/>
                <a:tab pos="813435" algn="l"/>
              </a:tabLst>
            </a:pP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Τα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δίκτυα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ηλεκτρικής</a:t>
            </a:r>
            <a:r>
              <a:rPr sz="1250" b="1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ενέργειας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και</a:t>
            </a:r>
            <a:r>
              <a:rPr sz="1250" b="1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οι</a:t>
            </a:r>
            <a:r>
              <a:rPr sz="1250" b="1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αγωγοί</a:t>
            </a:r>
            <a:r>
              <a:rPr sz="1250" b="1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δεδομένων</a:t>
            </a:r>
            <a:r>
              <a:rPr sz="1250" b="1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είναι</a:t>
            </a:r>
            <a:r>
              <a:rPr sz="1250" b="1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στενά</a:t>
            </a:r>
            <a:r>
              <a:rPr sz="1250" b="1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διασυνδεδεμένοι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σε</a:t>
            </a:r>
            <a:r>
              <a:rPr sz="1250" b="1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ολόκληρη</a:t>
            </a:r>
            <a:r>
              <a:rPr sz="1250" b="1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την</a:t>
            </a:r>
            <a:r>
              <a:rPr sz="1250" b="1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Ευρώπη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και</a:t>
            </a:r>
            <a:r>
              <a:rPr sz="1250" b="1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πολύ </a:t>
            </a:r>
            <a:r>
              <a:rPr sz="1250" b="1" spc="-26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πέρα </a:t>
            </a:r>
            <a:r>
              <a:rPr sz="1250" b="1" spc="70" dirty="0">
                <a:solidFill>
                  <a:srgbClr val="DAD1E6"/>
                </a:solidFill>
                <a:latin typeface="Calibri"/>
                <a:cs typeface="Calibri"/>
              </a:rPr>
              <a:t>από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την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ΕΕ. </a:t>
            </a:r>
            <a:r>
              <a:rPr sz="1250" b="1" spc="70" dirty="0">
                <a:solidFill>
                  <a:srgbClr val="DAD1E6"/>
                </a:solidFill>
                <a:latin typeface="Calibri"/>
                <a:cs typeface="Calibri"/>
              </a:rPr>
              <a:t>Μια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διακοπή σε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μια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χώρα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μπορεί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να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προκαλέσει διακοπές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ρεύματος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ή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ελλείψεις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εφοδιασμού σε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άλλες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περιοχές</a:t>
            </a:r>
            <a:r>
              <a:rPr sz="1250" b="1" spc="2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και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45" dirty="0">
                <a:solidFill>
                  <a:srgbClr val="DAD1E6"/>
                </a:solidFill>
                <a:latin typeface="Calibri"/>
                <a:cs typeface="Calibri"/>
              </a:rPr>
              <a:t>χώρες.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8480" y="4764047"/>
            <a:ext cx="9934575" cy="2265045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80"/>
              </a:spcBef>
              <a:buSzPct val="128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Συνδυασμός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παρωχημένων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συστημάτων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με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νέες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40" dirty="0">
                <a:solidFill>
                  <a:srgbClr val="DAD1E6"/>
                </a:solidFill>
                <a:latin typeface="Calibri"/>
                <a:cs typeface="Calibri"/>
              </a:rPr>
              <a:t>τεχνολογίες</a:t>
            </a:r>
            <a:endParaRPr sz="1250">
              <a:latin typeface="Calibri"/>
              <a:cs typeface="Calibri"/>
            </a:endParaRPr>
          </a:p>
          <a:p>
            <a:pPr marL="813435" marR="5080" lvl="1" indent="-343535">
              <a:lnSpc>
                <a:spcPct val="161300"/>
              </a:lnSpc>
              <a:spcBef>
                <a:spcPts val="560"/>
              </a:spcBef>
              <a:buSzPct val="128000"/>
              <a:buFont typeface="Arial"/>
              <a:buChar char="•"/>
              <a:tabLst>
                <a:tab pos="812800" algn="l"/>
                <a:tab pos="813435" algn="l"/>
              </a:tabLst>
            </a:pP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Πολλά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στοιχεία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του ενεργειακού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συστήματος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σχεδιάστηκαν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και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κατασκευάστηκαν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πολύ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πριν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εμφανιστούν ζητήματα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κυβερνοασφάλειας. Αυτό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το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παρωχημένο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σύστημα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πρέπει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τώρα να </a:t>
            </a:r>
            <a:r>
              <a:rPr sz="1250" b="1" spc="45" dirty="0">
                <a:solidFill>
                  <a:srgbClr val="DAD1E6"/>
                </a:solidFill>
                <a:latin typeface="Calibri"/>
                <a:cs typeface="Calibri"/>
              </a:rPr>
              <a:t>γίνει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διαδραστικό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με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τον πιο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πρόσφατο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εξοπλισμό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τελευταίας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τεχνολογίας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για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αυτοματισμό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και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έλεγχο,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όπως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οι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έξυπνοι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μετρητές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ή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οι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συνδεδεμένες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συσκευές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και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οι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συσκευές </a:t>
            </a:r>
            <a:r>
              <a:rPr sz="1250" b="1" spc="-27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70" dirty="0">
                <a:solidFill>
                  <a:srgbClr val="DAD1E6"/>
                </a:solidFill>
                <a:latin typeface="Calibri"/>
                <a:cs typeface="Calibri"/>
              </a:rPr>
              <a:t>από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το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"Ίντερνετ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των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πραγμάτων",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χωρίς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να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εκτίθενται</a:t>
            </a:r>
            <a:r>
              <a:rPr sz="1250" b="1" spc="2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σε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απειλές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στον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κυβερνοχώρο.</a:t>
            </a:r>
            <a:endParaRPr sz="12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buClr>
                <a:srgbClr val="DAD1E6"/>
              </a:buClr>
              <a:buFont typeface="Arial"/>
              <a:buChar char="•"/>
            </a:pPr>
            <a:endParaRPr sz="105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SzPct val="128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Καθαρή</a:t>
            </a:r>
            <a:r>
              <a:rPr sz="1250" b="1" spc="1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ενέργεια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για</a:t>
            </a:r>
            <a:r>
              <a:rPr sz="1250" b="1" spc="2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όλη</a:t>
            </a:r>
            <a:r>
              <a:rPr sz="1250" b="1" spc="2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την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Ευρώπη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45" dirty="0">
                <a:solidFill>
                  <a:srgbClr val="DAD1E6"/>
                </a:solidFill>
                <a:latin typeface="Calibri"/>
                <a:cs typeface="Calibri"/>
              </a:rPr>
              <a:t>219)</a:t>
            </a:r>
            <a:endParaRPr sz="1250">
              <a:latin typeface="Calibri"/>
              <a:cs typeface="Calibri"/>
            </a:endParaRPr>
          </a:p>
          <a:p>
            <a:pPr marL="304800" marR="7571105">
              <a:lnSpc>
                <a:spcPct val="100000"/>
              </a:lnSpc>
              <a:spcBef>
                <a:spcPts val="309"/>
              </a:spcBef>
            </a:pPr>
            <a:r>
              <a:rPr sz="800" b="1" spc="-5" dirty="0">
                <a:solidFill>
                  <a:srgbClr val="FFFFFF"/>
                </a:solidFill>
                <a:latin typeface="Calibri"/>
                <a:cs typeface="Calibri"/>
              </a:rPr>
              <a:t>Paresh</a:t>
            </a:r>
            <a:r>
              <a:rPr sz="8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-5" dirty="0">
                <a:solidFill>
                  <a:srgbClr val="FFFFFF"/>
                </a:solidFill>
                <a:latin typeface="Calibri"/>
                <a:cs typeface="Calibri"/>
              </a:rPr>
              <a:t>Rathod </a:t>
            </a:r>
            <a:r>
              <a:rPr sz="800" b="1" dirty="0">
                <a:solidFill>
                  <a:srgbClr val="FFFFFF"/>
                </a:solidFill>
                <a:latin typeface="Calibri"/>
                <a:cs typeface="Calibri"/>
              </a:rPr>
              <a:t>&amp; </a:t>
            </a:r>
            <a:r>
              <a:rPr sz="800" b="1" spc="-5" dirty="0">
                <a:solidFill>
                  <a:srgbClr val="FFFFFF"/>
                </a:solidFill>
                <a:latin typeface="Calibri"/>
                <a:cs typeface="Calibri"/>
              </a:rPr>
              <a:t>Cristina</a:t>
            </a:r>
            <a:r>
              <a:rPr sz="8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-5" dirty="0">
                <a:solidFill>
                  <a:srgbClr val="FFFFFF"/>
                </a:solidFill>
                <a:latin typeface="Calibri"/>
                <a:cs typeface="Calibri"/>
              </a:rPr>
              <a:t>Alcaraz</a:t>
            </a:r>
            <a:r>
              <a:rPr sz="8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-5" dirty="0">
                <a:solidFill>
                  <a:srgbClr val="FFFFFF"/>
                </a:solidFill>
                <a:latin typeface="Calibri"/>
                <a:cs typeface="Calibri"/>
              </a:rPr>
              <a:t>Laurea,</a:t>
            </a:r>
            <a:r>
              <a:rPr sz="8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-5" dirty="0">
                <a:solidFill>
                  <a:srgbClr val="FFFFFF"/>
                </a:solidFill>
                <a:latin typeface="Calibri"/>
                <a:cs typeface="Calibri"/>
              </a:rPr>
              <a:t>Finland </a:t>
            </a:r>
            <a:r>
              <a:rPr sz="800" b="1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8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800" b="1" spc="-5" dirty="0">
                <a:solidFill>
                  <a:srgbClr val="FFFFFF"/>
                </a:solidFill>
                <a:latin typeface="Calibri"/>
                <a:cs typeface="Calibri"/>
              </a:rPr>
              <a:t> Of Malaga,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50892" y="6753542"/>
            <a:ext cx="2591752" cy="48164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4827" y="1540192"/>
            <a:ext cx="3844290" cy="5060315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14552" y="1306194"/>
            <a:ext cx="7415847" cy="493903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394575" y="47307"/>
            <a:ext cx="6402705" cy="4001770"/>
          </a:xfrm>
          <a:prstGeom prst="rect">
            <a:avLst/>
          </a:prstGeom>
        </p:spPr>
        <p:txBody>
          <a:bodyPr vert="horz" wrap="square" lIns="0" tIns="264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80"/>
              </a:spcBef>
            </a:pPr>
            <a:r>
              <a:rPr sz="5700" b="1" spc="-5" dirty="0">
                <a:solidFill>
                  <a:srgbClr val="FF706B"/>
                </a:solidFill>
                <a:latin typeface="Arial"/>
                <a:cs typeface="Arial"/>
              </a:rPr>
              <a:t>Το</a:t>
            </a:r>
            <a:r>
              <a:rPr sz="5700" b="1" spc="-95" dirty="0">
                <a:solidFill>
                  <a:srgbClr val="FF706B"/>
                </a:solidFill>
                <a:latin typeface="Arial"/>
                <a:cs typeface="Arial"/>
              </a:rPr>
              <a:t> </a:t>
            </a:r>
            <a:r>
              <a:rPr sz="5700" b="1" spc="-20" dirty="0">
                <a:solidFill>
                  <a:srgbClr val="FF706B"/>
                </a:solidFill>
                <a:latin typeface="Arial"/>
                <a:cs typeface="Arial"/>
              </a:rPr>
              <a:t>αέριο</a:t>
            </a:r>
            <a:endParaRPr sz="5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985"/>
              </a:spcBef>
            </a:pPr>
            <a:r>
              <a:rPr sz="5700" b="1" spc="-15" dirty="0">
                <a:solidFill>
                  <a:srgbClr val="FF706B"/>
                </a:solidFill>
                <a:latin typeface="Calibri"/>
                <a:cs typeface="Calibri"/>
              </a:rPr>
              <a:t>Κατευθυνόμενη</a:t>
            </a:r>
            <a:endParaRPr sz="5700">
              <a:latin typeface="Calibri"/>
              <a:cs typeface="Calibri"/>
            </a:endParaRPr>
          </a:p>
          <a:p>
            <a:pPr marL="12700" marR="5080">
              <a:lnSpc>
                <a:spcPct val="125800"/>
              </a:lnSpc>
              <a:spcBef>
                <a:spcPts val="4004"/>
              </a:spcBef>
            </a:pPr>
            <a:r>
              <a:rPr sz="1600" spc="100" dirty="0">
                <a:solidFill>
                  <a:srgbClr val="FFFFFF"/>
                </a:solidFill>
                <a:latin typeface="Calibri"/>
                <a:cs typeface="Calibri"/>
              </a:rPr>
              <a:t>Η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οδηγία 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για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το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φυσικό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αέριο κατευθύνει την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εξασφάλιση 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ανταγωνιστικού</a:t>
            </a:r>
            <a:r>
              <a:rPr sz="16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6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ασφαλούς</a:t>
            </a:r>
            <a:r>
              <a:rPr sz="16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εφοδιασμού</a:t>
            </a:r>
            <a:r>
              <a:rPr sz="16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6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φυσικό</a:t>
            </a:r>
            <a:r>
              <a:rPr sz="16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αέριο</a:t>
            </a:r>
            <a:r>
              <a:rPr sz="16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6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ΕΕ, </a:t>
            </a:r>
            <a:r>
              <a:rPr sz="1600" spc="-3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προωθώντας παράλληλα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την 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ολοκλήρωση των ανανεώσιμων πηγών </a:t>
            </a:r>
            <a:r>
              <a:rPr sz="16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ενέργειας.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50575" y="7637144"/>
            <a:ext cx="2588894" cy="48101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1306194"/>
            <a:ext cx="7120572" cy="4745672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63575" y="225424"/>
            <a:ext cx="4461510" cy="2017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4500"/>
              </a:lnSpc>
              <a:spcBef>
                <a:spcPts val="100"/>
              </a:spcBef>
            </a:pPr>
            <a:r>
              <a:rPr sz="5250" dirty="0">
                <a:latin typeface="Calibri"/>
                <a:cs typeface="Calibri"/>
              </a:rPr>
              <a:t>Ο</a:t>
            </a:r>
            <a:r>
              <a:rPr sz="5250" spc="245" dirty="0">
                <a:latin typeface="Calibri"/>
                <a:cs typeface="Calibri"/>
              </a:rPr>
              <a:t> </a:t>
            </a:r>
            <a:r>
              <a:rPr sz="5250" spc="-55" dirty="0">
                <a:latin typeface="Calibri"/>
                <a:cs typeface="Calibri"/>
              </a:rPr>
              <a:t>ηλεκτρισμός </a:t>
            </a:r>
            <a:r>
              <a:rPr sz="5250" spc="-50" dirty="0">
                <a:latin typeface="Calibri"/>
                <a:cs typeface="Calibri"/>
              </a:rPr>
              <a:t> </a:t>
            </a:r>
            <a:r>
              <a:rPr sz="5250" spc="-15" dirty="0">
                <a:latin typeface="Calibri"/>
                <a:cs typeface="Calibri"/>
              </a:rPr>
              <a:t>Κατ</a:t>
            </a:r>
            <a:r>
              <a:rPr sz="5250" spc="-20" dirty="0">
                <a:latin typeface="Calibri"/>
                <a:cs typeface="Calibri"/>
              </a:rPr>
              <a:t>ε</a:t>
            </a:r>
            <a:r>
              <a:rPr sz="5250" spc="-15" dirty="0">
                <a:latin typeface="Calibri"/>
                <a:cs typeface="Calibri"/>
              </a:rPr>
              <a:t>υθ</a:t>
            </a:r>
            <a:r>
              <a:rPr sz="5250" spc="-20" dirty="0">
                <a:latin typeface="Calibri"/>
                <a:cs typeface="Calibri"/>
              </a:rPr>
              <a:t>υν</a:t>
            </a:r>
            <a:r>
              <a:rPr sz="5250" spc="-15" dirty="0">
                <a:latin typeface="Calibri"/>
                <a:cs typeface="Calibri"/>
              </a:rPr>
              <a:t>όμ</a:t>
            </a:r>
            <a:r>
              <a:rPr sz="5250" spc="-20" dirty="0">
                <a:latin typeface="Calibri"/>
                <a:cs typeface="Calibri"/>
              </a:rPr>
              <a:t>ε</a:t>
            </a:r>
            <a:r>
              <a:rPr sz="5250" spc="-15" dirty="0">
                <a:latin typeface="Calibri"/>
                <a:cs typeface="Calibri"/>
              </a:rPr>
              <a:t>ν</a:t>
            </a:r>
            <a:r>
              <a:rPr sz="5250" spc="5" dirty="0">
                <a:latin typeface="Calibri"/>
                <a:cs typeface="Calibri"/>
              </a:rPr>
              <a:t>η</a:t>
            </a:r>
            <a:endParaRPr sz="52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3575" y="2796856"/>
            <a:ext cx="6360795" cy="1558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800"/>
              </a:lnSpc>
              <a:spcBef>
                <a:spcPts val="100"/>
              </a:spcBef>
            </a:pPr>
            <a:r>
              <a:rPr sz="1600" spc="15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οδηγία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ηλεκτρική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ενέργεια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αποτελεί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βασικό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κομμάτι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600" spc="-3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νομοθεσίας</a:t>
            </a:r>
            <a:r>
              <a:rPr sz="16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ΕΕ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25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FFFFFF"/>
                </a:solidFill>
                <a:latin typeface="Calibri"/>
                <a:cs typeface="Calibri"/>
              </a:rPr>
              <a:t>διέπει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αγορά</a:t>
            </a:r>
            <a:r>
              <a:rPr sz="16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ηλεκτρικής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FFFFFF"/>
                </a:solidFill>
                <a:latin typeface="Calibri"/>
                <a:cs typeface="Calibri"/>
              </a:rPr>
              <a:t>ενέργειας.</a:t>
            </a:r>
            <a:endParaRPr sz="1600">
              <a:latin typeface="Calibri"/>
              <a:cs typeface="Calibri"/>
            </a:endParaRPr>
          </a:p>
          <a:p>
            <a:pPr marL="12700" marR="39370">
              <a:lnSpc>
                <a:spcPct val="125800"/>
              </a:lnSpc>
            </a:pP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Στόχος της </a:t>
            </a:r>
            <a:r>
              <a:rPr sz="1600" spc="95" dirty="0">
                <a:solidFill>
                  <a:srgbClr val="FFFFFF"/>
                </a:solidFill>
                <a:latin typeface="Calibri"/>
                <a:cs typeface="Calibri"/>
              </a:rPr>
              <a:t>είναι </a:t>
            </a:r>
            <a:r>
              <a:rPr sz="1600" spc="120" dirty="0">
                <a:solidFill>
                  <a:srgbClr val="FFFFFF"/>
                </a:solidFill>
                <a:latin typeface="Calibri"/>
                <a:cs typeface="Calibri"/>
              </a:rPr>
              <a:t>να προωθήσει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τον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ανταγωνισμό, την </a:t>
            </a:r>
            <a:r>
              <a:rPr sz="1600" spc="120" dirty="0">
                <a:solidFill>
                  <a:srgbClr val="FFFFFF"/>
                </a:solidFill>
                <a:latin typeface="Calibri"/>
                <a:cs typeface="Calibri"/>
              </a:rPr>
              <a:t>ασφάλεια </a:t>
            </a:r>
            <a:r>
              <a:rPr sz="1600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FFFFFF"/>
                </a:solidFill>
                <a:latin typeface="Calibri"/>
                <a:cs typeface="Calibri"/>
              </a:rPr>
              <a:t>εφοδιασμού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περιβαλλοντική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βιωσιμότητα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τομέα </a:t>
            </a:r>
            <a:r>
              <a:rPr sz="1600" spc="-3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6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ηλεκτρικής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FFFFFF"/>
                </a:solidFill>
                <a:latin typeface="Calibri"/>
                <a:cs typeface="Calibri"/>
              </a:rPr>
              <a:t>ενέργειας.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782002" y="0"/>
            <a:ext cx="13150850" cy="8197850"/>
            <a:chOff x="782002" y="0"/>
            <a:chExt cx="13150850" cy="81978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002" y="0"/>
              <a:ext cx="13150596" cy="81978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50892" y="7594600"/>
              <a:ext cx="2591752" cy="48164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73025" marR="5080">
              <a:lnSpc>
                <a:spcPts val="5630"/>
              </a:lnSpc>
              <a:spcBef>
                <a:spcPts val="1295"/>
              </a:spcBef>
            </a:pPr>
            <a:r>
              <a:rPr spc="-15" dirty="0"/>
              <a:t>Κατευθύνουσα</a:t>
            </a:r>
            <a:r>
              <a:rPr spc="-40" dirty="0"/>
              <a:t> </a:t>
            </a:r>
            <a:r>
              <a:rPr spc="-10" dirty="0"/>
              <a:t>οδηγία</a:t>
            </a:r>
            <a:r>
              <a:rPr spc="-45" dirty="0"/>
              <a:t> </a:t>
            </a:r>
            <a:r>
              <a:rPr spc="-10" dirty="0"/>
              <a:t>για</a:t>
            </a:r>
            <a:r>
              <a:rPr spc="-40" dirty="0"/>
              <a:t> </a:t>
            </a:r>
            <a:r>
              <a:rPr spc="-10" dirty="0"/>
              <a:t>την </a:t>
            </a:r>
            <a:r>
              <a:rPr spc="-1570" dirty="0"/>
              <a:t> </a:t>
            </a:r>
            <a:r>
              <a:rPr spc="-15" dirty="0"/>
              <a:t>ηλεκτρική ενέργεια (ΕΕ) </a:t>
            </a:r>
            <a:r>
              <a:rPr spc="-10" dirty="0"/>
              <a:t> </a:t>
            </a:r>
            <a:r>
              <a:rPr spc="-5" dirty="0"/>
              <a:t>2019/944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35000" y="3111182"/>
            <a:ext cx="8895715" cy="1137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SzPct val="128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250" b="1" spc="8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οδηγία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ηλεκτρική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ενέργεια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ΕΕ)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2019/944</a:t>
            </a:r>
            <a:r>
              <a:rPr sz="125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είναι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ένας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βασικός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κανονισμός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ΕΕ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ασφάλεια</a:t>
            </a:r>
            <a:r>
              <a:rPr sz="12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endParaRPr sz="1250">
              <a:latin typeface="Calibri"/>
              <a:cs typeface="Calibri"/>
            </a:endParaRPr>
          </a:p>
          <a:p>
            <a:pPr marL="355600" marR="5080" algn="just">
              <a:lnSpc>
                <a:spcPct val="161300"/>
              </a:lnSpc>
            </a:pP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κυβερνοχώρο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τομέα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της ηλεκτρικής ενέργειας. </a:t>
            </a:r>
            <a:r>
              <a:rPr sz="1250" b="1" spc="80" dirty="0">
                <a:solidFill>
                  <a:srgbClr val="FFFFFF"/>
                </a:solidFill>
                <a:latin typeface="Calibri"/>
                <a:cs typeface="Calibri"/>
              </a:rPr>
              <a:t>Η </a:t>
            </a: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παρούσα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κατευθυντήρια οδηγία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θεσπίζει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ένα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πλαίσιο για την </a:t>
            </a:r>
            <a:r>
              <a:rPr sz="1250" b="1" spc="-2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ενίσχυση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ανθεκτικότητας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των συστημάτων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ηλεκτρικής ενέργειας έναντι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κυβερνοεπιθέσεων, διασφαλίζοντας την </a:t>
            </a:r>
            <a:r>
              <a:rPr sz="1250" b="1" spc="-2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70" dirty="0">
                <a:solidFill>
                  <a:srgbClr val="FFFFFF"/>
                </a:solidFill>
                <a:latin typeface="Calibri"/>
                <a:cs typeface="Calibri"/>
              </a:rPr>
              <a:t>ασφαλή</a:t>
            </a:r>
            <a:r>
              <a:rPr sz="125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2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αξιόπιστη</a:t>
            </a:r>
            <a:r>
              <a:rPr sz="12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λειτουργία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2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ευρωπαϊκού</a:t>
            </a:r>
            <a:r>
              <a:rPr sz="12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δικτύου</a:t>
            </a:r>
            <a:r>
              <a:rPr sz="125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ηλεκτρικής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ενέργειας.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1355" y="4831715"/>
            <a:ext cx="9103995" cy="1445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SzPct val="128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250" b="1" spc="8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οδηγία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καθορίζει</a:t>
            </a:r>
            <a:r>
              <a:rPr sz="12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προδιαγραφές</a:t>
            </a:r>
            <a:r>
              <a:rPr sz="125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40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εταιρείες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ηλεκτρισμού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τους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διαχειριστές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συστημάτων,</a:t>
            </a:r>
            <a:endParaRPr sz="1250">
              <a:latin typeface="Calibri"/>
              <a:cs typeface="Calibri"/>
            </a:endParaRPr>
          </a:p>
          <a:p>
            <a:pPr marL="355600" marR="5080">
              <a:lnSpc>
                <a:spcPct val="161300"/>
              </a:lnSpc>
            </a:pP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συμπεριλαμβανομένων ισχυρών μέτρων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ασφαλείας,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περιστατικών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συνεργασίας </a:t>
            </a: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με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τιςαρχές.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Οι απαιτήσεις αυτές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αποσκοπούν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στην ελαχιστοποίηση του κινδύνου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ανατροπής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παροχής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ηλεκτρικής ενέργειας και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στην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προστασία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250" b="1" spc="-2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ολοκλήρωσης των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κρίσιμων ενεργειακών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υποδομών. </a:t>
            </a:r>
            <a:r>
              <a:rPr sz="1250" b="1" spc="80" dirty="0">
                <a:solidFill>
                  <a:srgbClr val="FFFFFF"/>
                </a:solidFill>
                <a:latin typeface="Calibri"/>
                <a:cs typeface="Calibri"/>
              </a:rPr>
              <a:t>Η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κατευθυντήρια οδηγία </a:t>
            </a:r>
            <a:r>
              <a:rPr sz="1250" b="1" spc="45" dirty="0">
                <a:solidFill>
                  <a:srgbClr val="FFFFFF"/>
                </a:solidFill>
                <a:latin typeface="Calibri"/>
                <a:cs typeface="Calibri"/>
              </a:rPr>
              <a:t>τονίζει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επίσης την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ανάγκη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για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συνεχή </a:t>
            </a: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βελτίωση</a:t>
            </a:r>
            <a:r>
              <a:rPr sz="12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2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προσαρμοστικότητα</a:t>
            </a:r>
            <a:r>
              <a:rPr sz="125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45" dirty="0">
                <a:solidFill>
                  <a:srgbClr val="FFFFFF"/>
                </a:solidFill>
                <a:latin typeface="Calibri"/>
                <a:cs typeface="Calibri"/>
              </a:rPr>
              <a:t>στις</a:t>
            </a:r>
            <a:r>
              <a:rPr sz="125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εξελιγμένες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απειλές</a:t>
            </a:r>
            <a:r>
              <a:rPr sz="12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2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2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ασφάλεια</a:t>
            </a:r>
            <a:r>
              <a:rPr sz="12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2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κυβερνοχώρο.</a:t>
            </a:r>
            <a:endParaRPr sz="12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35000" y="190183"/>
            <a:ext cx="13248640" cy="1756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8300"/>
              </a:lnSpc>
              <a:spcBef>
                <a:spcPts val="100"/>
              </a:spcBef>
            </a:pPr>
            <a:r>
              <a:rPr sz="4800" dirty="0"/>
              <a:t>Κώδικας</a:t>
            </a:r>
            <a:r>
              <a:rPr sz="4800" spc="-15" dirty="0"/>
              <a:t> </a:t>
            </a:r>
            <a:r>
              <a:rPr sz="4800" spc="-5" dirty="0"/>
              <a:t>προγραμματισμού</a:t>
            </a:r>
            <a:r>
              <a:rPr sz="4800" spc="-20" dirty="0"/>
              <a:t> </a:t>
            </a:r>
            <a:r>
              <a:rPr sz="4800" spc="-5" dirty="0"/>
              <a:t>για</a:t>
            </a:r>
            <a:r>
              <a:rPr sz="4800" spc="-25" dirty="0"/>
              <a:t> </a:t>
            </a:r>
            <a:r>
              <a:rPr sz="4800" spc="-5" dirty="0"/>
              <a:t>την</a:t>
            </a:r>
            <a:r>
              <a:rPr sz="4800" spc="-20" dirty="0"/>
              <a:t> </a:t>
            </a:r>
            <a:r>
              <a:rPr sz="4800" dirty="0"/>
              <a:t>ασφάλεια </a:t>
            </a:r>
            <a:r>
              <a:rPr sz="4800" spc="-1315" dirty="0"/>
              <a:t> </a:t>
            </a:r>
            <a:r>
              <a:rPr sz="4800" spc="-5" dirty="0"/>
              <a:t>δικτύων</a:t>
            </a:r>
            <a:r>
              <a:rPr sz="4800" spc="15" dirty="0"/>
              <a:t> </a:t>
            </a:r>
            <a:r>
              <a:rPr sz="4800" spc="-20" dirty="0"/>
              <a:t>για</a:t>
            </a:r>
            <a:endParaRPr sz="4800"/>
          </a:p>
        </p:txBody>
      </p:sp>
      <p:sp>
        <p:nvSpPr>
          <p:cNvPr id="4" name="object 4"/>
          <p:cNvSpPr txBox="1"/>
          <p:nvPr/>
        </p:nvSpPr>
        <p:spPr>
          <a:xfrm>
            <a:off x="635000" y="2143442"/>
            <a:ext cx="1232789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dirty="0">
                <a:solidFill>
                  <a:srgbClr val="FF706B"/>
                </a:solidFill>
                <a:latin typeface="Calibri"/>
                <a:cs typeface="Calibri"/>
              </a:rPr>
              <a:t>τον</a:t>
            </a:r>
            <a:r>
              <a:rPr sz="4800" b="1" spc="229" dirty="0">
                <a:solidFill>
                  <a:srgbClr val="FF706B"/>
                </a:solidFill>
                <a:latin typeface="Calibri"/>
                <a:cs typeface="Calibri"/>
              </a:rPr>
              <a:t> </a:t>
            </a:r>
            <a:r>
              <a:rPr sz="4800" b="1" dirty="0">
                <a:solidFill>
                  <a:srgbClr val="FF706B"/>
                </a:solidFill>
                <a:latin typeface="Calibri"/>
                <a:cs typeface="Calibri"/>
              </a:rPr>
              <a:t>τομέα</a:t>
            </a:r>
            <a:r>
              <a:rPr sz="4800" b="1" spc="229" dirty="0">
                <a:solidFill>
                  <a:srgbClr val="FF706B"/>
                </a:solidFill>
                <a:latin typeface="Calibri"/>
                <a:cs typeface="Calibri"/>
              </a:rPr>
              <a:t> </a:t>
            </a:r>
            <a:r>
              <a:rPr sz="4800" b="1" dirty="0">
                <a:solidFill>
                  <a:srgbClr val="FF706B"/>
                </a:solidFill>
                <a:latin typeface="Calibri"/>
                <a:cs typeface="Calibri"/>
              </a:rPr>
              <a:t>της</a:t>
            </a:r>
            <a:r>
              <a:rPr sz="4800" b="1" spc="229" dirty="0">
                <a:solidFill>
                  <a:srgbClr val="FF706B"/>
                </a:solidFill>
                <a:latin typeface="Calibri"/>
                <a:cs typeface="Calibri"/>
              </a:rPr>
              <a:t> </a:t>
            </a:r>
            <a:r>
              <a:rPr sz="4800" b="1" dirty="0">
                <a:solidFill>
                  <a:srgbClr val="FF706B"/>
                </a:solidFill>
                <a:latin typeface="Calibri"/>
                <a:cs typeface="Calibri"/>
              </a:rPr>
              <a:t>ηλεκτρικής</a:t>
            </a:r>
            <a:r>
              <a:rPr sz="4800" b="1" spc="225" dirty="0">
                <a:solidFill>
                  <a:srgbClr val="FF706B"/>
                </a:solidFill>
                <a:latin typeface="Calibri"/>
                <a:cs typeface="Calibri"/>
              </a:rPr>
              <a:t> </a:t>
            </a:r>
            <a:r>
              <a:rPr sz="4800" b="1" dirty="0">
                <a:solidFill>
                  <a:srgbClr val="FF706B"/>
                </a:solidFill>
                <a:latin typeface="Calibri"/>
                <a:cs typeface="Calibri"/>
              </a:rPr>
              <a:t>ενέργειας</a:t>
            </a:r>
            <a:r>
              <a:rPr sz="4800" b="1" spc="225" dirty="0">
                <a:solidFill>
                  <a:srgbClr val="FF706B"/>
                </a:solidFill>
                <a:latin typeface="Calibri"/>
                <a:cs typeface="Calibri"/>
              </a:rPr>
              <a:t> </a:t>
            </a:r>
            <a:r>
              <a:rPr sz="3800" b="1" spc="-15" dirty="0">
                <a:solidFill>
                  <a:srgbClr val="FF706B"/>
                </a:solidFill>
                <a:latin typeface="Arial"/>
                <a:cs typeface="Arial"/>
              </a:rPr>
              <a:t>C/2024/1366)</a:t>
            </a:r>
            <a:endParaRPr sz="3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53464" y="3242309"/>
            <a:ext cx="13100685" cy="474789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54965" marR="5080" indent="-342265">
              <a:lnSpc>
                <a:spcPct val="101800"/>
              </a:lnSpc>
              <a:spcBef>
                <a:spcPts val="55"/>
              </a:spcBef>
              <a:buSzPct val="126315"/>
              <a:buFont typeface="Arial"/>
              <a:buChar char="•"/>
              <a:tabLst>
                <a:tab pos="354330" algn="l"/>
                <a:tab pos="354965" algn="l"/>
              </a:tabLst>
            </a:pPr>
            <a:r>
              <a:rPr sz="1900" b="1" spc="90" dirty="0">
                <a:solidFill>
                  <a:srgbClr val="FFFFFF"/>
                </a:solidFill>
                <a:latin typeface="Calibri"/>
                <a:cs typeface="Calibri"/>
              </a:rPr>
              <a:t>Κώδικας</a:t>
            </a:r>
            <a:r>
              <a:rPr sz="190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95" dirty="0">
                <a:solidFill>
                  <a:srgbClr val="FFFFFF"/>
                </a:solidFill>
                <a:latin typeface="Calibri"/>
                <a:cs typeface="Calibri"/>
              </a:rPr>
              <a:t>προγραμματισμού</a:t>
            </a:r>
            <a:r>
              <a:rPr sz="190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8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90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85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90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95" dirty="0">
                <a:solidFill>
                  <a:srgbClr val="FFFFFF"/>
                </a:solidFill>
                <a:latin typeface="Calibri"/>
                <a:cs typeface="Calibri"/>
              </a:rPr>
              <a:t>κυβερνοασφάλεια</a:t>
            </a:r>
            <a:r>
              <a:rPr sz="1900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90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90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95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r>
              <a:rPr sz="190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8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90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85" dirty="0">
                <a:solidFill>
                  <a:srgbClr val="FFFFFF"/>
                </a:solidFill>
                <a:latin typeface="Calibri"/>
                <a:cs typeface="Calibri"/>
              </a:rPr>
              <a:t>ηλεκτρικής</a:t>
            </a:r>
            <a:r>
              <a:rPr sz="1900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85" dirty="0">
                <a:solidFill>
                  <a:srgbClr val="FFFFFF"/>
                </a:solidFill>
                <a:latin typeface="Calibri"/>
                <a:cs typeface="Calibri"/>
              </a:rPr>
              <a:t>ενέργειας</a:t>
            </a:r>
            <a:r>
              <a:rPr sz="190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85" dirty="0">
                <a:solidFill>
                  <a:srgbClr val="FFFFFF"/>
                </a:solidFill>
                <a:latin typeface="Calibri"/>
                <a:cs typeface="Calibri"/>
              </a:rPr>
              <a:t>C/2024/1366)</a:t>
            </a:r>
            <a:r>
              <a:rPr sz="190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55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900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100" dirty="0">
                <a:solidFill>
                  <a:srgbClr val="FFFFFF"/>
                </a:solidFill>
                <a:latin typeface="Calibri"/>
                <a:cs typeface="Calibri"/>
              </a:rPr>
              <a:t>Μάιος </a:t>
            </a:r>
            <a:r>
              <a:rPr sz="1900" b="1" spc="-4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95" dirty="0">
                <a:solidFill>
                  <a:srgbClr val="FFFFFF"/>
                </a:solidFill>
                <a:latin typeface="Calibri"/>
                <a:cs typeface="Calibri"/>
              </a:rPr>
              <a:t>2024</a:t>
            </a:r>
            <a:endParaRPr sz="1900">
              <a:latin typeface="Calibri"/>
              <a:cs typeface="Calibri"/>
            </a:endParaRPr>
          </a:p>
          <a:p>
            <a:pPr marL="355600" marR="1306195" indent="-342900">
              <a:lnSpc>
                <a:spcPct val="107700"/>
              </a:lnSpc>
              <a:spcBef>
                <a:spcPts val="470"/>
              </a:spcBef>
              <a:buSzPct val="126315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900" b="1" spc="75" dirty="0">
                <a:solidFill>
                  <a:srgbClr val="FFFFFF"/>
                </a:solidFill>
                <a:latin typeface="Calibri"/>
                <a:cs typeface="Calibri"/>
              </a:rPr>
              <a:t>Ειδικοί</a:t>
            </a:r>
            <a:r>
              <a:rPr sz="190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90" dirty="0">
                <a:solidFill>
                  <a:srgbClr val="FFFFFF"/>
                </a:solidFill>
                <a:latin typeface="Calibri"/>
                <a:cs typeface="Calibri"/>
              </a:rPr>
              <a:t>κανόνες</a:t>
            </a:r>
            <a:r>
              <a:rPr sz="1900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8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90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65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90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85" dirty="0">
                <a:solidFill>
                  <a:srgbClr val="FFFFFF"/>
                </a:solidFill>
                <a:latin typeface="Calibri"/>
                <a:cs typeface="Calibri"/>
              </a:rPr>
              <a:t>πτυχές</a:t>
            </a:r>
            <a:r>
              <a:rPr sz="1900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8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90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95" dirty="0">
                <a:solidFill>
                  <a:srgbClr val="FFFFFF"/>
                </a:solidFill>
                <a:latin typeface="Calibri"/>
                <a:cs typeface="Calibri"/>
              </a:rPr>
              <a:t>ασφάλειας</a:t>
            </a:r>
            <a:r>
              <a:rPr sz="1900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90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90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95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r>
              <a:rPr sz="190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10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90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90" dirty="0">
                <a:solidFill>
                  <a:srgbClr val="FFFFFF"/>
                </a:solidFill>
                <a:latin typeface="Calibri"/>
                <a:cs typeface="Calibri"/>
              </a:rPr>
              <a:t>διασυνοριακών</a:t>
            </a:r>
            <a:r>
              <a:rPr sz="1900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105" dirty="0">
                <a:solidFill>
                  <a:srgbClr val="FFFFFF"/>
                </a:solidFill>
                <a:latin typeface="Calibri"/>
                <a:cs typeface="Calibri"/>
              </a:rPr>
              <a:t>ροών</a:t>
            </a:r>
            <a:r>
              <a:rPr sz="190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85" dirty="0">
                <a:solidFill>
                  <a:srgbClr val="FFFFFF"/>
                </a:solidFill>
                <a:latin typeface="Calibri"/>
                <a:cs typeface="Calibri"/>
              </a:rPr>
              <a:t>ηλεκτρικής </a:t>
            </a:r>
            <a:r>
              <a:rPr sz="1900" b="1" spc="-4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80" dirty="0">
                <a:solidFill>
                  <a:srgbClr val="FFFFFF"/>
                </a:solidFill>
                <a:latin typeface="Calibri"/>
                <a:cs typeface="Calibri"/>
              </a:rPr>
              <a:t>ενέργειας, </a:t>
            </a:r>
            <a:r>
              <a:rPr sz="1900" b="1" spc="95" dirty="0">
                <a:solidFill>
                  <a:srgbClr val="FFFFFF"/>
                </a:solidFill>
                <a:latin typeface="Calibri"/>
                <a:cs typeface="Calibri"/>
              </a:rPr>
              <a:t>συμπεριλαμβανομένων των </a:t>
            </a:r>
            <a:r>
              <a:rPr sz="1900" b="1" spc="90" dirty="0">
                <a:solidFill>
                  <a:srgbClr val="FFFFFF"/>
                </a:solidFill>
                <a:latin typeface="Calibri"/>
                <a:cs typeface="Calibri"/>
              </a:rPr>
              <a:t>κοινών ελάχιστων απαιτήσεων, του σχεδιασμούτης </a:t>
            </a:r>
            <a:r>
              <a:rPr sz="1900" b="1" spc="95" dirty="0">
                <a:solidFill>
                  <a:srgbClr val="FFFFFF"/>
                </a:solidFill>
                <a:latin typeface="Calibri"/>
                <a:cs typeface="Calibri"/>
              </a:rPr>
              <a:t> παρακολούθησης,</a:t>
            </a:r>
            <a:r>
              <a:rPr sz="190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8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90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100" dirty="0">
                <a:solidFill>
                  <a:srgbClr val="FFFFFF"/>
                </a:solidFill>
                <a:latin typeface="Calibri"/>
                <a:cs typeface="Calibri"/>
              </a:rPr>
              <a:t>αναφοράς</a:t>
            </a:r>
            <a:r>
              <a:rPr sz="190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8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90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8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90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80" dirty="0">
                <a:solidFill>
                  <a:srgbClr val="FFFFFF"/>
                </a:solidFill>
                <a:latin typeface="Calibri"/>
                <a:cs typeface="Calibri"/>
              </a:rPr>
              <a:t>διαχείρισης</a:t>
            </a:r>
            <a:r>
              <a:rPr sz="190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85" dirty="0">
                <a:solidFill>
                  <a:srgbClr val="FFFFFF"/>
                </a:solidFill>
                <a:latin typeface="Calibri"/>
                <a:cs typeface="Calibri"/>
              </a:rPr>
              <a:t>κρίσεων.</a:t>
            </a:r>
            <a:endParaRPr sz="19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endParaRPr sz="1900">
              <a:latin typeface="Calibri"/>
              <a:cs typeface="Calibri"/>
            </a:endParaRPr>
          </a:p>
          <a:p>
            <a:pPr marL="355600" marR="2528570" indent="-342900">
              <a:lnSpc>
                <a:spcPct val="109600"/>
              </a:lnSpc>
              <a:spcBef>
                <a:spcPts val="1165"/>
              </a:spcBef>
              <a:buSzPct val="126315"/>
              <a:buFont typeface="Arial"/>
              <a:buChar char="•"/>
              <a:tabLst>
                <a:tab pos="354330" algn="l"/>
                <a:tab pos="354965" algn="l"/>
              </a:tabLst>
            </a:pPr>
            <a:r>
              <a:rPr sz="1900" b="1" spc="90" dirty="0">
                <a:solidFill>
                  <a:srgbClr val="FFFFFF"/>
                </a:solidFill>
                <a:latin typeface="Calibri"/>
                <a:cs typeface="Calibri"/>
              </a:rPr>
              <a:t>Καθιερώνει</a:t>
            </a:r>
            <a:r>
              <a:rPr sz="190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95" dirty="0">
                <a:solidFill>
                  <a:srgbClr val="FFFFFF"/>
                </a:solidFill>
                <a:latin typeface="Calibri"/>
                <a:cs typeface="Calibri"/>
              </a:rPr>
              <a:t>επαναλαμβανόμενη</a:t>
            </a:r>
            <a:r>
              <a:rPr sz="1900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85" dirty="0">
                <a:solidFill>
                  <a:srgbClr val="FFFFFF"/>
                </a:solidFill>
                <a:latin typeface="Calibri"/>
                <a:cs typeface="Calibri"/>
              </a:rPr>
              <a:t>διαδικασία</a:t>
            </a:r>
            <a:r>
              <a:rPr sz="190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90" dirty="0">
                <a:solidFill>
                  <a:srgbClr val="FFFFFF"/>
                </a:solidFill>
                <a:latin typeface="Calibri"/>
                <a:cs typeface="Calibri"/>
              </a:rPr>
              <a:t>αξιολόγησης</a:t>
            </a:r>
            <a:r>
              <a:rPr sz="190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90" dirty="0">
                <a:solidFill>
                  <a:srgbClr val="FFFFFF"/>
                </a:solidFill>
                <a:latin typeface="Calibri"/>
                <a:cs typeface="Calibri"/>
              </a:rPr>
              <a:t>κινδύνων</a:t>
            </a:r>
            <a:r>
              <a:rPr sz="1900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95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</a:t>
            </a:r>
            <a:r>
              <a:rPr sz="1900" b="1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75" dirty="0">
                <a:solidFill>
                  <a:srgbClr val="FFFFFF"/>
                </a:solidFill>
                <a:latin typeface="Calibri"/>
                <a:cs typeface="Calibri"/>
              </a:rPr>
              <a:t>στο </a:t>
            </a:r>
            <a:r>
              <a:rPr sz="1900" b="1" spc="-4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85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r>
              <a:rPr sz="190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8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90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85" dirty="0">
                <a:solidFill>
                  <a:srgbClr val="FFFFFF"/>
                </a:solidFill>
                <a:latin typeface="Calibri"/>
                <a:cs typeface="Calibri"/>
              </a:rPr>
              <a:t>ηλεκτρικής</a:t>
            </a:r>
            <a:r>
              <a:rPr sz="190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80" dirty="0">
                <a:solidFill>
                  <a:srgbClr val="FFFFFF"/>
                </a:solidFill>
                <a:latin typeface="Calibri"/>
                <a:cs typeface="Calibri"/>
              </a:rPr>
              <a:t>ενέργειας.</a:t>
            </a:r>
            <a:endParaRPr sz="1900">
              <a:latin typeface="Calibri"/>
              <a:cs typeface="Calibri"/>
            </a:endParaRPr>
          </a:p>
          <a:p>
            <a:pPr marL="812165" marR="1868170" lvl="1" indent="-342900">
              <a:lnSpc>
                <a:spcPct val="107700"/>
              </a:lnSpc>
              <a:spcBef>
                <a:spcPts val="470"/>
              </a:spcBef>
              <a:buClr>
                <a:srgbClr val="FFFFFF"/>
              </a:buClr>
              <a:buSzPct val="126315"/>
              <a:buFont typeface="Arial"/>
              <a:buChar char="•"/>
              <a:tabLst>
                <a:tab pos="885190" algn="l"/>
                <a:tab pos="885825" algn="l"/>
              </a:tabLst>
            </a:pPr>
            <a:r>
              <a:rPr dirty="0"/>
              <a:t>	</a:t>
            </a:r>
            <a:r>
              <a:rPr sz="1900" b="1" spc="100" dirty="0">
                <a:solidFill>
                  <a:srgbClr val="FFFFFF"/>
                </a:solidFill>
                <a:latin typeface="Calibri"/>
                <a:cs typeface="Calibri"/>
              </a:rPr>
              <a:t>να </a:t>
            </a:r>
            <a:r>
              <a:rPr sz="1900" b="1" spc="75" dirty="0">
                <a:solidFill>
                  <a:srgbClr val="FFFFFF"/>
                </a:solidFill>
                <a:latin typeface="Calibri"/>
                <a:cs typeface="Calibri"/>
              </a:rPr>
              <a:t>εντοπίζει </a:t>
            </a:r>
            <a:r>
              <a:rPr sz="1900" b="1" spc="90" dirty="0">
                <a:solidFill>
                  <a:srgbClr val="FFFFFF"/>
                </a:solidFill>
                <a:latin typeface="Calibri"/>
                <a:cs typeface="Calibri"/>
              </a:rPr>
              <a:t>συστηματικά </a:t>
            </a:r>
            <a:r>
              <a:rPr sz="1900" b="1" spc="65" dirty="0">
                <a:solidFill>
                  <a:srgbClr val="FFFFFF"/>
                </a:solidFill>
                <a:latin typeface="Calibri"/>
                <a:cs typeface="Calibri"/>
              </a:rPr>
              <a:t>τις </a:t>
            </a:r>
            <a:r>
              <a:rPr sz="1900" b="1" spc="85" dirty="0">
                <a:solidFill>
                  <a:srgbClr val="FFFFFF"/>
                </a:solidFill>
                <a:latin typeface="Calibri"/>
                <a:cs typeface="Calibri"/>
              </a:rPr>
              <a:t>οντότητες </a:t>
            </a:r>
            <a:r>
              <a:rPr sz="1900" b="1" spc="100" dirty="0">
                <a:solidFill>
                  <a:srgbClr val="FFFFFF"/>
                </a:solidFill>
                <a:latin typeface="Calibri"/>
                <a:cs typeface="Calibri"/>
              </a:rPr>
              <a:t>που </a:t>
            </a:r>
            <a:r>
              <a:rPr sz="1900" b="1" spc="95" dirty="0">
                <a:solidFill>
                  <a:srgbClr val="FFFFFF"/>
                </a:solidFill>
                <a:latin typeface="Calibri"/>
                <a:cs typeface="Calibri"/>
              </a:rPr>
              <a:t>αποδίδουν </a:t>
            </a:r>
            <a:r>
              <a:rPr sz="1900" b="1" spc="90" dirty="0">
                <a:solidFill>
                  <a:srgbClr val="FFFFFF"/>
                </a:solidFill>
                <a:latin typeface="Calibri"/>
                <a:cs typeface="Calibri"/>
              </a:rPr>
              <a:t>ψηφιοποιημένες </a:t>
            </a:r>
            <a:r>
              <a:rPr sz="1900" b="1" spc="80" dirty="0">
                <a:solidFill>
                  <a:srgbClr val="FFFFFF"/>
                </a:solidFill>
                <a:latin typeface="Calibri"/>
                <a:cs typeface="Calibri"/>
              </a:rPr>
              <a:t>διαδικασίες </a:t>
            </a:r>
            <a:r>
              <a:rPr sz="1900" b="1" spc="90" dirty="0">
                <a:solidFill>
                  <a:srgbClr val="FFFFFF"/>
                </a:solidFill>
                <a:latin typeface="Calibri"/>
                <a:cs typeface="Calibri"/>
              </a:rPr>
              <a:t>με </a:t>
            </a:r>
            <a:r>
              <a:rPr sz="1900" b="1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80" dirty="0">
                <a:solidFill>
                  <a:srgbClr val="FFFFFF"/>
                </a:solidFill>
                <a:latin typeface="Calibri"/>
                <a:cs typeface="Calibri"/>
              </a:rPr>
              <a:t>κρίσιμες</a:t>
            </a:r>
            <a:r>
              <a:rPr sz="190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105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r>
              <a:rPr sz="190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95" dirty="0">
                <a:solidFill>
                  <a:srgbClr val="FFFFFF"/>
                </a:solidFill>
                <a:latin typeface="Calibri"/>
                <a:cs typeface="Calibri"/>
              </a:rPr>
              <a:t>υψηλές</a:t>
            </a:r>
            <a:r>
              <a:rPr sz="1900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85" dirty="0">
                <a:solidFill>
                  <a:srgbClr val="FFFFFF"/>
                </a:solidFill>
                <a:latin typeface="Calibri"/>
                <a:cs typeface="Calibri"/>
              </a:rPr>
              <a:t>επιπτώσεις</a:t>
            </a:r>
            <a:r>
              <a:rPr sz="190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75" dirty="0">
                <a:solidFill>
                  <a:srgbClr val="FFFFFF"/>
                </a:solidFill>
                <a:latin typeface="Calibri"/>
                <a:cs typeface="Calibri"/>
              </a:rPr>
              <a:t>στις</a:t>
            </a:r>
            <a:r>
              <a:rPr sz="190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90" dirty="0">
                <a:solidFill>
                  <a:srgbClr val="FFFFFF"/>
                </a:solidFill>
                <a:latin typeface="Calibri"/>
                <a:cs typeface="Calibri"/>
              </a:rPr>
              <a:t>διασυνοριακές</a:t>
            </a:r>
            <a:r>
              <a:rPr sz="190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90" dirty="0">
                <a:solidFill>
                  <a:srgbClr val="FFFFFF"/>
                </a:solidFill>
                <a:latin typeface="Calibri"/>
                <a:cs typeface="Calibri"/>
              </a:rPr>
              <a:t>ροές</a:t>
            </a:r>
            <a:r>
              <a:rPr sz="190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85" dirty="0">
                <a:solidFill>
                  <a:srgbClr val="FFFFFF"/>
                </a:solidFill>
                <a:latin typeface="Calibri"/>
                <a:cs typeface="Calibri"/>
              </a:rPr>
              <a:t>ηλεκτρικής</a:t>
            </a:r>
            <a:r>
              <a:rPr sz="1900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80" dirty="0">
                <a:solidFill>
                  <a:srgbClr val="FFFFFF"/>
                </a:solidFill>
                <a:latin typeface="Calibri"/>
                <a:cs typeface="Calibri"/>
              </a:rPr>
              <a:t>ενέργειας,</a:t>
            </a:r>
            <a:r>
              <a:rPr sz="190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85" dirty="0">
                <a:solidFill>
                  <a:srgbClr val="FFFFFF"/>
                </a:solidFill>
                <a:latin typeface="Calibri"/>
                <a:cs typeface="Calibri"/>
              </a:rPr>
              <a:t>τους</a:t>
            </a:r>
            <a:r>
              <a:rPr sz="1900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85" dirty="0">
                <a:solidFill>
                  <a:srgbClr val="FFFFFF"/>
                </a:solidFill>
                <a:latin typeface="Calibri"/>
                <a:cs typeface="Calibri"/>
              </a:rPr>
              <a:t>κινδύνους </a:t>
            </a:r>
            <a:r>
              <a:rPr sz="1900" b="1" spc="-4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95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</a:t>
            </a:r>
            <a:r>
              <a:rPr sz="190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8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90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90" dirty="0">
                <a:solidFill>
                  <a:srgbClr val="FFFFFF"/>
                </a:solidFill>
                <a:latin typeface="Calibri"/>
                <a:cs typeface="Calibri"/>
              </a:rPr>
              <a:t>τα</a:t>
            </a:r>
            <a:r>
              <a:rPr sz="190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90" dirty="0">
                <a:solidFill>
                  <a:srgbClr val="FFFFFF"/>
                </a:solidFill>
                <a:latin typeface="Calibri"/>
                <a:cs typeface="Calibri"/>
              </a:rPr>
              <a:t>αναγκαία</a:t>
            </a:r>
            <a:r>
              <a:rPr sz="190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90" dirty="0">
                <a:solidFill>
                  <a:srgbClr val="FFFFFF"/>
                </a:solidFill>
                <a:latin typeface="Calibri"/>
                <a:cs typeface="Calibri"/>
              </a:rPr>
              <a:t>μέτρα</a:t>
            </a:r>
            <a:r>
              <a:rPr sz="190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90" dirty="0">
                <a:solidFill>
                  <a:srgbClr val="FFFFFF"/>
                </a:solidFill>
                <a:latin typeface="Calibri"/>
                <a:cs typeface="Calibri"/>
              </a:rPr>
              <a:t>μετριασμού</a:t>
            </a:r>
            <a:r>
              <a:rPr sz="190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100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90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85" dirty="0">
                <a:solidFill>
                  <a:srgbClr val="FFFFFF"/>
                </a:solidFill>
                <a:latin typeface="Calibri"/>
                <a:cs typeface="Calibri"/>
              </a:rPr>
              <a:t>πρέπει</a:t>
            </a:r>
            <a:r>
              <a:rPr sz="190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100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90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90" dirty="0">
                <a:solidFill>
                  <a:srgbClr val="FFFFFF"/>
                </a:solidFill>
                <a:latin typeface="Calibri"/>
                <a:cs typeface="Calibri"/>
              </a:rPr>
              <a:t>υλοποιηθούν.</a:t>
            </a:r>
            <a:endParaRPr sz="19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endParaRPr sz="1900">
              <a:latin typeface="Calibri"/>
              <a:cs typeface="Calibri"/>
            </a:endParaRPr>
          </a:p>
          <a:p>
            <a:pPr marL="355600" marR="1720214" indent="-342900">
              <a:lnSpc>
                <a:spcPct val="107700"/>
              </a:lnSpc>
              <a:spcBef>
                <a:spcPts val="1205"/>
              </a:spcBef>
              <a:buSzPct val="126315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900" b="1" spc="100" dirty="0">
                <a:solidFill>
                  <a:srgbClr val="FFFFFF"/>
                </a:solidFill>
                <a:latin typeface="Calibri"/>
                <a:cs typeface="Calibri"/>
              </a:rPr>
              <a:t>Μοντέλο </a:t>
            </a:r>
            <a:r>
              <a:rPr sz="1900" b="1" spc="90" dirty="0">
                <a:solidFill>
                  <a:srgbClr val="FFFFFF"/>
                </a:solidFill>
                <a:latin typeface="Calibri"/>
                <a:cs typeface="Calibri"/>
              </a:rPr>
              <a:t>διακυβέρνησης </a:t>
            </a:r>
            <a:r>
              <a:rPr sz="1900" b="1" spc="85" dirty="0">
                <a:solidFill>
                  <a:srgbClr val="FFFFFF"/>
                </a:solidFill>
                <a:latin typeface="Calibri"/>
                <a:cs typeface="Calibri"/>
              </a:rPr>
              <a:t>για την </a:t>
            </a:r>
            <a:r>
              <a:rPr sz="1900" b="1" spc="95" dirty="0">
                <a:solidFill>
                  <a:srgbClr val="FFFFFF"/>
                </a:solidFill>
                <a:latin typeface="Calibri"/>
                <a:cs typeface="Calibri"/>
              </a:rPr>
              <a:t>ανάπτυξη </a:t>
            </a:r>
            <a:r>
              <a:rPr sz="1900" b="1" spc="85" dirty="0">
                <a:solidFill>
                  <a:srgbClr val="FFFFFF"/>
                </a:solidFill>
                <a:latin typeface="Calibri"/>
                <a:cs typeface="Calibri"/>
              </a:rPr>
              <a:t>λογισμικού, την </a:t>
            </a:r>
            <a:r>
              <a:rPr sz="1900" b="1" spc="100" dirty="0">
                <a:solidFill>
                  <a:srgbClr val="FFFFFF"/>
                </a:solidFill>
                <a:latin typeface="Calibri"/>
                <a:cs typeface="Calibri"/>
              </a:rPr>
              <a:t>παρακολούθηση </a:t>
            </a:r>
            <a:r>
              <a:rPr sz="1900" b="1" spc="8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900" b="1" spc="85" dirty="0">
                <a:solidFill>
                  <a:srgbClr val="FFFFFF"/>
                </a:solidFill>
                <a:latin typeface="Calibri"/>
                <a:cs typeface="Calibri"/>
              </a:rPr>
              <a:t>την </a:t>
            </a:r>
            <a:r>
              <a:rPr sz="1900" b="1" spc="80" dirty="0">
                <a:solidFill>
                  <a:srgbClr val="FFFFFF"/>
                </a:solidFill>
                <a:latin typeface="Calibri"/>
                <a:cs typeface="Calibri"/>
              </a:rPr>
              <a:t>τακτική </a:t>
            </a:r>
            <a:r>
              <a:rPr sz="19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100" dirty="0">
                <a:solidFill>
                  <a:srgbClr val="FFFFFF"/>
                </a:solidFill>
                <a:latin typeface="Calibri"/>
                <a:cs typeface="Calibri"/>
              </a:rPr>
              <a:t>αναθεώρηση</a:t>
            </a:r>
            <a:r>
              <a:rPr sz="190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9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90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95" dirty="0">
                <a:solidFill>
                  <a:srgbClr val="FFFFFF"/>
                </a:solidFill>
                <a:latin typeface="Calibri"/>
                <a:cs typeface="Calibri"/>
              </a:rPr>
              <a:t>μεθοδολογιών</a:t>
            </a:r>
            <a:r>
              <a:rPr sz="190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100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90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90" dirty="0">
                <a:solidFill>
                  <a:srgbClr val="FFFFFF"/>
                </a:solidFill>
                <a:latin typeface="Calibri"/>
                <a:cs typeface="Calibri"/>
              </a:rPr>
              <a:t>χρησιμοποιούν</a:t>
            </a:r>
            <a:r>
              <a:rPr sz="190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80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90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90" dirty="0">
                <a:solidFill>
                  <a:srgbClr val="FFFFFF"/>
                </a:solidFill>
                <a:latin typeface="Calibri"/>
                <a:cs typeface="Calibri"/>
              </a:rPr>
              <a:t>ενδιαφερόμενοι</a:t>
            </a:r>
            <a:r>
              <a:rPr sz="190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90" dirty="0">
                <a:solidFill>
                  <a:srgbClr val="FFFFFF"/>
                </a:solidFill>
                <a:latin typeface="Calibri"/>
                <a:cs typeface="Calibri"/>
              </a:rPr>
              <a:t>φορείς</a:t>
            </a:r>
            <a:r>
              <a:rPr sz="190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8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90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85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90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b="1" spc="105" dirty="0">
                <a:solidFill>
                  <a:srgbClr val="FFFFFF"/>
                </a:solidFill>
                <a:latin typeface="Calibri"/>
                <a:cs typeface="Calibri"/>
              </a:rPr>
              <a:t>προώθηση</a:t>
            </a:r>
            <a:endParaRPr sz="1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20332" y="0"/>
            <a:ext cx="14389735" cy="8094345"/>
            <a:chOff x="120332" y="0"/>
            <a:chExt cx="14389735" cy="80943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0332" y="0"/>
              <a:ext cx="14389735" cy="809434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50892" y="7594600"/>
              <a:ext cx="2591752" cy="48164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14350" y="286385"/>
            <a:ext cx="12831445" cy="2039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900"/>
              </a:lnSpc>
              <a:spcBef>
                <a:spcPts val="100"/>
              </a:spcBef>
            </a:pPr>
            <a:r>
              <a:rPr spc="-10" dirty="0"/>
              <a:t>Κατευθυνόμενη οδηγία </a:t>
            </a:r>
            <a:r>
              <a:rPr spc="-5" dirty="0"/>
              <a:t>για </a:t>
            </a:r>
            <a:r>
              <a:rPr spc="5" dirty="0"/>
              <a:t>το </a:t>
            </a:r>
            <a:r>
              <a:rPr spc="-5" dirty="0"/>
              <a:t>φυσικό </a:t>
            </a:r>
            <a:r>
              <a:rPr spc="-1570" dirty="0"/>
              <a:t> </a:t>
            </a:r>
            <a:r>
              <a:rPr spc="-5" dirty="0"/>
              <a:t>αέριο</a:t>
            </a:r>
            <a:r>
              <a:rPr spc="-15" dirty="0"/>
              <a:t> ΕΕ)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14350" y="2551747"/>
            <a:ext cx="3036570" cy="894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700" b="1" spc="-15" dirty="0">
                <a:solidFill>
                  <a:srgbClr val="FF706B"/>
                </a:solidFill>
                <a:latin typeface="Arial"/>
                <a:cs typeface="Arial"/>
              </a:rPr>
              <a:t>2019/692</a:t>
            </a:r>
            <a:endParaRPr sz="57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14350" y="3940175"/>
            <a:ext cx="9166225" cy="1137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SzPct val="128000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250" b="1" spc="8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 οδηγία για το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 φυσικό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 αέριο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ΕΕ)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 2019/692</a:t>
            </a:r>
            <a:r>
              <a:rPr sz="125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ευθυγραμμίζεται </a:t>
            </a: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 την</a:t>
            </a: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ευρύτερη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 στρατηγική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 ΕΕ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 για την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 ασφάλεια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 στον</a:t>
            </a:r>
            <a:endParaRPr sz="1250">
              <a:latin typeface="Calibri"/>
              <a:cs typeface="Calibri"/>
            </a:endParaRPr>
          </a:p>
          <a:p>
            <a:pPr marL="299085" marR="5080" algn="just">
              <a:lnSpc>
                <a:spcPct val="161300"/>
              </a:lnSpc>
            </a:pP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κυβερνοχώρο,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στοχεύοντας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ειδικά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τομέα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του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φυσικού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αερίου. </a:t>
            </a:r>
            <a:r>
              <a:rPr sz="1250" b="1" spc="80" dirty="0">
                <a:solidFill>
                  <a:srgbClr val="FFFFFF"/>
                </a:solidFill>
                <a:latin typeface="Calibri"/>
                <a:cs typeface="Calibri"/>
              </a:rPr>
              <a:t>Η </a:t>
            </a: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παρούσα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κατευθυντήρια οδηγία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αποσκοπεί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στη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 διασφάλιση</a:t>
            </a: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ασφαλούς</a:t>
            </a:r>
            <a:r>
              <a:rPr sz="1250" b="1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αξιόπιστης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λειτουργίας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ευρωπαϊκής</a:t>
            </a: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υποδομής</a:t>
            </a: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φυσικού</a:t>
            </a: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αερίου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70" dirty="0">
                <a:solidFill>
                  <a:srgbClr val="FFFFFF"/>
                </a:solidFill>
                <a:latin typeface="Calibri"/>
                <a:cs typeface="Calibri"/>
              </a:rPr>
              <a:t>μέσω</a:t>
            </a:r>
            <a:r>
              <a:rPr sz="1250" b="1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 διευθυνσιοδότησης</a:t>
            </a:r>
            <a:r>
              <a:rPr sz="125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2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κινδύνων</a:t>
            </a:r>
            <a:r>
              <a:rPr sz="12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4350" y="5604827"/>
            <a:ext cx="9061450" cy="1445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indent="-287020">
              <a:lnSpc>
                <a:spcPct val="100000"/>
              </a:lnSpc>
              <a:spcBef>
                <a:spcPts val="100"/>
              </a:spcBef>
              <a:buSzPct val="1280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250" b="1" spc="8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οδηγία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φυσικό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αέριο,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παρόμοια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οδηγία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ηλεκτρική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ενέργεια,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κατευθύνει</a:t>
            </a:r>
            <a:r>
              <a:rPr sz="12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εφαρμογή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ισχυρών</a:t>
            </a:r>
            <a:endParaRPr sz="1250">
              <a:latin typeface="Calibri"/>
              <a:cs typeface="Calibri"/>
            </a:endParaRPr>
          </a:p>
          <a:p>
            <a:pPr marL="299085" marR="27940">
              <a:lnSpc>
                <a:spcPct val="161300"/>
              </a:lnSpc>
            </a:pP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μέτρων ασφάλειας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για </a:t>
            </a:r>
            <a:r>
              <a:rPr sz="1250" b="1" spc="40" dirty="0">
                <a:solidFill>
                  <a:srgbClr val="FFFFFF"/>
                </a:solidFill>
                <a:latin typeface="Calibri"/>
                <a:cs typeface="Calibri"/>
              </a:rPr>
              <a:t>τις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εταιρείες και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τους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λειτουργικούς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φορείς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φυσικού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αερίου. Οι απαιτήσεις αυτές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καλύπτουν </a:t>
            </a: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πτυχές </a:t>
            </a: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όπως η </a:t>
            </a:r>
            <a:r>
              <a:rPr sz="1250" b="1" spc="70" dirty="0">
                <a:solidFill>
                  <a:srgbClr val="FFFFFF"/>
                </a:solidFill>
                <a:latin typeface="Calibri"/>
                <a:cs typeface="Calibri"/>
              </a:rPr>
              <a:t>αναφορά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συμβάντων, </a:t>
            </a: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η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διαχείριση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ευπαθειών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ο ασφαλής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σχεδιασμός δικτύων, </a:t>
            </a: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προωθώντας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την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ανθεκτικότητα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υποδομών</a:t>
            </a:r>
            <a:r>
              <a:rPr sz="125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φυσικού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αερίου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έναντι</a:t>
            </a:r>
            <a:r>
              <a:rPr sz="125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επιθέσεων</a:t>
            </a:r>
            <a:r>
              <a:rPr sz="125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κυβερνοχώρο.</a:t>
            </a:r>
            <a:r>
              <a:rPr sz="125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8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25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παρούσα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οδηγία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συμπληρώνει </a:t>
            </a:r>
            <a:r>
              <a:rPr sz="1250" b="1" spc="-2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2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οδηγία</a:t>
            </a:r>
            <a:r>
              <a:rPr sz="12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40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2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70" dirty="0">
                <a:solidFill>
                  <a:srgbClr val="FFFFFF"/>
                </a:solidFill>
                <a:latin typeface="Calibri"/>
                <a:cs typeface="Calibri"/>
              </a:rPr>
              <a:t>ΜΥΦΑ,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ενισχύοντας</a:t>
            </a:r>
            <a:r>
              <a:rPr sz="12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διακυβέρνηση</a:t>
            </a:r>
            <a:r>
              <a:rPr sz="12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2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2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ενεργειακό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τομέα.</a:t>
            </a:r>
            <a:endParaRPr sz="12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3052" y="1340485"/>
            <a:ext cx="13249910" cy="590232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86740" y="399414"/>
            <a:ext cx="9007475" cy="1768475"/>
          </a:xfrm>
          <a:prstGeom prst="rect">
            <a:avLst/>
          </a:prstGeom>
        </p:spPr>
        <p:txBody>
          <a:bodyPr vert="horz" wrap="square" lIns="0" tIns="152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4800" spc="-10" dirty="0"/>
              <a:t>Απαιτήσεις</a:t>
            </a:r>
            <a:r>
              <a:rPr sz="4800" spc="-35" dirty="0"/>
              <a:t> </a:t>
            </a:r>
            <a:r>
              <a:rPr sz="4800" spc="-5" dirty="0"/>
              <a:t>κυβερνοασφάλειας</a:t>
            </a:r>
            <a:endParaRPr sz="4800"/>
          </a:p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sz="4800" dirty="0">
                <a:latin typeface="Calibri"/>
                <a:cs typeface="Calibri"/>
              </a:rPr>
              <a:t>για</a:t>
            </a:r>
            <a:r>
              <a:rPr sz="4800" spc="220" dirty="0">
                <a:latin typeface="Calibri"/>
                <a:cs typeface="Calibri"/>
              </a:rPr>
              <a:t> </a:t>
            </a:r>
            <a:r>
              <a:rPr sz="4800" spc="-10" dirty="0">
                <a:latin typeface="Calibri"/>
                <a:cs typeface="Calibri"/>
              </a:rPr>
              <a:t>τις</a:t>
            </a:r>
            <a:r>
              <a:rPr sz="4800" spc="215" dirty="0">
                <a:latin typeface="Calibri"/>
                <a:cs typeface="Calibri"/>
              </a:rPr>
              <a:t> </a:t>
            </a:r>
            <a:r>
              <a:rPr sz="4800" dirty="0">
                <a:latin typeface="Calibri"/>
                <a:cs typeface="Calibri"/>
              </a:rPr>
              <a:t>ενεργειακές</a:t>
            </a:r>
            <a:r>
              <a:rPr sz="4800" spc="220" dirty="0">
                <a:latin typeface="Calibri"/>
                <a:cs typeface="Calibri"/>
              </a:rPr>
              <a:t> </a:t>
            </a:r>
            <a:r>
              <a:rPr sz="4800" spc="-10" dirty="0">
                <a:latin typeface="Calibri"/>
                <a:cs typeface="Calibri"/>
              </a:rPr>
              <a:t>υποδομές</a:t>
            </a:r>
            <a:endParaRPr sz="4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86740" y="2602865"/>
            <a:ext cx="9965690" cy="1137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SzPct val="128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κρίσιμες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υποδομές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ενεργειακού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απαιτούν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ισχυρά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μέτρα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διασφάλιση</a:t>
            </a:r>
            <a:r>
              <a:rPr sz="12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λειτουργιών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του.</a:t>
            </a:r>
            <a:endParaRPr sz="1250">
              <a:latin typeface="Calibri"/>
              <a:cs typeface="Calibri"/>
            </a:endParaRPr>
          </a:p>
          <a:p>
            <a:pPr marL="355600" marR="172085">
              <a:lnSpc>
                <a:spcPct val="161300"/>
              </a:lnSpc>
            </a:pP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Οι απαιτήσεις αυτές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περιλαμβάνουν πολλαπλές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πτυχές,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συμπεριλαμβανομένης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φυσικής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ασφάλειας,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προστασίας </a:t>
            </a: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δεδομένων</a:t>
            </a:r>
            <a:r>
              <a:rPr sz="125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25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25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ανθεκτικότητας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25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δικτύου.</a:t>
            </a:r>
            <a:r>
              <a:rPr sz="125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25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εταιρείες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ενέργειας</a:t>
            </a:r>
            <a:r>
              <a:rPr sz="125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πρέπει</a:t>
            </a:r>
            <a:r>
              <a:rPr sz="125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υλοποιούν</a:t>
            </a:r>
            <a:r>
              <a:rPr sz="125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μια</a:t>
            </a:r>
            <a:r>
              <a:rPr sz="125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ολοκληρωμένη</a:t>
            </a:r>
            <a:r>
              <a:rPr sz="125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προσέγγιση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για </a:t>
            </a:r>
            <a:r>
              <a:rPr sz="1250" b="1" spc="-2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2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προστασία</a:t>
            </a:r>
            <a:r>
              <a:rPr sz="12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2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περιουσιακών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τους</a:t>
            </a:r>
            <a:r>
              <a:rPr sz="12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στοιχείων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2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διασφάλιση</a:t>
            </a:r>
            <a:r>
              <a:rPr sz="125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2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συνεχούς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παροχής</a:t>
            </a:r>
            <a:r>
              <a:rPr sz="12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ουσιωδών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υπηρεσιών.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6740" y="4338637"/>
            <a:ext cx="10069195" cy="1137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SzPct val="128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απαιτήσεις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40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ενεργειακές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υποδομές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επεκτείνονται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πέρα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70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τα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παραδοσιακά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μέτρα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ασφάλειας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ΤΠ,</a:t>
            </a:r>
            <a:endParaRPr sz="1250">
              <a:latin typeface="Calibri"/>
              <a:cs typeface="Calibri"/>
            </a:endParaRPr>
          </a:p>
          <a:p>
            <a:pPr marL="355600" marR="5080">
              <a:lnSpc>
                <a:spcPct val="161300"/>
              </a:lnSpc>
            </a:pP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καλύπτοντας</a:t>
            </a:r>
            <a:r>
              <a:rPr sz="12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ολόκληρη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αλυσίδα</a:t>
            </a:r>
            <a:r>
              <a:rPr sz="12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αξίας,</a:t>
            </a:r>
            <a:r>
              <a:rPr sz="12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70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παραγωγή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μεταφορά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έως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διανομή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κατανάλωση.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απαιτήσεις </a:t>
            </a:r>
            <a:r>
              <a:rPr sz="1250" b="1" spc="-2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αυτές </a:t>
            </a: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αποσκοπούν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μετριασμό των κινδύνων </a:t>
            </a: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που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ενέχουν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οι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κυβερνοεπιθέσεις, εξασφαλίζοντας τη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σταθερότητα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την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ακεραιότητα</a:t>
            </a:r>
            <a:r>
              <a:rPr sz="125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ενεργειακού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δικτύου,</a:t>
            </a:r>
            <a:r>
              <a:rPr sz="12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διασφαλίζοντας</a:t>
            </a:r>
            <a:r>
              <a:rPr sz="125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τα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κρίσιμα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συστήματα</a:t>
            </a:r>
            <a:r>
              <a:rPr sz="12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προστατεύοντας</a:t>
            </a:r>
            <a:r>
              <a:rPr sz="12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τα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ευαίσθητα</a:t>
            </a:r>
            <a:r>
              <a:rPr sz="12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δεδομένα.</a:t>
            </a:r>
            <a:endParaRPr sz="125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50892" y="6681787"/>
            <a:ext cx="2588895" cy="481012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84137" y="312737"/>
            <a:ext cx="14500860" cy="7763509"/>
            <a:chOff x="84137" y="312737"/>
            <a:chExt cx="14500860" cy="7763509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137" y="312737"/>
              <a:ext cx="14500606" cy="758380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50892" y="7594600"/>
              <a:ext cx="2591752" cy="48164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68069" y="906144"/>
            <a:ext cx="10684510" cy="894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Προκλήσεις</a:t>
            </a:r>
            <a:r>
              <a:rPr spc="-30" dirty="0"/>
              <a:t> </a:t>
            </a:r>
            <a:r>
              <a:rPr spc="-10" dirty="0"/>
              <a:t>συμμόρφωσης</a:t>
            </a:r>
            <a:r>
              <a:rPr spc="30" dirty="0"/>
              <a:t> </a:t>
            </a:r>
            <a:r>
              <a:rPr spc="-20" dirty="0"/>
              <a:t>για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068069" y="2025967"/>
            <a:ext cx="9076690" cy="3893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700" b="1" spc="-5" dirty="0">
                <a:solidFill>
                  <a:srgbClr val="FF706B"/>
                </a:solidFill>
                <a:latin typeface="Calibri"/>
                <a:cs typeface="Calibri"/>
              </a:rPr>
              <a:t>Ενεργειακές</a:t>
            </a:r>
            <a:r>
              <a:rPr sz="5700" b="1" spc="260" dirty="0">
                <a:solidFill>
                  <a:srgbClr val="FF706B"/>
                </a:solidFill>
                <a:latin typeface="Calibri"/>
                <a:cs typeface="Calibri"/>
              </a:rPr>
              <a:t> </a:t>
            </a:r>
            <a:r>
              <a:rPr sz="5700" b="1" spc="-15" dirty="0">
                <a:solidFill>
                  <a:srgbClr val="FF706B"/>
                </a:solidFill>
                <a:latin typeface="Calibri"/>
                <a:cs typeface="Calibri"/>
              </a:rPr>
              <a:t>εταιρείες</a:t>
            </a:r>
            <a:endParaRPr sz="5700">
              <a:latin typeface="Calibri"/>
              <a:cs typeface="Calibri"/>
            </a:endParaRPr>
          </a:p>
          <a:p>
            <a:pPr marL="2323465" marR="5080" indent="152400">
              <a:lnSpc>
                <a:spcPct val="125800"/>
              </a:lnSpc>
              <a:spcBef>
                <a:spcPts val="1885"/>
              </a:spcBef>
            </a:pP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Οι 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εταιρείες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ενέργειας </a:t>
            </a:r>
            <a:r>
              <a:rPr sz="1600" spc="85" dirty="0">
                <a:solidFill>
                  <a:srgbClr val="FFFFFF"/>
                </a:solidFill>
                <a:latin typeface="Calibri"/>
                <a:cs typeface="Calibri"/>
              </a:rPr>
              <a:t>πρόσωπα 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(face 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recognition 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-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αναγνώριση 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85" dirty="0">
                <a:solidFill>
                  <a:srgbClr val="FFFFFF"/>
                </a:solidFill>
                <a:latin typeface="Calibri"/>
                <a:cs typeface="Calibri"/>
              </a:rPr>
              <a:t>προσώπου μέσω </a:t>
            </a:r>
            <a:r>
              <a:rPr sz="1600" spc="90" dirty="0">
                <a:solidFill>
                  <a:srgbClr val="FFFFFF"/>
                </a:solidFill>
                <a:latin typeface="Calibri"/>
                <a:cs typeface="Calibri"/>
              </a:rPr>
              <a:t>ΤΝ </a:t>
            </a:r>
            <a:r>
              <a:rPr sz="1600" spc="85" dirty="0">
                <a:solidFill>
                  <a:srgbClr val="FFFFFF"/>
                </a:solidFill>
                <a:latin typeface="Calibri"/>
                <a:cs typeface="Calibri"/>
              </a:rPr>
              <a:t>όπως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Face 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ID)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αντιμετωπίζουν σημαντικές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προκλήσεις</a:t>
            </a:r>
            <a:r>
              <a:rPr sz="16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όσον</a:t>
            </a:r>
            <a:r>
              <a:rPr sz="16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85" dirty="0">
                <a:solidFill>
                  <a:srgbClr val="FFFFFF"/>
                </a:solidFill>
                <a:latin typeface="Calibri"/>
                <a:cs typeface="Calibri"/>
              </a:rPr>
              <a:t>αφορά</a:t>
            </a:r>
            <a:r>
              <a:rPr sz="16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6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85" dirty="0">
                <a:solidFill>
                  <a:srgbClr val="FFFFFF"/>
                </a:solidFill>
                <a:latin typeface="Calibri"/>
                <a:cs typeface="Calibri"/>
              </a:rPr>
              <a:t>συμμόρφωση</a:t>
            </a:r>
            <a:r>
              <a:rPr sz="16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6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τους</a:t>
            </a:r>
            <a:r>
              <a:rPr sz="16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κανονισμούς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6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ΕΕ</a:t>
            </a:r>
            <a:r>
              <a:rPr sz="16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για </a:t>
            </a:r>
            <a:r>
              <a:rPr sz="1600" spc="-3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την 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ασφάλεια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κυβερνοχώρο </a:t>
            </a:r>
            <a:r>
              <a:rPr sz="1600" spc="90" dirty="0">
                <a:solidFill>
                  <a:srgbClr val="FFFFFF"/>
                </a:solidFill>
                <a:latin typeface="Calibri"/>
                <a:cs typeface="Calibri"/>
              </a:rPr>
              <a:t>XML 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(Extensible 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Markup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Language 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- 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δομημένη </a:t>
            </a:r>
            <a:r>
              <a:rPr sz="1600" spc="85" dirty="0">
                <a:solidFill>
                  <a:srgbClr val="FFFFFF"/>
                </a:solidFill>
                <a:latin typeface="Calibri"/>
                <a:cs typeface="Calibri"/>
              </a:rPr>
              <a:t>μορφή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ανταλλαγής δεδομένωνn) 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συμμορφώνονται με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τους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 κανονισμούς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ΕΕ 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για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την 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ασφάλεια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στον κυβερνοχώρο.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Ο 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εξελιγμένος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χαρακτήρας 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αυτών των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κανονισμών, </a:t>
            </a:r>
            <a:r>
              <a:rPr sz="1600" spc="85" dirty="0">
                <a:solidFill>
                  <a:srgbClr val="FFFFFF"/>
                </a:solidFill>
                <a:latin typeface="Calibri"/>
                <a:cs typeface="Calibri"/>
              </a:rPr>
              <a:t>η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πολυπλοκότητα 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των </a:t>
            </a:r>
            <a:r>
              <a:rPr sz="16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διασυνδεδεμένων 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συστημάτων 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600" spc="85" dirty="0">
                <a:solidFill>
                  <a:srgbClr val="FFFFFF"/>
                </a:solidFill>
                <a:latin typeface="Calibri"/>
                <a:cs typeface="Calibri"/>
              </a:rPr>
              <a:t>η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ανάγκη εξισορρόπησης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 ασφάλειας</a:t>
            </a:r>
            <a:r>
              <a:rPr sz="16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6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6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αποδοτικότητα</a:t>
            </a:r>
            <a:r>
              <a:rPr sz="16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αποτελούν</a:t>
            </a:r>
            <a:r>
              <a:rPr sz="16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δύσκολο</a:t>
            </a:r>
            <a:r>
              <a:rPr sz="16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έργο.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04544" y="0"/>
            <a:ext cx="11387455" cy="6879590"/>
            <a:chOff x="804544" y="0"/>
            <a:chExt cx="11387455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7244" y="0"/>
              <a:ext cx="5024755" cy="685196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04544" y="2436812"/>
              <a:ext cx="6338570" cy="3235325"/>
            </a:xfrm>
            <a:custGeom>
              <a:avLst/>
              <a:gdLst/>
              <a:ahLst/>
              <a:cxnLst/>
              <a:rect l="l" t="t" r="r" b="b"/>
              <a:pathLst>
                <a:path w="6338570" h="3235325">
                  <a:moveTo>
                    <a:pt x="6205220" y="0"/>
                  </a:moveTo>
                  <a:lnTo>
                    <a:pt x="111760" y="0"/>
                  </a:lnTo>
                  <a:lnTo>
                    <a:pt x="74929" y="7620"/>
                  </a:lnTo>
                  <a:lnTo>
                    <a:pt x="44449" y="27939"/>
                  </a:lnTo>
                  <a:lnTo>
                    <a:pt x="24129" y="58102"/>
                  </a:lnTo>
                  <a:lnTo>
                    <a:pt x="16827" y="94932"/>
                  </a:lnTo>
                  <a:lnTo>
                    <a:pt x="16827" y="474979"/>
                  </a:lnTo>
                  <a:lnTo>
                    <a:pt x="24129" y="511810"/>
                  </a:lnTo>
                  <a:lnTo>
                    <a:pt x="44449" y="542289"/>
                  </a:lnTo>
                  <a:lnTo>
                    <a:pt x="74929" y="562610"/>
                  </a:lnTo>
                  <a:lnTo>
                    <a:pt x="111760" y="569912"/>
                  </a:lnTo>
                  <a:lnTo>
                    <a:pt x="6205220" y="569912"/>
                  </a:lnTo>
                  <a:lnTo>
                    <a:pt x="6242050" y="562610"/>
                  </a:lnTo>
                  <a:lnTo>
                    <a:pt x="6272530" y="542289"/>
                  </a:lnTo>
                  <a:lnTo>
                    <a:pt x="6292850" y="511810"/>
                  </a:lnTo>
                  <a:lnTo>
                    <a:pt x="6300152" y="474979"/>
                  </a:lnTo>
                  <a:lnTo>
                    <a:pt x="6300152" y="94932"/>
                  </a:lnTo>
                  <a:lnTo>
                    <a:pt x="6292850" y="58102"/>
                  </a:lnTo>
                  <a:lnTo>
                    <a:pt x="6272530" y="27939"/>
                  </a:lnTo>
                  <a:lnTo>
                    <a:pt x="6242050" y="7620"/>
                  </a:lnTo>
                  <a:lnTo>
                    <a:pt x="6205220" y="0"/>
                  </a:lnTo>
                  <a:close/>
                </a:path>
                <a:path w="6338570" h="3235325">
                  <a:moveTo>
                    <a:pt x="6234430" y="2685415"/>
                  </a:moveTo>
                  <a:lnTo>
                    <a:pt x="91757" y="2685415"/>
                  </a:lnTo>
                  <a:lnTo>
                    <a:pt x="55879" y="2692400"/>
                  </a:lnTo>
                  <a:lnTo>
                    <a:pt x="26987" y="2712085"/>
                  </a:lnTo>
                  <a:lnTo>
                    <a:pt x="7302" y="2741295"/>
                  </a:lnTo>
                  <a:lnTo>
                    <a:pt x="0" y="2776855"/>
                  </a:lnTo>
                  <a:lnTo>
                    <a:pt x="0" y="3143885"/>
                  </a:lnTo>
                  <a:lnTo>
                    <a:pt x="7302" y="3179445"/>
                  </a:lnTo>
                  <a:lnTo>
                    <a:pt x="26987" y="3208655"/>
                  </a:lnTo>
                  <a:lnTo>
                    <a:pt x="55879" y="3228340"/>
                  </a:lnTo>
                  <a:lnTo>
                    <a:pt x="91757" y="3235325"/>
                  </a:lnTo>
                  <a:lnTo>
                    <a:pt x="6234430" y="3235325"/>
                  </a:lnTo>
                  <a:lnTo>
                    <a:pt x="6269989" y="3228340"/>
                  </a:lnTo>
                  <a:lnTo>
                    <a:pt x="6299200" y="3208655"/>
                  </a:lnTo>
                  <a:lnTo>
                    <a:pt x="6318884" y="3179445"/>
                  </a:lnTo>
                  <a:lnTo>
                    <a:pt x="6326187" y="3143885"/>
                  </a:lnTo>
                  <a:lnTo>
                    <a:pt x="6326187" y="2776855"/>
                  </a:lnTo>
                  <a:lnTo>
                    <a:pt x="6318884" y="2741295"/>
                  </a:lnTo>
                  <a:lnTo>
                    <a:pt x="6299200" y="2712085"/>
                  </a:lnTo>
                  <a:lnTo>
                    <a:pt x="6269989" y="2692400"/>
                  </a:lnTo>
                  <a:lnTo>
                    <a:pt x="6234430" y="2685415"/>
                  </a:lnTo>
                  <a:close/>
                </a:path>
                <a:path w="6338570" h="3235325">
                  <a:moveTo>
                    <a:pt x="6243320" y="1331912"/>
                  </a:moveTo>
                  <a:lnTo>
                    <a:pt x="107314" y="1331912"/>
                  </a:lnTo>
                  <a:lnTo>
                    <a:pt x="70167" y="1339532"/>
                  </a:lnTo>
                  <a:lnTo>
                    <a:pt x="40004" y="1359852"/>
                  </a:lnTo>
                  <a:lnTo>
                    <a:pt x="19685" y="1390014"/>
                  </a:lnTo>
                  <a:lnTo>
                    <a:pt x="12064" y="1426845"/>
                  </a:lnTo>
                  <a:lnTo>
                    <a:pt x="12064" y="1806892"/>
                  </a:lnTo>
                  <a:lnTo>
                    <a:pt x="19685" y="1844039"/>
                  </a:lnTo>
                  <a:lnTo>
                    <a:pt x="40004" y="1874202"/>
                  </a:lnTo>
                  <a:lnTo>
                    <a:pt x="70167" y="1894522"/>
                  </a:lnTo>
                  <a:lnTo>
                    <a:pt x="107314" y="1901825"/>
                  </a:lnTo>
                  <a:lnTo>
                    <a:pt x="6243320" y="1901825"/>
                  </a:lnTo>
                  <a:lnTo>
                    <a:pt x="6280150" y="1894522"/>
                  </a:lnTo>
                  <a:lnTo>
                    <a:pt x="6310630" y="1874202"/>
                  </a:lnTo>
                  <a:lnTo>
                    <a:pt x="6330950" y="1844039"/>
                  </a:lnTo>
                  <a:lnTo>
                    <a:pt x="6338252" y="1806892"/>
                  </a:lnTo>
                  <a:lnTo>
                    <a:pt x="6338252" y="1426845"/>
                  </a:lnTo>
                  <a:lnTo>
                    <a:pt x="6330950" y="1390014"/>
                  </a:lnTo>
                  <a:lnTo>
                    <a:pt x="6310630" y="1359852"/>
                  </a:lnTo>
                  <a:lnTo>
                    <a:pt x="6280150" y="1339532"/>
                  </a:lnTo>
                  <a:lnTo>
                    <a:pt x="6243320" y="1331912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418897" y="2598102"/>
              <a:ext cx="596265" cy="283845"/>
            </a:xfrm>
            <a:custGeom>
              <a:avLst/>
              <a:gdLst/>
              <a:ahLst/>
              <a:cxnLst/>
              <a:rect l="l" t="t" r="r" b="b"/>
              <a:pathLst>
                <a:path w="596265" h="283844">
                  <a:moveTo>
                    <a:pt x="142239" y="0"/>
                  </a:moveTo>
                  <a:lnTo>
                    <a:pt x="97472" y="7302"/>
                  </a:lnTo>
                  <a:lnTo>
                    <a:pt x="58102" y="27305"/>
                  </a:lnTo>
                  <a:lnTo>
                    <a:pt x="27304" y="58102"/>
                  </a:lnTo>
                  <a:lnTo>
                    <a:pt x="7302" y="97155"/>
                  </a:lnTo>
                  <a:lnTo>
                    <a:pt x="0" y="141922"/>
                  </a:lnTo>
                  <a:lnTo>
                    <a:pt x="7302" y="187007"/>
                  </a:lnTo>
                  <a:lnTo>
                    <a:pt x="27304" y="225742"/>
                  </a:lnTo>
                  <a:lnTo>
                    <a:pt x="58102" y="256539"/>
                  </a:lnTo>
                  <a:lnTo>
                    <a:pt x="97472" y="276860"/>
                  </a:lnTo>
                  <a:lnTo>
                    <a:pt x="142239" y="283845"/>
                  </a:lnTo>
                  <a:lnTo>
                    <a:pt x="181292" y="278764"/>
                  </a:lnTo>
                  <a:lnTo>
                    <a:pt x="216217" y="263525"/>
                  </a:lnTo>
                  <a:lnTo>
                    <a:pt x="245427" y="240030"/>
                  </a:lnTo>
                  <a:lnTo>
                    <a:pt x="267652" y="209550"/>
                  </a:lnTo>
                  <a:lnTo>
                    <a:pt x="311785" y="209550"/>
                  </a:lnTo>
                  <a:lnTo>
                    <a:pt x="338772" y="182562"/>
                  </a:lnTo>
                  <a:lnTo>
                    <a:pt x="81279" y="182562"/>
                  </a:lnTo>
                  <a:lnTo>
                    <a:pt x="65404" y="179387"/>
                  </a:lnTo>
                  <a:lnTo>
                    <a:pt x="52704" y="170497"/>
                  </a:lnTo>
                  <a:lnTo>
                    <a:pt x="43814" y="157797"/>
                  </a:lnTo>
                  <a:lnTo>
                    <a:pt x="40639" y="141922"/>
                  </a:lnTo>
                  <a:lnTo>
                    <a:pt x="43814" y="126364"/>
                  </a:lnTo>
                  <a:lnTo>
                    <a:pt x="52704" y="113347"/>
                  </a:lnTo>
                  <a:lnTo>
                    <a:pt x="65404" y="104775"/>
                  </a:lnTo>
                  <a:lnTo>
                    <a:pt x="81279" y="101282"/>
                  </a:lnTo>
                  <a:lnTo>
                    <a:pt x="563880" y="101282"/>
                  </a:lnTo>
                  <a:lnTo>
                    <a:pt x="542289" y="74295"/>
                  </a:lnTo>
                  <a:lnTo>
                    <a:pt x="267652" y="74295"/>
                  </a:lnTo>
                  <a:lnTo>
                    <a:pt x="245427" y="43814"/>
                  </a:lnTo>
                  <a:lnTo>
                    <a:pt x="216217" y="20320"/>
                  </a:lnTo>
                  <a:lnTo>
                    <a:pt x="181292" y="5397"/>
                  </a:lnTo>
                  <a:lnTo>
                    <a:pt x="142239" y="0"/>
                  </a:lnTo>
                  <a:close/>
                </a:path>
                <a:path w="596265" h="283844">
                  <a:moveTo>
                    <a:pt x="563880" y="101282"/>
                  </a:moveTo>
                  <a:lnTo>
                    <a:pt x="81279" y="101282"/>
                  </a:lnTo>
                  <a:lnTo>
                    <a:pt x="97155" y="104775"/>
                  </a:lnTo>
                  <a:lnTo>
                    <a:pt x="110172" y="113347"/>
                  </a:lnTo>
                  <a:lnTo>
                    <a:pt x="118744" y="126364"/>
                  </a:lnTo>
                  <a:lnTo>
                    <a:pt x="121919" y="141922"/>
                  </a:lnTo>
                  <a:lnTo>
                    <a:pt x="118744" y="157797"/>
                  </a:lnTo>
                  <a:lnTo>
                    <a:pt x="110172" y="170497"/>
                  </a:lnTo>
                  <a:lnTo>
                    <a:pt x="97155" y="179387"/>
                  </a:lnTo>
                  <a:lnTo>
                    <a:pt x="81279" y="182562"/>
                  </a:lnTo>
                  <a:lnTo>
                    <a:pt x="338772" y="182562"/>
                  </a:lnTo>
                  <a:lnTo>
                    <a:pt x="366077" y="209550"/>
                  </a:lnTo>
                  <a:lnTo>
                    <a:pt x="409892" y="165735"/>
                  </a:lnTo>
                  <a:lnTo>
                    <a:pt x="577532" y="165735"/>
                  </a:lnTo>
                  <a:lnTo>
                    <a:pt x="596264" y="141922"/>
                  </a:lnTo>
                  <a:lnTo>
                    <a:pt x="563880" y="101282"/>
                  </a:lnTo>
                  <a:close/>
                </a:path>
                <a:path w="596265" h="283844">
                  <a:moveTo>
                    <a:pt x="498157" y="165735"/>
                  </a:moveTo>
                  <a:lnTo>
                    <a:pt x="409892" y="165735"/>
                  </a:lnTo>
                  <a:lnTo>
                    <a:pt x="454024" y="209550"/>
                  </a:lnTo>
                  <a:lnTo>
                    <a:pt x="498157" y="165735"/>
                  </a:lnTo>
                  <a:close/>
                </a:path>
                <a:path w="596265" h="283844">
                  <a:moveTo>
                    <a:pt x="577532" y="165735"/>
                  </a:moveTo>
                  <a:lnTo>
                    <a:pt x="498157" y="165735"/>
                  </a:lnTo>
                  <a:lnTo>
                    <a:pt x="542289" y="209550"/>
                  </a:lnTo>
                  <a:lnTo>
                    <a:pt x="577532" y="16573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437312" y="3935094"/>
              <a:ext cx="596265" cy="285115"/>
            </a:xfrm>
            <a:custGeom>
              <a:avLst/>
              <a:gdLst/>
              <a:ahLst/>
              <a:cxnLst/>
              <a:rect l="l" t="t" r="r" b="b"/>
              <a:pathLst>
                <a:path w="596265" h="285114">
                  <a:moveTo>
                    <a:pt x="142240" y="0"/>
                  </a:moveTo>
                  <a:lnTo>
                    <a:pt x="97472" y="7302"/>
                  </a:lnTo>
                  <a:lnTo>
                    <a:pt x="58102" y="27304"/>
                  </a:lnTo>
                  <a:lnTo>
                    <a:pt x="27304" y="58102"/>
                  </a:lnTo>
                  <a:lnTo>
                    <a:pt x="7302" y="97472"/>
                  </a:lnTo>
                  <a:lnTo>
                    <a:pt x="0" y="142239"/>
                  </a:lnTo>
                  <a:lnTo>
                    <a:pt x="7302" y="187324"/>
                  </a:lnTo>
                  <a:lnTo>
                    <a:pt x="27304" y="226377"/>
                  </a:lnTo>
                  <a:lnTo>
                    <a:pt x="58102" y="257174"/>
                  </a:lnTo>
                  <a:lnTo>
                    <a:pt x="97472" y="277494"/>
                  </a:lnTo>
                  <a:lnTo>
                    <a:pt x="142240" y="284797"/>
                  </a:lnTo>
                  <a:lnTo>
                    <a:pt x="181292" y="279399"/>
                  </a:lnTo>
                  <a:lnTo>
                    <a:pt x="216217" y="264159"/>
                  </a:lnTo>
                  <a:lnTo>
                    <a:pt x="245427" y="240664"/>
                  </a:lnTo>
                  <a:lnTo>
                    <a:pt x="267652" y="210184"/>
                  </a:lnTo>
                  <a:lnTo>
                    <a:pt x="311784" y="210184"/>
                  </a:lnTo>
                  <a:lnTo>
                    <a:pt x="338772" y="182879"/>
                  </a:lnTo>
                  <a:lnTo>
                    <a:pt x="81279" y="182879"/>
                  </a:lnTo>
                  <a:lnTo>
                    <a:pt x="65404" y="179704"/>
                  </a:lnTo>
                  <a:lnTo>
                    <a:pt x="52704" y="171132"/>
                  </a:lnTo>
                  <a:lnTo>
                    <a:pt x="43814" y="158114"/>
                  </a:lnTo>
                  <a:lnTo>
                    <a:pt x="40639" y="142239"/>
                  </a:lnTo>
                  <a:lnTo>
                    <a:pt x="43814" y="126682"/>
                  </a:lnTo>
                  <a:lnTo>
                    <a:pt x="52704" y="113664"/>
                  </a:lnTo>
                  <a:lnTo>
                    <a:pt x="65404" y="104774"/>
                  </a:lnTo>
                  <a:lnTo>
                    <a:pt x="81279" y="101599"/>
                  </a:lnTo>
                  <a:lnTo>
                    <a:pt x="563879" y="101599"/>
                  </a:lnTo>
                  <a:lnTo>
                    <a:pt x="542290" y="74612"/>
                  </a:lnTo>
                  <a:lnTo>
                    <a:pt x="267652" y="74612"/>
                  </a:lnTo>
                  <a:lnTo>
                    <a:pt x="245427" y="44132"/>
                  </a:lnTo>
                  <a:lnTo>
                    <a:pt x="216217" y="20637"/>
                  </a:lnTo>
                  <a:lnTo>
                    <a:pt x="181292" y="5397"/>
                  </a:lnTo>
                  <a:lnTo>
                    <a:pt x="142240" y="0"/>
                  </a:lnTo>
                  <a:close/>
                </a:path>
                <a:path w="596265" h="285114">
                  <a:moveTo>
                    <a:pt x="563879" y="101599"/>
                  </a:moveTo>
                  <a:lnTo>
                    <a:pt x="81279" y="101599"/>
                  </a:lnTo>
                  <a:lnTo>
                    <a:pt x="97154" y="104774"/>
                  </a:lnTo>
                  <a:lnTo>
                    <a:pt x="110172" y="113664"/>
                  </a:lnTo>
                  <a:lnTo>
                    <a:pt x="118745" y="126682"/>
                  </a:lnTo>
                  <a:lnTo>
                    <a:pt x="121920" y="142239"/>
                  </a:lnTo>
                  <a:lnTo>
                    <a:pt x="118745" y="158114"/>
                  </a:lnTo>
                  <a:lnTo>
                    <a:pt x="110172" y="171132"/>
                  </a:lnTo>
                  <a:lnTo>
                    <a:pt x="97154" y="179704"/>
                  </a:lnTo>
                  <a:lnTo>
                    <a:pt x="81279" y="182879"/>
                  </a:lnTo>
                  <a:lnTo>
                    <a:pt x="338772" y="182879"/>
                  </a:lnTo>
                  <a:lnTo>
                    <a:pt x="366077" y="210184"/>
                  </a:lnTo>
                  <a:lnTo>
                    <a:pt x="409892" y="166052"/>
                  </a:lnTo>
                  <a:lnTo>
                    <a:pt x="577532" y="166052"/>
                  </a:lnTo>
                  <a:lnTo>
                    <a:pt x="596265" y="142239"/>
                  </a:lnTo>
                  <a:lnTo>
                    <a:pt x="563879" y="101599"/>
                  </a:lnTo>
                  <a:close/>
                </a:path>
                <a:path w="596265" h="285114">
                  <a:moveTo>
                    <a:pt x="498157" y="166052"/>
                  </a:moveTo>
                  <a:lnTo>
                    <a:pt x="409892" y="166052"/>
                  </a:lnTo>
                  <a:lnTo>
                    <a:pt x="454025" y="210184"/>
                  </a:lnTo>
                  <a:lnTo>
                    <a:pt x="498157" y="166052"/>
                  </a:lnTo>
                  <a:close/>
                </a:path>
                <a:path w="596265" h="285114">
                  <a:moveTo>
                    <a:pt x="577532" y="166052"/>
                  </a:moveTo>
                  <a:lnTo>
                    <a:pt x="498157" y="166052"/>
                  </a:lnTo>
                  <a:lnTo>
                    <a:pt x="542290" y="210184"/>
                  </a:lnTo>
                  <a:lnTo>
                    <a:pt x="577532" y="166052"/>
                  </a:lnTo>
                  <a:close/>
                </a:path>
              </a:pathLst>
            </a:custGeom>
            <a:solidFill>
              <a:srgbClr val="CF2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780404" y="3939857"/>
              <a:ext cx="596265" cy="285115"/>
            </a:xfrm>
            <a:custGeom>
              <a:avLst/>
              <a:gdLst/>
              <a:ahLst/>
              <a:cxnLst/>
              <a:rect l="l" t="t" r="r" b="b"/>
              <a:pathLst>
                <a:path w="596264" h="285114">
                  <a:moveTo>
                    <a:pt x="142240" y="0"/>
                  </a:moveTo>
                  <a:lnTo>
                    <a:pt x="97472" y="7302"/>
                  </a:lnTo>
                  <a:lnTo>
                    <a:pt x="58102" y="27304"/>
                  </a:lnTo>
                  <a:lnTo>
                    <a:pt x="27305" y="58102"/>
                  </a:lnTo>
                  <a:lnTo>
                    <a:pt x="7302" y="97472"/>
                  </a:lnTo>
                  <a:lnTo>
                    <a:pt x="0" y="142239"/>
                  </a:lnTo>
                  <a:lnTo>
                    <a:pt x="7302" y="187324"/>
                  </a:lnTo>
                  <a:lnTo>
                    <a:pt x="27305" y="226377"/>
                  </a:lnTo>
                  <a:lnTo>
                    <a:pt x="58102" y="257174"/>
                  </a:lnTo>
                  <a:lnTo>
                    <a:pt x="97472" y="277494"/>
                  </a:lnTo>
                  <a:lnTo>
                    <a:pt x="142240" y="284797"/>
                  </a:lnTo>
                  <a:lnTo>
                    <a:pt x="181292" y="279399"/>
                  </a:lnTo>
                  <a:lnTo>
                    <a:pt x="216217" y="264159"/>
                  </a:lnTo>
                  <a:lnTo>
                    <a:pt x="245427" y="240664"/>
                  </a:lnTo>
                  <a:lnTo>
                    <a:pt x="267652" y="210184"/>
                  </a:lnTo>
                  <a:lnTo>
                    <a:pt x="311785" y="210184"/>
                  </a:lnTo>
                  <a:lnTo>
                    <a:pt x="338772" y="182879"/>
                  </a:lnTo>
                  <a:lnTo>
                    <a:pt x="81280" y="182879"/>
                  </a:lnTo>
                  <a:lnTo>
                    <a:pt x="65405" y="179704"/>
                  </a:lnTo>
                  <a:lnTo>
                    <a:pt x="52705" y="171132"/>
                  </a:lnTo>
                  <a:lnTo>
                    <a:pt x="43815" y="158114"/>
                  </a:lnTo>
                  <a:lnTo>
                    <a:pt x="40640" y="142239"/>
                  </a:lnTo>
                  <a:lnTo>
                    <a:pt x="43815" y="126682"/>
                  </a:lnTo>
                  <a:lnTo>
                    <a:pt x="52705" y="113664"/>
                  </a:lnTo>
                  <a:lnTo>
                    <a:pt x="65405" y="104774"/>
                  </a:lnTo>
                  <a:lnTo>
                    <a:pt x="81280" y="101599"/>
                  </a:lnTo>
                  <a:lnTo>
                    <a:pt x="563880" y="101599"/>
                  </a:lnTo>
                  <a:lnTo>
                    <a:pt x="542290" y="74612"/>
                  </a:lnTo>
                  <a:lnTo>
                    <a:pt x="267652" y="74612"/>
                  </a:lnTo>
                  <a:lnTo>
                    <a:pt x="245427" y="44132"/>
                  </a:lnTo>
                  <a:lnTo>
                    <a:pt x="216217" y="20637"/>
                  </a:lnTo>
                  <a:lnTo>
                    <a:pt x="181292" y="5397"/>
                  </a:lnTo>
                  <a:lnTo>
                    <a:pt x="142240" y="0"/>
                  </a:lnTo>
                  <a:close/>
                </a:path>
                <a:path w="596264" h="285114">
                  <a:moveTo>
                    <a:pt x="563880" y="101599"/>
                  </a:moveTo>
                  <a:lnTo>
                    <a:pt x="81280" y="101599"/>
                  </a:lnTo>
                  <a:lnTo>
                    <a:pt x="97155" y="104774"/>
                  </a:lnTo>
                  <a:lnTo>
                    <a:pt x="110172" y="113664"/>
                  </a:lnTo>
                  <a:lnTo>
                    <a:pt x="118745" y="126682"/>
                  </a:lnTo>
                  <a:lnTo>
                    <a:pt x="121920" y="142239"/>
                  </a:lnTo>
                  <a:lnTo>
                    <a:pt x="118745" y="158114"/>
                  </a:lnTo>
                  <a:lnTo>
                    <a:pt x="110172" y="171132"/>
                  </a:lnTo>
                  <a:lnTo>
                    <a:pt x="97155" y="179704"/>
                  </a:lnTo>
                  <a:lnTo>
                    <a:pt x="81280" y="182879"/>
                  </a:lnTo>
                  <a:lnTo>
                    <a:pt x="338772" y="182879"/>
                  </a:lnTo>
                  <a:lnTo>
                    <a:pt x="366077" y="210184"/>
                  </a:lnTo>
                  <a:lnTo>
                    <a:pt x="409892" y="166052"/>
                  </a:lnTo>
                  <a:lnTo>
                    <a:pt x="577532" y="166052"/>
                  </a:lnTo>
                  <a:lnTo>
                    <a:pt x="596265" y="142239"/>
                  </a:lnTo>
                  <a:lnTo>
                    <a:pt x="563880" y="101599"/>
                  </a:lnTo>
                  <a:close/>
                </a:path>
                <a:path w="596264" h="285114">
                  <a:moveTo>
                    <a:pt x="498157" y="166052"/>
                  </a:moveTo>
                  <a:lnTo>
                    <a:pt x="409892" y="166052"/>
                  </a:lnTo>
                  <a:lnTo>
                    <a:pt x="454025" y="210184"/>
                  </a:lnTo>
                  <a:lnTo>
                    <a:pt x="498157" y="166052"/>
                  </a:lnTo>
                  <a:close/>
                </a:path>
                <a:path w="596264" h="285114">
                  <a:moveTo>
                    <a:pt x="577532" y="166052"/>
                  </a:moveTo>
                  <a:lnTo>
                    <a:pt x="498157" y="166052"/>
                  </a:lnTo>
                  <a:lnTo>
                    <a:pt x="542290" y="210184"/>
                  </a:lnTo>
                  <a:lnTo>
                    <a:pt x="577532" y="166052"/>
                  </a:lnTo>
                  <a:close/>
                </a:path>
              </a:pathLst>
            </a:custGeom>
            <a:solidFill>
              <a:srgbClr val="00AF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475412" y="5242242"/>
              <a:ext cx="596265" cy="283845"/>
            </a:xfrm>
            <a:custGeom>
              <a:avLst/>
              <a:gdLst/>
              <a:ahLst/>
              <a:cxnLst/>
              <a:rect l="l" t="t" r="r" b="b"/>
              <a:pathLst>
                <a:path w="596265" h="283845">
                  <a:moveTo>
                    <a:pt x="142240" y="0"/>
                  </a:moveTo>
                  <a:lnTo>
                    <a:pt x="97472" y="7302"/>
                  </a:lnTo>
                  <a:lnTo>
                    <a:pt x="58102" y="27305"/>
                  </a:lnTo>
                  <a:lnTo>
                    <a:pt x="27304" y="58102"/>
                  </a:lnTo>
                  <a:lnTo>
                    <a:pt x="7302" y="97155"/>
                  </a:lnTo>
                  <a:lnTo>
                    <a:pt x="0" y="141922"/>
                  </a:lnTo>
                  <a:lnTo>
                    <a:pt x="7302" y="187007"/>
                  </a:lnTo>
                  <a:lnTo>
                    <a:pt x="27304" y="225742"/>
                  </a:lnTo>
                  <a:lnTo>
                    <a:pt x="58102" y="256540"/>
                  </a:lnTo>
                  <a:lnTo>
                    <a:pt x="97472" y="276860"/>
                  </a:lnTo>
                  <a:lnTo>
                    <a:pt x="142240" y="283845"/>
                  </a:lnTo>
                  <a:lnTo>
                    <a:pt x="181292" y="278765"/>
                  </a:lnTo>
                  <a:lnTo>
                    <a:pt x="216217" y="263525"/>
                  </a:lnTo>
                  <a:lnTo>
                    <a:pt x="245427" y="240030"/>
                  </a:lnTo>
                  <a:lnTo>
                    <a:pt x="267652" y="209550"/>
                  </a:lnTo>
                  <a:lnTo>
                    <a:pt x="311784" y="209550"/>
                  </a:lnTo>
                  <a:lnTo>
                    <a:pt x="338772" y="182562"/>
                  </a:lnTo>
                  <a:lnTo>
                    <a:pt x="81279" y="182562"/>
                  </a:lnTo>
                  <a:lnTo>
                    <a:pt x="65404" y="179387"/>
                  </a:lnTo>
                  <a:lnTo>
                    <a:pt x="52704" y="170497"/>
                  </a:lnTo>
                  <a:lnTo>
                    <a:pt x="43815" y="157797"/>
                  </a:lnTo>
                  <a:lnTo>
                    <a:pt x="40640" y="141922"/>
                  </a:lnTo>
                  <a:lnTo>
                    <a:pt x="43815" y="126365"/>
                  </a:lnTo>
                  <a:lnTo>
                    <a:pt x="52704" y="113347"/>
                  </a:lnTo>
                  <a:lnTo>
                    <a:pt x="65404" y="104775"/>
                  </a:lnTo>
                  <a:lnTo>
                    <a:pt x="81279" y="101282"/>
                  </a:lnTo>
                  <a:lnTo>
                    <a:pt x="563879" y="101282"/>
                  </a:lnTo>
                  <a:lnTo>
                    <a:pt x="542290" y="74295"/>
                  </a:lnTo>
                  <a:lnTo>
                    <a:pt x="267652" y="74295"/>
                  </a:lnTo>
                  <a:lnTo>
                    <a:pt x="245427" y="43815"/>
                  </a:lnTo>
                  <a:lnTo>
                    <a:pt x="216217" y="20320"/>
                  </a:lnTo>
                  <a:lnTo>
                    <a:pt x="181292" y="5397"/>
                  </a:lnTo>
                  <a:lnTo>
                    <a:pt x="142240" y="0"/>
                  </a:lnTo>
                  <a:close/>
                </a:path>
                <a:path w="596265" h="283845">
                  <a:moveTo>
                    <a:pt x="563879" y="101282"/>
                  </a:moveTo>
                  <a:lnTo>
                    <a:pt x="81279" y="101282"/>
                  </a:lnTo>
                  <a:lnTo>
                    <a:pt x="97154" y="104775"/>
                  </a:lnTo>
                  <a:lnTo>
                    <a:pt x="110172" y="113347"/>
                  </a:lnTo>
                  <a:lnTo>
                    <a:pt x="118745" y="126365"/>
                  </a:lnTo>
                  <a:lnTo>
                    <a:pt x="121920" y="141922"/>
                  </a:lnTo>
                  <a:lnTo>
                    <a:pt x="118745" y="157797"/>
                  </a:lnTo>
                  <a:lnTo>
                    <a:pt x="110172" y="170497"/>
                  </a:lnTo>
                  <a:lnTo>
                    <a:pt x="97154" y="179387"/>
                  </a:lnTo>
                  <a:lnTo>
                    <a:pt x="81279" y="182562"/>
                  </a:lnTo>
                  <a:lnTo>
                    <a:pt x="338772" y="182562"/>
                  </a:lnTo>
                  <a:lnTo>
                    <a:pt x="366077" y="209550"/>
                  </a:lnTo>
                  <a:lnTo>
                    <a:pt x="409892" y="165735"/>
                  </a:lnTo>
                  <a:lnTo>
                    <a:pt x="577532" y="165735"/>
                  </a:lnTo>
                  <a:lnTo>
                    <a:pt x="596265" y="141922"/>
                  </a:lnTo>
                  <a:lnTo>
                    <a:pt x="563879" y="101282"/>
                  </a:lnTo>
                  <a:close/>
                </a:path>
                <a:path w="596265" h="283845">
                  <a:moveTo>
                    <a:pt x="498157" y="165735"/>
                  </a:moveTo>
                  <a:lnTo>
                    <a:pt x="409892" y="165735"/>
                  </a:lnTo>
                  <a:lnTo>
                    <a:pt x="454025" y="209550"/>
                  </a:lnTo>
                  <a:lnTo>
                    <a:pt x="498157" y="165735"/>
                  </a:lnTo>
                  <a:close/>
                </a:path>
                <a:path w="596265" h="283845">
                  <a:moveTo>
                    <a:pt x="577532" y="165735"/>
                  </a:moveTo>
                  <a:lnTo>
                    <a:pt x="498157" y="165735"/>
                  </a:lnTo>
                  <a:lnTo>
                    <a:pt x="542290" y="209550"/>
                  </a:lnTo>
                  <a:lnTo>
                    <a:pt x="577532" y="16573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839777" y="5242242"/>
              <a:ext cx="596265" cy="283845"/>
            </a:xfrm>
            <a:custGeom>
              <a:avLst/>
              <a:gdLst/>
              <a:ahLst/>
              <a:cxnLst/>
              <a:rect l="l" t="t" r="r" b="b"/>
              <a:pathLst>
                <a:path w="596264" h="283845">
                  <a:moveTo>
                    <a:pt x="142239" y="0"/>
                  </a:moveTo>
                  <a:lnTo>
                    <a:pt x="97472" y="7302"/>
                  </a:lnTo>
                  <a:lnTo>
                    <a:pt x="58102" y="27305"/>
                  </a:lnTo>
                  <a:lnTo>
                    <a:pt x="27305" y="58102"/>
                  </a:lnTo>
                  <a:lnTo>
                    <a:pt x="7302" y="97155"/>
                  </a:lnTo>
                  <a:lnTo>
                    <a:pt x="0" y="141922"/>
                  </a:lnTo>
                  <a:lnTo>
                    <a:pt x="7302" y="187007"/>
                  </a:lnTo>
                  <a:lnTo>
                    <a:pt x="27305" y="225742"/>
                  </a:lnTo>
                  <a:lnTo>
                    <a:pt x="58102" y="256540"/>
                  </a:lnTo>
                  <a:lnTo>
                    <a:pt x="97472" y="276860"/>
                  </a:lnTo>
                  <a:lnTo>
                    <a:pt x="142239" y="283845"/>
                  </a:lnTo>
                  <a:lnTo>
                    <a:pt x="181292" y="278765"/>
                  </a:lnTo>
                  <a:lnTo>
                    <a:pt x="216217" y="263525"/>
                  </a:lnTo>
                  <a:lnTo>
                    <a:pt x="245427" y="240030"/>
                  </a:lnTo>
                  <a:lnTo>
                    <a:pt x="267652" y="209550"/>
                  </a:lnTo>
                  <a:lnTo>
                    <a:pt x="311785" y="209550"/>
                  </a:lnTo>
                  <a:lnTo>
                    <a:pt x="338772" y="182562"/>
                  </a:lnTo>
                  <a:lnTo>
                    <a:pt x="81280" y="182562"/>
                  </a:lnTo>
                  <a:lnTo>
                    <a:pt x="65405" y="179387"/>
                  </a:lnTo>
                  <a:lnTo>
                    <a:pt x="52705" y="170497"/>
                  </a:lnTo>
                  <a:lnTo>
                    <a:pt x="43814" y="157797"/>
                  </a:lnTo>
                  <a:lnTo>
                    <a:pt x="40639" y="141922"/>
                  </a:lnTo>
                  <a:lnTo>
                    <a:pt x="43814" y="126365"/>
                  </a:lnTo>
                  <a:lnTo>
                    <a:pt x="52705" y="113347"/>
                  </a:lnTo>
                  <a:lnTo>
                    <a:pt x="65405" y="104775"/>
                  </a:lnTo>
                  <a:lnTo>
                    <a:pt x="81280" y="101282"/>
                  </a:lnTo>
                  <a:lnTo>
                    <a:pt x="563880" y="101282"/>
                  </a:lnTo>
                  <a:lnTo>
                    <a:pt x="542289" y="74295"/>
                  </a:lnTo>
                  <a:lnTo>
                    <a:pt x="267652" y="74295"/>
                  </a:lnTo>
                  <a:lnTo>
                    <a:pt x="245427" y="43815"/>
                  </a:lnTo>
                  <a:lnTo>
                    <a:pt x="216217" y="20320"/>
                  </a:lnTo>
                  <a:lnTo>
                    <a:pt x="181292" y="5397"/>
                  </a:lnTo>
                  <a:lnTo>
                    <a:pt x="142239" y="0"/>
                  </a:lnTo>
                  <a:close/>
                </a:path>
                <a:path w="596264" h="283845">
                  <a:moveTo>
                    <a:pt x="563880" y="101282"/>
                  </a:moveTo>
                  <a:lnTo>
                    <a:pt x="81280" y="101282"/>
                  </a:lnTo>
                  <a:lnTo>
                    <a:pt x="97155" y="104775"/>
                  </a:lnTo>
                  <a:lnTo>
                    <a:pt x="110172" y="113347"/>
                  </a:lnTo>
                  <a:lnTo>
                    <a:pt x="118745" y="126365"/>
                  </a:lnTo>
                  <a:lnTo>
                    <a:pt x="121920" y="141922"/>
                  </a:lnTo>
                  <a:lnTo>
                    <a:pt x="118745" y="157797"/>
                  </a:lnTo>
                  <a:lnTo>
                    <a:pt x="110172" y="170497"/>
                  </a:lnTo>
                  <a:lnTo>
                    <a:pt x="97155" y="179387"/>
                  </a:lnTo>
                  <a:lnTo>
                    <a:pt x="81280" y="182562"/>
                  </a:lnTo>
                  <a:lnTo>
                    <a:pt x="338772" y="182562"/>
                  </a:lnTo>
                  <a:lnTo>
                    <a:pt x="366077" y="209550"/>
                  </a:lnTo>
                  <a:lnTo>
                    <a:pt x="409892" y="165735"/>
                  </a:lnTo>
                  <a:lnTo>
                    <a:pt x="577532" y="165735"/>
                  </a:lnTo>
                  <a:lnTo>
                    <a:pt x="596264" y="141922"/>
                  </a:lnTo>
                  <a:lnTo>
                    <a:pt x="563880" y="101282"/>
                  </a:lnTo>
                  <a:close/>
                </a:path>
                <a:path w="596264" h="283845">
                  <a:moveTo>
                    <a:pt x="498157" y="165735"/>
                  </a:moveTo>
                  <a:lnTo>
                    <a:pt x="409892" y="165735"/>
                  </a:lnTo>
                  <a:lnTo>
                    <a:pt x="454025" y="209550"/>
                  </a:lnTo>
                  <a:lnTo>
                    <a:pt x="498157" y="165735"/>
                  </a:lnTo>
                  <a:close/>
                </a:path>
                <a:path w="596264" h="283845">
                  <a:moveTo>
                    <a:pt x="577532" y="165735"/>
                  </a:moveTo>
                  <a:lnTo>
                    <a:pt x="498157" y="165735"/>
                  </a:lnTo>
                  <a:lnTo>
                    <a:pt x="542289" y="209550"/>
                  </a:lnTo>
                  <a:lnTo>
                    <a:pt x="577532" y="165735"/>
                  </a:lnTo>
                  <a:close/>
                </a:path>
              </a:pathLst>
            </a:custGeom>
            <a:solidFill>
              <a:srgbClr val="CF2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182869" y="5247322"/>
              <a:ext cx="596265" cy="285115"/>
            </a:xfrm>
            <a:custGeom>
              <a:avLst/>
              <a:gdLst/>
              <a:ahLst/>
              <a:cxnLst/>
              <a:rect l="l" t="t" r="r" b="b"/>
              <a:pathLst>
                <a:path w="596264" h="285114">
                  <a:moveTo>
                    <a:pt x="142239" y="0"/>
                  </a:moveTo>
                  <a:lnTo>
                    <a:pt x="97472" y="7302"/>
                  </a:lnTo>
                  <a:lnTo>
                    <a:pt x="58102" y="27304"/>
                  </a:lnTo>
                  <a:lnTo>
                    <a:pt x="27304" y="58102"/>
                  </a:lnTo>
                  <a:lnTo>
                    <a:pt x="7302" y="97472"/>
                  </a:lnTo>
                  <a:lnTo>
                    <a:pt x="0" y="142239"/>
                  </a:lnTo>
                  <a:lnTo>
                    <a:pt x="7302" y="187324"/>
                  </a:lnTo>
                  <a:lnTo>
                    <a:pt x="27304" y="226377"/>
                  </a:lnTo>
                  <a:lnTo>
                    <a:pt x="58102" y="257174"/>
                  </a:lnTo>
                  <a:lnTo>
                    <a:pt x="97472" y="277494"/>
                  </a:lnTo>
                  <a:lnTo>
                    <a:pt x="142239" y="284797"/>
                  </a:lnTo>
                  <a:lnTo>
                    <a:pt x="181292" y="279399"/>
                  </a:lnTo>
                  <a:lnTo>
                    <a:pt x="216217" y="264159"/>
                  </a:lnTo>
                  <a:lnTo>
                    <a:pt x="245427" y="240664"/>
                  </a:lnTo>
                  <a:lnTo>
                    <a:pt x="267652" y="210184"/>
                  </a:lnTo>
                  <a:lnTo>
                    <a:pt x="311784" y="210184"/>
                  </a:lnTo>
                  <a:lnTo>
                    <a:pt x="338772" y="182879"/>
                  </a:lnTo>
                  <a:lnTo>
                    <a:pt x="81279" y="182879"/>
                  </a:lnTo>
                  <a:lnTo>
                    <a:pt x="65404" y="179704"/>
                  </a:lnTo>
                  <a:lnTo>
                    <a:pt x="52704" y="171132"/>
                  </a:lnTo>
                  <a:lnTo>
                    <a:pt x="43814" y="158114"/>
                  </a:lnTo>
                  <a:lnTo>
                    <a:pt x="40639" y="142239"/>
                  </a:lnTo>
                  <a:lnTo>
                    <a:pt x="43814" y="126682"/>
                  </a:lnTo>
                  <a:lnTo>
                    <a:pt x="52704" y="113664"/>
                  </a:lnTo>
                  <a:lnTo>
                    <a:pt x="65404" y="104774"/>
                  </a:lnTo>
                  <a:lnTo>
                    <a:pt x="81279" y="101599"/>
                  </a:lnTo>
                  <a:lnTo>
                    <a:pt x="563879" y="101599"/>
                  </a:lnTo>
                  <a:lnTo>
                    <a:pt x="542289" y="74612"/>
                  </a:lnTo>
                  <a:lnTo>
                    <a:pt x="267652" y="74612"/>
                  </a:lnTo>
                  <a:lnTo>
                    <a:pt x="245427" y="44132"/>
                  </a:lnTo>
                  <a:lnTo>
                    <a:pt x="216217" y="20637"/>
                  </a:lnTo>
                  <a:lnTo>
                    <a:pt x="181292" y="5397"/>
                  </a:lnTo>
                  <a:lnTo>
                    <a:pt x="142239" y="0"/>
                  </a:lnTo>
                  <a:close/>
                </a:path>
                <a:path w="596264" h="285114">
                  <a:moveTo>
                    <a:pt x="563879" y="101599"/>
                  </a:moveTo>
                  <a:lnTo>
                    <a:pt x="81279" y="101599"/>
                  </a:lnTo>
                  <a:lnTo>
                    <a:pt x="97154" y="104774"/>
                  </a:lnTo>
                  <a:lnTo>
                    <a:pt x="110172" y="113664"/>
                  </a:lnTo>
                  <a:lnTo>
                    <a:pt x="118744" y="126682"/>
                  </a:lnTo>
                  <a:lnTo>
                    <a:pt x="121919" y="142239"/>
                  </a:lnTo>
                  <a:lnTo>
                    <a:pt x="118744" y="158114"/>
                  </a:lnTo>
                  <a:lnTo>
                    <a:pt x="110172" y="171132"/>
                  </a:lnTo>
                  <a:lnTo>
                    <a:pt x="97154" y="179704"/>
                  </a:lnTo>
                  <a:lnTo>
                    <a:pt x="81279" y="182879"/>
                  </a:lnTo>
                  <a:lnTo>
                    <a:pt x="338772" y="182879"/>
                  </a:lnTo>
                  <a:lnTo>
                    <a:pt x="366077" y="210184"/>
                  </a:lnTo>
                  <a:lnTo>
                    <a:pt x="409892" y="166052"/>
                  </a:lnTo>
                  <a:lnTo>
                    <a:pt x="577532" y="166052"/>
                  </a:lnTo>
                  <a:lnTo>
                    <a:pt x="596264" y="142239"/>
                  </a:lnTo>
                  <a:lnTo>
                    <a:pt x="563879" y="101599"/>
                  </a:lnTo>
                  <a:close/>
                </a:path>
                <a:path w="596264" h="285114">
                  <a:moveTo>
                    <a:pt x="498157" y="166052"/>
                  </a:moveTo>
                  <a:lnTo>
                    <a:pt x="409892" y="166052"/>
                  </a:lnTo>
                  <a:lnTo>
                    <a:pt x="454025" y="210184"/>
                  </a:lnTo>
                  <a:lnTo>
                    <a:pt x="498157" y="166052"/>
                  </a:lnTo>
                  <a:close/>
                </a:path>
                <a:path w="596264" h="285114">
                  <a:moveTo>
                    <a:pt x="577532" y="166052"/>
                  </a:moveTo>
                  <a:lnTo>
                    <a:pt x="498157" y="166052"/>
                  </a:lnTo>
                  <a:lnTo>
                    <a:pt x="542289" y="210184"/>
                  </a:lnTo>
                  <a:lnTo>
                    <a:pt x="577532" y="166052"/>
                  </a:lnTo>
                  <a:close/>
                </a:path>
              </a:pathLst>
            </a:custGeom>
            <a:solidFill>
              <a:srgbClr val="00AF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855344" y="772795"/>
            <a:ext cx="224790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0" spc="180" dirty="0">
                <a:solidFill>
                  <a:srgbClr val="000000"/>
                </a:solidFill>
                <a:latin typeface="Times New Roman"/>
                <a:cs typeface="Times New Roman"/>
              </a:rPr>
              <a:t>Κρυπτογραφία:</a:t>
            </a:r>
            <a:r>
              <a:rPr sz="2200" b="0" spc="1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55" dirty="0">
                <a:solidFill>
                  <a:srgbClr val="000000"/>
                </a:solidFill>
                <a:latin typeface="Times New Roman"/>
                <a:cs typeface="Times New Roman"/>
              </a:rPr>
              <a:t>.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92150" y="1520825"/>
            <a:ext cx="4994275" cy="5118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 marR="5080" indent="-91440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25000"/>
              <a:buFont typeface="Arial"/>
              <a:buChar char="•"/>
              <a:tabLst>
                <a:tab pos="173355" algn="l"/>
              </a:tabLst>
            </a:pPr>
            <a:r>
              <a:rPr sz="1600" spc="105" dirty="0">
                <a:latin typeface="Calibri"/>
                <a:cs typeface="Calibri"/>
              </a:rPr>
              <a:t>Στο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spc="105" dirty="0">
                <a:latin typeface="Calibri"/>
                <a:cs typeface="Calibri"/>
              </a:rPr>
              <a:t>πλαίσιο</a:t>
            </a:r>
            <a:r>
              <a:rPr sz="1600" spc="55" dirty="0">
                <a:latin typeface="Calibri"/>
                <a:cs typeface="Calibri"/>
              </a:rPr>
              <a:t> </a:t>
            </a:r>
            <a:r>
              <a:rPr sz="1600" spc="105" dirty="0">
                <a:latin typeface="Calibri"/>
                <a:cs typeface="Calibri"/>
              </a:rPr>
              <a:t>της</a:t>
            </a:r>
            <a:r>
              <a:rPr sz="1600" spc="55" dirty="0">
                <a:latin typeface="Calibri"/>
                <a:cs typeface="Calibri"/>
              </a:rPr>
              <a:t> </a:t>
            </a:r>
            <a:r>
              <a:rPr sz="1600" spc="110" dirty="0">
                <a:latin typeface="Calibri"/>
                <a:cs typeface="Calibri"/>
              </a:rPr>
              <a:t>σύγχρονης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spc="110" dirty="0">
                <a:latin typeface="Calibri"/>
                <a:cs typeface="Calibri"/>
              </a:rPr>
              <a:t>κρυπτογραφίας,</a:t>
            </a:r>
            <a:r>
              <a:rPr sz="1600" spc="70" dirty="0">
                <a:latin typeface="Calibri"/>
                <a:cs typeface="Calibri"/>
              </a:rPr>
              <a:t> </a:t>
            </a:r>
            <a:r>
              <a:rPr sz="1600" spc="150" dirty="0">
                <a:latin typeface="Calibri"/>
                <a:cs typeface="Calibri"/>
              </a:rPr>
              <a:t>έχουν </a:t>
            </a:r>
            <a:r>
              <a:rPr sz="1600" spc="-345" dirty="0">
                <a:latin typeface="Calibri"/>
                <a:cs typeface="Calibri"/>
              </a:rPr>
              <a:t> </a:t>
            </a:r>
            <a:r>
              <a:rPr sz="1600" spc="150" dirty="0">
                <a:latin typeface="Calibri"/>
                <a:cs typeface="Calibri"/>
              </a:rPr>
              <a:t>αναδυθεί</a:t>
            </a:r>
            <a:r>
              <a:rPr sz="1600" spc="65" dirty="0">
                <a:latin typeface="Calibri"/>
                <a:cs typeface="Calibri"/>
              </a:rPr>
              <a:t> </a:t>
            </a:r>
            <a:r>
              <a:rPr sz="1600" spc="95" dirty="0">
                <a:latin typeface="Calibri"/>
                <a:cs typeface="Calibri"/>
              </a:rPr>
              <a:t>τρεις</a:t>
            </a:r>
            <a:r>
              <a:rPr sz="1600" spc="55" dirty="0">
                <a:latin typeface="Calibri"/>
                <a:cs typeface="Calibri"/>
              </a:rPr>
              <a:t> </a:t>
            </a:r>
            <a:r>
              <a:rPr sz="1600" spc="95" dirty="0">
                <a:latin typeface="Calibri"/>
                <a:cs typeface="Calibri"/>
              </a:rPr>
              <a:t>σχετικοί</a:t>
            </a:r>
            <a:r>
              <a:rPr sz="1600" spc="55" dirty="0">
                <a:latin typeface="Calibri"/>
                <a:cs typeface="Calibri"/>
              </a:rPr>
              <a:t> </a:t>
            </a:r>
            <a:r>
              <a:rPr sz="1600" spc="150" dirty="0">
                <a:latin typeface="Calibri"/>
                <a:cs typeface="Calibri"/>
              </a:rPr>
              <a:t>κρυπτογραφικοί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601720" y="2404109"/>
            <a:ext cx="98044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85" dirty="0">
                <a:solidFill>
                  <a:srgbClr val="FFFFFF"/>
                </a:solidFill>
                <a:latin typeface="Calibri"/>
                <a:cs typeface="Calibri"/>
              </a:rPr>
              <a:t>Συμμετρική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76300" y="2912109"/>
            <a:ext cx="5547360" cy="594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SzPct val="1280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250" spc="114" dirty="0">
                <a:latin typeface="Calibri"/>
                <a:cs typeface="Calibri"/>
              </a:rPr>
              <a:t>Οι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συμμετρικοί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κρυπτογραφικοί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αλγόριθμοι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χρησιμοποιούν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το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b="1" spc="95" dirty="0">
                <a:latin typeface="Calibri"/>
                <a:cs typeface="Calibri"/>
              </a:rPr>
              <a:t>ίδιο </a:t>
            </a:r>
            <a:r>
              <a:rPr sz="1250" b="1" spc="-265" dirty="0">
                <a:latin typeface="Calibri"/>
                <a:cs typeface="Calibri"/>
              </a:rPr>
              <a:t> </a:t>
            </a:r>
            <a:r>
              <a:rPr sz="1250" b="1" spc="100" dirty="0">
                <a:latin typeface="Calibri"/>
                <a:cs typeface="Calibri"/>
              </a:rPr>
              <a:t>κλειδί </a:t>
            </a:r>
            <a:r>
              <a:rPr sz="1250" spc="120" dirty="0">
                <a:latin typeface="Calibri"/>
                <a:cs typeface="Calibri"/>
              </a:rPr>
              <a:t>τόσο </a:t>
            </a:r>
            <a:r>
              <a:rPr sz="1250" spc="105" dirty="0">
                <a:latin typeface="Calibri"/>
                <a:cs typeface="Calibri"/>
              </a:rPr>
              <a:t>για </a:t>
            </a:r>
            <a:r>
              <a:rPr sz="1250" spc="110" dirty="0">
                <a:latin typeface="Calibri"/>
                <a:cs typeface="Calibri"/>
              </a:rPr>
              <a:t>την </a:t>
            </a:r>
            <a:r>
              <a:rPr sz="1250" spc="125" dirty="0">
                <a:latin typeface="Calibri"/>
                <a:cs typeface="Calibri"/>
              </a:rPr>
              <a:t>κρυπτογράφηση </a:t>
            </a:r>
            <a:r>
              <a:rPr sz="1250" spc="130" dirty="0">
                <a:latin typeface="Calibri"/>
                <a:cs typeface="Calibri"/>
              </a:rPr>
              <a:t>όσο </a:t>
            </a:r>
            <a:r>
              <a:rPr sz="1250" spc="105" dirty="0">
                <a:latin typeface="Calibri"/>
                <a:cs typeface="Calibri"/>
              </a:rPr>
              <a:t>και για </a:t>
            </a:r>
            <a:r>
              <a:rPr sz="1250" spc="110" dirty="0">
                <a:latin typeface="Calibri"/>
                <a:cs typeface="Calibri"/>
              </a:rPr>
              <a:t>την </a:t>
            </a:r>
            <a:r>
              <a:rPr sz="1250" spc="114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αποκρυπτογράφηση.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35250" y="3795077"/>
            <a:ext cx="22586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105" dirty="0">
                <a:solidFill>
                  <a:srgbClr val="FFFFFF"/>
                </a:solidFill>
                <a:latin typeface="Calibri"/>
                <a:cs typeface="Calibri"/>
              </a:rPr>
              <a:t>Ασύμμετρο</a:t>
            </a:r>
            <a:r>
              <a:rPr sz="14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100" dirty="0">
                <a:solidFill>
                  <a:srgbClr val="FFFFFF"/>
                </a:solidFill>
                <a:latin typeface="Calibri"/>
                <a:cs typeface="Calibri"/>
              </a:rPr>
              <a:t>δημόσιο</a:t>
            </a:r>
            <a:r>
              <a:rPr sz="14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Calibri"/>
                <a:cs typeface="Calibri"/>
              </a:rPr>
              <a:t>κλειδί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61694" y="4291647"/>
            <a:ext cx="6706234" cy="51562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530"/>
              </a:spcBef>
              <a:buSzPct val="128000"/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1250" spc="85" dirty="0">
                <a:latin typeface="Calibri"/>
                <a:cs typeface="Calibri"/>
              </a:rPr>
              <a:t>Οι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ασύμμετροι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κρυπτογραφικοί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αλγόριθμοι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χρησιμοποιούν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b="1" spc="100" dirty="0">
                <a:latin typeface="Calibri"/>
                <a:cs typeface="Calibri"/>
              </a:rPr>
              <a:t>δύο</a:t>
            </a:r>
            <a:r>
              <a:rPr sz="1250" b="1" spc="45" dirty="0">
                <a:latin typeface="Calibri"/>
                <a:cs typeface="Calibri"/>
              </a:rPr>
              <a:t> </a:t>
            </a:r>
            <a:r>
              <a:rPr sz="1250" b="1" spc="85" dirty="0">
                <a:latin typeface="Calibri"/>
                <a:cs typeface="Calibri"/>
              </a:rPr>
              <a:t>διαφορετικά</a:t>
            </a:r>
            <a:r>
              <a:rPr sz="1250" b="1" spc="45" dirty="0">
                <a:latin typeface="Calibri"/>
                <a:cs typeface="Calibri"/>
              </a:rPr>
              <a:t> </a:t>
            </a:r>
            <a:r>
              <a:rPr sz="1250" b="1" spc="60" dirty="0">
                <a:latin typeface="Calibri"/>
                <a:cs typeface="Calibri"/>
              </a:rPr>
              <a:t>κλειδιά</a:t>
            </a:r>
            <a:endParaRPr sz="125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  <a:spcBef>
                <a:spcPts val="430"/>
              </a:spcBef>
            </a:pPr>
            <a:r>
              <a:rPr sz="1250" spc="105" dirty="0">
                <a:latin typeface="Calibri"/>
                <a:cs typeface="Calibri"/>
              </a:rPr>
              <a:t>για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την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εκτέλεση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της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διαδικασίας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κρυπτογράφησης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και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αποκρυπτογράφησης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601084" y="5076507"/>
            <a:ext cx="71628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5" dirty="0">
                <a:solidFill>
                  <a:srgbClr val="FFFFFF"/>
                </a:solidFill>
                <a:latin typeface="Calibri"/>
                <a:cs typeface="Calibri"/>
              </a:rPr>
              <a:t>Υβρ</a:t>
            </a:r>
            <a:r>
              <a:rPr sz="1400" spc="20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1400" spc="55" dirty="0">
                <a:solidFill>
                  <a:srgbClr val="FFFFFF"/>
                </a:solidFill>
                <a:latin typeface="Calibri"/>
                <a:cs typeface="Calibri"/>
              </a:rPr>
              <a:t>δ</a:t>
            </a:r>
            <a:r>
              <a:rPr sz="1400" spc="20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1400" spc="50" dirty="0">
                <a:solidFill>
                  <a:srgbClr val="FFFFFF"/>
                </a:solidFill>
                <a:latin typeface="Calibri"/>
                <a:cs typeface="Calibri"/>
              </a:rPr>
              <a:t>κ</a:t>
            </a:r>
            <a:r>
              <a:rPr sz="1400" spc="70" dirty="0">
                <a:solidFill>
                  <a:srgbClr val="FFFFFF"/>
                </a:solidFill>
                <a:latin typeface="Calibri"/>
                <a:cs typeface="Calibri"/>
              </a:rPr>
              <a:t>ό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33119" y="5548629"/>
            <a:ext cx="5356860" cy="516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marR="5080" indent="-287020">
              <a:lnSpc>
                <a:spcPct val="129000"/>
              </a:lnSpc>
              <a:spcBef>
                <a:spcPts val="100"/>
              </a:spcBef>
              <a:buSzPct val="1280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250" spc="114" dirty="0">
                <a:latin typeface="Calibri"/>
                <a:cs typeface="Calibri"/>
              </a:rPr>
              <a:t>Η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υβριδική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τεχνική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έχει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ως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στόχο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να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b="1" spc="90" dirty="0">
                <a:latin typeface="Calibri"/>
                <a:cs typeface="Calibri"/>
              </a:rPr>
              <a:t>συνδυάσει</a:t>
            </a:r>
            <a:r>
              <a:rPr sz="1250" b="1" spc="40" dirty="0">
                <a:latin typeface="Calibri"/>
                <a:cs typeface="Calibri"/>
              </a:rPr>
              <a:t> </a:t>
            </a:r>
            <a:r>
              <a:rPr sz="1250" b="1" spc="65" dirty="0">
                <a:latin typeface="Calibri"/>
                <a:cs typeface="Calibri"/>
              </a:rPr>
              <a:t>τις</a:t>
            </a:r>
            <a:r>
              <a:rPr sz="1250" b="1" spc="40" dirty="0">
                <a:latin typeface="Calibri"/>
                <a:cs typeface="Calibri"/>
              </a:rPr>
              <a:t> </a:t>
            </a:r>
            <a:r>
              <a:rPr sz="1250" b="1" spc="90" dirty="0">
                <a:latin typeface="Calibri"/>
                <a:cs typeface="Calibri"/>
              </a:rPr>
              <a:t>ασύμμετρες</a:t>
            </a:r>
            <a:r>
              <a:rPr sz="1250" b="1" spc="45" dirty="0">
                <a:latin typeface="Calibri"/>
                <a:cs typeface="Calibri"/>
              </a:rPr>
              <a:t> </a:t>
            </a:r>
            <a:r>
              <a:rPr sz="1250" b="1" spc="65" dirty="0">
                <a:latin typeface="Calibri"/>
                <a:cs typeface="Calibri"/>
              </a:rPr>
              <a:t>και </a:t>
            </a:r>
            <a:r>
              <a:rPr sz="1250" b="1" spc="-270" dirty="0">
                <a:latin typeface="Calibri"/>
                <a:cs typeface="Calibri"/>
              </a:rPr>
              <a:t> </a:t>
            </a:r>
            <a:r>
              <a:rPr sz="1250" b="1" spc="85" dirty="0">
                <a:latin typeface="Calibri"/>
                <a:cs typeface="Calibri"/>
              </a:rPr>
              <a:t>συμμετρικοί</a:t>
            </a:r>
            <a:r>
              <a:rPr sz="1250" b="1" spc="40" dirty="0">
                <a:latin typeface="Calibri"/>
                <a:cs typeface="Calibri"/>
              </a:rPr>
              <a:t> </a:t>
            </a:r>
            <a:r>
              <a:rPr sz="1250" b="1" spc="75" dirty="0">
                <a:latin typeface="Calibri"/>
                <a:cs typeface="Calibri"/>
              </a:rPr>
              <a:t>αλγόριθμοι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170602" y="6092507"/>
            <a:ext cx="1428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1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2554" y="6277927"/>
            <a:ext cx="44088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CSP001_C_E</a:t>
            </a:r>
            <a:r>
              <a:rPr sz="1100" spc="3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6: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Davide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Ferraris,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Πανεπιστήμιο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ΜάλαγαΙσπανία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599544" y="57467"/>
            <a:ext cx="419100" cy="44259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045"/>
              </a:lnSpc>
            </a:pPr>
            <a:r>
              <a:rPr sz="3100" spc="14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3100" spc="-2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100" spc="165" dirty="0">
                <a:solidFill>
                  <a:srgbClr val="D8D8D8"/>
                </a:solidFill>
                <a:latin typeface="Calibri"/>
                <a:cs typeface="Calibri"/>
              </a:rPr>
              <a:t>ΕΥΑΊΣΘΗΤΩΝ</a:t>
            </a:r>
            <a:endParaRPr sz="3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12712" y="225107"/>
            <a:ext cx="14405610" cy="7851140"/>
            <a:chOff x="112712" y="225107"/>
            <a:chExt cx="14405610" cy="78511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712" y="225107"/>
              <a:ext cx="14405356" cy="77793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51209" y="7594600"/>
              <a:ext cx="2591752" cy="48164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14350" y="177165"/>
            <a:ext cx="10905490" cy="1609090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12700" marR="5080">
              <a:lnSpc>
                <a:spcPts val="5630"/>
              </a:lnSpc>
              <a:spcBef>
                <a:spcPts val="1295"/>
              </a:spcBef>
            </a:pPr>
            <a:r>
              <a:rPr spc="-5" dirty="0"/>
              <a:t>Προσδιορισμός και </a:t>
            </a:r>
            <a:r>
              <a:rPr spc="-10" dirty="0"/>
              <a:t>αξιολόγηση </a:t>
            </a:r>
            <a:r>
              <a:rPr spc="-1570" dirty="0"/>
              <a:t> </a:t>
            </a:r>
            <a:r>
              <a:rPr spc="-10" dirty="0"/>
              <a:t>κινδύνων</a:t>
            </a:r>
            <a:r>
              <a:rPr spc="-30" dirty="0"/>
              <a:t> </a:t>
            </a:r>
            <a:r>
              <a:rPr spc="-5" dirty="0"/>
              <a:t>κυβερνοασφάλειας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451735" y="2156777"/>
            <a:ext cx="8472170" cy="2291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25800"/>
              </a:lnSpc>
              <a:spcBef>
                <a:spcPts val="100"/>
              </a:spcBef>
              <a:buSzPct val="128125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spc="160" dirty="0">
                <a:solidFill>
                  <a:srgbClr val="FFFFFF"/>
                </a:solidFill>
                <a:latin typeface="Calibri"/>
                <a:cs typeface="Calibri"/>
              </a:rPr>
              <a:t>Ο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εντοπισμός </a:t>
            </a:r>
            <a:r>
              <a:rPr sz="1600" spc="10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600" spc="130" dirty="0">
                <a:solidFill>
                  <a:srgbClr val="FFFFFF"/>
                </a:solidFill>
                <a:latin typeface="Calibri"/>
                <a:cs typeface="Calibri"/>
              </a:rPr>
              <a:t>η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αξιολόγηση </a:t>
            </a:r>
            <a:r>
              <a:rPr sz="1600" spc="120" dirty="0">
                <a:solidFill>
                  <a:srgbClr val="FFFFFF"/>
                </a:solidFill>
                <a:latin typeface="Calibri"/>
                <a:cs typeface="Calibri"/>
              </a:rPr>
              <a:t>των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κινδύνων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 </a:t>
            </a:r>
            <a:r>
              <a:rPr sz="1600" spc="95" dirty="0">
                <a:solidFill>
                  <a:srgbClr val="FFFFFF"/>
                </a:solidFill>
                <a:latin typeface="Calibri"/>
                <a:cs typeface="Calibri"/>
              </a:rPr>
              <a:t>είναι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ζωτικής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σημασίας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ενεργειακές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Calibri"/>
                <a:cs typeface="Calibri"/>
              </a:rPr>
              <a:t>εταιρείες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FFFFFF"/>
                </a:solidFill>
                <a:latin typeface="Calibri"/>
                <a:cs typeface="Calibri"/>
              </a:rPr>
              <a:t>ώστε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κατανοήσουν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Ευπάθειές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τους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600" spc="-3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αναπτύξουν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αποτελεσματικές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στρατηγικές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μετριασμού.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endParaRPr sz="1600">
              <a:latin typeface="Calibri"/>
              <a:cs typeface="Calibri"/>
            </a:endParaRPr>
          </a:p>
          <a:p>
            <a:pPr marL="355600" marR="154305" indent="-342900">
              <a:lnSpc>
                <a:spcPct val="125800"/>
              </a:lnSpc>
              <a:spcBef>
                <a:spcPts val="1395"/>
              </a:spcBef>
              <a:buSzPct val="128125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spc="135" dirty="0">
                <a:solidFill>
                  <a:srgbClr val="FFFFFF"/>
                </a:solidFill>
                <a:latin typeface="Calibri"/>
                <a:cs typeface="Calibri"/>
              </a:rPr>
              <a:t>Μια </a:t>
            </a:r>
            <a:r>
              <a:rPr sz="1600" spc="120" dirty="0">
                <a:solidFill>
                  <a:srgbClr val="FFFFFF"/>
                </a:solidFill>
                <a:latin typeface="Calibri"/>
                <a:cs typeface="Calibri"/>
              </a:rPr>
              <a:t>ολοκληρωμένη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διαδικασία εκτίμησης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κινδύνων περιλαμβάνει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τον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εντοπισμό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δυνητικών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απειλών,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FFFFFF"/>
                </a:solidFill>
                <a:latin typeface="Calibri"/>
                <a:cs typeface="Calibri"/>
              </a:rPr>
              <a:t>ανάλυση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πιθανότητας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αντικτύπου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τους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την </a:t>
            </a:r>
            <a:r>
              <a:rPr sz="1600" spc="-3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ιεράρχηση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ευπαθειών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25" dirty="0">
                <a:solidFill>
                  <a:srgbClr val="FFFFFF"/>
                </a:solidFill>
                <a:latin typeface="Calibri"/>
                <a:cs typeface="Calibri"/>
              </a:rPr>
              <a:t>βάση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κρισιμότητά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FFFFFF"/>
                </a:solidFill>
                <a:latin typeface="Calibri"/>
                <a:cs typeface="Calibri"/>
              </a:rPr>
              <a:t>τους.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86740" y="48259"/>
            <a:ext cx="8388985" cy="1616075"/>
          </a:xfrm>
          <a:prstGeom prst="rect">
            <a:avLst/>
          </a:prstGeom>
        </p:spPr>
        <p:txBody>
          <a:bodyPr vert="horz" wrap="square" lIns="0" tIns="159385" rIns="0" bIns="0" rtlCol="0">
            <a:spAutoFit/>
          </a:bodyPr>
          <a:lstStyle/>
          <a:p>
            <a:pPr marL="12700" marR="5080">
              <a:lnSpc>
                <a:spcPts val="5680"/>
              </a:lnSpc>
              <a:spcBef>
                <a:spcPts val="1255"/>
              </a:spcBef>
            </a:pPr>
            <a:r>
              <a:rPr spc="-15" dirty="0"/>
              <a:t>Υλοποίηση κατάλληλων </a:t>
            </a:r>
            <a:r>
              <a:rPr spc="-1570" dirty="0"/>
              <a:t> </a:t>
            </a:r>
            <a:r>
              <a:rPr spc="-10" dirty="0"/>
              <a:t>μέτρων</a:t>
            </a:r>
            <a:r>
              <a:rPr spc="-40" dirty="0"/>
              <a:t> </a:t>
            </a:r>
            <a:r>
              <a:rPr spc="-15" dirty="0"/>
              <a:t>ασφαλείας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86740" y="2136456"/>
            <a:ext cx="8493125" cy="2527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25800"/>
              </a:lnSpc>
              <a:spcBef>
                <a:spcPts val="100"/>
              </a:spcBef>
              <a:buSzPct val="128125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spc="150" dirty="0">
                <a:solidFill>
                  <a:srgbClr val="FFFFFF"/>
                </a:solidFill>
                <a:latin typeface="Calibri"/>
                <a:cs typeface="Calibri"/>
              </a:rPr>
              <a:t>Η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υλοποίηση κατάλληλων </a:t>
            </a:r>
            <a:r>
              <a:rPr sz="1600" spc="120" dirty="0">
                <a:solidFill>
                  <a:srgbClr val="FFFFFF"/>
                </a:solidFill>
                <a:latin typeface="Calibri"/>
                <a:cs typeface="Calibri"/>
              </a:rPr>
              <a:t>μέτρων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ασφάλειας </a:t>
            </a:r>
            <a:r>
              <a:rPr sz="1600" spc="95" dirty="0">
                <a:solidFill>
                  <a:srgbClr val="FFFFFF"/>
                </a:solidFill>
                <a:latin typeface="Calibri"/>
                <a:cs typeface="Calibri"/>
              </a:rPr>
              <a:t>είναι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ζωτικής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σημασίας </a:t>
            </a:r>
            <a:r>
              <a:rPr sz="1600" spc="100" dirty="0">
                <a:solidFill>
                  <a:srgbClr val="FFFFFF"/>
                </a:solidFill>
                <a:latin typeface="Calibri"/>
                <a:cs typeface="Calibri"/>
              </a:rPr>
              <a:t>για 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τις </a:t>
            </a:r>
            <a:r>
              <a:rPr sz="16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ενεργειακές </a:t>
            </a:r>
            <a:r>
              <a:rPr sz="1600" spc="95" dirty="0">
                <a:solidFill>
                  <a:srgbClr val="FFFFFF"/>
                </a:solidFill>
                <a:latin typeface="Calibri"/>
                <a:cs typeface="Calibri"/>
              </a:rPr>
              <a:t>εταιρείες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προκειμένου </a:t>
            </a:r>
            <a:r>
              <a:rPr sz="1600" spc="120" dirty="0">
                <a:solidFill>
                  <a:srgbClr val="FFFFFF"/>
                </a:solidFill>
                <a:latin typeface="Calibri"/>
                <a:cs typeface="Calibri"/>
              </a:rPr>
              <a:t>να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προστατεύσουν 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τις </a:t>
            </a:r>
            <a:r>
              <a:rPr sz="1600" spc="100" dirty="0">
                <a:solidFill>
                  <a:srgbClr val="FFFFFF"/>
                </a:solidFill>
                <a:latin typeface="Calibri"/>
                <a:cs typeface="Calibri"/>
              </a:rPr>
              <a:t>κρίσιμες </a:t>
            </a:r>
            <a:r>
              <a:rPr sz="1600" spc="120" dirty="0">
                <a:solidFill>
                  <a:srgbClr val="FFFFFF"/>
                </a:solidFill>
                <a:latin typeface="Calibri"/>
                <a:cs typeface="Calibri"/>
              </a:rPr>
              <a:t>υποδομές </a:t>
            </a:r>
            <a:r>
              <a:rPr sz="1600" spc="10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τα </a:t>
            </a:r>
            <a:r>
              <a:rPr sz="1600" spc="-3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δεδομένα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Calibri"/>
                <a:cs typeface="Calibri"/>
              </a:rPr>
              <a:t>τους.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25" dirty="0">
                <a:solidFill>
                  <a:srgbClr val="FFFFFF"/>
                </a:solidFill>
                <a:latin typeface="Calibri"/>
                <a:cs typeface="Calibri"/>
              </a:rPr>
              <a:t>Τα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μέτρα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FFFFFF"/>
                </a:solidFill>
                <a:latin typeface="Calibri"/>
                <a:cs typeface="Calibri"/>
              </a:rPr>
              <a:t>αυτά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30" dirty="0">
                <a:solidFill>
                  <a:srgbClr val="FFFFFF"/>
                </a:solidFill>
                <a:latin typeface="Calibri"/>
                <a:cs typeface="Calibri"/>
              </a:rPr>
              <a:t>θα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πρέπει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προσαρμόζονται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στους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συγκεκριμένους </a:t>
            </a:r>
            <a:r>
              <a:rPr sz="1600" spc="-3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κινδύνους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25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FFFFFF"/>
                </a:solidFill>
                <a:latin typeface="Calibri"/>
                <a:cs typeface="Calibri"/>
              </a:rPr>
              <a:t>εντοπίζονται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κατά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διαδικασία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αξιολόγησης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κινδύνων.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FFFFFF"/>
              </a:buClr>
              <a:buFont typeface="Arial"/>
              <a:buChar char="•"/>
            </a:pPr>
            <a:endParaRPr sz="2250">
              <a:latin typeface="Calibri"/>
              <a:cs typeface="Calibri"/>
            </a:endParaRPr>
          </a:p>
          <a:p>
            <a:pPr marL="355600" marR="180975" indent="-342900">
              <a:lnSpc>
                <a:spcPct val="125800"/>
              </a:lnSpc>
              <a:buSzPct val="128125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spc="145" dirty="0">
                <a:solidFill>
                  <a:srgbClr val="FFFFFF"/>
                </a:solidFill>
                <a:latin typeface="Calibri"/>
                <a:cs typeface="Calibri"/>
              </a:rPr>
              <a:t>Θα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πρέπει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καλύπτουν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FFFFFF"/>
                </a:solidFill>
                <a:latin typeface="Calibri"/>
                <a:cs typeface="Calibri"/>
              </a:rPr>
              <a:t>ευρύ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35" dirty="0">
                <a:solidFill>
                  <a:srgbClr val="FFFFFF"/>
                </a:solidFill>
                <a:latin typeface="Calibri"/>
                <a:cs typeface="Calibri"/>
              </a:rPr>
              <a:t>φάσμα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τομέων,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συμπεριλαμβανομένης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φυσικής </a:t>
            </a:r>
            <a:r>
              <a:rPr sz="1600" spc="-3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ασφάλειας,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ασφάλειας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δικτύουτης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ασφάλειας </a:t>
            </a:r>
            <a:r>
              <a:rPr sz="1600" spc="120" dirty="0">
                <a:solidFill>
                  <a:srgbClr val="FFFFFF"/>
                </a:solidFill>
                <a:latin typeface="Calibri"/>
                <a:cs typeface="Calibri"/>
              </a:rPr>
              <a:t>δεδομένων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του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ελέγχου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FFFFFF"/>
                </a:solidFill>
                <a:latin typeface="Calibri"/>
                <a:cs typeface="Calibri"/>
              </a:rPr>
              <a:t>πρόσβασης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χρηστών.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861867" y="0"/>
            <a:ext cx="4768850" cy="8229600"/>
            <a:chOff x="9861867" y="0"/>
            <a:chExt cx="4768850" cy="82296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861867" y="0"/>
              <a:ext cx="4768532" cy="82295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50892" y="7594600"/>
              <a:ext cx="2591752" cy="4816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630400" cy="82296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99800" y="2930525"/>
              <a:ext cx="3530600" cy="257492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62609" y="935990"/>
            <a:ext cx="628078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20" dirty="0">
                <a:solidFill>
                  <a:srgbClr val="FFFFFF"/>
                </a:solidFill>
                <a:latin typeface="Calibri"/>
                <a:cs typeface="Calibri"/>
              </a:rPr>
              <a:t>ΑΣΦΑΛΙΣΜΕΝΟ</a:t>
            </a:r>
            <a:r>
              <a:rPr sz="2100" spc="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Calibri"/>
                <a:cs typeface="Calibri"/>
              </a:rPr>
              <a:t>ΑΣΦΑΛΕΙΑ</a:t>
            </a:r>
            <a:r>
              <a:rPr sz="2100" spc="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Calibri"/>
                <a:cs typeface="Calibri"/>
              </a:rPr>
              <a:t>ΕΝΕΡΓΕΙΑΚΟ</a:t>
            </a:r>
            <a:r>
              <a:rPr sz="2100" spc="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Calibri"/>
                <a:cs typeface="Calibri"/>
              </a:rPr>
              <a:t>ΤΟΜΕΑ</a:t>
            </a:r>
            <a:r>
              <a:rPr sz="2100" spc="114" dirty="0">
                <a:solidFill>
                  <a:srgbClr val="FFFFFF"/>
                </a:solidFill>
              </a:rPr>
              <a:t>:</a:t>
            </a:r>
            <a:r>
              <a:rPr sz="2100" spc="60" dirty="0">
                <a:solidFill>
                  <a:srgbClr val="FFFFFF"/>
                </a:solidFill>
              </a:rPr>
              <a:t> </a:t>
            </a:r>
            <a:r>
              <a:rPr sz="2100" spc="135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980237" y="935990"/>
            <a:ext cx="108077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11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210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b="1" spc="120" dirty="0">
                <a:solidFill>
                  <a:srgbClr val="FFFFFF"/>
                </a:solidFill>
                <a:latin typeface="Arial"/>
                <a:cs typeface="Arial"/>
              </a:rPr>
              <a:t>CIA</a:t>
            </a:r>
            <a:endParaRPr sz="2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7084" y="2349935"/>
            <a:ext cx="9650095" cy="3891279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60"/>
              </a:spcBef>
              <a:buClr>
                <a:srgbClr val="4FBDD1"/>
              </a:buClr>
              <a:buSzPct val="126470"/>
              <a:buFont typeface="Segoe UI Symbol"/>
              <a:buChar char="▪"/>
              <a:tabLst>
                <a:tab pos="354965" algn="l"/>
                <a:tab pos="355600" algn="l"/>
              </a:tabLst>
            </a:pPr>
            <a:r>
              <a:rPr sz="1700" b="1" spc="-15" dirty="0">
                <a:solidFill>
                  <a:srgbClr val="FFFFFF"/>
                </a:solidFill>
                <a:latin typeface="Calibri"/>
                <a:cs typeface="Calibri"/>
              </a:rPr>
              <a:t>Εμπιστευτικός</a:t>
            </a:r>
            <a:endParaRPr sz="17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410"/>
              </a:spcBef>
              <a:buClr>
                <a:srgbClr val="4FBDD1"/>
              </a:buClr>
              <a:buSzPct val="126470"/>
              <a:buFont typeface="Segoe UI Symbol"/>
              <a:buChar char="▪"/>
              <a:tabLst>
                <a:tab pos="354965" algn="l"/>
                <a:tab pos="355600" algn="l"/>
              </a:tabLst>
            </a:pP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Τι;</a:t>
            </a:r>
            <a:endParaRPr sz="1700">
              <a:latin typeface="Calibri"/>
              <a:cs typeface="Calibri"/>
            </a:endParaRPr>
          </a:p>
          <a:p>
            <a:pPr marL="904240" marR="5080" lvl="1" indent="-342900">
              <a:lnSpc>
                <a:spcPct val="100499"/>
              </a:lnSpc>
              <a:spcBef>
                <a:spcPts val="765"/>
              </a:spcBef>
              <a:buClr>
                <a:srgbClr val="4FBDD1"/>
              </a:buClr>
              <a:buSzPct val="126470"/>
              <a:buFont typeface="Segoe UI Symbol"/>
              <a:buChar char="▪"/>
              <a:tabLst>
                <a:tab pos="903605" algn="l"/>
                <a:tab pos="904240" algn="l"/>
              </a:tabLst>
            </a:pP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προστασία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ευαίσθητων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πληροφοριών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σχετίζονται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την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παραγωγή,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διανομή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την </a:t>
            </a:r>
            <a:r>
              <a:rPr sz="1700" spc="-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κατανάλωση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ενέργειας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ανεξουσιοδοτημένη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πρόσβαση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διασφαλίζει</a:t>
            </a:r>
            <a:r>
              <a:rPr sz="1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ότι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κρίσιμες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υποδομές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δεν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 τίθενται σε κίνδυνο από κακόβουλους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παράγοντες.</a:t>
            </a:r>
            <a:endParaRPr sz="17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45"/>
              </a:spcBef>
              <a:buClr>
                <a:srgbClr val="4FBDD1"/>
              </a:buClr>
              <a:buFont typeface="Segoe UI Symbol"/>
              <a:buChar char="▪"/>
            </a:pPr>
            <a:endParaRPr sz="21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4FBDD1"/>
              </a:buClr>
              <a:buSzPct val="126470"/>
              <a:buFont typeface="Segoe UI Symbol"/>
              <a:buChar char="▪"/>
              <a:tabLst>
                <a:tab pos="354965" algn="l"/>
                <a:tab pos="355600" algn="l"/>
              </a:tabLst>
            </a:pPr>
            <a:r>
              <a:rPr sz="1700" spc="-20" dirty="0">
                <a:solidFill>
                  <a:srgbClr val="FFFFFF"/>
                </a:solidFill>
                <a:latin typeface="Calibri"/>
                <a:cs typeface="Calibri"/>
              </a:rPr>
              <a:t>Γιατί;</a:t>
            </a:r>
            <a:endParaRPr sz="1700">
              <a:latin typeface="Calibri"/>
              <a:cs typeface="Calibri"/>
            </a:endParaRPr>
          </a:p>
          <a:p>
            <a:pPr marL="904240" marR="508000" lvl="1" indent="-342900">
              <a:lnSpc>
                <a:spcPts val="2610"/>
              </a:lnSpc>
              <a:spcBef>
                <a:spcPts val="170"/>
              </a:spcBef>
              <a:buClr>
                <a:srgbClr val="4FBDD1"/>
              </a:buClr>
              <a:buSzPct val="126470"/>
              <a:buFont typeface="Segoe UI Symbol"/>
              <a:buChar char="▪"/>
              <a:tabLst>
                <a:tab pos="903605" algn="l"/>
                <a:tab pos="904240" algn="l"/>
              </a:tabLst>
            </a:pP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ιασφάλιση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ιδιοταγών</a:t>
            </a:r>
            <a:r>
              <a:rPr sz="1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τεχνολογιών,</a:t>
            </a:r>
            <a:r>
              <a:rPr sz="1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δεδομένων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πελατών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λειτουργικών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λεπτομερειών</a:t>
            </a:r>
            <a:r>
              <a:rPr sz="1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από </a:t>
            </a:r>
            <a:r>
              <a:rPr sz="1700" spc="-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κατασκοπεία στον κυβερνοχώρο και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5" dirty="0">
                <a:solidFill>
                  <a:srgbClr val="FFFFFF"/>
                </a:solidFill>
                <a:latin typeface="Calibri"/>
                <a:cs typeface="Calibri"/>
              </a:rPr>
              <a:t>κλοπή..</a:t>
            </a:r>
            <a:endParaRPr sz="17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50"/>
              </a:spcBef>
              <a:buClr>
                <a:srgbClr val="4FBDD1"/>
              </a:buClr>
              <a:buFont typeface="Segoe UI Symbol"/>
              <a:buChar char="▪"/>
            </a:pP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4FBDD1"/>
              </a:buClr>
              <a:buSzPct val="126470"/>
              <a:buFont typeface="Segoe UI Symbol"/>
              <a:buChar char="▪"/>
              <a:tabLst>
                <a:tab pos="354965" algn="l"/>
                <a:tab pos="355600" algn="l"/>
              </a:tabLst>
            </a:pPr>
            <a:r>
              <a:rPr sz="1700" spc="-20" dirty="0">
                <a:solidFill>
                  <a:srgbClr val="FFFFFF"/>
                </a:solidFill>
                <a:latin typeface="Calibri"/>
                <a:cs typeface="Calibri"/>
              </a:rPr>
              <a:t>Πώς;</a:t>
            </a:r>
            <a:endParaRPr sz="1700">
              <a:latin typeface="Calibri"/>
              <a:cs typeface="Calibri"/>
            </a:endParaRPr>
          </a:p>
          <a:p>
            <a:pPr marL="904240" lvl="1" indent="-342900">
              <a:lnSpc>
                <a:spcPct val="100000"/>
              </a:lnSpc>
              <a:spcBef>
                <a:spcPts val="570"/>
              </a:spcBef>
              <a:buClr>
                <a:srgbClr val="4FBDD1"/>
              </a:buClr>
              <a:buSzPct val="126470"/>
              <a:buFont typeface="Segoe UI Symbol"/>
              <a:buChar char="▪"/>
              <a:tabLst>
                <a:tab pos="903605" algn="l"/>
                <a:tab pos="904240" algn="l"/>
              </a:tabLst>
            </a:pP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Χρησιμοποιήστε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κρυπτογράφηση,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ελέγχους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πρόσβασης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ασφαλή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κανάλια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επικοινωνίας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630400" cy="82296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99800" y="2930525"/>
              <a:ext cx="3530600" cy="257492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15009" y="1088390"/>
            <a:ext cx="615823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20" dirty="0">
                <a:solidFill>
                  <a:srgbClr val="FFFFFF"/>
                </a:solidFill>
                <a:latin typeface="Calibri"/>
                <a:cs typeface="Calibri"/>
              </a:rPr>
              <a:t>ΑΣΦΑΛΙΣΜΕΝΟ</a:t>
            </a:r>
            <a:r>
              <a:rPr sz="2100" spc="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Calibri"/>
                <a:cs typeface="Calibri"/>
              </a:rPr>
              <a:t>ΑΠΟ</a:t>
            </a:r>
            <a:r>
              <a:rPr sz="2100" spc="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2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2100" spc="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Calibri"/>
                <a:cs typeface="Calibri"/>
              </a:rPr>
              <a:t>ΕΝΕΡΓΕΙΑΚΟ</a:t>
            </a:r>
            <a:r>
              <a:rPr sz="2100" spc="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Calibri"/>
                <a:cs typeface="Calibri"/>
              </a:rPr>
              <a:t>ΤΟΜΕΑ</a:t>
            </a:r>
            <a:r>
              <a:rPr sz="2100" spc="114" dirty="0">
                <a:solidFill>
                  <a:srgbClr val="FFFFFF"/>
                </a:solidFill>
              </a:rPr>
              <a:t>:</a:t>
            </a:r>
            <a:r>
              <a:rPr sz="2100" spc="55" dirty="0">
                <a:solidFill>
                  <a:srgbClr val="FFFFFF"/>
                </a:solidFill>
              </a:rPr>
              <a:t> </a:t>
            </a:r>
            <a:r>
              <a:rPr sz="2100" spc="135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10082" y="1088390"/>
            <a:ext cx="108077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11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210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b="1" spc="120" dirty="0">
                <a:solidFill>
                  <a:srgbClr val="FFFFFF"/>
                </a:solidFill>
                <a:latin typeface="Arial"/>
                <a:cs typeface="Arial"/>
              </a:rPr>
              <a:t>CIA</a:t>
            </a:r>
            <a:endParaRPr sz="2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7084" y="2020688"/>
            <a:ext cx="9584055" cy="4467860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60"/>
              </a:spcBef>
              <a:buClr>
                <a:srgbClr val="4FBDD1"/>
              </a:buClr>
              <a:buSzPct val="126470"/>
              <a:buFont typeface="Segoe UI Symbol"/>
              <a:buChar char="▪"/>
              <a:tabLst>
                <a:tab pos="354965" algn="l"/>
                <a:tab pos="355600" algn="l"/>
              </a:tabLst>
            </a:pPr>
            <a:r>
              <a:rPr sz="1700" b="1" spc="-15" dirty="0">
                <a:solidFill>
                  <a:srgbClr val="FFFFFF"/>
                </a:solidFill>
                <a:latin typeface="Calibri"/>
                <a:cs typeface="Calibri"/>
              </a:rPr>
              <a:t>Ολοκληρώνω</a:t>
            </a:r>
            <a:endParaRPr sz="17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410"/>
              </a:spcBef>
              <a:buClr>
                <a:srgbClr val="4FBDD1"/>
              </a:buClr>
              <a:buSzPct val="126470"/>
              <a:buFont typeface="Segoe UI Symbol"/>
              <a:buChar char="▪"/>
              <a:tabLst>
                <a:tab pos="354965" algn="l"/>
                <a:tab pos="355600" algn="l"/>
              </a:tabLst>
            </a:pP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Τι;</a:t>
            </a:r>
            <a:endParaRPr sz="1700">
              <a:latin typeface="Calibri"/>
              <a:cs typeface="Calibri"/>
            </a:endParaRPr>
          </a:p>
          <a:p>
            <a:pPr marL="904240" marR="834390" lvl="1" indent="-342900">
              <a:lnSpc>
                <a:spcPts val="2610"/>
              </a:lnSpc>
              <a:spcBef>
                <a:spcPts val="165"/>
              </a:spcBef>
              <a:buClr>
                <a:srgbClr val="4FBDD1"/>
              </a:buClr>
              <a:buSzPct val="126470"/>
              <a:buFont typeface="Segoe UI Symbol"/>
              <a:buChar char="▪"/>
              <a:tabLst>
                <a:tab pos="903605" algn="l"/>
                <a:tab pos="904240" algn="l"/>
              </a:tabLst>
            </a:pP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διατήρηση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ακρίβειας,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αξιοπιστίας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αξιοπιστίας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δεδομένων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είναι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για </a:t>
            </a:r>
            <a:r>
              <a:rPr sz="1700" spc="-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να διασφαλίζει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5" dirty="0">
                <a:solidFill>
                  <a:srgbClr val="FFFFFF"/>
                </a:solidFill>
                <a:latin typeface="Calibri"/>
                <a:cs typeface="Calibri"/>
              </a:rPr>
              <a:t>σωστή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λειτουργικότητα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ενεργειακών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συστημάτων.</a:t>
            </a:r>
            <a:endParaRPr sz="17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55"/>
              </a:spcBef>
              <a:buClr>
                <a:srgbClr val="4FBDD1"/>
              </a:buClr>
              <a:buFont typeface="Segoe UI Symbol"/>
              <a:buChar char="▪"/>
            </a:pP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4FBDD1"/>
              </a:buClr>
              <a:buSzPct val="126470"/>
              <a:buFont typeface="Segoe UI Symbol"/>
              <a:buChar char="▪"/>
              <a:tabLst>
                <a:tab pos="354965" algn="l"/>
                <a:tab pos="355600" algn="l"/>
              </a:tabLst>
            </a:pPr>
            <a:r>
              <a:rPr sz="1700" spc="-20" dirty="0">
                <a:solidFill>
                  <a:srgbClr val="FFFFFF"/>
                </a:solidFill>
                <a:latin typeface="Calibri"/>
                <a:cs typeface="Calibri"/>
              </a:rPr>
              <a:t>Γιατί;</a:t>
            </a:r>
            <a:endParaRPr sz="1700">
              <a:latin typeface="Calibri"/>
              <a:cs typeface="Calibri"/>
            </a:endParaRPr>
          </a:p>
          <a:p>
            <a:pPr marL="904240" marR="41910" lvl="1" indent="-342900">
              <a:lnSpc>
                <a:spcPct val="100499"/>
              </a:lnSpc>
              <a:spcBef>
                <a:spcPts val="770"/>
              </a:spcBef>
              <a:buClr>
                <a:srgbClr val="4FBDD1"/>
              </a:buClr>
              <a:buSzPct val="126470"/>
              <a:buFont typeface="Segoe UI Symbol"/>
              <a:buChar char="▪"/>
              <a:tabLst>
                <a:tab pos="903605" algn="l"/>
                <a:tab pos="904240" algn="l"/>
              </a:tabLst>
            </a:pP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αξιόπιστη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παροχή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ενέργειας,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αξιόπιστη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επικοινωνία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οποιαδήποτε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αλλοίωση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αλλοίωση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δεδομένων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θα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μπορούσε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οδηγήσει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λανθασμένη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λήψη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αποφάσεων,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λειτουργικές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αποτυχίες </a:t>
            </a:r>
            <a:r>
              <a:rPr sz="1700" spc="-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δυνητικά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καταστροφικά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αποτελέσματα,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όπως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βλάβες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στο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δίκτυο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ή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μη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ασφαλείς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συνθήκες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λειτουργίας.</a:t>
            </a:r>
            <a:endParaRPr sz="17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30"/>
              </a:spcBef>
              <a:buClr>
                <a:srgbClr val="4FBDD1"/>
              </a:buClr>
              <a:buFont typeface="Segoe UI Symbol"/>
              <a:buChar char="▪"/>
            </a:pPr>
            <a:endParaRPr sz="21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4FBDD1"/>
              </a:buClr>
              <a:buSzPct val="126470"/>
              <a:buFont typeface="Segoe UI Symbol"/>
              <a:buChar char="▪"/>
              <a:tabLst>
                <a:tab pos="354965" algn="l"/>
                <a:tab pos="355600" algn="l"/>
              </a:tabLst>
            </a:pPr>
            <a:r>
              <a:rPr sz="1700" spc="-20" dirty="0">
                <a:solidFill>
                  <a:srgbClr val="FFFFFF"/>
                </a:solidFill>
                <a:latin typeface="Calibri"/>
                <a:cs typeface="Calibri"/>
              </a:rPr>
              <a:t>Πώς;</a:t>
            </a:r>
            <a:endParaRPr sz="1700">
              <a:latin typeface="Calibri"/>
              <a:cs typeface="Calibri"/>
            </a:endParaRPr>
          </a:p>
          <a:p>
            <a:pPr marL="904240" marR="5080" lvl="1" indent="-342900">
              <a:lnSpc>
                <a:spcPts val="2610"/>
              </a:lnSpc>
              <a:spcBef>
                <a:spcPts val="80"/>
              </a:spcBef>
              <a:buClr>
                <a:srgbClr val="4FBDD1"/>
              </a:buClr>
              <a:buSzPct val="126470"/>
              <a:buFont typeface="Segoe UI Symbol"/>
              <a:buChar char="▪"/>
              <a:tabLst>
                <a:tab pos="903605" algn="l"/>
                <a:tab pos="904240" algn="l"/>
              </a:tabLst>
            </a:pP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Υλοποίηση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ελέγχων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επικύρωσης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δεδομένων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τακτικών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ελέγχων,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καθώς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ελέγχων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ασφαλείας </a:t>
            </a:r>
            <a:r>
              <a:rPr sz="1700" spc="-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5" dirty="0">
                <a:solidFill>
                  <a:srgbClr val="FFFFFF"/>
                </a:solidFill>
                <a:latin typeface="Calibri"/>
                <a:cs typeface="Calibri"/>
              </a:rPr>
              <a:t>παράδοση.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630400" cy="82296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99800" y="2930525"/>
              <a:ext cx="3530600" cy="257492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62609" y="935990"/>
            <a:ext cx="501904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10" dirty="0">
                <a:solidFill>
                  <a:srgbClr val="FFFFFF"/>
                </a:solidFill>
                <a:latin typeface="Calibri"/>
                <a:cs typeface="Calibri"/>
              </a:rPr>
              <a:t>ΑΣΦΑΛΕΙΑ</a:t>
            </a:r>
            <a:r>
              <a:rPr sz="2100" spc="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2100" spc="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Calibri"/>
                <a:cs typeface="Calibri"/>
              </a:rPr>
              <a:t>ΕΝΕΡΓΕΙΑΚΟΥ</a:t>
            </a:r>
            <a:r>
              <a:rPr sz="2100" spc="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r>
              <a:rPr sz="2100" spc="114" dirty="0">
                <a:solidFill>
                  <a:srgbClr val="FFFFFF"/>
                </a:solidFill>
              </a:rPr>
              <a:t>:</a:t>
            </a:r>
            <a:r>
              <a:rPr sz="2100" spc="55" dirty="0">
                <a:solidFill>
                  <a:srgbClr val="FFFFFF"/>
                </a:solidFill>
              </a:rPr>
              <a:t> </a:t>
            </a:r>
            <a:r>
              <a:rPr sz="2100" spc="135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18492" y="935990"/>
            <a:ext cx="108077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11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210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b="1" spc="120" dirty="0">
                <a:solidFill>
                  <a:srgbClr val="FFFFFF"/>
                </a:solidFill>
                <a:latin typeface="Arial"/>
                <a:cs typeface="Arial"/>
              </a:rPr>
              <a:t>CIA</a:t>
            </a:r>
            <a:endParaRPr sz="2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7084" y="2057717"/>
            <a:ext cx="10335895" cy="4821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4FBDD1"/>
              </a:buClr>
              <a:buSzPct val="126470"/>
              <a:buFont typeface="Segoe UI Symbol"/>
              <a:buChar char="▪"/>
              <a:tabLst>
                <a:tab pos="354965" algn="l"/>
                <a:tab pos="355600" algn="l"/>
              </a:tabLst>
            </a:pPr>
            <a:r>
              <a:rPr sz="1700" b="1" spc="-15" dirty="0">
                <a:solidFill>
                  <a:srgbClr val="FFFFFF"/>
                </a:solidFill>
                <a:latin typeface="Calibri"/>
                <a:cs typeface="Calibri"/>
              </a:rPr>
              <a:t>Διαθεσιμότητα</a:t>
            </a:r>
            <a:endParaRPr sz="1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4FBDD1"/>
              </a:buClr>
              <a:buFont typeface="Segoe UI Symbol"/>
              <a:buChar char="▪"/>
            </a:pPr>
            <a:endParaRPr sz="405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4FBDD1"/>
              </a:buClr>
              <a:buSzPct val="126470"/>
              <a:buFont typeface="Segoe UI Symbol"/>
              <a:buChar char="▪"/>
              <a:tabLst>
                <a:tab pos="354965" algn="l"/>
                <a:tab pos="355600" algn="l"/>
              </a:tabLst>
            </a:pP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Τι;</a:t>
            </a:r>
            <a:endParaRPr sz="1700">
              <a:latin typeface="Calibri"/>
              <a:cs typeface="Calibri"/>
            </a:endParaRPr>
          </a:p>
          <a:p>
            <a:pPr marL="904240" marR="5080" lvl="1" indent="-342900">
              <a:lnSpc>
                <a:spcPts val="2610"/>
              </a:lnSpc>
              <a:spcBef>
                <a:spcPts val="170"/>
              </a:spcBef>
              <a:buClr>
                <a:srgbClr val="4FBDD1"/>
              </a:buClr>
              <a:buSzPct val="126470"/>
              <a:buFont typeface="Segoe UI Symbol"/>
              <a:buChar char="▪"/>
              <a:tabLst>
                <a:tab pos="903605" algn="l"/>
                <a:tab pos="904240" algn="l"/>
              </a:tabLst>
            </a:pP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διασφάλιση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συνεχούς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διαθεσιμότητας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ενεργειακών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υπηρεσιών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είναι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ζωτικής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σημασίας</a:t>
            </a:r>
            <a:r>
              <a:rPr sz="17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20" dirty="0">
                <a:solidFill>
                  <a:srgbClr val="FFFFFF"/>
                </a:solidFill>
                <a:latin typeface="Calibri"/>
                <a:cs typeface="Calibri"/>
              </a:rPr>
              <a:t>τόσο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για </a:t>
            </a:r>
            <a:r>
              <a:rPr sz="1700" spc="-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οικονομική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σταθερότητα και δημόσια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5" dirty="0">
                <a:solidFill>
                  <a:srgbClr val="FFFFFF"/>
                </a:solidFill>
                <a:latin typeface="Calibri"/>
                <a:cs typeface="Calibri"/>
              </a:rPr>
              <a:t>ασφάλεια.</a:t>
            </a:r>
            <a:endParaRPr sz="17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40"/>
              </a:spcBef>
              <a:buClr>
                <a:srgbClr val="4FBDD1"/>
              </a:buClr>
              <a:buFont typeface="Segoe UI Symbol"/>
              <a:buChar char="▪"/>
            </a:pP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Clr>
                <a:srgbClr val="4FBDD1"/>
              </a:buClr>
              <a:buSzPct val="126470"/>
              <a:buFont typeface="Segoe UI Symbol"/>
              <a:buChar char="▪"/>
              <a:tabLst>
                <a:tab pos="354965" algn="l"/>
                <a:tab pos="355600" algn="l"/>
              </a:tabLst>
            </a:pPr>
            <a:r>
              <a:rPr sz="1700" spc="-20" dirty="0">
                <a:solidFill>
                  <a:srgbClr val="FFFFFF"/>
                </a:solidFill>
                <a:latin typeface="Calibri"/>
                <a:cs typeface="Calibri"/>
              </a:rPr>
              <a:t>Γιατί;</a:t>
            </a:r>
            <a:endParaRPr sz="1700">
              <a:latin typeface="Calibri"/>
              <a:cs typeface="Calibri"/>
            </a:endParaRPr>
          </a:p>
          <a:p>
            <a:pPr marL="904240" marR="1498600" lvl="1" indent="-342900">
              <a:lnSpc>
                <a:spcPct val="100499"/>
              </a:lnSpc>
              <a:spcBef>
                <a:spcPts val="765"/>
              </a:spcBef>
              <a:buClr>
                <a:srgbClr val="4FBDD1"/>
              </a:buClr>
              <a:buSzPct val="126470"/>
              <a:buFont typeface="Segoe UI Symbol"/>
              <a:buChar char="▪"/>
              <a:tabLst>
                <a:tab pos="903605" algn="l"/>
                <a:tab pos="904240" algn="l"/>
              </a:tabLst>
            </a:pP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Τα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ενεργειακά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συστήματα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πρέπει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είναι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ανθεκτικά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σε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επιθέσεις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κυβερνοχώρο,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φυσικές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καταστροφές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βλάβες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εξοπλισμού,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ώστε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αποφευχθούν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ανατροπές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που </a:t>
            </a:r>
            <a:r>
              <a:rPr sz="1700" spc="-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θα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μπορούσαν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έχουν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εκτεταμένες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επιπτώσεις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σε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άλλους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τομείς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καθημερινή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ζωή..</a:t>
            </a:r>
            <a:endParaRPr sz="17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45"/>
              </a:spcBef>
              <a:buClr>
                <a:srgbClr val="4FBDD1"/>
              </a:buClr>
              <a:buFont typeface="Segoe UI Symbol"/>
              <a:buChar char="▪"/>
            </a:pPr>
            <a:endParaRPr sz="21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4FBDD1"/>
              </a:buClr>
              <a:buSzPct val="126470"/>
              <a:buFont typeface="Segoe UI Symbol"/>
              <a:buChar char="▪"/>
              <a:tabLst>
                <a:tab pos="354965" algn="l"/>
                <a:tab pos="355600" algn="l"/>
              </a:tabLst>
            </a:pPr>
            <a:r>
              <a:rPr sz="1700" spc="-20" dirty="0">
                <a:solidFill>
                  <a:srgbClr val="FFFFFF"/>
                </a:solidFill>
                <a:latin typeface="Calibri"/>
                <a:cs typeface="Calibri"/>
              </a:rPr>
              <a:t>Πώς;</a:t>
            </a:r>
            <a:endParaRPr sz="1700">
              <a:latin typeface="Calibri"/>
              <a:cs typeface="Calibri"/>
            </a:endParaRPr>
          </a:p>
          <a:p>
            <a:pPr marL="904240" marR="483234" lvl="1" indent="-342900">
              <a:lnSpc>
                <a:spcPts val="2610"/>
              </a:lnSpc>
              <a:spcBef>
                <a:spcPts val="80"/>
              </a:spcBef>
              <a:buClr>
                <a:srgbClr val="4FBDD1"/>
              </a:buClr>
              <a:buSzPct val="126470"/>
              <a:buFont typeface="Segoe UI Symbol"/>
              <a:buChar char="▪"/>
              <a:tabLst>
                <a:tab pos="903605" algn="l"/>
                <a:tab pos="904240" algn="l"/>
              </a:tabLst>
            </a:pP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Συντηρείτε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πλεονάζοντα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συστήματα,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διασφαλίζετε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αξιοπιστία</a:t>
            </a:r>
            <a:r>
              <a:rPr sz="1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δικτύου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διεξάγετε</a:t>
            </a:r>
            <a:r>
              <a:rPr sz="1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τακτικές </a:t>
            </a:r>
            <a:r>
              <a:rPr sz="1700" spc="-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5" dirty="0">
                <a:solidFill>
                  <a:srgbClr val="FFFFFF"/>
                </a:solidFill>
                <a:latin typeface="Calibri"/>
                <a:cs typeface="Calibri"/>
              </a:rPr>
              <a:t>συντήρηση</a:t>
            </a:r>
            <a:r>
              <a:rPr sz="17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7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5" dirty="0">
                <a:solidFill>
                  <a:srgbClr val="FFFFFF"/>
                </a:solidFill>
                <a:latin typeface="Calibri"/>
                <a:cs typeface="Calibri"/>
              </a:rPr>
              <a:t>συστήματος.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630400" cy="82296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99800" y="2930525"/>
              <a:ext cx="3530600" cy="257492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62609" y="935990"/>
            <a:ext cx="995108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59625" algn="l"/>
              </a:tabLst>
            </a:pPr>
            <a:r>
              <a:rPr sz="2100" spc="120" dirty="0">
                <a:solidFill>
                  <a:srgbClr val="FFFFFF"/>
                </a:solidFill>
                <a:latin typeface="Calibri"/>
                <a:cs typeface="Calibri"/>
              </a:rPr>
              <a:t>ΑΣΦΑΛΙΣΜΕΝΟ</a:t>
            </a:r>
            <a:r>
              <a:rPr sz="2100" spc="1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Calibri"/>
                <a:cs typeface="Calibri"/>
              </a:rPr>
              <a:t>ΑΣΦΑΛΕΙΑ</a:t>
            </a:r>
            <a:r>
              <a:rPr sz="2100" spc="1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2100" spc="1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Calibri"/>
                <a:cs typeface="Calibri"/>
              </a:rPr>
              <a:t>ΕΝΕΡΓΕΙΑΚΟΥ</a:t>
            </a:r>
            <a:r>
              <a:rPr sz="2100" spc="1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r>
              <a:rPr sz="2100" spc="114" dirty="0">
                <a:solidFill>
                  <a:srgbClr val="FFFFFF"/>
                </a:solidFill>
              </a:rPr>
              <a:t>:</a:t>
            </a:r>
            <a:r>
              <a:rPr sz="2100" spc="70" dirty="0">
                <a:solidFill>
                  <a:srgbClr val="FFFFFF"/>
                </a:solidFill>
              </a:rPr>
              <a:t> </a:t>
            </a:r>
            <a:r>
              <a:rPr sz="2100" spc="135" dirty="0">
                <a:solidFill>
                  <a:srgbClr val="FFFFFF"/>
                </a:solidFill>
                <a:latin typeface="Calibri"/>
                <a:cs typeface="Calibri"/>
              </a:rPr>
              <a:t>Η	</a:t>
            </a:r>
            <a:r>
              <a:rPr sz="2100" spc="11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2100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05" dirty="0">
                <a:solidFill>
                  <a:srgbClr val="FFFFFF"/>
                </a:solidFill>
              </a:rPr>
              <a:t>CIA:</a:t>
            </a:r>
            <a:r>
              <a:rPr sz="2100" spc="15" dirty="0">
                <a:solidFill>
                  <a:srgbClr val="FFFFFF"/>
                </a:solidFill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Calibri"/>
                <a:cs typeface="Calibri"/>
              </a:rPr>
              <a:t>ΠΡΟΚΛΉΣΕΙΣ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7084" y="1723390"/>
            <a:ext cx="9251950" cy="522605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355600" marR="313055" indent="-342900">
              <a:lnSpc>
                <a:spcPts val="1839"/>
              </a:lnSpc>
              <a:spcBef>
                <a:spcPts val="325"/>
              </a:spcBef>
              <a:buClr>
                <a:srgbClr val="4FBDD1"/>
              </a:buClr>
              <a:buSzPct val="126470"/>
              <a:buFont typeface="Segoe UI Symbol"/>
              <a:buChar char="▪"/>
              <a:tabLst>
                <a:tab pos="354965" algn="l"/>
                <a:tab pos="355600" algn="l"/>
              </a:tabLst>
            </a:pP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Παρωχημένα</a:t>
            </a:r>
            <a:r>
              <a:rPr sz="17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συστήματα:</a:t>
            </a:r>
            <a:r>
              <a:rPr sz="17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Πολλές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ενεργειακές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υποδομές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βασίζονται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ξεπερασμένη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τεχνολογία </a:t>
            </a:r>
            <a:r>
              <a:rPr sz="1700" spc="-3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δεν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παράγει/κάνει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σύγχρονα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χαρακτηριστικά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ασφαλείας,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καθιστώντας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ευάλωτες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σε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επιθέσεις.</a:t>
            </a:r>
            <a:endParaRPr sz="1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4FBDD1"/>
              </a:buClr>
              <a:buFont typeface="Segoe UI Symbol"/>
              <a:buChar char="▪"/>
            </a:pPr>
            <a:endParaRPr sz="1450">
              <a:latin typeface="Calibri"/>
              <a:cs typeface="Calibri"/>
            </a:endParaRPr>
          </a:p>
          <a:p>
            <a:pPr marL="355600" marR="177800" indent="-342900">
              <a:lnSpc>
                <a:spcPts val="1839"/>
              </a:lnSpc>
              <a:buClr>
                <a:srgbClr val="4FBDD1"/>
              </a:buClr>
              <a:buSzPct val="126470"/>
              <a:buFont typeface="Segoe UI Symbol"/>
              <a:buChar char="▪"/>
              <a:tabLst>
                <a:tab pos="354965" algn="l"/>
                <a:tab pos="355600" algn="l"/>
              </a:tabLst>
            </a:pP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Σύνθετα</a:t>
            </a:r>
            <a:r>
              <a:rPr sz="17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διασυνδεδεμένα</a:t>
            </a:r>
            <a:r>
              <a:rPr sz="17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δίκτυα:</a:t>
            </a:r>
            <a:r>
              <a:rPr sz="170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ολοκλήρωση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διαφόρων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συστημάτων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δικτύων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αυξάνει </a:t>
            </a:r>
            <a:r>
              <a:rPr sz="1700" spc="-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επιφάνεια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επίθεσης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την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 πολυπλοκότητα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της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 ασφαλούς λειτουργίας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ολόκληρης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της 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5" dirty="0">
                <a:solidFill>
                  <a:srgbClr val="FFFFFF"/>
                </a:solidFill>
                <a:latin typeface="Calibri"/>
                <a:cs typeface="Calibri"/>
              </a:rPr>
              <a:t>υποδομής.</a:t>
            </a:r>
            <a:endParaRPr sz="1700">
              <a:latin typeface="Calibri"/>
              <a:cs typeface="Calibri"/>
            </a:endParaRPr>
          </a:p>
          <a:p>
            <a:pPr marL="355600" marR="744220" indent="-342900">
              <a:lnSpc>
                <a:spcPct val="121300"/>
              </a:lnSpc>
              <a:spcBef>
                <a:spcPts val="850"/>
              </a:spcBef>
              <a:buClr>
                <a:srgbClr val="4FBDD1"/>
              </a:buClr>
              <a:buSzPct val="126470"/>
              <a:buFont typeface="Segoe UI Symbol"/>
              <a:buChar char="▪"/>
              <a:tabLst>
                <a:tab pos="354965" algn="l"/>
                <a:tab pos="355600" algn="l"/>
              </a:tabLst>
            </a:pP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Εξελιγμένες</a:t>
            </a:r>
            <a:r>
              <a:rPr sz="17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επιθέσεις:</a:t>
            </a:r>
            <a:r>
              <a:rPr sz="17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επιθέσεις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γίνονται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όλο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πιο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εξελιγμένες,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με </a:t>
            </a:r>
            <a:r>
              <a:rPr sz="1700" spc="-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προηγμένες μόνιμες απειλές APT)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κρίσιμες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5" dirty="0">
                <a:solidFill>
                  <a:srgbClr val="FFFFFF"/>
                </a:solidFill>
                <a:latin typeface="Calibri"/>
                <a:cs typeface="Calibri"/>
              </a:rPr>
              <a:t>υποδομές.</a:t>
            </a:r>
            <a:endParaRPr sz="1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4FBDD1"/>
              </a:buClr>
              <a:buFont typeface="Segoe UI Symbol"/>
              <a:buChar char="▪"/>
            </a:pPr>
            <a:endParaRPr sz="1500">
              <a:latin typeface="Calibri"/>
              <a:cs typeface="Calibri"/>
            </a:endParaRPr>
          </a:p>
          <a:p>
            <a:pPr marL="355600" marR="1372870" indent="-342900">
              <a:lnSpc>
                <a:spcPts val="1839"/>
              </a:lnSpc>
              <a:buClr>
                <a:srgbClr val="4FBDD1"/>
              </a:buClr>
              <a:buSzPct val="126470"/>
              <a:buFont typeface="Segoe UI Symbol"/>
              <a:buChar char="▪"/>
              <a:tabLst>
                <a:tab pos="354965" algn="l"/>
                <a:tab pos="355600" algn="l"/>
              </a:tabLst>
            </a:pP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Απειλές</a:t>
            </a:r>
            <a:r>
              <a:rPr sz="17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εκ</a:t>
            </a:r>
            <a:r>
              <a:rPr sz="17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7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έσω:</a:t>
            </a:r>
            <a:r>
              <a:rPr sz="17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Εργαζόμενοι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εργολάβοι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πρόσβαση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συστήματα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μπορούν </a:t>
            </a:r>
            <a:r>
              <a:rPr sz="1700" spc="-3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να θέσουν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 κίνδυνο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την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ασφάλεια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ακούσια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 κακόβουλα.</a:t>
            </a:r>
            <a:endParaRPr sz="1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4FBDD1"/>
              </a:buClr>
              <a:buFont typeface="Segoe UI Symbol"/>
              <a:buChar char="▪"/>
            </a:pPr>
            <a:endParaRPr sz="1450">
              <a:latin typeface="Calibri"/>
              <a:cs typeface="Calibri"/>
            </a:endParaRPr>
          </a:p>
          <a:p>
            <a:pPr marL="355600" marR="342900" indent="-342900">
              <a:lnSpc>
                <a:spcPts val="1839"/>
              </a:lnSpc>
              <a:buClr>
                <a:srgbClr val="4FBDD1"/>
              </a:buClr>
              <a:buSzPct val="126470"/>
              <a:buFont typeface="Segoe UI Symbol"/>
              <a:buChar char="▪"/>
              <a:tabLst>
                <a:tab pos="354965" algn="l"/>
                <a:tab pos="355600" algn="l"/>
              </a:tabLst>
            </a:pP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Θέματα</a:t>
            </a:r>
            <a:r>
              <a:rPr sz="17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κανονιστικών</a:t>
            </a:r>
            <a:r>
              <a:rPr sz="17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ρυθμίσεων</a:t>
            </a:r>
            <a:r>
              <a:rPr sz="17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συμμόρφωσης:</a:t>
            </a:r>
            <a:r>
              <a:rPr sz="170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τήρηση</a:t>
            </a:r>
            <a:r>
              <a:rPr sz="1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εξελισσόμενων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κανονισμών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διασφάλιση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συμμόρφωσης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μπορεί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είναι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προκλήσεις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απαιτητικές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σε </a:t>
            </a:r>
            <a:r>
              <a:rPr sz="1700" spc="-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πόρους.</a:t>
            </a:r>
            <a:endParaRPr sz="1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4FBDD1"/>
              </a:buClr>
              <a:buFont typeface="Segoe UI Symbol"/>
              <a:buChar char="▪"/>
            </a:pPr>
            <a:endParaRPr sz="1450">
              <a:latin typeface="Calibri"/>
              <a:cs typeface="Calibri"/>
            </a:endParaRPr>
          </a:p>
          <a:p>
            <a:pPr marL="355600" marR="5080" indent="-342900">
              <a:lnSpc>
                <a:spcPts val="1839"/>
              </a:lnSpc>
              <a:buClr>
                <a:srgbClr val="4FBDD1"/>
              </a:buClr>
              <a:buSzPct val="126470"/>
              <a:buFont typeface="Segoe UI Symbol"/>
              <a:buChar char="▪"/>
              <a:tabLst>
                <a:tab pos="354965" algn="l"/>
                <a:tab pos="355600" algn="l"/>
              </a:tabLst>
            </a:pP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Περιορισμοί</a:t>
            </a:r>
            <a:r>
              <a:rPr sz="170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πόρων:</a:t>
            </a:r>
            <a:r>
              <a:rPr sz="170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Περιορισμοί</a:t>
            </a:r>
            <a:r>
              <a:rPr sz="1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προϋπολογισμό</a:t>
            </a:r>
            <a:r>
              <a:rPr sz="1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έμπειρα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στελέχη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ασφαλείας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μπορούν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να </a:t>
            </a:r>
            <a:r>
              <a:rPr sz="1700" spc="-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εμποδίσουν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υλοποίηση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ασφαλών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μέτρων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ασφάλειας.Πρόσωπα</a:t>
            </a:r>
            <a:r>
              <a:rPr sz="1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(face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recognition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αναγνώριση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προσώπου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μέσω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ΤΝ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όπως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Face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ID) που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αντιμετωπίζουν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απειλές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όπως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οι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κυβερνοεπιθέσεις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οι 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περιβαλλοντικοί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κίνδυνοι.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630400" cy="82296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99800" y="2930525"/>
              <a:ext cx="3530600" cy="257492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62609" y="935990"/>
            <a:ext cx="633476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168265" algn="l"/>
              </a:tabLst>
            </a:pPr>
            <a:r>
              <a:rPr sz="2100" spc="110" dirty="0">
                <a:solidFill>
                  <a:srgbClr val="FFFFFF"/>
                </a:solidFill>
                <a:latin typeface="Calibri"/>
                <a:cs typeface="Calibri"/>
              </a:rPr>
              <a:t>ΑΣΦΑΛΕΙΑ</a:t>
            </a:r>
            <a:r>
              <a:rPr sz="2100" spc="1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2100" spc="1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Calibri"/>
                <a:cs typeface="Calibri"/>
              </a:rPr>
              <a:t>ΕΝΕΡΓΕΙΑΚΟΥ</a:t>
            </a:r>
            <a:r>
              <a:rPr sz="2100" spc="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r>
              <a:rPr sz="2100" spc="114" dirty="0">
                <a:solidFill>
                  <a:srgbClr val="FFFFFF"/>
                </a:solidFill>
              </a:rPr>
              <a:t>:</a:t>
            </a:r>
            <a:r>
              <a:rPr sz="2100" spc="75" dirty="0">
                <a:solidFill>
                  <a:srgbClr val="FFFFFF"/>
                </a:solidFill>
              </a:rPr>
              <a:t> </a:t>
            </a:r>
            <a:r>
              <a:rPr sz="2100" spc="135" dirty="0">
                <a:solidFill>
                  <a:srgbClr val="FFFFFF"/>
                </a:solidFill>
                <a:latin typeface="Calibri"/>
                <a:cs typeface="Calibri"/>
              </a:rPr>
              <a:t>Η	</a:t>
            </a:r>
            <a:r>
              <a:rPr sz="2100" spc="11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21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05" dirty="0">
                <a:solidFill>
                  <a:srgbClr val="FFFFFF"/>
                </a:solidFill>
              </a:rPr>
              <a:t>CIA: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7084" y="1683702"/>
            <a:ext cx="11299190" cy="5388610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355600" marR="2671445" indent="-342900">
              <a:lnSpc>
                <a:spcPts val="1540"/>
              </a:lnSpc>
              <a:spcBef>
                <a:spcPts val="465"/>
              </a:spcBef>
              <a:buClr>
                <a:srgbClr val="4FBDD1"/>
              </a:buClr>
              <a:buSzPct val="125000"/>
              <a:buFont typeface="Segoe UI Symbol"/>
              <a:buChar char="▪"/>
              <a:tabLst>
                <a:tab pos="354965" algn="l"/>
                <a:tab pos="355600" algn="l"/>
              </a:tabLst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Εκσυγχρονισμός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των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υποδομών:</a:t>
            </a:r>
            <a:r>
              <a:rPr sz="16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Αναβάθμιση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παρωχημένων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συστημάτων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ώστε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ενσωματώσουν </a:t>
            </a:r>
            <a:r>
              <a:rPr sz="1600" spc="-3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σύγχρονα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πρωτόκολλα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τεχνολογίες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ασφαλείας για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μείωση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ευπαθειών.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4FBDD1"/>
              </a:buClr>
              <a:buFont typeface="Segoe UI Symbol"/>
              <a:buChar char="▪"/>
            </a:pPr>
            <a:endParaRPr sz="1350">
              <a:latin typeface="Calibri"/>
              <a:cs typeface="Calibri"/>
            </a:endParaRPr>
          </a:p>
          <a:p>
            <a:pPr marL="355600" marR="2864485" indent="-342900">
              <a:lnSpc>
                <a:spcPts val="1540"/>
              </a:lnSpc>
              <a:buClr>
                <a:srgbClr val="4FBDD1"/>
              </a:buClr>
              <a:buSzPct val="125000"/>
              <a:buFont typeface="Segoe UI Symbol"/>
              <a:buChar char="▪"/>
              <a:tabLst>
                <a:tab pos="354965" algn="l"/>
                <a:tab pos="355600" algn="l"/>
              </a:tabLst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Υλοποιώ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ισχυρούς</a:t>
            </a:r>
            <a:r>
              <a:rPr sz="16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ελέγχους</a:t>
            </a:r>
            <a:r>
              <a:rPr sz="16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πρόσβασης: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Χρήση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ταυτοποίησης</a:t>
            </a:r>
            <a:r>
              <a:rPr sz="16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χρήστη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πολλαπλών</a:t>
            </a:r>
            <a:r>
              <a:rPr sz="16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παραγόντων, </a:t>
            </a:r>
            <a:r>
              <a:rPr sz="1600" spc="-3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ελέγχων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πρόσβασης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βάσει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ρόλων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τακτικών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ελέγχων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ασφαλείας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περιορισμό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την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παρακολούθηση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της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πρόσβασης σε κρίσιμα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συστήματα.</a:t>
            </a:r>
            <a:endParaRPr sz="1600">
              <a:latin typeface="Calibri"/>
              <a:cs typeface="Calibri"/>
            </a:endParaRPr>
          </a:p>
          <a:p>
            <a:pPr marL="355600" marR="4342765" indent="-342900">
              <a:lnSpc>
                <a:spcPct val="113500"/>
              </a:lnSpc>
              <a:spcBef>
                <a:spcPts val="690"/>
              </a:spcBef>
              <a:buClr>
                <a:srgbClr val="4FBDD1"/>
              </a:buClr>
              <a:buSzPct val="125000"/>
              <a:buFont typeface="Segoe UI Symbol"/>
              <a:buChar char="▪"/>
              <a:tabLst>
                <a:tab pos="354965" algn="l"/>
                <a:tab pos="355600" algn="l"/>
              </a:tabLst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Τακτικές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αξιολογήσεις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ασφαλείας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δοκιμές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διείσδυσης: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Εκτέλεση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συχνών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αξιολογήσεις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δοκιμές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εντοπισμό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αποκατάσταση</a:t>
            </a:r>
            <a:r>
              <a:rPr sz="16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Ευπαθειών.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4FBDD1"/>
              </a:buClr>
              <a:buFont typeface="Segoe UI Symbol"/>
              <a:buChar char="▪"/>
            </a:pPr>
            <a:endParaRPr sz="1350">
              <a:latin typeface="Calibri"/>
              <a:cs typeface="Calibri"/>
            </a:endParaRPr>
          </a:p>
          <a:p>
            <a:pPr marL="355600" marR="2659380" indent="-342900">
              <a:lnSpc>
                <a:spcPts val="1540"/>
              </a:lnSpc>
              <a:buClr>
                <a:srgbClr val="4FBDD1"/>
              </a:buClr>
              <a:buSzPct val="125000"/>
              <a:buFont typeface="Segoe UI Symbol"/>
              <a:buChar char="▪"/>
              <a:tabLst>
                <a:tab pos="354965" algn="l"/>
                <a:tab pos="355600" algn="l"/>
              </a:tabLst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Εκπαίδευση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ευαισθητοποίηση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εργαζομένων:</a:t>
            </a:r>
            <a:r>
              <a:rPr sz="16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Εκπαίδευση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εργαζομένων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σχετικά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τις </a:t>
            </a:r>
            <a:r>
              <a:rPr sz="1600" spc="-3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βέλτιστες πρακτικές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αναγνώριση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δυνητικών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απειλών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την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ελαχιστοποίηση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εσωτερικών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κινδύνων.</a:t>
            </a:r>
            <a:endParaRPr sz="1600">
              <a:latin typeface="Calibri"/>
              <a:cs typeface="Calibri"/>
            </a:endParaRPr>
          </a:p>
          <a:p>
            <a:pPr marL="355600" marR="288925" indent="-342900">
              <a:lnSpc>
                <a:spcPct val="113500"/>
              </a:lnSpc>
              <a:spcBef>
                <a:spcPts val="695"/>
              </a:spcBef>
              <a:buClr>
                <a:srgbClr val="4FBDD1"/>
              </a:buClr>
              <a:buSzPct val="125000"/>
              <a:buFont typeface="Segoe UI Symbol"/>
              <a:buChar char="▪"/>
              <a:tabLst>
                <a:tab pos="354965" algn="l"/>
                <a:tab pos="355600" algn="l"/>
                <a:tab pos="10768330" algn="l"/>
              </a:tabLst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Σχεδιασ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μ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ό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 α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τι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μ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ετώπιση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ισ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ατικών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Πρ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ογ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ραμμα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τι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σμό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ς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κα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ακτικ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ή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ενημέρωσ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τω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χ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εδί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ω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αν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τι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τώ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ση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ς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περ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ισ	ών 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να ανταποκρίνονται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γρήγορα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αποτελεσματικά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επιθέσεις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κυβερνοχώρο.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4FBDD1"/>
              </a:buClr>
              <a:buFont typeface="Segoe UI Symbol"/>
              <a:buChar char="▪"/>
            </a:pPr>
            <a:endParaRPr sz="1350">
              <a:latin typeface="Calibri"/>
              <a:cs typeface="Calibri"/>
            </a:endParaRPr>
          </a:p>
          <a:p>
            <a:pPr marL="355600" marR="2347595" indent="-342900">
              <a:lnSpc>
                <a:spcPts val="1540"/>
              </a:lnSpc>
              <a:buClr>
                <a:srgbClr val="4FBDD1"/>
              </a:buClr>
              <a:buSzPct val="125000"/>
              <a:buFont typeface="Segoe UI Symbol"/>
              <a:buChar char="▪"/>
              <a:tabLst>
                <a:tab pos="354965" algn="l"/>
                <a:tab pos="355600" algn="l"/>
              </a:tabLst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Συνεργασία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ανταλλαγή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πληροφοριών: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Συνεργασία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κόμβους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βιομηχανίας,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κυβερνητικές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υπηρεσίες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οργανώσεις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ανταλλαγή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πληροφοριών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σχετικά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απειλές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600" spc="-3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βέλτιστες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4FBDD1"/>
              </a:buClr>
              <a:buFont typeface="Segoe UI Symbol"/>
              <a:buChar char="▪"/>
            </a:pPr>
            <a:endParaRPr sz="1350">
              <a:latin typeface="Calibri"/>
              <a:cs typeface="Calibri"/>
            </a:endParaRPr>
          </a:p>
          <a:p>
            <a:pPr marL="355600" marR="2497455" indent="-342900">
              <a:lnSpc>
                <a:spcPts val="1540"/>
              </a:lnSpc>
              <a:buClr>
                <a:srgbClr val="4FBDD1"/>
              </a:buClr>
              <a:buSzPct val="125000"/>
              <a:buFont typeface="Segoe UI Symbol"/>
              <a:buChar char="▪"/>
              <a:tabLst>
                <a:tab pos="354965" algn="l"/>
                <a:tab pos="355600" algn="l"/>
              </a:tabLst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Κανονιστική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συμμόρφωση: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Διασφάλιση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τήρησης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προτύπων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κανονισμών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κλάδου </a:t>
            </a:r>
            <a:r>
              <a:rPr sz="1600" spc="-3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(εθνικών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και ευρωπαϊκών).</a:t>
            </a:r>
            <a:endParaRPr sz="16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955"/>
              </a:spcBef>
              <a:buClr>
                <a:srgbClr val="4FBDD1"/>
              </a:buClr>
              <a:buSzPct val="125000"/>
              <a:buFont typeface="Segoe UI Symbol"/>
              <a:buChar char="▪"/>
              <a:tabLst>
                <a:tab pos="354965" algn="l"/>
                <a:tab pos="355600" algn="l"/>
              </a:tabLst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Επενδύσεις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6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τεχνολογίες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κυβερνοασφάλειας:</a:t>
            </a:r>
            <a:r>
              <a:rPr sz="160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Χρήση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προηγμένων</a:t>
            </a:r>
            <a:r>
              <a:rPr sz="16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εργαλείων</a:t>
            </a:r>
            <a:r>
              <a:rPr sz="16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κυβερνοασφάλειας,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όπως</a:t>
            </a:r>
            <a:endParaRPr sz="16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  <a:spcBef>
                <a:spcPts val="260"/>
              </a:spcBef>
            </a:pP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συστήματα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ανίχνευσης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εισβολών,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τείχη</a:t>
            </a:r>
            <a:r>
              <a:rPr sz="16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(ηλεκτρονικής)</a:t>
            </a:r>
            <a:r>
              <a:rPr sz="16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προστασίας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κρυπτογράφηση</a:t>
            </a:r>
            <a:r>
              <a:rPr sz="16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6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προστασία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δικτύων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δεδομένων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228600"/>
            <a:ext cx="14630400" cy="82296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241597" y="1319212"/>
              <a:ext cx="3688079" cy="2218690"/>
            </a:xfrm>
            <a:custGeom>
              <a:avLst/>
              <a:gdLst/>
              <a:ahLst/>
              <a:cxnLst/>
              <a:rect l="l" t="t" r="r" b="b"/>
              <a:pathLst>
                <a:path w="3688080" h="2218690">
                  <a:moveTo>
                    <a:pt x="0" y="1109345"/>
                  </a:moveTo>
                  <a:lnTo>
                    <a:pt x="3810" y="1037589"/>
                  </a:lnTo>
                  <a:lnTo>
                    <a:pt x="14922" y="967422"/>
                  </a:lnTo>
                  <a:lnTo>
                    <a:pt x="33337" y="898525"/>
                  </a:lnTo>
                  <a:lnTo>
                    <a:pt x="58420" y="830897"/>
                  </a:lnTo>
                  <a:lnTo>
                    <a:pt x="90487" y="765175"/>
                  </a:lnTo>
                  <a:lnTo>
                    <a:pt x="128905" y="701039"/>
                  </a:lnTo>
                  <a:lnTo>
                    <a:pt x="173672" y="638810"/>
                  </a:lnTo>
                  <a:lnTo>
                    <a:pt x="198120" y="608329"/>
                  </a:lnTo>
                  <a:lnTo>
                    <a:pt x="224155" y="578485"/>
                  </a:lnTo>
                  <a:lnTo>
                    <a:pt x="251777" y="549275"/>
                  </a:lnTo>
                  <a:lnTo>
                    <a:pt x="280670" y="520700"/>
                  </a:lnTo>
                  <a:lnTo>
                    <a:pt x="311150" y="492442"/>
                  </a:lnTo>
                  <a:lnTo>
                    <a:pt x="342582" y="464820"/>
                  </a:lnTo>
                  <a:lnTo>
                    <a:pt x="375602" y="438150"/>
                  </a:lnTo>
                  <a:lnTo>
                    <a:pt x="409892" y="411797"/>
                  </a:lnTo>
                  <a:lnTo>
                    <a:pt x="445770" y="386079"/>
                  </a:lnTo>
                  <a:lnTo>
                    <a:pt x="482600" y="360997"/>
                  </a:lnTo>
                  <a:lnTo>
                    <a:pt x="520700" y="336867"/>
                  </a:lnTo>
                  <a:lnTo>
                    <a:pt x="559752" y="313054"/>
                  </a:lnTo>
                  <a:lnTo>
                    <a:pt x="600075" y="290195"/>
                  </a:lnTo>
                  <a:lnTo>
                    <a:pt x="641667" y="267970"/>
                  </a:lnTo>
                  <a:lnTo>
                    <a:pt x="684530" y="246697"/>
                  </a:lnTo>
                  <a:lnTo>
                    <a:pt x="728027" y="226059"/>
                  </a:lnTo>
                  <a:lnTo>
                    <a:pt x="772795" y="206057"/>
                  </a:lnTo>
                  <a:lnTo>
                    <a:pt x="818832" y="187007"/>
                  </a:lnTo>
                  <a:lnTo>
                    <a:pt x="865505" y="168909"/>
                  </a:lnTo>
                  <a:lnTo>
                    <a:pt x="913130" y="151447"/>
                  </a:lnTo>
                  <a:lnTo>
                    <a:pt x="961707" y="134937"/>
                  </a:lnTo>
                  <a:lnTo>
                    <a:pt x="1011555" y="119062"/>
                  </a:lnTo>
                  <a:lnTo>
                    <a:pt x="1061720" y="104457"/>
                  </a:lnTo>
                  <a:lnTo>
                    <a:pt x="1113155" y="90487"/>
                  </a:lnTo>
                  <a:lnTo>
                    <a:pt x="1165225" y="77470"/>
                  </a:lnTo>
                  <a:lnTo>
                    <a:pt x="1218247" y="65404"/>
                  </a:lnTo>
                  <a:lnTo>
                    <a:pt x="1271905" y="54292"/>
                  </a:lnTo>
                  <a:lnTo>
                    <a:pt x="1326197" y="44450"/>
                  </a:lnTo>
                  <a:lnTo>
                    <a:pt x="1381125" y="35242"/>
                  </a:lnTo>
                  <a:lnTo>
                    <a:pt x="1437005" y="26987"/>
                  </a:lnTo>
                  <a:lnTo>
                    <a:pt x="1493520" y="20002"/>
                  </a:lnTo>
                  <a:lnTo>
                    <a:pt x="1550352" y="13970"/>
                  </a:lnTo>
                  <a:lnTo>
                    <a:pt x="1608137" y="8890"/>
                  </a:lnTo>
                  <a:lnTo>
                    <a:pt x="1666240" y="5079"/>
                  </a:lnTo>
                  <a:lnTo>
                    <a:pt x="1724977" y="2222"/>
                  </a:lnTo>
                  <a:lnTo>
                    <a:pt x="1784032" y="634"/>
                  </a:lnTo>
                  <a:lnTo>
                    <a:pt x="1843722" y="0"/>
                  </a:lnTo>
                  <a:lnTo>
                    <a:pt x="1903412" y="634"/>
                  </a:lnTo>
                  <a:lnTo>
                    <a:pt x="1962785" y="2222"/>
                  </a:lnTo>
                  <a:lnTo>
                    <a:pt x="2021205" y="5079"/>
                  </a:lnTo>
                  <a:lnTo>
                    <a:pt x="2079625" y="8890"/>
                  </a:lnTo>
                  <a:lnTo>
                    <a:pt x="2137092" y="13970"/>
                  </a:lnTo>
                  <a:lnTo>
                    <a:pt x="2194242" y="20002"/>
                  </a:lnTo>
                  <a:lnTo>
                    <a:pt x="2250440" y="26987"/>
                  </a:lnTo>
                  <a:lnTo>
                    <a:pt x="2306320" y="35242"/>
                  </a:lnTo>
                  <a:lnTo>
                    <a:pt x="2361247" y="44450"/>
                  </a:lnTo>
                  <a:lnTo>
                    <a:pt x="2415857" y="54292"/>
                  </a:lnTo>
                  <a:lnTo>
                    <a:pt x="2469451" y="65404"/>
                  </a:lnTo>
                  <a:lnTo>
                    <a:pt x="2522156" y="77470"/>
                  </a:lnTo>
                  <a:lnTo>
                    <a:pt x="2574226" y="90487"/>
                  </a:lnTo>
                  <a:lnTo>
                    <a:pt x="2625661" y="104457"/>
                  </a:lnTo>
                  <a:lnTo>
                    <a:pt x="2676207" y="119062"/>
                  </a:lnTo>
                  <a:lnTo>
                    <a:pt x="2725737" y="134937"/>
                  </a:lnTo>
                  <a:lnTo>
                    <a:pt x="2774251" y="151447"/>
                  </a:lnTo>
                  <a:lnTo>
                    <a:pt x="2822257" y="168909"/>
                  </a:lnTo>
                  <a:lnTo>
                    <a:pt x="2868866" y="187007"/>
                  </a:lnTo>
                  <a:lnTo>
                    <a:pt x="2914586" y="206057"/>
                  </a:lnTo>
                  <a:lnTo>
                    <a:pt x="2959417" y="226059"/>
                  </a:lnTo>
                  <a:lnTo>
                    <a:pt x="3003232" y="246697"/>
                  </a:lnTo>
                  <a:lnTo>
                    <a:pt x="3045777" y="267970"/>
                  </a:lnTo>
                  <a:lnTo>
                    <a:pt x="3087306" y="290195"/>
                  </a:lnTo>
                  <a:lnTo>
                    <a:pt x="3127692" y="313054"/>
                  </a:lnTo>
                  <a:lnTo>
                    <a:pt x="3167062" y="336867"/>
                  </a:lnTo>
                  <a:lnTo>
                    <a:pt x="3205162" y="360997"/>
                  </a:lnTo>
                  <a:lnTo>
                    <a:pt x="3241992" y="386079"/>
                  </a:lnTo>
                  <a:lnTo>
                    <a:pt x="3277552" y="411797"/>
                  </a:lnTo>
                  <a:lnTo>
                    <a:pt x="3311842" y="438150"/>
                  </a:lnTo>
                  <a:lnTo>
                    <a:pt x="3344862" y="464820"/>
                  </a:lnTo>
                  <a:lnTo>
                    <a:pt x="3376612" y="492442"/>
                  </a:lnTo>
                  <a:lnTo>
                    <a:pt x="3406711" y="520700"/>
                  </a:lnTo>
                  <a:lnTo>
                    <a:pt x="3435921" y="549275"/>
                  </a:lnTo>
                  <a:lnTo>
                    <a:pt x="3463226" y="578485"/>
                  </a:lnTo>
                  <a:lnTo>
                    <a:pt x="3489261" y="608329"/>
                  </a:lnTo>
                  <a:lnTo>
                    <a:pt x="3514026" y="638810"/>
                  </a:lnTo>
                  <a:lnTo>
                    <a:pt x="3537267" y="669607"/>
                  </a:lnTo>
                  <a:lnTo>
                    <a:pt x="3578923" y="732789"/>
                  </a:lnTo>
                  <a:lnTo>
                    <a:pt x="3613721" y="797877"/>
                  </a:lnTo>
                  <a:lnTo>
                    <a:pt x="3642677" y="864552"/>
                  </a:lnTo>
                  <a:lnTo>
                    <a:pt x="3664267" y="932814"/>
                  </a:lnTo>
                  <a:lnTo>
                    <a:pt x="3679253" y="1002347"/>
                  </a:lnTo>
                  <a:lnTo>
                    <a:pt x="3686492" y="1073467"/>
                  </a:lnTo>
                  <a:lnTo>
                    <a:pt x="3687508" y="1109345"/>
                  </a:lnTo>
                  <a:lnTo>
                    <a:pt x="3686492" y="1145222"/>
                  </a:lnTo>
                  <a:lnTo>
                    <a:pt x="3679253" y="1216025"/>
                  </a:lnTo>
                  <a:lnTo>
                    <a:pt x="3664267" y="1285557"/>
                  </a:lnTo>
                  <a:lnTo>
                    <a:pt x="3642677" y="1353820"/>
                  </a:lnTo>
                  <a:lnTo>
                    <a:pt x="3613721" y="1420495"/>
                  </a:lnTo>
                  <a:lnTo>
                    <a:pt x="3578923" y="1485582"/>
                  </a:lnTo>
                  <a:lnTo>
                    <a:pt x="3537267" y="1548764"/>
                  </a:lnTo>
                  <a:lnTo>
                    <a:pt x="3514026" y="1579562"/>
                  </a:lnTo>
                  <a:lnTo>
                    <a:pt x="3489261" y="1610042"/>
                  </a:lnTo>
                  <a:lnTo>
                    <a:pt x="3463226" y="1639887"/>
                  </a:lnTo>
                  <a:lnTo>
                    <a:pt x="3435921" y="1669097"/>
                  </a:lnTo>
                  <a:lnTo>
                    <a:pt x="3406711" y="1697989"/>
                  </a:lnTo>
                  <a:lnTo>
                    <a:pt x="3376612" y="1725929"/>
                  </a:lnTo>
                  <a:lnTo>
                    <a:pt x="3344862" y="1753552"/>
                  </a:lnTo>
                  <a:lnTo>
                    <a:pt x="3311842" y="1780539"/>
                  </a:lnTo>
                  <a:lnTo>
                    <a:pt x="3277552" y="1806892"/>
                  </a:lnTo>
                  <a:lnTo>
                    <a:pt x="3241992" y="1832292"/>
                  </a:lnTo>
                  <a:lnTo>
                    <a:pt x="3205162" y="1857375"/>
                  </a:lnTo>
                  <a:lnTo>
                    <a:pt x="3167062" y="1881822"/>
                  </a:lnTo>
                  <a:lnTo>
                    <a:pt x="3127692" y="1905317"/>
                  </a:lnTo>
                  <a:lnTo>
                    <a:pt x="3087306" y="1928177"/>
                  </a:lnTo>
                  <a:lnTo>
                    <a:pt x="3045777" y="1950402"/>
                  </a:lnTo>
                  <a:lnTo>
                    <a:pt x="3003232" y="1971992"/>
                  </a:lnTo>
                  <a:lnTo>
                    <a:pt x="2959417" y="1992629"/>
                  </a:lnTo>
                  <a:lnTo>
                    <a:pt x="2914586" y="2012314"/>
                  </a:lnTo>
                  <a:lnTo>
                    <a:pt x="2868866" y="2031364"/>
                  </a:lnTo>
                  <a:lnTo>
                    <a:pt x="2822257" y="2049779"/>
                  </a:lnTo>
                  <a:lnTo>
                    <a:pt x="2774251" y="2067242"/>
                  </a:lnTo>
                  <a:lnTo>
                    <a:pt x="2725737" y="2083752"/>
                  </a:lnTo>
                  <a:lnTo>
                    <a:pt x="2676207" y="2099310"/>
                  </a:lnTo>
                  <a:lnTo>
                    <a:pt x="2625661" y="2114232"/>
                  </a:lnTo>
                  <a:lnTo>
                    <a:pt x="2574226" y="2128202"/>
                  </a:lnTo>
                  <a:lnTo>
                    <a:pt x="2522156" y="2140902"/>
                  </a:lnTo>
                  <a:lnTo>
                    <a:pt x="2469451" y="2152967"/>
                  </a:lnTo>
                  <a:lnTo>
                    <a:pt x="2415857" y="2164079"/>
                  </a:lnTo>
                  <a:lnTo>
                    <a:pt x="2361247" y="2174240"/>
                  </a:lnTo>
                  <a:lnTo>
                    <a:pt x="2306320" y="2183447"/>
                  </a:lnTo>
                  <a:lnTo>
                    <a:pt x="2250440" y="2191385"/>
                  </a:lnTo>
                  <a:lnTo>
                    <a:pt x="2194242" y="2198687"/>
                  </a:lnTo>
                  <a:lnTo>
                    <a:pt x="2137092" y="2204720"/>
                  </a:lnTo>
                  <a:lnTo>
                    <a:pt x="2079625" y="2209482"/>
                  </a:lnTo>
                  <a:lnTo>
                    <a:pt x="2021205" y="2213610"/>
                  </a:lnTo>
                  <a:lnTo>
                    <a:pt x="1962785" y="2216150"/>
                  </a:lnTo>
                  <a:lnTo>
                    <a:pt x="1903412" y="2218054"/>
                  </a:lnTo>
                  <a:lnTo>
                    <a:pt x="1843722" y="2218690"/>
                  </a:lnTo>
                  <a:lnTo>
                    <a:pt x="1784032" y="2218054"/>
                  </a:lnTo>
                  <a:lnTo>
                    <a:pt x="1724977" y="2216150"/>
                  </a:lnTo>
                  <a:lnTo>
                    <a:pt x="1666240" y="2213610"/>
                  </a:lnTo>
                  <a:lnTo>
                    <a:pt x="1608137" y="2209482"/>
                  </a:lnTo>
                  <a:lnTo>
                    <a:pt x="1550352" y="2204720"/>
                  </a:lnTo>
                  <a:lnTo>
                    <a:pt x="1493520" y="2198687"/>
                  </a:lnTo>
                  <a:lnTo>
                    <a:pt x="1437005" y="2191385"/>
                  </a:lnTo>
                  <a:lnTo>
                    <a:pt x="1381125" y="2183447"/>
                  </a:lnTo>
                  <a:lnTo>
                    <a:pt x="1326197" y="2174240"/>
                  </a:lnTo>
                  <a:lnTo>
                    <a:pt x="1271905" y="2164079"/>
                  </a:lnTo>
                  <a:lnTo>
                    <a:pt x="1218247" y="2152967"/>
                  </a:lnTo>
                  <a:lnTo>
                    <a:pt x="1165225" y="2140902"/>
                  </a:lnTo>
                  <a:lnTo>
                    <a:pt x="1113155" y="2128202"/>
                  </a:lnTo>
                  <a:lnTo>
                    <a:pt x="1061720" y="2114232"/>
                  </a:lnTo>
                  <a:lnTo>
                    <a:pt x="1011555" y="2099310"/>
                  </a:lnTo>
                  <a:lnTo>
                    <a:pt x="961707" y="2083752"/>
                  </a:lnTo>
                  <a:lnTo>
                    <a:pt x="913130" y="2067242"/>
                  </a:lnTo>
                  <a:lnTo>
                    <a:pt x="865505" y="2049779"/>
                  </a:lnTo>
                  <a:lnTo>
                    <a:pt x="818832" y="2031364"/>
                  </a:lnTo>
                  <a:lnTo>
                    <a:pt x="772795" y="2012314"/>
                  </a:lnTo>
                  <a:lnTo>
                    <a:pt x="728027" y="1992629"/>
                  </a:lnTo>
                  <a:lnTo>
                    <a:pt x="684530" y="1971992"/>
                  </a:lnTo>
                  <a:lnTo>
                    <a:pt x="641667" y="1950402"/>
                  </a:lnTo>
                  <a:lnTo>
                    <a:pt x="600075" y="1928177"/>
                  </a:lnTo>
                  <a:lnTo>
                    <a:pt x="559752" y="1905317"/>
                  </a:lnTo>
                  <a:lnTo>
                    <a:pt x="520700" y="1881822"/>
                  </a:lnTo>
                  <a:lnTo>
                    <a:pt x="482600" y="1857375"/>
                  </a:lnTo>
                  <a:lnTo>
                    <a:pt x="445770" y="1832292"/>
                  </a:lnTo>
                  <a:lnTo>
                    <a:pt x="409892" y="1806892"/>
                  </a:lnTo>
                  <a:lnTo>
                    <a:pt x="375602" y="1780539"/>
                  </a:lnTo>
                  <a:lnTo>
                    <a:pt x="342582" y="1753552"/>
                  </a:lnTo>
                  <a:lnTo>
                    <a:pt x="311150" y="1725929"/>
                  </a:lnTo>
                  <a:lnTo>
                    <a:pt x="280670" y="1697989"/>
                  </a:lnTo>
                  <a:lnTo>
                    <a:pt x="251777" y="1669097"/>
                  </a:lnTo>
                  <a:lnTo>
                    <a:pt x="224155" y="1639887"/>
                  </a:lnTo>
                  <a:lnTo>
                    <a:pt x="198120" y="1610042"/>
                  </a:lnTo>
                  <a:lnTo>
                    <a:pt x="173672" y="1579562"/>
                  </a:lnTo>
                  <a:lnTo>
                    <a:pt x="150495" y="1548764"/>
                  </a:lnTo>
                  <a:lnTo>
                    <a:pt x="108902" y="1485582"/>
                  </a:lnTo>
                  <a:lnTo>
                    <a:pt x="73660" y="1420495"/>
                  </a:lnTo>
                  <a:lnTo>
                    <a:pt x="45085" y="1353820"/>
                  </a:lnTo>
                  <a:lnTo>
                    <a:pt x="23177" y="1285557"/>
                  </a:lnTo>
                  <a:lnTo>
                    <a:pt x="8572" y="1216025"/>
                  </a:lnTo>
                  <a:lnTo>
                    <a:pt x="952" y="1145222"/>
                  </a:lnTo>
                  <a:lnTo>
                    <a:pt x="0" y="1109345"/>
                  </a:lnTo>
                </a:path>
              </a:pathLst>
            </a:custGeom>
            <a:ln w="19050">
              <a:solidFill>
                <a:srgbClr val="60172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593580" y="3673792"/>
              <a:ext cx="4742815" cy="3249295"/>
            </a:xfrm>
            <a:custGeom>
              <a:avLst/>
              <a:gdLst/>
              <a:ahLst/>
              <a:cxnLst/>
              <a:rect l="l" t="t" r="r" b="b"/>
              <a:pathLst>
                <a:path w="4742815" h="3249295">
                  <a:moveTo>
                    <a:pt x="0" y="1624330"/>
                  </a:moveTo>
                  <a:lnTo>
                    <a:pt x="635" y="1585595"/>
                  </a:lnTo>
                  <a:lnTo>
                    <a:pt x="2540" y="1546860"/>
                  </a:lnTo>
                  <a:lnTo>
                    <a:pt x="6032" y="1508442"/>
                  </a:lnTo>
                  <a:lnTo>
                    <a:pt x="10477" y="1470342"/>
                  </a:lnTo>
                  <a:lnTo>
                    <a:pt x="16510" y="1432242"/>
                  </a:lnTo>
                  <a:lnTo>
                    <a:pt x="23495" y="1394777"/>
                  </a:lnTo>
                  <a:lnTo>
                    <a:pt x="32067" y="1357312"/>
                  </a:lnTo>
                  <a:lnTo>
                    <a:pt x="41592" y="1320165"/>
                  </a:lnTo>
                  <a:lnTo>
                    <a:pt x="52387" y="1283335"/>
                  </a:lnTo>
                  <a:lnTo>
                    <a:pt x="64452" y="1246822"/>
                  </a:lnTo>
                  <a:lnTo>
                    <a:pt x="77787" y="1210627"/>
                  </a:lnTo>
                  <a:lnTo>
                    <a:pt x="92075" y="1174750"/>
                  </a:lnTo>
                  <a:lnTo>
                    <a:pt x="107632" y="1139190"/>
                  </a:lnTo>
                  <a:lnTo>
                    <a:pt x="124460" y="1103947"/>
                  </a:lnTo>
                  <a:lnTo>
                    <a:pt x="142240" y="1069022"/>
                  </a:lnTo>
                  <a:lnTo>
                    <a:pt x="160972" y="1034732"/>
                  </a:lnTo>
                  <a:lnTo>
                    <a:pt x="181292" y="1000760"/>
                  </a:lnTo>
                  <a:lnTo>
                    <a:pt x="202247" y="966787"/>
                  </a:lnTo>
                  <a:lnTo>
                    <a:pt x="224472" y="933767"/>
                  </a:lnTo>
                  <a:lnTo>
                    <a:pt x="247650" y="900747"/>
                  </a:lnTo>
                  <a:lnTo>
                    <a:pt x="272097" y="868362"/>
                  </a:lnTo>
                  <a:lnTo>
                    <a:pt x="297497" y="836295"/>
                  </a:lnTo>
                  <a:lnTo>
                    <a:pt x="323850" y="804545"/>
                  </a:lnTo>
                  <a:lnTo>
                    <a:pt x="351154" y="773430"/>
                  </a:lnTo>
                  <a:lnTo>
                    <a:pt x="379412" y="742632"/>
                  </a:lnTo>
                  <a:lnTo>
                    <a:pt x="408622" y="712470"/>
                  </a:lnTo>
                  <a:lnTo>
                    <a:pt x="438785" y="682625"/>
                  </a:lnTo>
                  <a:lnTo>
                    <a:pt x="470217" y="653415"/>
                  </a:lnTo>
                  <a:lnTo>
                    <a:pt x="502285" y="624522"/>
                  </a:lnTo>
                  <a:lnTo>
                    <a:pt x="535304" y="596265"/>
                  </a:lnTo>
                  <a:lnTo>
                    <a:pt x="568960" y="568642"/>
                  </a:lnTo>
                  <a:lnTo>
                    <a:pt x="603885" y="541337"/>
                  </a:lnTo>
                  <a:lnTo>
                    <a:pt x="639445" y="514667"/>
                  </a:lnTo>
                  <a:lnTo>
                    <a:pt x="675957" y="488632"/>
                  </a:lnTo>
                  <a:lnTo>
                    <a:pt x="713104" y="463232"/>
                  </a:lnTo>
                  <a:lnTo>
                    <a:pt x="751522" y="438150"/>
                  </a:lnTo>
                  <a:lnTo>
                    <a:pt x="790257" y="413702"/>
                  </a:lnTo>
                  <a:lnTo>
                    <a:pt x="829945" y="389890"/>
                  </a:lnTo>
                  <a:lnTo>
                    <a:pt x="870585" y="366712"/>
                  </a:lnTo>
                  <a:lnTo>
                    <a:pt x="911860" y="344170"/>
                  </a:lnTo>
                  <a:lnTo>
                    <a:pt x="953770" y="321945"/>
                  </a:lnTo>
                  <a:lnTo>
                    <a:pt x="996632" y="300672"/>
                  </a:lnTo>
                  <a:lnTo>
                    <a:pt x="1039812" y="280035"/>
                  </a:lnTo>
                  <a:lnTo>
                    <a:pt x="1083945" y="260032"/>
                  </a:lnTo>
                  <a:lnTo>
                    <a:pt x="1129029" y="240665"/>
                  </a:lnTo>
                  <a:lnTo>
                    <a:pt x="1174432" y="221932"/>
                  </a:lnTo>
                  <a:lnTo>
                    <a:pt x="1220470" y="203835"/>
                  </a:lnTo>
                  <a:lnTo>
                    <a:pt x="1267460" y="186372"/>
                  </a:lnTo>
                  <a:lnTo>
                    <a:pt x="1314767" y="169862"/>
                  </a:lnTo>
                  <a:lnTo>
                    <a:pt x="1362710" y="153670"/>
                  </a:lnTo>
                  <a:lnTo>
                    <a:pt x="1411287" y="138747"/>
                  </a:lnTo>
                  <a:lnTo>
                    <a:pt x="1460500" y="124142"/>
                  </a:lnTo>
                  <a:lnTo>
                    <a:pt x="1510347" y="110490"/>
                  </a:lnTo>
                  <a:lnTo>
                    <a:pt x="1560512" y="97472"/>
                  </a:lnTo>
                  <a:lnTo>
                    <a:pt x="1611629" y="85090"/>
                  </a:lnTo>
                  <a:lnTo>
                    <a:pt x="1662747" y="73660"/>
                  </a:lnTo>
                  <a:lnTo>
                    <a:pt x="1714817" y="63182"/>
                  </a:lnTo>
                  <a:lnTo>
                    <a:pt x="1767204" y="53340"/>
                  </a:lnTo>
                  <a:lnTo>
                    <a:pt x="1819910" y="44132"/>
                  </a:lnTo>
                  <a:lnTo>
                    <a:pt x="1873250" y="35877"/>
                  </a:lnTo>
                  <a:lnTo>
                    <a:pt x="1926907" y="28575"/>
                  </a:lnTo>
                  <a:lnTo>
                    <a:pt x="1981200" y="21907"/>
                  </a:lnTo>
                  <a:lnTo>
                    <a:pt x="2035810" y="16192"/>
                  </a:lnTo>
                  <a:lnTo>
                    <a:pt x="2090737" y="11112"/>
                  </a:lnTo>
                  <a:lnTo>
                    <a:pt x="2145982" y="7302"/>
                  </a:lnTo>
                  <a:lnTo>
                    <a:pt x="2201862" y="4127"/>
                  </a:lnTo>
                  <a:lnTo>
                    <a:pt x="2258060" y="1905"/>
                  </a:lnTo>
                  <a:lnTo>
                    <a:pt x="2314575" y="317"/>
                  </a:lnTo>
                  <a:lnTo>
                    <a:pt x="2371090" y="0"/>
                  </a:lnTo>
                  <a:lnTo>
                    <a:pt x="2427922" y="317"/>
                  </a:lnTo>
                  <a:lnTo>
                    <a:pt x="2484437" y="1905"/>
                  </a:lnTo>
                  <a:lnTo>
                    <a:pt x="2540635" y="4127"/>
                  </a:lnTo>
                  <a:lnTo>
                    <a:pt x="2596197" y="7302"/>
                  </a:lnTo>
                  <a:lnTo>
                    <a:pt x="2651760" y="11112"/>
                  </a:lnTo>
                  <a:lnTo>
                    <a:pt x="2706687" y="16192"/>
                  </a:lnTo>
                  <a:lnTo>
                    <a:pt x="2761297" y="21907"/>
                  </a:lnTo>
                  <a:lnTo>
                    <a:pt x="2815590" y="28575"/>
                  </a:lnTo>
                  <a:lnTo>
                    <a:pt x="2869247" y="35877"/>
                  </a:lnTo>
                  <a:lnTo>
                    <a:pt x="2922587" y="44132"/>
                  </a:lnTo>
                  <a:lnTo>
                    <a:pt x="2975292" y="53340"/>
                  </a:lnTo>
                  <a:lnTo>
                    <a:pt x="3027679" y="63182"/>
                  </a:lnTo>
                  <a:lnTo>
                    <a:pt x="3079432" y="73660"/>
                  </a:lnTo>
                  <a:lnTo>
                    <a:pt x="3130804" y="85090"/>
                  </a:lnTo>
                  <a:lnTo>
                    <a:pt x="3181604" y="97472"/>
                  </a:lnTo>
                  <a:lnTo>
                    <a:pt x="3232150" y="110490"/>
                  </a:lnTo>
                  <a:lnTo>
                    <a:pt x="3281934" y="124142"/>
                  </a:lnTo>
                  <a:lnTo>
                    <a:pt x="3331210" y="138747"/>
                  </a:lnTo>
                  <a:lnTo>
                    <a:pt x="3379724" y="153670"/>
                  </a:lnTo>
                  <a:lnTo>
                    <a:pt x="3427729" y="169862"/>
                  </a:lnTo>
                  <a:lnTo>
                    <a:pt x="3474974" y="186372"/>
                  </a:lnTo>
                  <a:lnTo>
                    <a:pt x="3521964" y="203835"/>
                  </a:lnTo>
                  <a:lnTo>
                    <a:pt x="3568064" y="221932"/>
                  </a:lnTo>
                  <a:lnTo>
                    <a:pt x="3613531" y="240665"/>
                  </a:lnTo>
                  <a:lnTo>
                    <a:pt x="3658235" y="260032"/>
                  </a:lnTo>
                  <a:lnTo>
                    <a:pt x="3702304" y="280035"/>
                  </a:lnTo>
                  <a:lnTo>
                    <a:pt x="3745864" y="300672"/>
                  </a:lnTo>
                  <a:lnTo>
                    <a:pt x="3788664" y="321945"/>
                  </a:lnTo>
                  <a:lnTo>
                    <a:pt x="3830574" y="344170"/>
                  </a:lnTo>
                  <a:lnTo>
                    <a:pt x="3871849" y="366712"/>
                  </a:lnTo>
                  <a:lnTo>
                    <a:pt x="3912235" y="389890"/>
                  </a:lnTo>
                  <a:lnTo>
                    <a:pt x="3952239" y="413702"/>
                  </a:lnTo>
                  <a:lnTo>
                    <a:pt x="3990975" y="438150"/>
                  </a:lnTo>
                  <a:lnTo>
                    <a:pt x="4029075" y="463232"/>
                  </a:lnTo>
                  <a:lnTo>
                    <a:pt x="4066539" y="488632"/>
                  </a:lnTo>
                  <a:lnTo>
                    <a:pt x="4102989" y="514667"/>
                  </a:lnTo>
                  <a:lnTo>
                    <a:pt x="4138549" y="541337"/>
                  </a:lnTo>
                  <a:lnTo>
                    <a:pt x="4173220" y="568642"/>
                  </a:lnTo>
                  <a:lnTo>
                    <a:pt x="4207129" y="596265"/>
                  </a:lnTo>
                  <a:lnTo>
                    <a:pt x="4240149" y="624522"/>
                  </a:lnTo>
                  <a:lnTo>
                    <a:pt x="4272280" y="653415"/>
                  </a:lnTo>
                  <a:lnTo>
                    <a:pt x="4303395" y="682625"/>
                  </a:lnTo>
                  <a:lnTo>
                    <a:pt x="4333875" y="712470"/>
                  </a:lnTo>
                  <a:lnTo>
                    <a:pt x="4363085" y="742632"/>
                  </a:lnTo>
                  <a:lnTo>
                    <a:pt x="4391279" y="773430"/>
                  </a:lnTo>
                  <a:lnTo>
                    <a:pt x="4418583" y="804545"/>
                  </a:lnTo>
                  <a:lnTo>
                    <a:pt x="4445000" y="836295"/>
                  </a:lnTo>
                  <a:lnTo>
                    <a:pt x="4470400" y="868362"/>
                  </a:lnTo>
                  <a:lnTo>
                    <a:pt x="4494530" y="900747"/>
                  </a:lnTo>
                  <a:lnTo>
                    <a:pt x="4518025" y="933767"/>
                  </a:lnTo>
                  <a:lnTo>
                    <a:pt x="4540250" y="966787"/>
                  </a:lnTo>
                  <a:lnTo>
                    <a:pt x="4561205" y="1000760"/>
                  </a:lnTo>
                  <a:lnTo>
                    <a:pt x="4581271" y="1034732"/>
                  </a:lnTo>
                  <a:lnTo>
                    <a:pt x="4600321" y="1069022"/>
                  </a:lnTo>
                  <a:lnTo>
                    <a:pt x="4618101" y="1103947"/>
                  </a:lnTo>
                  <a:lnTo>
                    <a:pt x="4634864" y="1139190"/>
                  </a:lnTo>
                  <a:lnTo>
                    <a:pt x="4650485" y="1174750"/>
                  </a:lnTo>
                  <a:lnTo>
                    <a:pt x="4664710" y="1210627"/>
                  </a:lnTo>
                  <a:lnTo>
                    <a:pt x="4678045" y="1246822"/>
                  </a:lnTo>
                  <a:lnTo>
                    <a:pt x="4690110" y="1283335"/>
                  </a:lnTo>
                  <a:lnTo>
                    <a:pt x="4700905" y="1320165"/>
                  </a:lnTo>
                  <a:lnTo>
                    <a:pt x="4710430" y="1357312"/>
                  </a:lnTo>
                  <a:lnTo>
                    <a:pt x="4718939" y="1394777"/>
                  </a:lnTo>
                  <a:lnTo>
                    <a:pt x="4725924" y="1432242"/>
                  </a:lnTo>
                  <a:lnTo>
                    <a:pt x="4732020" y="1470342"/>
                  </a:lnTo>
                  <a:lnTo>
                    <a:pt x="4736464" y="1508442"/>
                  </a:lnTo>
                  <a:lnTo>
                    <a:pt x="4739639" y="1546860"/>
                  </a:lnTo>
                  <a:lnTo>
                    <a:pt x="4741799" y="1585595"/>
                  </a:lnTo>
                  <a:lnTo>
                    <a:pt x="4742433" y="1624330"/>
                  </a:lnTo>
                  <a:lnTo>
                    <a:pt x="4741799" y="1663382"/>
                  </a:lnTo>
                  <a:lnTo>
                    <a:pt x="4739639" y="1702117"/>
                  </a:lnTo>
                  <a:lnTo>
                    <a:pt x="4736464" y="1740535"/>
                  </a:lnTo>
                  <a:lnTo>
                    <a:pt x="4732020" y="1778635"/>
                  </a:lnTo>
                  <a:lnTo>
                    <a:pt x="4725924" y="1816735"/>
                  </a:lnTo>
                  <a:lnTo>
                    <a:pt x="4718939" y="1854200"/>
                  </a:lnTo>
                  <a:lnTo>
                    <a:pt x="4710430" y="1891665"/>
                  </a:lnTo>
                  <a:lnTo>
                    <a:pt x="4700905" y="1928812"/>
                  </a:lnTo>
                  <a:lnTo>
                    <a:pt x="4690110" y="1965642"/>
                  </a:lnTo>
                  <a:lnTo>
                    <a:pt x="4678045" y="2002155"/>
                  </a:lnTo>
                  <a:lnTo>
                    <a:pt x="4664710" y="2038350"/>
                  </a:lnTo>
                  <a:lnTo>
                    <a:pt x="4650485" y="2074227"/>
                  </a:lnTo>
                  <a:lnTo>
                    <a:pt x="4634864" y="2109787"/>
                  </a:lnTo>
                  <a:lnTo>
                    <a:pt x="4618101" y="2145030"/>
                  </a:lnTo>
                  <a:lnTo>
                    <a:pt x="4600321" y="2179637"/>
                  </a:lnTo>
                  <a:lnTo>
                    <a:pt x="4581271" y="2214245"/>
                  </a:lnTo>
                  <a:lnTo>
                    <a:pt x="4561205" y="2248217"/>
                  </a:lnTo>
                  <a:lnTo>
                    <a:pt x="4540250" y="2281872"/>
                  </a:lnTo>
                  <a:lnTo>
                    <a:pt x="4518025" y="2315210"/>
                  </a:lnTo>
                  <a:lnTo>
                    <a:pt x="4494530" y="2348230"/>
                  </a:lnTo>
                  <a:lnTo>
                    <a:pt x="4470400" y="2380615"/>
                  </a:lnTo>
                  <a:lnTo>
                    <a:pt x="4445000" y="2412682"/>
                  </a:lnTo>
                  <a:lnTo>
                    <a:pt x="4418583" y="2444432"/>
                  </a:lnTo>
                  <a:lnTo>
                    <a:pt x="4391279" y="2475547"/>
                  </a:lnTo>
                  <a:lnTo>
                    <a:pt x="4363085" y="2506345"/>
                  </a:lnTo>
                  <a:lnTo>
                    <a:pt x="4333875" y="2536507"/>
                  </a:lnTo>
                  <a:lnTo>
                    <a:pt x="4303395" y="2566352"/>
                  </a:lnTo>
                  <a:lnTo>
                    <a:pt x="4272280" y="2595562"/>
                  </a:lnTo>
                  <a:lnTo>
                    <a:pt x="4240149" y="2624137"/>
                  </a:lnTo>
                  <a:lnTo>
                    <a:pt x="4207129" y="2652395"/>
                  </a:lnTo>
                  <a:lnTo>
                    <a:pt x="4173220" y="2680335"/>
                  </a:lnTo>
                  <a:lnTo>
                    <a:pt x="4138549" y="2707322"/>
                  </a:lnTo>
                  <a:lnTo>
                    <a:pt x="4102989" y="2733992"/>
                  </a:lnTo>
                  <a:lnTo>
                    <a:pt x="4066539" y="2760345"/>
                  </a:lnTo>
                  <a:lnTo>
                    <a:pt x="4029075" y="2785745"/>
                  </a:lnTo>
                  <a:lnTo>
                    <a:pt x="3990975" y="2810827"/>
                  </a:lnTo>
                  <a:lnTo>
                    <a:pt x="3952239" y="2835275"/>
                  </a:lnTo>
                  <a:lnTo>
                    <a:pt x="3912235" y="2859087"/>
                  </a:lnTo>
                  <a:lnTo>
                    <a:pt x="3871849" y="2882265"/>
                  </a:lnTo>
                  <a:lnTo>
                    <a:pt x="3830574" y="2904807"/>
                  </a:lnTo>
                  <a:lnTo>
                    <a:pt x="3788664" y="2926715"/>
                  </a:lnTo>
                  <a:lnTo>
                    <a:pt x="3745864" y="2948305"/>
                  </a:lnTo>
                  <a:lnTo>
                    <a:pt x="3702304" y="2968942"/>
                  </a:lnTo>
                  <a:lnTo>
                    <a:pt x="3658235" y="2988945"/>
                  </a:lnTo>
                  <a:lnTo>
                    <a:pt x="3613531" y="3008312"/>
                  </a:lnTo>
                  <a:lnTo>
                    <a:pt x="3568064" y="3027045"/>
                  </a:lnTo>
                  <a:lnTo>
                    <a:pt x="3521964" y="3045142"/>
                  </a:lnTo>
                  <a:lnTo>
                    <a:pt x="3474974" y="3062605"/>
                  </a:lnTo>
                  <a:lnTo>
                    <a:pt x="3427729" y="3079115"/>
                  </a:lnTo>
                  <a:lnTo>
                    <a:pt x="3379851" y="3094990"/>
                  </a:lnTo>
                  <a:lnTo>
                    <a:pt x="3331210" y="3110230"/>
                  </a:lnTo>
                  <a:lnTo>
                    <a:pt x="3282061" y="3124835"/>
                  </a:lnTo>
                  <a:lnTo>
                    <a:pt x="3232150" y="3138487"/>
                  </a:lnTo>
                  <a:lnTo>
                    <a:pt x="3181604" y="3151505"/>
                  </a:lnTo>
                  <a:lnTo>
                    <a:pt x="3130804" y="3163887"/>
                  </a:lnTo>
                  <a:lnTo>
                    <a:pt x="3079432" y="3175317"/>
                  </a:lnTo>
                  <a:lnTo>
                    <a:pt x="3027679" y="3185795"/>
                  </a:lnTo>
                  <a:lnTo>
                    <a:pt x="2975292" y="3195637"/>
                  </a:lnTo>
                  <a:lnTo>
                    <a:pt x="2922587" y="3204845"/>
                  </a:lnTo>
                  <a:lnTo>
                    <a:pt x="2869247" y="3213100"/>
                  </a:lnTo>
                  <a:lnTo>
                    <a:pt x="2815590" y="3220402"/>
                  </a:lnTo>
                  <a:lnTo>
                    <a:pt x="2761297" y="3227070"/>
                  </a:lnTo>
                  <a:lnTo>
                    <a:pt x="2706687" y="3232785"/>
                  </a:lnTo>
                  <a:lnTo>
                    <a:pt x="2651760" y="3237547"/>
                  </a:lnTo>
                  <a:lnTo>
                    <a:pt x="2596197" y="3241675"/>
                  </a:lnTo>
                  <a:lnTo>
                    <a:pt x="2540635" y="3244850"/>
                  </a:lnTo>
                  <a:lnTo>
                    <a:pt x="2484437" y="3247072"/>
                  </a:lnTo>
                  <a:lnTo>
                    <a:pt x="2427922" y="3248342"/>
                  </a:lnTo>
                  <a:lnTo>
                    <a:pt x="2371090" y="3248977"/>
                  </a:lnTo>
                  <a:lnTo>
                    <a:pt x="2314575" y="3248342"/>
                  </a:lnTo>
                  <a:lnTo>
                    <a:pt x="2258060" y="3247072"/>
                  </a:lnTo>
                  <a:lnTo>
                    <a:pt x="2201862" y="3244850"/>
                  </a:lnTo>
                  <a:lnTo>
                    <a:pt x="2145982" y="3241675"/>
                  </a:lnTo>
                  <a:lnTo>
                    <a:pt x="2090737" y="3237547"/>
                  </a:lnTo>
                  <a:lnTo>
                    <a:pt x="2035810" y="3232785"/>
                  </a:lnTo>
                  <a:lnTo>
                    <a:pt x="1981200" y="3227070"/>
                  </a:lnTo>
                  <a:lnTo>
                    <a:pt x="1926907" y="3220402"/>
                  </a:lnTo>
                  <a:lnTo>
                    <a:pt x="1873250" y="3213100"/>
                  </a:lnTo>
                  <a:lnTo>
                    <a:pt x="1819910" y="3204845"/>
                  </a:lnTo>
                  <a:lnTo>
                    <a:pt x="1767204" y="3195637"/>
                  </a:lnTo>
                  <a:lnTo>
                    <a:pt x="1714817" y="3185795"/>
                  </a:lnTo>
                  <a:lnTo>
                    <a:pt x="1662747" y="3175317"/>
                  </a:lnTo>
                  <a:lnTo>
                    <a:pt x="1611629" y="3163887"/>
                  </a:lnTo>
                  <a:lnTo>
                    <a:pt x="1560512" y="3151505"/>
                  </a:lnTo>
                  <a:lnTo>
                    <a:pt x="1510347" y="3138487"/>
                  </a:lnTo>
                  <a:lnTo>
                    <a:pt x="1460500" y="3124835"/>
                  </a:lnTo>
                  <a:lnTo>
                    <a:pt x="1411287" y="3110230"/>
                  </a:lnTo>
                  <a:lnTo>
                    <a:pt x="1362710" y="3094990"/>
                  </a:lnTo>
                  <a:lnTo>
                    <a:pt x="1314767" y="3079115"/>
                  </a:lnTo>
                  <a:lnTo>
                    <a:pt x="1267460" y="3062605"/>
                  </a:lnTo>
                  <a:lnTo>
                    <a:pt x="1220470" y="3045142"/>
                  </a:lnTo>
                  <a:lnTo>
                    <a:pt x="1174432" y="3027045"/>
                  </a:lnTo>
                  <a:lnTo>
                    <a:pt x="1129029" y="3008312"/>
                  </a:lnTo>
                  <a:lnTo>
                    <a:pt x="1083945" y="2988945"/>
                  </a:lnTo>
                  <a:lnTo>
                    <a:pt x="1039812" y="2968942"/>
                  </a:lnTo>
                  <a:lnTo>
                    <a:pt x="996632" y="2948305"/>
                  </a:lnTo>
                  <a:lnTo>
                    <a:pt x="953770" y="2926715"/>
                  </a:lnTo>
                  <a:lnTo>
                    <a:pt x="911860" y="2904807"/>
                  </a:lnTo>
                  <a:lnTo>
                    <a:pt x="870585" y="2882265"/>
                  </a:lnTo>
                  <a:lnTo>
                    <a:pt x="829945" y="2859087"/>
                  </a:lnTo>
                  <a:lnTo>
                    <a:pt x="790257" y="2835275"/>
                  </a:lnTo>
                  <a:lnTo>
                    <a:pt x="751522" y="2810827"/>
                  </a:lnTo>
                  <a:lnTo>
                    <a:pt x="713104" y="2785745"/>
                  </a:lnTo>
                  <a:lnTo>
                    <a:pt x="675957" y="2760345"/>
                  </a:lnTo>
                  <a:lnTo>
                    <a:pt x="639445" y="2733992"/>
                  </a:lnTo>
                  <a:lnTo>
                    <a:pt x="603885" y="2707322"/>
                  </a:lnTo>
                  <a:lnTo>
                    <a:pt x="568960" y="2680335"/>
                  </a:lnTo>
                  <a:lnTo>
                    <a:pt x="535304" y="2652395"/>
                  </a:lnTo>
                  <a:lnTo>
                    <a:pt x="502285" y="2624137"/>
                  </a:lnTo>
                  <a:lnTo>
                    <a:pt x="470217" y="2595562"/>
                  </a:lnTo>
                  <a:lnTo>
                    <a:pt x="438785" y="2566352"/>
                  </a:lnTo>
                  <a:lnTo>
                    <a:pt x="408622" y="2536507"/>
                  </a:lnTo>
                  <a:lnTo>
                    <a:pt x="379412" y="2506345"/>
                  </a:lnTo>
                  <a:lnTo>
                    <a:pt x="351154" y="2475547"/>
                  </a:lnTo>
                  <a:lnTo>
                    <a:pt x="323850" y="2444432"/>
                  </a:lnTo>
                  <a:lnTo>
                    <a:pt x="297497" y="2412682"/>
                  </a:lnTo>
                  <a:lnTo>
                    <a:pt x="272097" y="2380615"/>
                  </a:lnTo>
                  <a:lnTo>
                    <a:pt x="247650" y="2348230"/>
                  </a:lnTo>
                  <a:lnTo>
                    <a:pt x="224472" y="2315210"/>
                  </a:lnTo>
                  <a:lnTo>
                    <a:pt x="202247" y="2281872"/>
                  </a:lnTo>
                  <a:lnTo>
                    <a:pt x="181292" y="2248217"/>
                  </a:lnTo>
                  <a:lnTo>
                    <a:pt x="160972" y="2214245"/>
                  </a:lnTo>
                  <a:lnTo>
                    <a:pt x="142240" y="2179637"/>
                  </a:lnTo>
                  <a:lnTo>
                    <a:pt x="124460" y="2145030"/>
                  </a:lnTo>
                  <a:lnTo>
                    <a:pt x="107632" y="2109787"/>
                  </a:lnTo>
                  <a:lnTo>
                    <a:pt x="92075" y="2074227"/>
                  </a:lnTo>
                  <a:lnTo>
                    <a:pt x="77787" y="2038350"/>
                  </a:lnTo>
                  <a:lnTo>
                    <a:pt x="64452" y="2002155"/>
                  </a:lnTo>
                  <a:lnTo>
                    <a:pt x="52387" y="1965642"/>
                  </a:lnTo>
                  <a:lnTo>
                    <a:pt x="41592" y="1928812"/>
                  </a:lnTo>
                  <a:lnTo>
                    <a:pt x="32067" y="1891665"/>
                  </a:lnTo>
                  <a:lnTo>
                    <a:pt x="23495" y="1854200"/>
                  </a:lnTo>
                  <a:lnTo>
                    <a:pt x="16510" y="1816735"/>
                  </a:lnTo>
                  <a:lnTo>
                    <a:pt x="10477" y="1778635"/>
                  </a:lnTo>
                  <a:lnTo>
                    <a:pt x="6032" y="1740535"/>
                  </a:lnTo>
                  <a:lnTo>
                    <a:pt x="2540" y="1702117"/>
                  </a:lnTo>
                  <a:lnTo>
                    <a:pt x="635" y="1663382"/>
                  </a:lnTo>
                  <a:lnTo>
                    <a:pt x="0" y="1624330"/>
                  </a:lnTo>
                </a:path>
              </a:pathLst>
            </a:custGeom>
            <a:ln w="19050">
              <a:solidFill>
                <a:srgbClr val="60172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58C8C41-2326-A8AC-AF49-43EABCCD110E}"/>
              </a:ext>
            </a:extLst>
          </p:cNvPr>
          <p:cNvSpPr txBox="1"/>
          <p:nvPr/>
        </p:nvSpPr>
        <p:spPr>
          <a:xfrm>
            <a:off x="381000" y="228600"/>
            <a:ext cx="8511856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2000" b="1" dirty="0">
                <a:solidFill>
                  <a:schemeClr val="bg1"/>
                </a:solidFill>
              </a:rPr>
              <a:t>ΔΙΑΧΕΙΡΙΣΗ ΚΥΒΕΡΝΟΚΙΝΔΥΝΩΝ (CYBER RISK MANAGEMENT)</a:t>
            </a:r>
          </a:p>
          <a:p>
            <a:pPr>
              <a:buNone/>
            </a:pPr>
            <a:r>
              <a:rPr lang="el-GR" sz="2000" b="1" dirty="0">
                <a:solidFill>
                  <a:schemeClr val="bg1"/>
                </a:solidFill>
              </a:rPr>
              <a:t>• Αναγνώριση (</a:t>
            </a:r>
            <a:r>
              <a:rPr lang="el-GR" sz="2000" b="1" dirty="0" err="1">
                <a:solidFill>
                  <a:schemeClr val="bg1"/>
                </a:solidFill>
              </a:rPr>
              <a:t>Identify</a:t>
            </a:r>
            <a:r>
              <a:rPr lang="el-GR" sz="2000" b="1" dirty="0">
                <a:solidFill>
                  <a:schemeClr val="bg1"/>
                </a:solidFill>
              </a:rPr>
              <a:t>):</a:t>
            </a:r>
            <a:br>
              <a:rPr lang="el-GR" sz="2000" dirty="0">
                <a:solidFill>
                  <a:schemeClr val="bg1"/>
                </a:solidFill>
              </a:rPr>
            </a:br>
            <a:r>
              <a:rPr lang="el-GR" sz="2000" dirty="0">
                <a:solidFill>
                  <a:schemeClr val="bg1"/>
                </a:solidFill>
              </a:rPr>
              <a:t>Βοηθά στην ανάπτυξη οργανωτικής κατανόησης για τη διαχείριση των κινδύνων στον κυβερνοχώρο που σχετίζονται με συστήματα, ανθρώπους, περιουσιακά στοιχεία, δεδομένα και δυνατότητες.</a:t>
            </a:r>
          </a:p>
          <a:p>
            <a:pPr>
              <a:buNone/>
            </a:pPr>
            <a:r>
              <a:rPr lang="el-GR" sz="2000" b="1" dirty="0">
                <a:solidFill>
                  <a:schemeClr val="bg1"/>
                </a:solidFill>
              </a:rPr>
              <a:t>• Προστασία (</a:t>
            </a:r>
            <a:r>
              <a:rPr lang="el-GR" sz="2000" b="1" dirty="0" err="1">
                <a:solidFill>
                  <a:schemeClr val="bg1"/>
                </a:solidFill>
              </a:rPr>
              <a:t>Protect</a:t>
            </a:r>
            <a:r>
              <a:rPr lang="el-GR" sz="2000" b="1" dirty="0">
                <a:solidFill>
                  <a:schemeClr val="bg1"/>
                </a:solidFill>
              </a:rPr>
              <a:t>):</a:t>
            </a:r>
            <a:br>
              <a:rPr lang="el-GR" sz="2000" dirty="0">
                <a:solidFill>
                  <a:schemeClr val="bg1"/>
                </a:solidFill>
              </a:rPr>
            </a:br>
            <a:r>
              <a:rPr lang="el-GR" sz="2000" dirty="0">
                <a:solidFill>
                  <a:schemeClr val="bg1"/>
                </a:solidFill>
              </a:rPr>
              <a:t>Ορίζει κατάλληλα μέτρα προστασίας για τη διασφάλιση της παροχής κρίσιμων υπηρεσιών υποδομής. Υποστηρίζει τον περιορισμό ή την αποφυγή του αντίκτυπου ενός δυνητικού περιστατικού </a:t>
            </a:r>
            <a:r>
              <a:rPr lang="el-GR" sz="2000" dirty="0" err="1">
                <a:solidFill>
                  <a:schemeClr val="bg1"/>
                </a:solidFill>
              </a:rPr>
              <a:t>κυβερνοασφάλειας</a:t>
            </a:r>
            <a:r>
              <a:rPr lang="el-GR" sz="2000" dirty="0">
                <a:solidFill>
                  <a:schemeClr val="bg1"/>
                </a:solidFill>
              </a:rPr>
              <a:t>.</a:t>
            </a:r>
          </a:p>
          <a:p>
            <a:pPr>
              <a:buNone/>
            </a:pPr>
            <a:r>
              <a:rPr lang="el-GR" sz="2000" b="1" dirty="0">
                <a:solidFill>
                  <a:schemeClr val="bg1"/>
                </a:solidFill>
              </a:rPr>
              <a:t>• Εντοπισμός (</a:t>
            </a:r>
            <a:r>
              <a:rPr lang="el-GR" sz="2000" b="1" dirty="0" err="1">
                <a:solidFill>
                  <a:schemeClr val="bg1"/>
                </a:solidFill>
              </a:rPr>
              <a:t>Detect</a:t>
            </a:r>
            <a:r>
              <a:rPr lang="el-GR" sz="2000" b="1" dirty="0">
                <a:solidFill>
                  <a:schemeClr val="bg1"/>
                </a:solidFill>
              </a:rPr>
              <a:t>):</a:t>
            </a:r>
            <a:br>
              <a:rPr lang="el-GR" sz="2000" dirty="0">
                <a:solidFill>
                  <a:schemeClr val="bg1"/>
                </a:solidFill>
              </a:rPr>
            </a:br>
            <a:r>
              <a:rPr lang="el-GR" sz="2000" dirty="0">
                <a:solidFill>
                  <a:schemeClr val="bg1"/>
                </a:solidFill>
              </a:rPr>
              <a:t>Καθορίζει τις κατάλληλες δραστηριότητες για την αναγνώριση περιστατικών </a:t>
            </a:r>
            <a:r>
              <a:rPr lang="el-GR" sz="2000" dirty="0" err="1">
                <a:solidFill>
                  <a:schemeClr val="bg1"/>
                </a:solidFill>
              </a:rPr>
              <a:t>κυβερνοασφάλειας</a:t>
            </a:r>
            <a:r>
              <a:rPr lang="el-GR" sz="2000" dirty="0">
                <a:solidFill>
                  <a:schemeClr val="bg1"/>
                </a:solidFill>
              </a:rPr>
              <a:t>. Διευκολύνει την έγκαιρη ανίχνευση τέτοιων γεγονότων.</a:t>
            </a:r>
          </a:p>
          <a:p>
            <a:pPr>
              <a:buNone/>
            </a:pPr>
            <a:r>
              <a:rPr lang="el-GR" sz="2000" b="1" dirty="0">
                <a:solidFill>
                  <a:schemeClr val="bg1"/>
                </a:solidFill>
              </a:rPr>
              <a:t>• Αντίδραση (</a:t>
            </a:r>
            <a:r>
              <a:rPr lang="el-GR" sz="2000" b="1" dirty="0" err="1">
                <a:solidFill>
                  <a:schemeClr val="bg1"/>
                </a:solidFill>
              </a:rPr>
              <a:t>Respond</a:t>
            </a:r>
            <a:r>
              <a:rPr lang="el-GR" sz="2000" b="1" dirty="0">
                <a:solidFill>
                  <a:schemeClr val="bg1"/>
                </a:solidFill>
              </a:rPr>
              <a:t>):</a:t>
            </a:r>
            <a:br>
              <a:rPr lang="el-GR" sz="2000" dirty="0">
                <a:solidFill>
                  <a:schemeClr val="bg1"/>
                </a:solidFill>
              </a:rPr>
            </a:br>
            <a:r>
              <a:rPr lang="el-GR" sz="2000" dirty="0">
                <a:solidFill>
                  <a:schemeClr val="bg1"/>
                </a:solidFill>
              </a:rPr>
              <a:t>Περιλαμβάνει τις απαραίτητες ενέργειες για την απόκριση σε ανιχνευμένο περιστατικό. Στοχεύει στον περιορισμό του αντίκτυπου του περιστατικού </a:t>
            </a:r>
            <a:r>
              <a:rPr lang="el-GR" sz="2000" dirty="0" err="1">
                <a:solidFill>
                  <a:schemeClr val="bg1"/>
                </a:solidFill>
              </a:rPr>
              <a:t>κυβερνοασφάλειας</a:t>
            </a:r>
            <a:r>
              <a:rPr lang="el-GR" sz="2000" dirty="0">
                <a:solidFill>
                  <a:schemeClr val="bg1"/>
                </a:solidFill>
              </a:rPr>
              <a:t>.</a:t>
            </a:r>
          </a:p>
          <a:p>
            <a:r>
              <a:rPr lang="el-GR" sz="2000" b="1" dirty="0">
                <a:solidFill>
                  <a:schemeClr val="bg1"/>
                </a:solidFill>
              </a:rPr>
              <a:t>• Ανάκαμψη (</a:t>
            </a:r>
            <a:r>
              <a:rPr lang="el-GR" sz="2000" b="1" dirty="0" err="1">
                <a:solidFill>
                  <a:schemeClr val="bg1"/>
                </a:solidFill>
              </a:rPr>
              <a:t>Recover</a:t>
            </a:r>
            <a:r>
              <a:rPr lang="el-GR" sz="2000" b="1" dirty="0">
                <a:solidFill>
                  <a:schemeClr val="bg1"/>
                </a:solidFill>
              </a:rPr>
              <a:t>):</a:t>
            </a:r>
            <a:br>
              <a:rPr lang="el-GR" sz="2000" dirty="0">
                <a:solidFill>
                  <a:schemeClr val="bg1"/>
                </a:solidFill>
              </a:rPr>
            </a:br>
            <a:r>
              <a:rPr lang="el-GR" sz="2000" dirty="0">
                <a:solidFill>
                  <a:schemeClr val="bg1"/>
                </a:solidFill>
              </a:rPr>
              <a:t>Περιλαμβάνει δραστηριότητες για τη διατήρηση της ανθεκτικότητας και την αποκατάσταση των υπηρεσιών ή λειτουργιών που επηρεάστηκαν από το περιστατικό. Υποστηρίζει την έγκαιρη επιστροφή στη φυσιολογική λειτουργία, μειώνοντας τον συνολικό αντίκτυπο.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32" y="7424102"/>
            <a:ext cx="14621510" cy="167640"/>
          </a:xfrm>
          <a:custGeom>
            <a:avLst/>
            <a:gdLst/>
            <a:ahLst/>
            <a:cxnLst/>
            <a:rect l="l" t="t" r="r" b="b"/>
            <a:pathLst>
              <a:path w="14621510" h="167640">
                <a:moveTo>
                  <a:pt x="14621192" y="167639"/>
                </a:moveTo>
                <a:lnTo>
                  <a:pt x="0" y="167639"/>
                </a:lnTo>
                <a:lnTo>
                  <a:pt x="0" y="0"/>
                </a:lnTo>
                <a:lnTo>
                  <a:pt x="14621192" y="0"/>
                </a:lnTo>
                <a:lnTo>
                  <a:pt x="14621192" y="167639"/>
                </a:lnTo>
                <a:close/>
              </a:path>
            </a:pathLst>
          </a:custGeom>
          <a:solidFill>
            <a:srgbClr val="005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032" y="7647305"/>
            <a:ext cx="14621510" cy="194945"/>
            <a:chOff x="6032" y="7647305"/>
            <a:chExt cx="14621510" cy="1949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32064" y="7647305"/>
              <a:ext cx="9207" cy="19494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032" y="7647305"/>
              <a:ext cx="14621510" cy="192405"/>
            </a:xfrm>
            <a:custGeom>
              <a:avLst/>
              <a:gdLst/>
              <a:ahLst/>
              <a:cxnLst/>
              <a:rect l="l" t="t" r="r" b="b"/>
              <a:pathLst>
                <a:path w="14621510" h="192404">
                  <a:moveTo>
                    <a:pt x="14621192" y="192087"/>
                  </a:moveTo>
                  <a:lnTo>
                    <a:pt x="0" y="192087"/>
                  </a:lnTo>
                  <a:lnTo>
                    <a:pt x="0" y="0"/>
                  </a:lnTo>
                  <a:lnTo>
                    <a:pt x="14621192" y="0"/>
                  </a:lnTo>
                  <a:lnTo>
                    <a:pt x="14621192" y="192087"/>
                  </a:lnTo>
                  <a:close/>
                </a:path>
              </a:pathLst>
            </a:custGeom>
            <a:solidFill>
              <a:srgbClr val="005B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762000" y="165100"/>
            <a:ext cx="835660" cy="1104265"/>
            <a:chOff x="762000" y="165100"/>
            <a:chExt cx="835660" cy="110426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2000" y="269239"/>
              <a:ext cx="231775" cy="99980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3775" y="165100"/>
              <a:ext cx="603567" cy="1103312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21679" y="281304"/>
            <a:ext cx="438785" cy="98742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082915" y="183514"/>
            <a:ext cx="865504" cy="108521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984480" y="299720"/>
            <a:ext cx="420687" cy="969327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7749222" y="7362190"/>
            <a:ext cx="6667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5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13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217852" y="7362190"/>
            <a:ext cx="131635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110" dirty="0">
                <a:solidFill>
                  <a:srgbClr val="FFFFFF"/>
                </a:solidFill>
                <a:latin typeface="Calibri"/>
                <a:cs typeface="Calibri"/>
              </a:rPr>
              <a:t>Φ</a:t>
            </a:r>
            <a:r>
              <a:rPr sz="1350" spc="-70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1350" spc="-80" dirty="0">
                <a:solidFill>
                  <a:srgbClr val="FFFFFF"/>
                </a:solidFill>
                <a:latin typeface="Calibri"/>
                <a:cs typeface="Calibri"/>
              </a:rPr>
              <a:t>Β</a:t>
            </a:r>
            <a:r>
              <a:rPr sz="1350" spc="-75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1350" spc="-90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350" spc="-70" dirty="0">
                <a:solidFill>
                  <a:srgbClr val="FFFFFF"/>
                </a:solidFill>
                <a:latin typeface="Calibri"/>
                <a:cs typeface="Calibri"/>
              </a:rPr>
              <a:t>Υ</a:t>
            </a:r>
            <a:r>
              <a:rPr sz="1350" spc="-8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350" spc="-75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1350" spc="-40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1350" spc="-90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350" spc="-65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13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-10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350" spc="-95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1350" spc="-10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350" spc="-7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3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73125" y="7576184"/>
            <a:ext cx="350202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25" dirty="0">
                <a:solidFill>
                  <a:srgbClr val="FFFFFF"/>
                </a:solidFill>
                <a:latin typeface="Calibri"/>
                <a:cs typeface="Calibri"/>
              </a:rPr>
              <a:t>ΕΠΙΚΑΙΡΟΠΟΙΗΜΈΝΗ</a:t>
            </a:r>
            <a:r>
              <a:rPr sz="13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Calibri"/>
                <a:cs typeface="Calibri"/>
              </a:rPr>
              <a:t>ΑΝΑΦΟΡΑ</a:t>
            </a:r>
            <a:r>
              <a:rPr sz="1300" spc="-2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3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Calibri"/>
                <a:cs typeface="Calibri"/>
              </a:rPr>
              <a:t>ΔΕΚΈΜΒΡΙΟΣ</a:t>
            </a:r>
            <a:r>
              <a:rPr sz="13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13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032" y="5150484"/>
            <a:ext cx="14624685" cy="1652270"/>
            <a:chOff x="6032" y="5150484"/>
            <a:chExt cx="14624685" cy="1652270"/>
          </a:xfrm>
        </p:grpSpPr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32" y="5150484"/>
              <a:ext cx="14624367" cy="141414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8019097" y="6168389"/>
              <a:ext cx="1945005" cy="387350"/>
            </a:xfrm>
            <a:custGeom>
              <a:avLst/>
              <a:gdLst/>
              <a:ahLst/>
              <a:cxnLst/>
              <a:rect l="l" t="t" r="r" b="b"/>
              <a:pathLst>
                <a:path w="1945004" h="387350">
                  <a:moveTo>
                    <a:pt x="1944687" y="387032"/>
                  </a:moveTo>
                  <a:lnTo>
                    <a:pt x="0" y="387032"/>
                  </a:lnTo>
                  <a:lnTo>
                    <a:pt x="0" y="0"/>
                  </a:lnTo>
                  <a:lnTo>
                    <a:pt x="1944687" y="0"/>
                  </a:lnTo>
                  <a:lnTo>
                    <a:pt x="1944687" y="387032"/>
                  </a:lnTo>
                  <a:close/>
                </a:path>
              </a:pathLst>
            </a:custGeom>
            <a:solidFill>
              <a:srgbClr val="005B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32" y="6589077"/>
              <a:ext cx="14624367" cy="213360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8005127" y="5982017"/>
            <a:ext cx="26314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35" dirty="0">
                <a:solidFill>
                  <a:srgbClr val="FFFFFF"/>
                </a:solidFill>
                <a:latin typeface="Calibri"/>
                <a:cs typeface="Calibri"/>
              </a:rPr>
              <a:t>Ερ</a:t>
            </a:r>
            <a:r>
              <a:rPr sz="3600" spc="-40" dirty="0">
                <a:solidFill>
                  <a:srgbClr val="FFFFFF"/>
                </a:solidFill>
                <a:latin typeface="Calibri"/>
                <a:cs typeface="Calibri"/>
              </a:rPr>
              <a:t>γ</a:t>
            </a:r>
            <a:r>
              <a:rPr sz="3600" spc="-3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3600" spc="-40" dirty="0">
                <a:solidFill>
                  <a:srgbClr val="FFFFFF"/>
                </a:solidFill>
                <a:latin typeface="Calibri"/>
                <a:cs typeface="Calibri"/>
              </a:rPr>
              <a:t>λ</a:t>
            </a:r>
            <a:r>
              <a:rPr sz="3600" spc="-35" dirty="0">
                <a:solidFill>
                  <a:srgbClr val="FFFFFF"/>
                </a:solidFill>
                <a:latin typeface="Calibri"/>
                <a:cs typeface="Calibri"/>
              </a:rPr>
              <a:t>ει</a:t>
            </a:r>
            <a:r>
              <a:rPr sz="3600" spc="-30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3600" spc="-40" dirty="0">
                <a:solidFill>
                  <a:srgbClr val="FFFFFF"/>
                </a:solidFill>
                <a:latin typeface="Calibri"/>
                <a:cs typeface="Calibri"/>
              </a:rPr>
              <a:t>θ</a:t>
            </a:r>
            <a:r>
              <a:rPr sz="3600" spc="-30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r>
              <a:rPr sz="3600" spc="-35" dirty="0">
                <a:solidFill>
                  <a:srgbClr val="FFFFFF"/>
                </a:solidFill>
                <a:latin typeface="Calibri"/>
                <a:cs typeface="Calibri"/>
              </a:rPr>
              <a:t>κ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endParaRPr sz="3600">
              <a:latin typeface="Calibri"/>
              <a:cs typeface="Calibr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032" y="1371600"/>
            <a:ext cx="14624367" cy="343820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032" y="6875462"/>
            <a:ext cx="14624367" cy="207327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01700" y="1236662"/>
            <a:ext cx="691705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0" spc="-15" dirty="0">
                <a:solidFill>
                  <a:srgbClr val="FFFFFF"/>
                </a:solidFill>
                <a:latin typeface="Calibri"/>
                <a:cs typeface="Calibri"/>
              </a:rPr>
              <a:t>ΔΙΑΛΕΙΤΟΥΡΓΙΚΉ ΔΙΑΧΕΊΡΙΣΗ</a:t>
            </a:r>
            <a:r>
              <a:rPr sz="3400" b="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b="0" spc="-15" dirty="0">
                <a:solidFill>
                  <a:srgbClr val="FFFFFF"/>
                </a:solidFill>
                <a:latin typeface="Calibri"/>
                <a:cs typeface="Calibri"/>
              </a:rPr>
              <a:t>ΚΙΝΔΎΝΩΝ</a:t>
            </a:r>
            <a:endParaRPr sz="3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0565" y="2089467"/>
            <a:ext cx="2005330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spc="-5" dirty="0">
                <a:solidFill>
                  <a:srgbClr val="17699C"/>
                </a:solidFill>
                <a:latin typeface="Calibri"/>
                <a:cs typeface="Calibri"/>
              </a:rPr>
              <a:t>ISO</a:t>
            </a:r>
            <a:r>
              <a:rPr sz="3800" spc="-105" dirty="0">
                <a:solidFill>
                  <a:srgbClr val="17699C"/>
                </a:solidFill>
                <a:latin typeface="Calibri"/>
                <a:cs typeface="Calibri"/>
              </a:rPr>
              <a:t> </a:t>
            </a:r>
            <a:r>
              <a:rPr sz="3800" spc="-25" dirty="0">
                <a:solidFill>
                  <a:srgbClr val="076EAF"/>
                </a:solidFill>
                <a:latin typeface="Calibri"/>
                <a:cs typeface="Calibri"/>
              </a:rPr>
              <a:t>27005</a:t>
            </a:r>
            <a:endParaRPr sz="3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54365" y="2038032"/>
            <a:ext cx="36830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0" dirty="0">
                <a:solidFill>
                  <a:srgbClr val="B14462"/>
                </a:solidFill>
                <a:latin typeface="Calibri"/>
                <a:cs typeface="Calibri"/>
              </a:rPr>
              <a:t>Σ</a:t>
            </a:r>
            <a:r>
              <a:rPr sz="800" spc="60" dirty="0">
                <a:solidFill>
                  <a:srgbClr val="B14462"/>
                </a:solidFill>
                <a:latin typeface="Calibri"/>
                <a:cs typeface="Calibri"/>
              </a:rPr>
              <a:t>χ</a:t>
            </a:r>
            <a:r>
              <a:rPr sz="800" spc="85" dirty="0">
                <a:solidFill>
                  <a:srgbClr val="B14462"/>
                </a:solidFill>
                <a:latin typeface="Calibri"/>
                <a:cs typeface="Calibri"/>
              </a:rPr>
              <a:t>ή</a:t>
            </a:r>
            <a:r>
              <a:rPr sz="800" spc="80" dirty="0">
                <a:solidFill>
                  <a:srgbClr val="B14462"/>
                </a:solidFill>
                <a:latin typeface="Calibri"/>
                <a:cs typeface="Calibri"/>
              </a:rPr>
              <a:t>μ</a:t>
            </a:r>
            <a:r>
              <a:rPr sz="800" spc="90" dirty="0">
                <a:solidFill>
                  <a:srgbClr val="B14462"/>
                </a:solidFill>
                <a:latin typeface="Calibri"/>
                <a:cs typeface="Calibri"/>
              </a:rPr>
              <a:t>α</a:t>
            </a:r>
            <a:r>
              <a:rPr sz="800" spc="40" dirty="0">
                <a:solidFill>
                  <a:srgbClr val="901F3D"/>
                </a:solidFill>
                <a:latin typeface="Calibri"/>
                <a:cs typeface="Calibri"/>
              </a:rPr>
              <a:t>: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59872" y="5218747"/>
            <a:ext cx="859155" cy="33210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 indent="71120">
              <a:lnSpc>
                <a:spcPts val="1160"/>
              </a:lnSpc>
              <a:spcBef>
                <a:spcPts val="220"/>
              </a:spcBef>
            </a:pPr>
            <a:r>
              <a:rPr sz="1050" spc="35" dirty="0">
                <a:solidFill>
                  <a:srgbClr val="690E0B"/>
                </a:solidFill>
                <a:latin typeface="Calibri"/>
                <a:cs typeface="Calibri"/>
              </a:rPr>
              <a:t>Αξιολόγηση </a:t>
            </a:r>
            <a:r>
              <a:rPr sz="1050" spc="40" dirty="0">
                <a:solidFill>
                  <a:srgbClr val="690E0B"/>
                </a:solidFill>
                <a:latin typeface="Calibri"/>
                <a:cs typeface="Calibri"/>
              </a:rPr>
              <a:t> </a:t>
            </a:r>
            <a:r>
              <a:rPr sz="1050" spc="10" dirty="0">
                <a:solidFill>
                  <a:srgbClr val="622828"/>
                </a:solidFill>
                <a:latin typeface="Calibri"/>
                <a:cs typeface="Calibri"/>
              </a:rPr>
              <a:t>Ι</a:t>
            </a:r>
            <a:r>
              <a:rPr sz="1050" spc="30" dirty="0">
                <a:solidFill>
                  <a:srgbClr val="622828"/>
                </a:solidFill>
                <a:latin typeface="Calibri"/>
                <a:cs typeface="Calibri"/>
              </a:rPr>
              <a:t>κ</a:t>
            </a:r>
            <a:r>
              <a:rPr sz="1050" spc="45" dirty="0">
                <a:solidFill>
                  <a:srgbClr val="622828"/>
                </a:solidFill>
                <a:latin typeface="Calibri"/>
                <a:cs typeface="Calibri"/>
              </a:rPr>
              <a:t>α</a:t>
            </a:r>
            <a:r>
              <a:rPr sz="1050" spc="30" dirty="0">
                <a:solidFill>
                  <a:srgbClr val="622828"/>
                </a:solidFill>
                <a:latin typeface="Calibri"/>
                <a:cs typeface="Calibri"/>
              </a:rPr>
              <a:t>ν</a:t>
            </a:r>
            <a:r>
              <a:rPr sz="1050" spc="40" dirty="0">
                <a:solidFill>
                  <a:srgbClr val="622828"/>
                </a:solidFill>
                <a:latin typeface="Calibri"/>
                <a:cs typeface="Calibri"/>
              </a:rPr>
              <a:t>οπο</a:t>
            </a:r>
            <a:r>
              <a:rPr sz="1050" spc="10" dirty="0">
                <a:solidFill>
                  <a:srgbClr val="622828"/>
                </a:solidFill>
                <a:latin typeface="Calibri"/>
                <a:cs typeface="Calibri"/>
              </a:rPr>
              <a:t>ι</a:t>
            </a:r>
            <a:r>
              <a:rPr sz="1050" spc="40" dirty="0">
                <a:solidFill>
                  <a:srgbClr val="622828"/>
                </a:solidFill>
                <a:latin typeface="Calibri"/>
                <a:cs typeface="Calibri"/>
              </a:rPr>
              <a:t>η</a:t>
            </a:r>
            <a:r>
              <a:rPr sz="1050" spc="20" dirty="0">
                <a:solidFill>
                  <a:srgbClr val="622828"/>
                </a:solidFill>
                <a:latin typeface="Calibri"/>
                <a:cs typeface="Calibri"/>
              </a:rPr>
              <a:t>τι</a:t>
            </a:r>
            <a:r>
              <a:rPr sz="1050" spc="30" dirty="0">
                <a:solidFill>
                  <a:srgbClr val="622828"/>
                </a:solidFill>
                <a:latin typeface="Calibri"/>
                <a:cs typeface="Calibri"/>
              </a:rPr>
              <a:t>κ</a:t>
            </a:r>
            <a:r>
              <a:rPr sz="1050" spc="55" dirty="0">
                <a:solidFill>
                  <a:srgbClr val="622828"/>
                </a:solidFill>
                <a:latin typeface="Calibri"/>
                <a:cs typeface="Calibri"/>
              </a:rPr>
              <a:t>ή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70032" y="6119177"/>
            <a:ext cx="821055" cy="33210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 indent="132715">
              <a:lnSpc>
                <a:spcPts val="1160"/>
              </a:lnSpc>
              <a:spcBef>
                <a:spcPts val="220"/>
              </a:spcBef>
            </a:pPr>
            <a:r>
              <a:rPr sz="1050" spc="15" dirty="0">
                <a:solidFill>
                  <a:srgbClr val="7E232D"/>
                </a:solidFill>
                <a:latin typeface="Calibri"/>
                <a:cs typeface="Calibri"/>
              </a:rPr>
              <a:t>Θεραπεία </a:t>
            </a:r>
            <a:r>
              <a:rPr sz="1050" spc="20" dirty="0">
                <a:solidFill>
                  <a:srgbClr val="7E232D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901A26"/>
                </a:solidFill>
                <a:latin typeface="Calibri"/>
                <a:cs typeface="Calibri"/>
              </a:rPr>
              <a:t>Ι</a:t>
            </a:r>
            <a:r>
              <a:rPr sz="1050" spc="10" dirty="0">
                <a:solidFill>
                  <a:srgbClr val="901A26"/>
                </a:solidFill>
                <a:latin typeface="Calibri"/>
                <a:cs typeface="Calibri"/>
              </a:rPr>
              <a:t>κ</a:t>
            </a:r>
            <a:r>
              <a:rPr sz="1050" spc="15" dirty="0">
                <a:solidFill>
                  <a:srgbClr val="901A26"/>
                </a:solidFill>
                <a:latin typeface="Calibri"/>
                <a:cs typeface="Calibri"/>
              </a:rPr>
              <a:t>αν</a:t>
            </a:r>
            <a:r>
              <a:rPr sz="1050" spc="10" dirty="0">
                <a:solidFill>
                  <a:srgbClr val="901A26"/>
                </a:solidFill>
                <a:latin typeface="Calibri"/>
                <a:cs typeface="Calibri"/>
              </a:rPr>
              <a:t>ο</a:t>
            </a:r>
            <a:r>
              <a:rPr sz="1050" spc="15" dirty="0">
                <a:solidFill>
                  <a:srgbClr val="901A26"/>
                </a:solidFill>
                <a:latin typeface="Calibri"/>
                <a:cs typeface="Calibri"/>
              </a:rPr>
              <a:t>πο</a:t>
            </a:r>
            <a:r>
              <a:rPr sz="1050" dirty="0">
                <a:solidFill>
                  <a:srgbClr val="901A26"/>
                </a:solidFill>
                <a:latin typeface="Calibri"/>
                <a:cs typeface="Calibri"/>
              </a:rPr>
              <a:t>ι</a:t>
            </a:r>
            <a:r>
              <a:rPr sz="1050" spc="10" dirty="0">
                <a:solidFill>
                  <a:srgbClr val="901A26"/>
                </a:solidFill>
                <a:latin typeface="Calibri"/>
                <a:cs typeface="Calibri"/>
              </a:rPr>
              <a:t>η</a:t>
            </a:r>
            <a:r>
              <a:rPr sz="1050" dirty="0">
                <a:solidFill>
                  <a:srgbClr val="901A26"/>
                </a:solidFill>
                <a:latin typeface="Calibri"/>
                <a:cs typeface="Calibri"/>
              </a:rPr>
              <a:t>τι</a:t>
            </a:r>
            <a:r>
              <a:rPr sz="1050" spc="10" dirty="0">
                <a:solidFill>
                  <a:srgbClr val="901A26"/>
                </a:solidFill>
                <a:latin typeface="Calibri"/>
                <a:cs typeface="Calibri"/>
              </a:rPr>
              <a:t>κ</a:t>
            </a:r>
            <a:r>
              <a:rPr sz="1050" spc="25" dirty="0">
                <a:solidFill>
                  <a:srgbClr val="901A26"/>
                </a:solidFill>
                <a:latin typeface="Calibri"/>
                <a:cs typeface="Calibri"/>
              </a:rPr>
              <a:t>ή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04544" y="0"/>
            <a:ext cx="11387455" cy="6879590"/>
            <a:chOff x="804544" y="0"/>
            <a:chExt cx="11387455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7244" y="0"/>
              <a:ext cx="5024755" cy="685196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21372" y="2436812"/>
              <a:ext cx="6283325" cy="570230"/>
            </a:xfrm>
            <a:custGeom>
              <a:avLst/>
              <a:gdLst/>
              <a:ahLst/>
              <a:cxnLst/>
              <a:rect l="l" t="t" r="r" b="b"/>
              <a:pathLst>
                <a:path w="6283325" h="570230">
                  <a:moveTo>
                    <a:pt x="6188392" y="0"/>
                  </a:moveTo>
                  <a:lnTo>
                    <a:pt x="94932" y="0"/>
                  </a:lnTo>
                  <a:lnTo>
                    <a:pt x="58102" y="7620"/>
                  </a:lnTo>
                  <a:lnTo>
                    <a:pt x="27940" y="27939"/>
                  </a:lnTo>
                  <a:lnTo>
                    <a:pt x="7620" y="58102"/>
                  </a:lnTo>
                  <a:lnTo>
                    <a:pt x="0" y="94932"/>
                  </a:lnTo>
                  <a:lnTo>
                    <a:pt x="0" y="474979"/>
                  </a:lnTo>
                  <a:lnTo>
                    <a:pt x="7620" y="511810"/>
                  </a:lnTo>
                  <a:lnTo>
                    <a:pt x="27940" y="542289"/>
                  </a:lnTo>
                  <a:lnTo>
                    <a:pt x="58102" y="562610"/>
                  </a:lnTo>
                  <a:lnTo>
                    <a:pt x="94932" y="569912"/>
                  </a:lnTo>
                  <a:lnTo>
                    <a:pt x="6188392" y="569912"/>
                  </a:lnTo>
                  <a:lnTo>
                    <a:pt x="6225540" y="562610"/>
                  </a:lnTo>
                  <a:lnTo>
                    <a:pt x="6255702" y="542289"/>
                  </a:lnTo>
                  <a:lnTo>
                    <a:pt x="6276022" y="511810"/>
                  </a:lnTo>
                  <a:lnTo>
                    <a:pt x="6283324" y="474979"/>
                  </a:lnTo>
                  <a:lnTo>
                    <a:pt x="6283324" y="94932"/>
                  </a:lnTo>
                  <a:lnTo>
                    <a:pt x="6276022" y="58102"/>
                  </a:lnTo>
                  <a:lnTo>
                    <a:pt x="6255702" y="27939"/>
                  </a:lnTo>
                  <a:lnTo>
                    <a:pt x="6225540" y="7620"/>
                  </a:lnTo>
                  <a:lnTo>
                    <a:pt x="61883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4544" y="3768725"/>
              <a:ext cx="6338570" cy="1903730"/>
            </a:xfrm>
            <a:custGeom>
              <a:avLst/>
              <a:gdLst/>
              <a:ahLst/>
              <a:cxnLst/>
              <a:rect l="l" t="t" r="r" b="b"/>
              <a:pathLst>
                <a:path w="6338570" h="1903729">
                  <a:moveTo>
                    <a:pt x="6234430" y="1353185"/>
                  </a:moveTo>
                  <a:lnTo>
                    <a:pt x="91757" y="1353185"/>
                  </a:lnTo>
                  <a:lnTo>
                    <a:pt x="55879" y="1360487"/>
                  </a:lnTo>
                  <a:lnTo>
                    <a:pt x="26987" y="1380172"/>
                  </a:lnTo>
                  <a:lnTo>
                    <a:pt x="7302" y="1409382"/>
                  </a:lnTo>
                  <a:lnTo>
                    <a:pt x="0" y="1444942"/>
                  </a:lnTo>
                  <a:lnTo>
                    <a:pt x="0" y="1811655"/>
                  </a:lnTo>
                  <a:lnTo>
                    <a:pt x="7302" y="1847532"/>
                  </a:lnTo>
                  <a:lnTo>
                    <a:pt x="26987" y="1876742"/>
                  </a:lnTo>
                  <a:lnTo>
                    <a:pt x="55879" y="1896427"/>
                  </a:lnTo>
                  <a:lnTo>
                    <a:pt x="91757" y="1903412"/>
                  </a:lnTo>
                  <a:lnTo>
                    <a:pt x="6234430" y="1903412"/>
                  </a:lnTo>
                  <a:lnTo>
                    <a:pt x="6269989" y="1896427"/>
                  </a:lnTo>
                  <a:lnTo>
                    <a:pt x="6299200" y="1876742"/>
                  </a:lnTo>
                  <a:lnTo>
                    <a:pt x="6318884" y="1847532"/>
                  </a:lnTo>
                  <a:lnTo>
                    <a:pt x="6326187" y="1811655"/>
                  </a:lnTo>
                  <a:lnTo>
                    <a:pt x="6326187" y="1444942"/>
                  </a:lnTo>
                  <a:lnTo>
                    <a:pt x="6318884" y="1409382"/>
                  </a:lnTo>
                  <a:lnTo>
                    <a:pt x="6299200" y="1380172"/>
                  </a:lnTo>
                  <a:lnTo>
                    <a:pt x="6269989" y="1360487"/>
                  </a:lnTo>
                  <a:lnTo>
                    <a:pt x="6234430" y="1353185"/>
                  </a:lnTo>
                  <a:close/>
                </a:path>
                <a:path w="6338570" h="1903729">
                  <a:moveTo>
                    <a:pt x="6243320" y="0"/>
                  </a:moveTo>
                  <a:lnTo>
                    <a:pt x="107314" y="0"/>
                  </a:lnTo>
                  <a:lnTo>
                    <a:pt x="70167" y="7619"/>
                  </a:lnTo>
                  <a:lnTo>
                    <a:pt x="40004" y="27939"/>
                  </a:lnTo>
                  <a:lnTo>
                    <a:pt x="19685" y="58102"/>
                  </a:lnTo>
                  <a:lnTo>
                    <a:pt x="12064" y="94932"/>
                  </a:lnTo>
                  <a:lnTo>
                    <a:pt x="12064" y="474980"/>
                  </a:lnTo>
                  <a:lnTo>
                    <a:pt x="19685" y="511810"/>
                  </a:lnTo>
                  <a:lnTo>
                    <a:pt x="40004" y="542289"/>
                  </a:lnTo>
                  <a:lnTo>
                    <a:pt x="70167" y="562610"/>
                  </a:lnTo>
                  <a:lnTo>
                    <a:pt x="107314" y="569912"/>
                  </a:lnTo>
                  <a:lnTo>
                    <a:pt x="6243320" y="569912"/>
                  </a:lnTo>
                  <a:lnTo>
                    <a:pt x="6280150" y="562610"/>
                  </a:lnTo>
                  <a:lnTo>
                    <a:pt x="6310630" y="542289"/>
                  </a:lnTo>
                  <a:lnTo>
                    <a:pt x="6330950" y="511810"/>
                  </a:lnTo>
                  <a:lnTo>
                    <a:pt x="6338252" y="474980"/>
                  </a:lnTo>
                  <a:lnTo>
                    <a:pt x="6338252" y="94932"/>
                  </a:lnTo>
                  <a:lnTo>
                    <a:pt x="6330950" y="58102"/>
                  </a:lnTo>
                  <a:lnTo>
                    <a:pt x="6310630" y="27939"/>
                  </a:lnTo>
                  <a:lnTo>
                    <a:pt x="6280150" y="7619"/>
                  </a:lnTo>
                  <a:lnTo>
                    <a:pt x="6243320" y="0"/>
                  </a:lnTo>
                  <a:close/>
                </a:path>
              </a:pathLst>
            </a:custGeom>
            <a:solidFill>
              <a:srgbClr val="BDBD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418897" y="2598102"/>
              <a:ext cx="596265" cy="283845"/>
            </a:xfrm>
            <a:custGeom>
              <a:avLst/>
              <a:gdLst/>
              <a:ahLst/>
              <a:cxnLst/>
              <a:rect l="l" t="t" r="r" b="b"/>
              <a:pathLst>
                <a:path w="596265" h="283844">
                  <a:moveTo>
                    <a:pt x="142239" y="0"/>
                  </a:moveTo>
                  <a:lnTo>
                    <a:pt x="97472" y="7302"/>
                  </a:lnTo>
                  <a:lnTo>
                    <a:pt x="58102" y="27305"/>
                  </a:lnTo>
                  <a:lnTo>
                    <a:pt x="27304" y="58102"/>
                  </a:lnTo>
                  <a:lnTo>
                    <a:pt x="7302" y="97155"/>
                  </a:lnTo>
                  <a:lnTo>
                    <a:pt x="0" y="141922"/>
                  </a:lnTo>
                  <a:lnTo>
                    <a:pt x="7302" y="187007"/>
                  </a:lnTo>
                  <a:lnTo>
                    <a:pt x="27304" y="225742"/>
                  </a:lnTo>
                  <a:lnTo>
                    <a:pt x="58102" y="256539"/>
                  </a:lnTo>
                  <a:lnTo>
                    <a:pt x="97472" y="276860"/>
                  </a:lnTo>
                  <a:lnTo>
                    <a:pt x="142239" y="283845"/>
                  </a:lnTo>
                  <a:lnTo>
                    <a:pt x="181292" y="278764"/>
                  </a:lnTo>
                  <a:lnTo>
                    <a:pt x="216217" y="263525"/>
                  </a:lnTo>
                  <a:lnTo>
                    <a:pt x="245427" y="240030"/>
                  </a:lnTo>
                  <a:lnTo>
                    <a:pt x="267652" y="209550"/>
                  </a:lnTo>
                  <a:lnTo>
                    <a:pt x="311785" y="209550"/>
                  </a:lnTo>
                  <a:lnTo>
                    <a:pt x="338772" y="182562"/>
                  </a:lnTo>
                  <a:lnTo>
                    <a:pt x="81279" y="182562"/>
                  </a:lnTo>
                  <a:lnTo>
                    <a:pt x="65404" y="179387"/>
                  </a:lnTo>
                  <a:lnTo>
                    <a:pt x="52704" y="170497"/>
                  </a:lnTo>
                  <a:lnTo>
                    <a:pt x="43814" y="157797"/>
                  </a:lnTo>
                  <a:lnTo>
                    <a:pt x="40639" y="141922"/>
                  </a:lnTo>
                  <a:lnTo>
                    <a:pt x="43814" y="126364"/>
                  </a:lnTo>
                  <a:lnTo>
                    <a:pt x="52704" y="113347"/>
                  </a:lnTo>
                  <a:lnTo>
                    <a:pt x="65404" y="104775"/>
                  </a:lnTo>
                  <a:lnTo>
                    <a:pt x="81279" y="101282"/>
                  </a:lnTo>
                  <a:lnTo>
                    <a:pt x="563880" y="101282"/>
                  </a:lnTo>
                  <a:lnTo>
                    <a:pt x="542289" y="74295"/>
                  </a:lnTo>
                  <a:lnTo>
                    <a:pt x="267652" y="74295"/>
                  </a:lnTo>
                  <a:lnTo>
                    <a:pt x="245427" y="43814"/>
                  </a:lnTo>
                  <a:lnTo>
                    <a:pt x="216217" y="20320"/>
                  </a:lnTo>
                  <a:lnTo>
                    <a:pt x="181292" y="5397"/>
                  </a:lnTo>
                  <a:lnTo>
                    <a:pt x="142239" y="0"/>
                  </a:lnTo>
                  <a:close/>
                </a:path>
                <a:path w="596265" h="283844">
                  <a:moveTo>
                    <a:pt x="563880" y="101282"/>
                  </a:moveTo>
                  <a:lnTo>
                    <a:pt x="81279" y="101282"/>
                  </a:lnTo>
                  <a:lnTo>
                    <a:pt x="97155" y="104775"/>
                  </a:lnTo>
                  <a:lnTo>
                    <a:pt x="110172" y="113347"/>
                  </a:lnTo>
                  <a:lnTo>
                    <a:pt x="118744" y="126364"/>
                  </a:lnTo>
                  <a:lnTo>
                    <a:pt x="121919" y="141922"/>
                  </a:lnTo>
                  <a:lnTo>
                    <a:pt x="118744" y="157797"/>
                  </a:lnTo>
                  <a:lnTo>
                    <a:pt x="110172" y="170497"/>
                  </a:lnTo>
                  <a:lnTo>
                    <a:pt x="97155" y="179387"/>
                  </a:lnTo>
                  <a:lnTo>
                    <a:pt x="81279" y="182562"/>
                  </a:lnTo>
                  <a:lnTo>
                    <a:pt x="338772" y="182562"/>
                  </a:lnTo>
                  <a:lnTo>
                    <a:pt x="366077" y="209550"/>
                  </a:lnTo>
                  <a:lnTo>
                    <a:pt x="409892" y="165735"/>
                  </a:lnTo>
                  <a:lnTo>
                    <a:pt x="577532" y="165735"/>
                  </a:lnTo>
                  <a:lnTo>
                    <a:pt x="596264" y="141922"/>
                  </a:lnTo>
                  <a:lnTo>
                    <a:pt x="563880" y="101282"/>
                  </a:lnTo>
                  <a:close/>
                </a:path>
                <a:path w="596265" h="283844">
                  <a:moveTo>
                    <a:pt x="498157" y="165735"/>
                  </a:moveTo>
                  <a:lnTo>
                    <a:pt x="409892" y="165735"/>
                  </a:lnTo>
                  <a:lnTo>
                    <a:pt x="454024" y="209550"/>
                  </a:lnTo>
                  <a:lnTo>
                    <a:pt x="498157" y="165735"/>
                  </a:lnTo>
                  <a:close/>
                </a:path>
                <a:path w="596265" h="283844">
                  <a:moveTo>
                    <a:pt x="577532" y="165735"/>
                  </a:moveTo>
                  <a:lnTo>
                    <a:pt x="498157" y="165735"/>
                  </a:lnTo>
                  <a:lnTo>
                    <a:pt x="542289" y="209550"/>
                  </a:lnTo>
                  <a:lnTo>
                    <a:pt x="577532" y="16573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437312" y="3935094"/>
              <a:ext cx="596265" cy="285115"/>
            </a:xfrm>
            <a:custGeom>
              <a:avLst/>
              <a:gdLst/>
              <a:ahLst/>
              <a:cxnLst/>
              <a:rect l="l" t="t" r="r" b="b"/>
              <a:pathLst>
                <a:path w="596265" h="285114">
                  <a:moveTo>
                    <a:pt x="142240" y="0"/>
                  </a:moveTo>
                  <a:lnTo>
                    <a:pt x="97472" y="7302"/>
                  </a:lnTo>
                  <a:lnTo>
                    <a:pt x="58102" y="27304"/>
                  </a:lnTo>
                  <a:lnTo>
                    <a:pt x="27304" y="58102"/>
                  </a:lnTo>
                  <a:lnTo>
                    <a:pt x="7302" y="97472"/>
                  </a:lnTo>
                  <a:lnTo>
                    <a:pt x="0" y="142239"/>
                  </a:lnTo>
                  <a:lnTo>
                    <a:pt x="7302" y="187324"/>
                  </a:lnTo>
                  <a:lnTo>
                    <a:pt x="27304" y="226377"/>
                  </a:lnTo>
                  <a:lnTo>
                    <a:pt x="58102" y="257174"/>
                  </a:lnTo>
                  <a:lnTo>
                    <a:pt x="97472" y="277494"/>
                  </a:lnTo>
                  <a:lnTo>
                    <a:pt x="142240" y="284797"/>
                  </a:lnTo>
                  <a:lnTo>
                    <a:pt x="181292" y="279399"/>
                  </a:lnTo>
                  <a:lnTo>
                    <a:pt x="216217" y="264159"/>
                  </a:lnTo>
                  <a:lnTo>
                    <a:pt x="245427" y="240664"/>
                  </a:lnTo>
                  <a:lnTo>
                    <a:pt x="267652" y="210184"/>
                  </a:lnTo>
                  <a:lnTo>
                    <a:pt x="311784" y="210184"/>
                  </a:lnTo>
                  <a:lnTo>
                    <a:pt x="338772" y="182879"/>
                  </a:lnTo>
                  <a:lnTo>
                    <a:pt x="81279" y="182879"/>
                  </a:lnTo>
                  <a:lnTo>
                    <a:pt x="65404" y="179704"/>
                  </a:lnTo>
                  <a:lnTo>
                    <a:pt x="52704" y="171132"/>
                  </a:lnTo>
                  <a:lnTo>
                    <a:pt x="43814" y="158114"/>
                  </a:lnTo>
                  <a:lnTo>
                    <a:pt x="40639" y="142239"/>
                  </a:lnTo>
                  <a:lnTo>
                    <a:pt x="43814" y="126682"/>
                  </a:lnTo>
                  <a:lnTo>
                    <a:pt x="52704" y="113664"/>
                  </a:lnTo>
                  <a:lnTo>
                    <a:pt x="65404" y="104774"/>
                  </a:lnTo>
                  <a:lnTo>
                    <a:pt x="81279" y="101599"/>
                  </a:lnTo>
                  <a:lnTo>
                    <a:pt x="563879" y="101599"/>
                  </a:lnTo>
                  <a:lnTo>
                    <a:pt x="542290" y="74612"/>
                  </a:lnTo>
                  <a:lnTo>
                    <a:pt x="267652" y="74612"/>
                  </a:lnTo>
                  <a:lnTo>
                    <a:pt x="245427" y="44132"/>
                  </a:lnTo>
                  <a:lnTo>
                    <a:pt x="216217" y="20637"/>
                  </a:lnTo>
                  <a:lnTo>
                    <a:pt x="181292" y="5397"/>
                  </a:lnTo>
                  <a:lnTo>
                    <a:pt x="142240" y="0"/>
                  </a:lnTo>
                  <a:close/>
                </a:path>
                <a:path w="596265" h="285114">
                  <a:moveTo>
                    <a:pt x="563879" y="101599"/>
                  </a:moveTo>
                  <a:lnTo>
                    <a:pt x="81279" y="101599"/>
                  </a:lnTo>
                  <a:lnTo>
                    <a:pt x="97154" y="104774"/>
                  </a:lnTo>
                  <a:lnTo>
                    <a:pt x="110172" y="113664"/>
                  </a:lnTo>
                  <a:lnTo>
                    <a:pt x="118745" y="126682"/>
                  </a:lnTo>
                  <a:lnTo>
                    <a:pt x="121920" y="142239"/>
                  </a:lnTo>
                  <a:lnTo>
                    <a:pt x="118745" y="158114"/>
                  </a:lnTo>
                  <a:lnTo>
                    <a:pt x="110172" y="171132"/>
                  </a:lnTo>
                  <a:lnTo>
                    <a:pt x="97154" y="179704"/>
                  </a:lnTo>
                  <a:lnTo>
                    <a:pt x="81279" y="182879"/>
                  </a:lnTo>
                  <a:lnTo>
                    <a:pt x="338772" y="182879"/>
                  </a:lnTo>
                  <a:lnTo>
                    <a:pt x="366077" y="210184"/>
                  </a:lnTo>
                  <a:lnTo>
                    <a:pt x="409892" y="166052"/>
                  </a:lnTo>
                  <a:lnTo>
                    <a:pt x="577532" y="166052"/>
                  </a:lnTo>
                  <a:lnTo>
                    <a:pt x="596265" y="142239"/>
                  </a:lnTo>
                  <a:lnTo>
                    <a:pt x="563879" y="101599"/>
                  </a:lnTo>
                  <a:close/>
                </a:path>
                <a:path w="596265" h="285114">
                  <a:moveTo>
                    <a:pt x="498157" y="166052"/>
                  </a:moveTo>
                  <a:lnTo>
                    <a:pt x="409892" y="166052"/>
                  </a:lnTo>
                  <a:lnTo>
                    <a:pt x="454025" y="210184"/>
                  </a:lnTo>
                  <a:lnTo>
                    <a:pt x="498157" y="166052"/>
                  </a:lnTo>
                  <a:close/>
                </a:path>
                <a:path w="596265" h="285114">
                  <a:moveTo>
                    <a:pt x="577532" y="166052"/>
                  </a:moveTo>
                  <a:lnTo>
                    <a:pt x="498157" y="166052"/>
                  </a:lnTo>
                  <a:lnTo>
                    <a:pt x="542290" y="210184"/>
                  </a:lnTo>
                  <a:lnTo>
                    <a:pt x="577532" y="166052"/>
                  </a:lnTo>
                  <a:close/>
                </a:path>
              </a:pathLst>
            </a:custGeom>
            <a:solidFill>
              <a:srgbClr val="CF2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780404" y="3939857"/>
              <a:ext cx="596265" cy="285115"/>
            </a:xfrm>
            <a:custGeom>
              <a:avLst/>
              <a:gdLst/>
              <a:ahLst/>
              <a:cxnLst/>
              <a:rect l="l" t="t" r="r" b="b"/>
              <a:pathLst>
                <a:path w="596264" h="285114">
                  <a:moveTo>
                    <a:pt x="142240" y="0"/>
                  </a:moveTo>
                  <a:lnTo>
                    <a:pt x="97472" y="7302"/>
                  </a:lnTo>
                  <a:lnTo>
                    <a:pt x="58102" y="27304"/>
                  </a:lnTo>
                  <a:lnTo>
                    <a:pt x="27305" y="58102"/>
                  </a:lnTo>
                  <a:lnTo>
                    <a:pt x="7302" y="97472"/>
                  </a:lnTo>
                  <a:lnTo>
                    <a:pt x="0" y="142239"/>
                  </a:lnTo>
                  <a:lnTo>
                    <a:pt x="7302" y="187324"/>
                  </a:lnTo>
                  <a:lnTo>
                    <a:pt x="27305" y="226377"/>
                  </a:lnTo>
                  <a:lnTo>
                    <a:pt x="58102" y="257174"/>
                  </a:lnTo>
                  <a:lnTo>
                    <a:pt x="97472" y="277494"/>
                  </a:lnTo>
                  <a:lnTo>
                    <a:pt x="142240" y="284797"/>
                  </a:lnTo>
                  <a:lnTo>
                    <a:pt x="181292" y="279399"/>
                  </a:lnTo>
                  <a:lnTo>
                    <a:pt x="216217" y="264159"/>
                  </a:lnTo>
                  <a:lnTo>
                    <a:pt x="245427" y="240664"/>
                  </a:lnTo>
                  <a:lnTo>
                    <a:pt x="267652" y="210184"/>
                  </a:lnTo>
                  <a:lnTo>
                    <a:pt x="311785" y="210184"/>
                  </a:lnTo>
                  <a:lnTo>
                    <a:pt x="338772" y="182879"/>
                  </a:lnTo>
                  <a:lnTo>
                    <a:pt x="81280" y="182879"/>
                  </a:lnTo>
                  <a:lnTo>
                    <a:pt x="65405" y="179704"/>
                  </a:lnTo>
                  <a:lnTo>
                    <a:pt x="52705" y="171132"/>
                  </a:lnTo>
                  <a:lnTo>
                    <a:pt x="43815" y="158114"/>
                  </a:lnTo>
                  <a:lnTo>
                    <a:pt x="40640" y="142239"/>
                  </a:lnTo>
                  <a:lnTo>
                    <a:pt x="43815" y="126682"/>
                  </a:lnTo>
                  <a:lnTo>
                    <a:pt x="52705" y="113664"/>
                  </a:lnTo>
                  <a:lnTo>
                    <a:pt x="65405" y="104774"/>
                  </a:lnTo>
                  <a:lnTo>
                    <a:pt x="81280" y="101599"/>
                  </a:lnTo>
                  <a:lnTo>
                    <a:pt x="563880" y="101599"/>
                  </a:lnTo>
                  <a:lnTo>
                    <a:pt x="542290" y="74612"/>
                  </a:lnTo>
                  <a:lnTo>
                    <a:pt x="267652" y="74612"/>
                  </a:lnTo>
                  <a:lnTo>
                    <a:pt x="245427" y="44132"/>
                  </a:lnTo>
                  <a:lnTo>
                    <a:pt x="216217" y="20637"/>
                  </a:lnTo>
                  <a:lnTo>
                    <a:pt x="181292" y="5397"/>
                  </a:lnTo>
                  <a:lnTo>
                    <a:pt x="142240" y="0"/>
                  </a:lnTo>
                  <a:close/>
                </a:path>
                <a:path w="596264" h="285114">
                  <a:moveTo>
                    <a:pt x="563880" y="101599"/>
                  </a:moveTo>
                  <a:lnTo>
                    <a:pt x="81280" y="101599"/>
                  </a:lnTo>
                  <a:lnTo>
                    <a:pt x="97155" y="104774"/>
                  </a:lnTo>
                  <a:lnTo>
                    <a:pt x="110172" y="113664"/>
                  </a:lnTo>
                  <a:lnTo>
                    <a:pt x="118745" y="126682"/>
                  </a:lnTo>
                  <a:lnTo>
                    <a:pt x="121920" y="142239"/>
                  </a:lnTo>
                  <a:lnTo>
                    <a:pt x="118745" y="158114"/>
                  </a:lnTo>
                  <a:lnTo>
                    <a:pt x="110172" y="171132"/>
                  </a:lnTo>
                  <a:lnTo>
                    <a:pt x="97155" y="179704"/>
                  </a:lnTo>
                  <a:lnTo>
                    <a:pt x="81280" y="182879"/>
                  </a:lnTo>
                  <a:lnTo>
                    <a:pt x="338772" y="182879"/>
                  </a:lnTo>
                  <a:lnTo>
                    <a:pt x="366077" y="210184"/>
                  </a:lnTo>
                  <a:lnTo>
                    <a:pt x="409892" y="166052"/>
                  </a:lnTo>
                  <a:lnTo>
                    <a:pt x="577532" y="166052"/>
                  </a:lnTo>
                  <a:lnTo>
                    <a:pt x="596265" y="142239"/>
                  </a:lnTo>
                  <a:lnTo>
                    <a:pt x="563880" y="101599"/>
                  </a:lnTo>
                  <a:close/>
                </a:path>
                <a:path w="596264" h="285114">
                  <a:moveTo>
                    <a:pt x="498157" y="166052"/>
                  </a:moveTo>
                  <a:lnTo>
                    <a:pt x="409892" y="166052"/>
                  </a:lnTo>
                  <a:lnTo>
                    <a:pt x="454025" y="210184"/>
                  </a:lnTo>
                  <a:lnTo>
                    <a:pt x="498157" y="166052"/>
                  </a:lnTo>
                  <a:close/>
                </a:path>
                <a:path w="596264" h="285114">
                  <a:moveTo>
                    <a:pt x="577532" y="166052"/>
                  </a:moveTo>
                  <a:lnTo>
                    <a:pt x="498157" y="166052"/>
                  </a:lnTo>
                  <a:lnTo>
                    <a:pt x="542290" y="210184"/>
                  </a:lnTo>
                  <a:lnTo>
                    <a:pt x="577532" y="166052"/>
                  </a:lnTo>
                  <a:close/>
                </a:path>
              </a:pathLst>
            </a:custGeom>
            <a:solidFill>
              <a:srgbClr val="00AF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475412" y="5242242"/>
              <a:ext cx="596265" cy="283845"/>
            </a:xfrm>
            <a:custGeom>
              <a:avLst/>
              <a:gdLst/>
              <a:ahLst/>
              <a:cxnLst/>
              <a:rect l="l" t="t" r="r" b="b"/>
              <a:pathLst>
                <a:path w="596265" h="283845">
                  <a:moveTo>
                    <a:pt x="142240" y="0"/>
                  </a:moveTo>
                  <a:lnTo>
                    <a:pt x="97472" y="7302"/>
                  </a:lnTo>
                  <a:lnTo>
                    <a:pt x="58102" y="27305"/>
                  </a:lnTo>
                  <a:lnTo>
                    <a:pt x="27304" y="58102"/>
                  </a:lnTo>
                  <a:lnTo>
                    <a:pt x="7302" y="97155"/>
                  </a:lnTo>
                  <a:lnTo>
                    <a:pt x="0" y="141922"/>
                  </a:lnTo>
                  <a:lnTo>
                    <a:pt x="7302" y="187007"/>
                  </a:lnTo>
                  <a:lnTo>
                    <a:pt x="27304" y="225742"/>
                  </a:lnTo>
                  <a:lnTo>
                    <a:pt x="58102" y="256540"/>
                  </a:lnTo>
                  <a:lnTo>
                    <a:pt x="97472" y="276860"/>
                  </a:lnTo>
                  <a:lnTo>
                    <a:pt x="142240" y="283845"/>
                  </a:lnTo>
                  <a:lnTo>
                    <a:pt x="181292" y="278765"/>
                  </a:lnTo>
                  <a:lnTo>
                    <a:pt x="216217" y="263525"/>
                  </a:lnTo>
                  <a:lnTo>
                    <a:pt x="245427" y="240030"/>
                  </a:lnTo>
                  <a:lnTo>
                    <a:pt x="267652" y="209550"/>
                  </a:lnTo>
                  <a:lnTo>
                    <a:pt x="311784" y="209550"/>
                  </a:lnTo>
                  <a:lnTo>
                    <a:pt x="338772" y="182562"/>
                  </a:lnTo>
                  <a:lnTo>
                    <a:pt x="81279" y="182562"/>
                  </a:lnTo>
                  <a:lnTo>
                    <a:pt x="65404" y="179387"/>
                  </a:lnTo>
                  <a:lnTo>
                    <a:pt x="52704" y="170497"/>
                  </a:lnTo>
                  <a:lnTo>
                    <a:pt x="43815" y="157797"/>
                  </a:lnTo>
                  <a:lnTo>
                    <a:pt x="40640" y="141922"/>
                  </a:lnTo>
                  <a:lnTo>
                    <a:pt x="43815" y="126365"/>
                  </a:lnTo>
                  <a:lnTo>
                    <a:pt x="52704" y="113347"/>
                  </a:lnTo>
                  <a:lnTo>
                    <a:pt x="65404" y="104775"/>
                  </a:lnTo>
                  <a:lnTo>
                    <a:pt x="81279" y="101282"/>
                  </a:lnTo>
                  <a:lnTo>
                    <a:pt x="563879" y="101282"/>
                  </a:lnTo>
                  <a:lnTo>
                    <a:pt x="542290" y="74295"/>
                  </a:lnTo>
                  <a:lnTo>
                    <a:pt x="267652" y="74295"/>
                  </a:lnTo>
                  <a:lnTo>
                    <a:pt x="245427" y="43815"/>
                  </a:lnTo>
                  <a:lnTo>
                    <a:pt x="216217" y="20320"/>
                  </a:lnTo>
                  <a:lnTo>
                    <a:pt x="181292" y="5397"/>
                  </a:lnTo>
                  <a:lnTo>
                    <a:pt x="142240" y="0"/>
                  </a:lnTo>
                  <a:close/>
                </a:path>
                <a:path w="596265" h="283845">
                  <a:moveTo>
                    <a:pt x="563879" y="101282"/>
                  </a:moveTo>
                  <a:lnTo>
                    <a:pt x="81279" y="101282"/>
                  </a:lnTo>
                  <a:lnTo>
                    <a:pt x="97154" y="104775"/>
                  </a:lnTo>
                  <a:lnTo>
                    <a:pt x="110172" y="113347"/>
                  </a:lnTo>
                  <a:lnTo>
                    <a:pt x="118745" y="126365"/>
                  </a:lnTo>
                  <a:lnTo>
                    <a:pt x="121920" y="141922"/>
                  </a:lnTo>
                  <a:lnTo>
                    <a:pt x="118745" y="157797"/>
                  </a:lnTo>
                  <a:lnTo>
                    <a:pt x="110172" y="170497"/>
                  </a:lnTo>
                  <a:lnTo>
                    <a:pt x="97154" y="179387"/>
                  </a:lnTo>
                  <a:lnTo>
                    <a:pt x="81279" y="182562"/>
                  </a:lnTo>
                  <a:lnTo>
                    <a:pt x="338772" y="182562"/>
                  </a:lnTo>
                  <a:lnTo>
                    <a:pt x="366077" y="209550"/>
                  </a:lnTo>
                  <a:lnTo>
                    <a:pt x="409892" y="165735"/>
                  </a:lnTo>
                  <a:lnTo>
                    <a:pt x="577532" y="165735"/>
                  </a:lnTo>
                  <a:lnTo>
                    <a:pt x="596265" y="141922"/>
                  </a:lnTo>
                  <a:lnTo>
                    <a:pt x="563879" y="101282"/>
                  </a:lnTo>
                  <a:close/>
                </a:path>
                <a:path w="596265" h="283845">
                  <a:moveTo>
                    <a:pt x="498157" y="165735"/>
                  </a:moveTo>
                  <a:lnTo>
                    <a:pt x="409892" y="165735"/>
                  </a:lnTo>
                  <a:lnTo>
                    <a:pt x="454025" y="209550"/>
                  </a:lnTo>
                  <a:lnTo>
                    <a:pt x="498157" y="165735"/>
                  </a:lnTo>
                  <a:close/>
                </a:path>
                <a:path w="596265" h="283845">
                  <a:moveTo>
                    <a:pt x="577532" y="165735"/>
                  </a:moveTo>
                  <a:lnTo>
                    <a:pt x="498157" y="165735"/>
                  </a:lnTo>
                  <a:lnTo>
                    <a:pt x="542290" y="209550"/>
                  </a:lnTo>
                  <a:lnTo>
                    <a:pt x="577532" y="16573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839777" y="5242242"/>
              <a:ext cx="596265" cy="283845"/>
            </a:xfrm>
            <a:custGeom>
              <a:avLst/>
              <a:gdLst/>
              <a:ahLst/>
              <a:cxnLst/>
              <a:rect l="l" t="t" r="r" b="b"/>
              <a:pathLst>
                <a:path w="596264" h="283845">
                  <a:moveTo>
                    <a:pt x="142239" y="0"/>
                  </a:moveTo>
                  <a:lnTo>
                    <a:pt x="97472" y="7302"/>
                  </a:lnTo>
                  <a:lnTo>
                    <a:pt x="58102" y="27305"/>
                  </a:lnTo>
                  <a:lnTo>
                    <a:pt x="27305" y="58102"/>
                  </a:lnTo>
                  <a:lnTo>
                    <a:pt x="7302" y="97155"/>
                  </a:lnTo>
                  <a:lnTo>
                    <a:pt x="0" y="141922"/>
                  </a:lnTo>
                  <a:lnTo>
                    <a:pt x="7302" y="187007"/>
                  </a:lnTo>
                  <a:lnTo>
                    <a:pt x="27305" y="225742"/>
                  </a:lnTo>
                  <a:lnTo>
                    <a:pt x="58102" y="256540"/>
                  </a:lnTo>
                  <a:lnTo>
                    <a:pt x="97472" y="276860"/>
                  </a:lnTo>
                  <a:lnTo>
                    <a:pt x="142239" y="283845"/>
                  </a:lnTo>
                  <a:lnTo>
                    <a:pt x="181292" y="278765"/>
                  </a:lnTo>
                  <a:lnTo>
                    <a:pt x="216217" y="263525"/>
                  </a:lnTo>
                  <a:lnTo>
                    <a:pt x="245427" y="240030"/>
                  </a:lnTo>
                  <a:lnTo>
                    <a:pt x="267652" y="209550"/>
                  </a:lnTo>
                  <a:lnTo>
                    <a:pt x="311785" y="209550"/>
                  </a:lnTo>
                  <a:lnTo>
                    <a:pt x="338772" y="182562"/>
                  </a:lnTo>
                  <a:lnTo>
                    <a:pt x="81280" y="182562"/>
                  </a:lnTo>
                  <a:lnTo>
                    <a:pt x="65405" y="179387"/>
                  </a:lnTo>
                  <a:lnTo>
                    <a:pt x="52705" y="170497"/>
                  </a:lnTo>
                  <a:lnTo>
                    <a:pt x="43814" y="157797"/>
                  </a:lnTo>
                  <a:lnTo>
                    <a:pt x="40639" y="141922"/>
                  </a:lnTo>
                  <a:lnTo>
                    <a:pt x="43814" y="126365"/>
                  </a:lnTo>
                  <a:lnTo>
                    <a:pt x="52705" y="113347"/>
                  </a:lnTo>
                  <a:lnTo>
                    <a:pt x="65405" y="104775"/>
                  </a:lnTo>
                  <a:lnTo>
                    <a:pt x="81280" y="101282"/>
                  </a:lnTo>
                  <a:lnTo>
                    <a:pt x="563880" y="101282"/>
                  </a:lnTo>
                  <a:lnTo>
                    <a:pt x="542289" y="74295"/>
                  </a:lnTo>
                  <a:lnTo>
                    <a:pt x="267652" y="74295"/>
                  </a:lnTo>
                  <a:lnTo>
                    <a:pt x="245427" y="43815"/>
                  </a:lnTo>
                  <a:lnTo>
                    <a:pt x="216217" y="20320"/>
                  </a:lnTo>
                  <a:lnTo>
                    <a:pt x="181292" y="5397"/>
                  </a:lnTo>
                  <a:lnTo>
                    <a:pt x="142239" y="0"/>
                  </a:lnTo>
                  <a:close/>
                </a:path>
                <a:path w="596264" h="283845">
                  <a:moveTo>
                    <a:pt x="563880" y="101282"/>
                  </a:moveTo>
                  <a:lnTo>
                    <a:pt x="81280" y="101282"/>
                  </a:lnTo>
                  <a:lnTo>
                    <a:pt x="97155" y="104775"/>
                  </a:lnTo>
                  <a:lnTo>
                    <a:pt x="110172" y="113347"/>
                  </a:lnTo>
                  <a:lnTo>
                    <a:pt x="118745" y="126365"/>
                  </a:lnTo>
                  <a:lnTo>
                    <a:pt x="121920" y="141922"/>
                  </a:lnTo>
                  <a:lnTo>
                    <a:pt x="118745" y="157797"/>
                  </a:lnTo>
                  <a:lnTo>
                    <a:pt x="110172" y="170497"/>
                  </a:lnTo>
                  <a:lnTo>
                    <a:pt x="97155" y="179387"/>
                  </a:lnTo>
                  <a:lnTo>
                    <a:pt x="81280" y="182562"/>
                  </a:lnTo>
                  <a:lnTo>
                    <a:pt x="338772" y="182562"/>
                  </a:lnTo>
                  <a:lnTo>
                    <a:pt x="366077" y="209550"/>
                  </a:lnTo>
                  <a:lnTo>
                    <a:pt x="409892" y="165735"/>
                  </a:lnTo>
                  <a:lnTo>
                    <a:pt x="577532" y="165735"/>
                  </a:lnTo>
                  <a:lnTo>
                    <a:pt x="596264" y="141922"/>
                  </a:lnTo>
                  <a:lnTo>
                    <a:pt x="563880" y="101282"/>
                  </a:lnTo>
                  <a:close/>
                </a:path>
                <a:path w="596264" h="283845">
                  <a:moveTo>
                    <a:pt x="498157" y="165735"/>
                  </a:moveTo>
                  <a:lnTo>
                    <a:pt x="409892" y="165735"/>
                  </a:lnTo>
                  <a:lnTo>
                    <a:pt x="454025" y="209550"/>
                  </a:lnTo>
                  <a:lnTo>
                    <a:pt x="498157" y="165735"/>
                  </a:lnTo>
                  <a:close/>
                </a:path>
                <a:path w="596264" h="283845">
                  <a:moveTo>
                    <a:pt x="577532" y="165735"/>
                  </a:moveTo>
                  <a:lnTo>
                    <a:pt x="498157" y="165735"/>
                  </a:lnTo>
                  <a:lnTo>
                    <a:pt x="542289" y="209550"/>
                  </a:lnTo>
                  <a:lnTo>
                    <a:pt x="577532" y="165735"/>
                  </a:lnTo>
                  <a:close/>
                </a:path>
              </a:pathLst>
            </a:custGeom>
            <a:solidFill>
              <a:srgbClr val="CF2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182869" y="5247322"/>
              <a:ext cx="596265" cy="285115"/>
            </a:xfrm>
            <a:custGeom>
              <a:avLst/>
              <a:gdLst/>
              <a:ahLst/>
              <a:cxnLst/>
              <a:rect l="l" t="t" r="r" b="b"/>
              <a:pathLst>
                <a:path w="596264" h="285114">
                  <a:moveTo>
                    <a:pt x="142239" y="0"/>
                  </a:moveTo>
                  <a:lnTo>
                    <a:pt x="97472" y="7302"/>
                  </a:lnTo>
                  <a:lnTo>
                    <a:pt x="58102" y="27304"/>
                  </a:lnTo>
                  <a:lnTo>
                    <a:pt x="27304" y="58102"/>
                  </a:lnTo>
                  <a:lnTo>
                    <a:pt x="7302" y="97472"/>
                  </a:lnTo>
                  <a:lnTo>
                    <a:pt x="0" y="142239"/>
                  </a:lnTo>
                  <a:lnTo>
                    <a:pt x="7302" y="187324"/>
                  </a:lnTo>
                  <a:lnTo>
                    <a:pt x="27304" y="226377"/>
                  </a:lnTo>
                  <a:lnTo>
                    <a:pt x="58102" y="257174"/>
                  </a:lnTo>
                  <a:lnTo>
                    <a:pt x="97472" y="277494"/>
                  </a:lnTo>
                  <a:lnTo>
                    <a:pt x="142239" y="284797"/>
                  </a:lnTo>
                  <a:lnTo>
                    <a:pt x="181292" y="279399"/>
                  </a:lnTo>
                  <a:lnTo>
                    <a:pt x="216217" y="264159"/>
                  </a:lnTo>
                  <a:lnTo>
                    <a:pt x="245427" y="240664"/>
                  </a:lnTo>
                  <a:lnTo>
                    <a:pt x="267652" y="210184"/>
                  </a:lnTo>
                  <a:lnTo>
                    <a:pt x="311784" y="210184"/>
                  </a:lnTo>
                  <a:lnTo>
                    <a:pt x="338772" y="182879"/>
                  </a:lnTo>
                  <a:lnTo>
                    <a:pt x="81279" y="182879"/>
                  </a:lnTo>
                  <a:lnTo>
                    <a:pt x="65404" y="179704"/>
                  </a:lnTo>
                  <a:lnTo>
                    <a:pt x="52704" y="171132"/>
                  </a:lnTo>
                  <a:lnTo>
                    <a:pt x="43814" y="158114"/>
                  </a:lnTo>
                  <a:lnTo>
                    <a:pt x="40639" y="142239"/>
                  </a:lnTo>
                  <a:lnTo>
                    <a:pt x="43814" y="126682"/>
                  </a:lnTo>
                  <a:lnTo>
                    <a:pt x="52704" y="113664"/>
                  </a:lnTo>
                  <a:lnTo>
                    <a:pt x="65404" y="104774"/>
                  </a:lnTo>
                  <a:lnTo>
                    <a:pt x="81279" y="101599"/>
                  </a:lnTo>
                  <a:lnTo>
                    <a:pt x="563879" y="101599"/>
                  </a:lnTo>
                  <a:lnTo>
                    <a:pt x="542289" y="74612"/>
                  </a:lnTo>
                  <a:lnTo>
                    <a:pt x="267652" y="74612"/>
                  </a:lnTo>
                  <a:lnTo>
                    <a:pt x="245427" y="44132"/>
                  </a:lnTo>
                  <a:lnTo>
                    <a:pt x="216217" y="20637"/>
                  </a:lnTo>
                  <a:lnTo>
                    <a:pt x="181292" y="5397"/>
                  </a:lnTo>
                  <a:lnTo>
                    <a:pt x="142239" y="0"/>
                  </a:lnTo>
                  <a:close/>
                </a:path>
                <a:path w="596264" h="285114">
                  <a:moveTo>
                    <a:pt x="563879" y="101599"/>
                  </a:moveTo>
                  <a:lnTo>
                    <a:pt x="81279" y="101599"/>
                  </a:lnTo>
                  <a:lnTo>
                    <a:pt x="97154" y="104774"/>
                  </a:lnTo>
                  <a:lnTo>
                    <a:pt x="110172" y="113664"/>
                  </a:lnTo>
                  <a:lnTo>
                    <a:pt x="118744" y="126682"/>
                  </a:lnTo>
                  <a:lnTo>
                    <a:pt x="121919" y="142239"/>
                  </a:lnTo>
                  <a:lnTo>
                    <a:pt x="118744" y="158114"/>
                  </a:lnTo>
                  <a:lnTo>
                    <a:pt x="110172" y="171132"/>
                  </a:lnTo>
                  <a:lnTo>
                    <a:pt x="97154" y="179704"/>
                  </a:lnTo>
                  <a:lnTo>
                    <a:pt x="81279" y="182879"/>
                  </a:lnTo>
                  <a:lnTo>
                    <a:pt x="338772" y="182879"/>
                  </a:lnTo>
                  <a:lnTo>
                    <a:pt x="366077" y="210184"/>
                  </a:lnTo>
                  <a:lnTo>
                    <a:pt x="409892" y="166052"/>
                  </a:lnTo>
                  <a:lnTo>
                    <a:pt x="577532" y="166052"/>
                  </a:lnTo>
                  <a:lnTo>
                    <a:pt x="596264" y="142239"/>
                  </a:lnTo>
                  <a:lnTo>
                    <a:pt x="563879" y="101599"/>
                  </a:lnTo>
                  <a:close/>
                </a:path>
                <a:path w="596264" h="285114">
                  <a:moveTo>
                    <a:pt x="498157" y="166052"/>
                  </a:moveTo>
                  <a:lnTo>
                    <a:pt x="409892" y="166052"/>
                  </a:lnTo>
                  <a:lnTo>
                    <a:pt x="454025" y="210184"/>
                  </a:lnTo>
                  <a:lnTo>
                    <a:pt x="498157" y="166052"/>
                  </a:lnTo>
                  <a:close/>
                </a:path>
                <a:path w="596264" h="285114">
                  <a:moveTo>
                    <a:pt x="577532" y="166052"/>
                  </a:moveTo>
                  <a:lnTo>
                    <a:pt x="498157" y="166052"/>
                  </a:lnTo>
                  <a:lnTo>
                    <a:pt x="542289" y="210184"/>
                  </a:lnTo>
                  <a:lnTo>
                    <a:pt x="577532" y="166052"/>
                  </a:lnTo>
                  <a:close/>
                </a:path>
              </a:pathLst>
            </a:custGeom>
            <a:solidFill>
              <a:srgbClr val="00AF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855344" y="772795"/>
            <a:ext cx="224790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0" spc="180" dirty="0">
                <a:solidFill>
                  <a:srgbClr val="000000"/>
                </a:solidFill>
                <a:latin typeface="Times New Roman"/>
                <a:cs typeface="Times New Roman"/>
              </a:rPr>
              <a:t>Κρυπτογραφία:</a:t>
            </a:r>
            <a:r>
              <a:rPr sz="2200" b="0" spc="1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55" dirty="0">
                <a:solidFill>
                  <a:srgbClr val="000000"/>
                </a:solidFill>
                <a:latin typeface="Times New Roman"/>
                <a:cs typeface="Times New Roman"/>
              </a:rPr>
              <a:t>.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92150" y="1520825"/>
            <a:ext cx="4994275" cy="5118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 marR="5080" indent="-91440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25000"/>
              <a:buFont typeface="Arial"/>
              <a:buChar char="•"/>
              <a:tabLst>
                <a:tab pos="173355" algn="l"/>
              </a:tabLst>
            </a:pPr>
            <a:r>
              <a:rPr sz="1600" spc="105" dirty="0">
                <a:latin typeface="Calibri"/>
                <a:cs typeface="Calibri"/>
              </a:rPr>
              <a:t>Στο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spc="105" dirty="0">
                <a:latin typeface="Calibri"/>
                <a:cs typeface="Calibri"/>
              </a:rPr>
              <a:t>πλαίσιο</a:t>
            </a:r>
            <a:r>
              <a:rPr sz="1600" spc="55" dirty="0">
                <a:latin typeface="Calibri"/>
                <a:cs typeface="Calibri"/>
              </a:rPr>
              <a:t> </a:t>
            </a:r>
            <a:r>
              <a:rPr sz="1600" spc="105" dirty="0">
                <a:latin typeface="Calibri"/>
                <a:cs typeface="Calibri"/>
              </a:rPr>
              <a:t>της</a:t>
            </a:r>
            <a:r>
              <a:rPr sz="1600" spc="55" dirty="0">
                <a:latin typeface="Calibri"/>
                <a:cs typeface="Calibri"/>
              </a:rPr>
              <a:t> </a:t>
            </a:r>
            <a:r>
              <a:rPr sz="1600" spc="110" dirty="0">
                <a:latin typeface="Calibri"/>
                <a:cs typeface="Calibri"/>
              </a:rPr>
              <a:t>σύγχρονης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spc="110" dirty="0">
                <a:latin typeface="Calibri"/>
                <a:cs typeface="Calibri"/>
              </a:rPr>
              <a:t>κρυπτογραφίας,</a:t>
            </a:r>
            <a:r>
              <a:rPr sz="1600" spc="70" dirty="0">
                <a:latin typeface="Calibri"/>
                <a:cs typeface="Calibri"/>
              </a:rPr>
              <a:t> </a:t>
            </a:r>
            <a:r>
              <a:rPr sz="1600" spc="150" dirty="0">
                <a:latin typeface="Calibri"/>
                <a:cs typeface="Calibri"/>
              </a:rPr>
              <a:t>έχουν </a:t>
            </a:r>
            <a:r>
              <a:rPr sz="1600" spc="-345" dirty="0">
                <a:latin typeface="Calibri"/>
                <a:cs typeface="Calibri"/>
              </a:rPr>
              <a:t> </a:t>
            </a:r>
            <a:r>
              <a:rPr sz="1600" spc="150" dirty="0">
                <a:latin typeface="Calibri"/>
                <a:cs typeface="Calibri"/>
              </a:rPr>
              <a:t>αναδυθεί</a:t>
            </a:r>
            <a:r>
              <a:rPr sz="1600" spc="65" dirty="0">
                <a:latin typeface="Calibri"/>
                <a:cs typeface="Calibri"/>
              </a:rPr>
              <a:t> </a:t>
            </a:r>
            <a:r>
              <a:rPr sz="1600" spc="95" dirty="0">
                <a:latin typeface="Calibri"/>
                <a:cs typeface="Calibri"/>
              </a:rPr>
              <a:t>τρεις</a:t>
            </a:r>
            <a:r>
              <a:rPr sz="1600" spc="55" dirty="0">
                <a:latin typeface="Calibri"/>
                <a:cs typeface="Calibri"/>
              </a:rPr>
              <a:t> </a:t>
            </a:r>
            <a:r>
              <a:rPr sz="1600" spc="95" dirty="0">
                <a:latin typeface="Calibri"/>
                <a:cs typeface="Calibri"/>
              </a:rPr>
              <a:t>σχετικοί</a:t>
            </a:r>
            <a:r>
              <a:rPr sz="1600" spc="55" dirty="0">
                <a:latin typeface="Calibri"/>
                <a:cs typeface="Calibri"/>
              </a:rPr>
              <a:t> </a:t>
            </a:r>
            <a:r>
              <a:rPr sz="1600" spc="150" dirty="0">
                <a:latin typeface="Calibri"/>
                <a:cs typeface="Calibri"/>
              </a:rPr>
              <a:t>κρυπτογραφικοί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601720" y="2404109"/>
            <a:ext cx="98044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85" dirty="0">
                <a:solidFill>
                  <a:srgbClr val="FFFFFF"/>
                </a:solidFill>
                <a:latin typeface="Calibri"/>
                <a:cs typeface="Calibri"/>
              </a:rPr>
              <a:t>Συμμετρική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76300" y="2912109"/>
            <a:ext cx="5547360" cy="1122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SzPct val="1280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250" spc="114" dirty="0">
                <a:latin typeface="Calibri"/>
                <a:cs typeface="Calibri"/>
              </a:rPr>
              <a:t>Οι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συμμετρικοί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κρυπτογραφικοί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αλγόριθμοι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χρησιμοποιούν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το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b="1" spc="95" dirty="0">
                <a:latin typeface="Calibri"/>
                <a:cs typeface="Calibri"/>
              </a:rPr>
              <a:t>ίδιο </a:t>
            </a:r>
            <a:r>
              <a:rPr sz="1250" b="1" spc="-265" dirty="0">
                <a:latin typeface="Calibri"/>
                <a:cs typeface="Calibri"/>
              </a:rPr>
              <a:t> </a:t>
            </a:r>
            <a:r>
              <a:rPr sz="1250" b="1" spc="100" dirty="0">
                <a:latin typeface="Calibri"/>
                <a:cs typeface="Calibri"/>
              </a:rPr>
              <a:t>κλειδί </a:t>
            </a:r>
            <a:r>
              <a:rPr sz="1250" spc="120" dirty="0">
                <a:latin typeface="Calibri"/>
                <a:cs typeface="Calibri"/>
              </a:rPr>
              <a:t>τόσο </a:t>
            </a:r>
            <a:r>
              <a:rPr sz="1250" spc="105" dirty="0">
                <a:latin typeface="Calibri"/>
                <a:cs typeface="Calibri"/>
              </a:rPr>
              <a:t>για </a:t>
            </a:r>
            <a:r>
              <a:rPr sz="1250" spc="110" dirty="0">
                <a:latin typeface="Calibri"/>
                <a:cs typeface="Calibri"/>
              </a:rPr>
              <a:t>την </a:t>
            </a:r>
            <a:r>
              <a:rPr sz="1250" spc="125" dirty="0">
                <a:latin typeface="Calibri"/>
                <a:cs typeface="Calibri"/>
              </a:rPr>
              <a:t>κρυπτογράφηση </a:t>
            </a:r>
            <a:r>
              <a:rPr sz="1250" spc="130" dirty="0">
                <a:latin typeface="Calibri"/>
                <a:cs typeface="Calibri"/>
              </a:rPr>
              <a:t>όσο </a:t>
            </a:r>
            <a:r>
              <a:rPr sz="1250" spc="105" dirty="0">
                <a:latin typeface="Calibri"/>
                <a:cs typeface="Calibri"/>
              </a:rPr>
              <a:t>και για </a:t>
            </a:r>
            <a:r>
              <a:rPr sz="1250" spc="110" dirty="0">
                <a:latin typeface="Calibri"/>
                <a:cs typeface="Calibri"/>
              </a:rPr>
              <a:t>την </a:t>
            </a:r>
            <a:r>
              <a:rPr sz="1250" spc="114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αποκρυπτογράφηση.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 marL="229235" algn="ctr">
              <a:lnSpc>
                <a:spcPct val="100000"/>
              </a:lnSpc>
              <a:spcBef>
                <a:spcPts val="985"/>
              </a:spcBef>
            </a:pPr>
            <a:r>
              <a:rPr sz="1400" spc="105" dirty="0">
                <a:solidFill>
                  <a:srgbClr val="7E7E7E"/>
                </a:solidFill>
                <a:latin typeface="Calibri"/>
                <a:cs typeface="Calibri"/>
              </a:rPr>
              <a:t>Ασύμμετρο</a:t>
            </a:r>
            <a:r>
              <a:rPr sz="140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100" dirty="0">
                <a:solidFill>
                  <a:srgbClr val="7E7E7E"/>
                </a:solidFill>
                <a:latin typeface="Calibri"/>
                <a:cs typeface="Calibri"/>
              </a:rPr>
              <a:t>δημόσιο</a:t>
            </a:r>
            <a:r>
              <a:rPr sz="140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60" dirty="0">
                <a:solidFill>
                  <a:srgbClr val="7E7E7E"/>
                </a:solidFill>
                <a:latin typeface="Calibri"/>
                <a:cs typeface="Calibri"/>
              </a:rPr>
              <a:t>κλειδί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33119" y="4291647"/>
            <a:ext cx="6734809" cy="1774189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327660" indent="-286385">
              <a:lnSpc>
                <a:spcPct val="100000"/>
              </a:lnSpc>
              <a:spcBef>
                <a:spcPts val="530"/>
              </a:spcBef>
              <a:buSzPct val="128000"/>
              <a:buFont typeface="Arial"/>
              <a:buChar char="•"/>
              <a:tabLst>
                <a:tab pos="327025" algn="l"/>
                <a:tab pos="327660" algn="l"/>
              </a:tabLst>
            </a:pPr>
            <a:r>
              <a:rPr sz="1250" spc="85" dirty="0">
                <a:solidFill>
                  <a:srgbClr val="D8D8D8"/>
                </a:solidFill>
                <a:latin typeface="Calibri"/>
                <a:cs typeface="Calibri"/>
              </a:rPr>
              <a:t>Οι</a:t>
            </a:r>
            <a:r>
              <a:rPr sz="1250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D8D8D8"/>
                </a:solidFill>
                <a:latin typeface="Calibri"/>
                <a:cs typeface="Calibri"/>
              </a:rPr>
              <a:t>ασύμμετροι</a:t>
            </a:r>
            <a:r>
              <a:rPr sz="1250" spc="5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D8D8D8"/>
                </a:solidFill>
                <a:latin typeface="Calibri"/>
                <a:cs typeface="Calibri"/>
              </a:rPr>
              <a:t>κρυπτογραφικοί</a:t>
            </a:r>
            <a:r>
              <a:rPr sz="1250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D8D8D8"/>
                </a:solidFill>
                <a:latin typeface="Calibri"/>
                <a:cs typeface="Calibri"/>
              </a:rPr>
              <a:t>αλγόριθμοι</a:t>
            </a:r>
            <a:r>
              <a:rPr sz="1250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D8D8D8"/>
                </a:solidFill>
                <a:latin typeface="Calibri"/>
                <a:cs typeface="Calibri"/>
              </a:rPr>
              <a:t>χρησιμοποιούν</a:t>
            </a:r>
            <a:r>
              <a:rPr sz="1250" spc="6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b="1" spc="100" dirty="0">
                <a:solidFill>
                  <a:srgbClr val="D8D8D8"/>
                </a:solidFill>
                <a:latin typeface="Calibri"/>
                <a:cs typeface="Calibri"/>
              </a:rPr>
              <a:t>δύο</a:t>
            </a:r>
            <a:r>
              <a:rPr sz="1250" b="1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b="1" spc="85" dirty="0">
                <a:solidFill>
                  <a:srgbClr val="D8D8D8"/>
                </a:solidFill>
                <a:latin typeface="Calibri"/>
                <a:cs typeface="Calibri"/>
              </a:rPr>
              <a:t>διαφορετικά</a:t>
            </a:r>
            <a:r>
              <a:rPr sz="1250" b="1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8D8D8"/>
                </a:solidFill>
                <a:latin typeface="Calibri"/>
                <a:cs typeface="Calibri"/>
              </a:rPr>
              <a:t>κλειδιά</a:t>
            </a:r>
            <a:endParaRPr sz="1250">
              <a:latin typeface="Calibri"/>
              <a:cs typeface="Calibri"/>
            </a:endParaRPr>
          </a:p>
          <a:p>
            <a:pPr marL="327660">
              <a:lnSpc>
                <a:spcPct val="100000"/>
              </a:lnSpc>
              <a:spcBef>
                <a:spcPts val="430"/>
              </a:spcBef>
            </a:pPr>
            <a:r>
              <a:rPr sz="1250" spc="105" dirty="0">
                <a:solidFill>
                  <a:srgbClr val="D8D8D8"/>
                </a:solidFill>
                <a:latin typeface="Calibri"/>
                <a:cs typeface="Calibri"/>
              </a:rPr>
              <a:t>για</a:t>
            </a:r>
            <a:r>
              <a:rPr sz="1250" spc="6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spc="110" dirty="0">
                <a:solidFill>
                  <a:srgbClr val="D8D8D8"/>
                </a:solidFill>
                <a:latin typeface="Calibri"/>
                <a:cs typeface="Calibri"/>
              </a:rPr>
              <a:t>την</a:t>
            </a:r>
            <a:r>
              <a:rPr sz="1250" spc="6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spc="114" dirty="0">
                <a:solidFill>
                  <a:srgbClr val="D8D8D8"/>
                </a:solidFill>
                <a:latin typeface="Calibri"/>
                <a:cs typeface="Calibri"/>
              </a:rPr>
              <a:t>εκτέλεση</a:t>
            </a:r>
            <a:r>
              <a:rPr sz="1250" spc="6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spc="110" dirty="0">
                <a:solidFill>
                  <a:srgbClr val="D8D8D8"/>
                </a:solidFill>
                <a:latin typeface="Calibri"/>
                <a:cs typeface="Calibri"/>
              </a:rPr>
              <a:t>της</a:t>
            </a:r>
            <a:r>
              <a:rPr sz="1250" spc="6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spc="100" dirty="0">
                <a:solidFill>
                  <a:srgbClr val="D8D8D8"/>
                </a:solidFill>
                <a:latin typeface="Calibri"/>
                <a:cs typeface="Calibri"/>
              </a:rPr>
              <a:t>διαδικασίας</a:t>
            </a:r>
            <a:r>
              <a:rPr sz="125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spc="125" dirty="0">
                <a:solidFill>
                  <a:srgbClr val="D8D8D8"/>
                </a:solidFill>
                <a:latin typeface="Calibri"/>
                <a:cs typeface="Calibri"/>
              </a:rPr>
              <a:t>κρυπτογράφησης</a:t>
            </a:r>
            <a:r>
              <a:rPr sz="1250" spc="6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spc="105" dirty="0">
                <a:solidFill>
                  <a:srgbClr val="D8D8D8"/>
                </a:solidFill>
                <a:latin typeface="Calibri"/>
                <a:cs typeface="Calibri"/>
              </a:rPr>
              <a:t>και</a:t>
            </a:r>
            <a:r>
              <a:rPr sz="1250" spc="5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spc="125" dirty="0">
                <a:solidFill>
                  <a:srgbClr val="D8D8D8"/>
                </a:solidFill>
                <a:latin typeface="Calibri"/>
                <a:cs typeface="Calibri"/>
              </a:rPr>
              <a:t>αποκρυπτογράφησης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 marR="474345" algn="ctr">
              <a:lnSpc>
                <a:spcPct val="100000"/>
              </a:lnSpc>
              <a:spcBef>
                <a:spcPts val="855"/>
              </a:spcBef>
            </a:pPr>
            <a:r>
              <a:rPr sz="1400" spc="50" dirty="0">
                <a:solidFill>
                  <a:srgbClr val="7E7E7E"/>
                </a:solidFill>
                <a:latin typeface="Calibri"/>
                <a:cs typeface="Calibri"/>
              </a:rPr>
              <a:t>Υβριδικό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50">
              <a:latin typeface="Calibri"/>
              <a:cs typeface="Calibri"/>
            </a:endParaRPr>
          </a:p>
          <a:p>
            <a:pPr marL="299720" marR="1382395" indent="-287020">
              <a:lnSpc>
                <a:spcPct val="129000"/>
              </a:lnSpc>
              <a:buSzPct val="1280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250" spc="114" dirty="0">
                <a:solidFill>
                  <a:srgbClr val="D8D8D8"/>
                </a:solidFill>
                <a:latin typeface="Calibri"/>
                <a:cs typeface="Calibri"/>
              </a:rPr>
              <a:t>Η</a:t>
            </a:r>
            <a:r>
              <a:rPr sz="1250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D8D8D8"/>
                </a:solidFill>
                <a:latin typeface="Calibri"/>
                <a:cs typeface="Calibri"/>
              </a:rPr>
              <a:t>υβριδική</a:t>
            </a:r>
            <a:r>
              <a:rPr sz="1250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D8D8D8"/>
                </a:solidFill>
                <a:latin typeface="Calibri"/>
                <a:cs typeface="Calibri"/>
              </a:rPr>
              <a:t>τεχνική</a:t>
            </a:r>
            <a:r>
              <a:rPr sz="1250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spc="70" dirty="0">
                <a:solidFill>
                  <a:srgbClr val="D8D8D8"/>
                </a:solidFill>
                <a:latin typeface="Calibri"/>
                <a:cs typeface="Calibri"/>
              </a:rPr>
              <a:t>έχει</a:t>
            </a:r>
            <a:r>
              <a:rPr sz="125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spc="100" dirty="0">
                <a:solidFill>
                  <a:srgbClr val="D8D8D8"/>
                </a:solidFill>
                <a:latin typeface="Calibri"/>
                <a:cs typeface="Calibri"/>
              </a:rPr>
              <a:t>ως</a:t>
            </a:r>
            <a:r>
              <a:rPr sz="125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D8D8D8"/>
                </a:solidFill>
                <a:latin typeface="Calibri"/>
                <a:cs typeface="Calibri"/>
              </a:rPr>
              <a:t>στόχο</a:t>
            </a:r>
            <a:r>
              <a:rPr sz="1250" spc="5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D8D8D8"/>
                </a:solidFill>
                <a:latin typeface="Calibri"/>
                <a:cs typeface="Calibri"/>
              </a:rPr>
              <a:t>να</a:t>
            </a:r>
            <a:r>
              <a:rPr sz="1250" spc="5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b="1" spc="90" dirty="0">
                <a:solidFill>
                  <a:srgbClr val="D8D8D8"/>
                </a:solidFill>
                <a:latin typeface="Calibri"/>
                <a:cs typeface="Calibri"/>
              </a:rPr>
              <a:t>συνδυάσει</a:t>
            </a:r>
            <a:r>
              <a:rPr sz="1250" b="1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8D8D8"/>
                </a:solidFill>
                <a:latin typeface="Calibri"/>
                <a:cs typeface="Calibri"/>
              </a:rPr>
              <a:t>τις</a:t>
            </a:r>
            <a:r>
              <a:rPr sz="1250" b="1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b="1" spc="90" dirty="0">
                <a:solidFill>
                  <a:srgbClr val="D8D8D8"/>
                </a:solidFill>
                <a:latin typeface="Calibri"/>
                <a:cs typeface="Calibri"/>
              </a:rPr>
              <a:t>ασύμμετρες</a:t>
            </a:r>
            <a:r>
              <a:rPr sz="1250" b="1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8D8D8"/>
                </a:solidFill>
                <a:latin typeface="Calibri"/>
                <a:cs typeface="Calibri"/>
              </a:rPr>
              <a:t>και </a:t>
            </a:r>
            <a:r>
              <a:rPr sz="1250" b="1" spc="-27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b="1" spc="85" dirty="0">
                <a:solidFill>
                  <a:srgbClr val="D8D8D8"/>
                </a:solidFill>
                <a:latin typeface="Calibri"/>
                <a:cs typeface="Calibri"/>
              </a:rPr>
              <a:t>συμμετρικοί</a:t>
            </a:r>
            <a:r>
              <a:rPr sz="1250" b="1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b="1" spc="75" dirty="0">
                <a:solidFill>
                  <a:srgbClr val="D8D8D8"/>
                </a:solidFill>
                <a:latin typeface="Calibri"/>
                <a:cs typeface="Calibri"/>
              </a:rPr>
              <a:t>αλγόριθμοι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170602" y="6092507"/>
            <a:ext cx="1428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1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2554" y="6277927"/>
            <a:ext cx="44088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CSP001_C_E</a:t>
            </a:r>
            <a:r>
              <a:rPr sz="1100" spc="3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6: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Davide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Ferraris,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Πανεπιστήμιο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ΜάλαγαΙσπανία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599544" y="57467"/>
            <a:ext cx="419100" cy="44259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045"/>
              </a:lnSpc>
            </a:pPr>
            <a:r>
              <a:rPr sz="3100" spc="14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3100" spc="-2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100" spc="165" dirty="0">
                <a:solidFill>
                  <a:srgbClr val="D8D8D8"/>
                </a:solidFill>
                <a:latin typeface="Calibri"/>
                <a:cs typeface="Calibri"/>
              </a:rPr>
              <a:t>ΕΥΑΊΣΘΗΤΩΝ</a:t>
            </a:r>
            <a:endParaRPr sz="3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01700" y="1236662"/>
            <a:ext cx="691705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0" spc="-15" dirty="0">
                <a:solidFill>
                  <a:srgbClr val="FFFFFF"/>
                </a:solidFill>
                <a:latin typeface="Calibri"/>
                <a:cs typeface="Calibri"/>
              </a:rPr>
              <a:t>ΔΙΑΛΕΙΤΟΥΡΓΙΚΉ ΔΙΑΧΕΊΡΙΣΗ</a:t>
            </a:r>
            <a:r>
              <a:rPr sz="3400" b="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b="0" spc="-15" dirty="0">
                <a:solidFill>
                  <a:srgbClr val="FFFFFF"/>
                </a:solidFill>
                <a:latin typeface="Calibri"/>
                <a:cs typeface="Calibri"/>
              </a:rPr>
              <a:t>ΚΙΝΔΎΝΩΝ</a:t>
            </a:r>
            <a:endParaRPr sz="3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0565" y="2089467"/>
            <a:ext cx="2005330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spc="-5" dirty="0">
                <a:solidFill>
                  <a:srgbClr val="17699C"/>
                </a:solidFill>
                <a:latin typeface="Calibri"/>
                <a:cs typeface="Calibri"/>
              </a:rPr>
              <a:t>ISO</a:t>
            </a:r>
            <a:r>
              <a:rPr sz="3800" spc="-105" dirty="0">
                <a:solidFill>
                  <a:srgbClr val="17699C"/>
                </a:solidFill>
                <a:latin typeface="Calibri"/>
                <a:cs typeface="Calibri"/>
              </a:rPr>
              <a:t> </a:t>
            </a:r>
            <a:r>
              <a:rPr sz="3800" spc="-25" dirty="0">
                <a:solidFill>
                  <a:srgbClr val="076EAF"/>
                </a:solidFill>
                <a:latin typeface="Calibri"/>
                <a:cs typeface="Calibri"/>
              </a:rPr>
              <a:t>27005</a:t>
            </a:r>
            <a:endParaRPr sz="3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54365" y="2038032"/>
            <a:ext cx="36830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0" dirty="0">
                <a:solidFill>
                  <a:srgbClr val="B14462"/>
                </a:solidFill>
                <a:latin typeface="Calibri"/>
                <a:cs typeface="Calibri"/>
              </a:rPr>
              <a:t>Σ</a:t>
            </a:r>
            <a:r>
              <a:rPr sz="800" spc="60" dirty="0">
                <a:solidFill>
                  <a:srgbClr val="B14462"/>
                </a:solidFill>
                <a:latin typeface="Calibri"/>
                <a:cs typeface="Calibri"/>
              </a:rPr>
              <a:t>χ</a:t>
            </a:r>
            <a:r>
              <a:rPr sz="800" spc="85" dirty="0">
                <a:solidFill>
                  <a:srgbClr val="B14462"/>
                </a:solidFill>
                <a:latin typeface="Calibri"/>
                <a:cs typeface="Calibri"/>
              </a:rPr>
              <a:t>ή</a:t>
            </a:r>
            <a:r>
              <a:rPr sz="800" spc="80" dirty="0">
                <a:solidFill>
                  <a:srgbClr val="B14462"/>
                </a:solidFill>
                <a:latin typeface="Calibri"/>
                <a:cs typeface="Calibri"/>
              </a:rPr>
              <a:t>μ</a:t>
            </a:r>
            <a:r>
              <a:rPr sz="800" spc="90" dirty="0">
                <a:solidFill>
                  <a:srgbClr val="B14462"/>
                </a:solidFill>
                <a:latin typeface="Calibri"/>
                <a:cs typeface="Calibri"/>
              </a:rPr>
              <a:t>α</a:t>
            </a:r>
            <a:r>
              <a:rPr sz="800" spc="40" dirty="0">
                <a:solidFill>
                  <a:srgbClr val="901F3D"/>
                </a:solidFill>
                <a:latin typeface="Calibri"/>
                <a:cs typeface="Calibri"/>
              </a:rPr>
              <a:t>: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59872" y="5218747"/>
            <a:ext cx="859155" cy="33210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 indent="71120">
              <a:lnSpc>
                <a:spcPts val="1160"/>
              </a:lnSpc>
              <a:spcBef>
                <a:spcPts val="220"/>
              </a:spcBef>
            </a:pPr>
            <a:r>
              <a:rPr sz="1050" spc="35" dirty="0">
                <a:solidFill>
                  <a:srgbClr val="690E0B"/>
                </a:solidFill>
                <a:latin typeface="Calibri"/>
                <a:cs typeface="Calibri"/>
              </a:rPr>
              <a:t>Αξιολόγηση </a:t>
            </a:r>
            <a:r>
              <a:rPr sz="1050" spc="40" dirty="0">
                <a:solidFill>
                  <a:srgbClr val="690E0B"/>
                </a:solidFill>
                <a:latin typeface="Calibri"/>
                <a:cs typeface="Calibri"/>
              </a:rPr>
              <a:t> </a:t>
            </a:r>
            <a:r>
              <a:rPr sz="1050" spc="10" dirty="0">
                <a:solidFill>
                  <a:srgbClr val="622828"/>
                </a:solidFill>
                <a:latin typeface="Calibri"/>
                <a:cs typeface="Calibri"/>
              </a:rPr>
              <a:t>Ι</a:t>
            </a:r>
            <a:r>
              <a:rPr sz="1050" spc="30" dirty="0">
                <a:solidFill>
                  <a:srgbClr val="622828"/>
                </a:solidFill>
                <a:latin typeface="Calibri"/>
                <a:cs typeface="Calibri"/>
              </a:rPr>
              <a:t>κ</a:t>
            </a:r>
            <a:r>
              <a:rPr sz="1050" spc="45" dirty="0">
                <a:solidFill>
                  <a:srgbClr val="622828"/>
                </a:solidFill>
                <a:latin typeface="Calibri"/>
                <a:cs typeface="Calibri"/>
              </a:rPr>
              <a:t>α</a:t>
            </a:r>
            <a:r>
              <a:rPr sz="1050" spc="30" dirty="0">
                <a:solidFill>
                  <a:srgbClr val="622828"/>
                </a:solidFill>
                <a:latin typeface="Calibri"/>
                <a:cs typeface="Calibri"/>
              </a:rPr>
              <a:t>ν</a:t>
            </a:r>
            <a:r>
              <a:rPr sz="1050" spc="40" dirty="0">
                <a:solidFill>
                  <a:srgbClr val="622828"/>
                </a:solidFill>
                <a:latin typeface="Calibri"/>
                <a:cs typeface="Calibri"/>
              </a:rPr>
              <a:t>οπο</a:t>
            </a:r>
            <a:r>
              <a:rPr sz="1050" spc="10" dirty="0">
                <a:solidFill>
                  <a:srgbClr val="622828"/>
                </a:solidFill>
                <a:latin typeface="Calibri"/>
                <a:cs typeface="Calibri"/>
              </a:rPr>
              <a:t>ι</a:t>
            </a:r>
            <a:r>
              <a:rPr sz="1050" spc="40" dirty="0">
                <a:solidFill>
                  <a:srgbClr val="622828"/>
                </a:solidFill>
                <a:latin typeface="Calibri"/>
                <a:cs typeface="Calibri"/>
              </a:rPr>
              <a:t>η</a:t>
            </a:r>
            <a:r>
              <a:rPr sz="1050" spc="20" dirty="0">
                <a:solidFill>
                  <a:srgbClr val="622828"/>
                </a:solidFill>
                <a:latin typeface="Calibri"/>
                <a:cs typeface="Calibri"/>
              </a:rPr>
              <a:t>τι</a:t>
            </a:r>
            <a:r>
              <a:rPr sz="1050" spc="30" dirty="0">
                <a:solidFill>
                  <a:srgbClr val="622828"/>
                </a:solidFill>
                <a:latin typeface="Calibri"/>
                <a:cs typeface="Calibri"/>
              </a:rPr>
              <a:t>κ</a:t>
            </a:r>
            <a:r>
              <a:rPr sz="1050" spc="55" dirty="0">
                <a:solidFill>
                  <a:srgbClr val="622828"/>
                </a:solidFill>
                <a:latin typeface="Calibri"/>
                <a:cs typeface="Calibri"/>
              </a:rPr>
              <a:t>ή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70032" y="6119177"/>
            <a:ext cx="821055" cy="33210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 indent="132715">
              <a:lnSpc>
                <a:spcPts val="1160"/>
              </a:lnSpc>
              <a:spcBef>
                <a:spcPts val="220"/>
              </a:spcBef>
            </a:pPr>
            <a:r>
              <a:rPr sz="1050" spc="15" dirty="0">
                <a:solidFill>
                  <a:srgbClr val="7E232D"/>
                </a:solidFill>
                <a:latin typeface="Calibri"/>
                <a:cs typeface="Calibri"/>
              </a:rPr>
              <a:t>Θεραπεία </a:t>
            </a:r>
            <a:r>
              <a:rPr sz="1050" spc="20" dirty="0">
                <a:solidFill>
                  <a:srgbClr val="7E232D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901A26"/>
                </a:solidFill>
                <a:latin typeface="Calibri"/>
                <a:cs typeface="Calibri"/>
              </a:rPr>
              <a:t>Ι</a:t>
            </a:r>
            <a:r>
              <a:rPr sz="1050" spc="10" dirty="0">
                <a:solidFill>
                  <a:srgbClr val="901A26"/>
                </a:solidFill>
                <a:latin typeface="Calibri"/>
                <a:cs typeface="Calibri"/>
              </a:rPr>
              <a:t>κ</a:t>
            </a:r>
            <a:r>
              <a:rPr sz="1050" spc="15" dirty="0">
                <a:solidFill>
                  <a:srgbClr val="901A26"/>
                </a:solidFill>
                <a:latin typeface="Calibri"/>
                <a:cs typeface="Calibri"/>
              </a:rPr>
              <a:t>αν</a:t>
            </a:r>
            <a:r>
              <a:rPr sz="1050" spc="10" dirty="0">
                <a:solidFill>
                  <a:srgbClr val="901A26"/>
                </a:solidFill>
                <a:latin typeface="Calibri"/>
                <a:cs typeface="Calibri"/>
              </a:rPr>
              <a:t>ο</a:t>
            </a:r>
            <a:r>
              <a:rPr sz="1050" spc="15" dirty="0">
                <a:solidFill>
                  <a:srgbClr val="901A26"/>
                </a:solidFill>
                <a:latin typeface="Calibri"/>
                <a:cs typeface="Calibri"/>
              </a:rPr>
              <a:t>πο</a:t>
            </a:r>
            <a:r>
              <a:rPr sz="1050" dirty="0">
                <a:solidFill>
                  <a:srgbClr val="901A26"/>
                </a:solidFill>
                <a:latin typeface="Calibri"/>
                <a:cs typeface="Calibri"/>
              </a:rPr>
              <a:t>ι</a:t>
            </a:r>
            <a:r>
              <a:rPr sz="1050" spc="10" dirty="0">
                <a:solidFill>
                  <a:srgbClr val="901A26"/>
                </a:solidFill>
                <a:latin typeface="Calibri"/>
                <a:cs typeface="Calibri"/>
              </a:rPr>
              <a:t>η</a:t>
            </a:r>
            <a:r>
              <a:rPr sz="1050" dirty="0">
                <a:solidFill>
                  <a:srgbClr val="901A26"/>
                </a:solidFill>
                <a:latin typeface="Calibri"/>
                <a:cs typeface="Calibri"/>
              </a:rPr>
              <a:t>τι</a:t>
            </a:r>
            <a:r>
              <a:rPr sz="1050" spc="10" dirty="0">
                <a:solidFill>
                  <a:srgbClr val="901A26"/>
                </a:solidFill>
                <a:latin typeface="Calibri"/>
                <a:cs typeface="Calibri"/>
              </a:rPr>
              <a:t>κ</a:t>
            </a:r>
            <a:r>
              <a:rPr sz="1050" spc="25" dirty="0">
                <a:solidFill>
                  <a:srgbClr val="901A26"/>
                </a:solidFill>
                <a:latin typeface="Calibri"/>
                <a:cs typeface="Calibri"/>
              </a:rPr>
              <a:t>ή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0654" y="474344"/>
            <a:ext cx="14570710" cy="52139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z="1400" spc="-65" dirty="0">
                <a:solidFill>
                  <a:srgbClr val="545454"/>
                </a:solidFill>
                <a:latin typeface="Calibri"/>
                <a:cs typeface="Calibri"/>
              </a:rPr>
              <a:t>Κορυφαίε</a:t>
            </a:r>
            <a:r>
              <a:rPr sz="1400" dirty="0">
                <a:solidFill>
                  <a:srgbClr val="545454"/>
                </a:solidFill>
                <a:latin typeface="Calibri"/>
                <a:cs typeface="Calibri"/>
              </a:rPr>
              <a:t>ς</a:t>
            </a:r>
            <a:r>
              <a:rPr sz="1400" spc="-5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545454"/>
                </a:solidFill>
                <a:latin typeface="Calibri"/>
                <a:cs typeface="Calibri"/>
              </a:rPr>
              <a:t>α</a:t>
            </a:r>
            <a:r>
              <a:rPr sz="1400" spc="-15" dirty="0">
                <a:solidFill>
                  <a:srgbClr val="545454"/>
                </a:solidFill>
                <a:latin typeface="Calibri"/>
                <a:cs typeface="Calibri"/>
              </a:rPr>
              <a:t>πειλέ</a:t>
            </a:r>
            <a:r>
              <a:rPr sz="1400" dirty="0">
                <a:solidFill>
                  <a:srgbClr val="545454"/>
                </a:solidFill>
                <a:latin typeface="Calibri"/>
                <a:cs typeface="Calibri"/>
              </a:rPr>
              <a:t>ς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00">
              <a:latin typeface="Calibri"/>
              <a:cs typeface="Calibri"/>
            </a:endParaRPr>
          </a:p>
          <a:p>
            <a:pPr marL="25400">
              <a:lnSpc>
                <a:spcPct val="100000"/>
              </a:lnSpc>
            </a:pPr>
            <a:r>
              <a:rPr sz="1350" spc="45" dirty="0">
                <a:solidFill>
                  <a:srgbClr val="545454"/>
                </a:solidFill>
                <a:latin typeface="Calibri"/>
                <a:cs typeface="Calibri"/>
              </a:rPr>
              <a:t>Ο</a:t>
            </a:r>
            <a:r>
              <a:rPr sz="1350" spc="9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350" spc="35" dirty="0">
                <a:solidFill>
                  <a:srgbClr val="545454"/>
                </a:solidFill>
                <a:latin typeface="Arial"/>
                <a:cs typeface="Arial"/>
              </a:rPr>
              <a:t>ENISA</a:t>
            </a:r>
            <a:r>
              <a:rPr sz="1350" spc="25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1350" spc="30" dirty="0">
                <a:solidFill>
                  <a:srgbClr val="545454"/>
                </a:solidFill>
                <a:latin typeface="Arial"/>
                <a:cs typeface="Arial"/>
              </a:rPr>
              <a:t>(</a:t>
            </a:r>
            <a:r>
              <a:rPr sz="1350" spc="30" dirty="0">
                <a:solidFill>
                  <a:srgbClr val="545454"/>
                </a:solidFill>
                <a:latin typeface="Calibri"/>
                <a:cs typeface="Calibri"/>
              </a:rPr>
              <a:t>Ευρωπαϊκή</a:t>
            </a:r>
            <a:r>
              <a:rPr sz="1350" spc="9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350" spc="30" dirty="0">
                <a:solidFill>
                  <a:srgbClr val="545454"/>
                </a:solidFill>
                <a:latin typeface="Calibri"/>
                <a:cs typeface="Calibri"/>
              </a:rPr>
              <a:t>Υπηρεσία</a:t>
            </a:r>
            <a:r>
              <a:rPr sz="1350" spc="9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350" spc="30" dirty="0">
                <a:solidFill>
                  <a:srgbClr val="545454"/>
                </a:solidFill>
                <a:latin typeface="Calibri"/>
                <a:cs typeface="Calibri"/>
              </a:rPr>
              <a:t>Κυβερνοασφάλειας</a:t>
            </a:r>
            <a:r>
              <a:rPr sz="1350" spc="30" dirty="0">
                <a:solidFill>
                  <a:srgbClr val="545454"/>
                </a:solidFill>
                <a:latin typeface="Arial"/>
                <a:cs typeface="Arial"/>
              </a:rPr>
              <a:t>)</a:t>
            </a:r>
            <a:r>
              <a:rPr sz="1350" spc="25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1350" spc="30" dirty="0">
                <a:solidFill>
                  <a:srgbClr val="9A9A9A"/>
                </a:solidFill>
                <a:latin typeface="Calibri"/>
                <a:cs typeface="Calibri"/>
              </a:rPr>
              <a:t>χώρισε</a:t>
            </a:r>
            <a:r>
              <a:rPr sz="1350" spc="95" dirty="0">
                <a:solidFill>
                  <a:srgbClr val="9A9A9A"/>
                </a:solidFill>
                <a:latin typeface="Calibri"/>
                <a:cs typeface="Calibri"/>
              </a:rPr>
              <a:t> </a:t>
            </a:r>
            <a:r>
              <a:rPr sz="1350" spc="20" dirty="0">
                <a:solidFill>
                  <a:srgbClr val="9A9A9A"/>
                </a:solidFill>
                <a:latin typeface="Calibri"/>
                <a:cs typeface="Calibri"/>
              </a:rPr>
              <a:t>τις</a:t>
            </a:r>
            <a:r>
              <a:rPr sz="1350" spc="90" dirty="0">
                <a:solidFill>
                  <a:srgbClr val="9A9A9A"/>
                </a:solidFill>
                <a:latin typeface="Calibri"/>
                <a:cs typeface="Calibri"/>
              </a:rPr>
              <a:t> </a:t>
            </a:r>
            <a:r>
              <a:rPr sz="1350" spc="25" dirty="0">
                <a:solidFill>
                  <a:srgbClr val="9A9A9A"/>
                </a:solidFill>
                <a:latin typeface="Calibri"/>
                <a:cs typeface="Calibri"/>
              </a:rPr>
              <a:t>απειλές</a:t>
            </a:r>
            <a:r>
              <a:rPr sz="1350" spc="95" dirty="0">
                <a:solidFill>
                  <a:srgbClr val="9A9A9A"/>
                </a:solidFill>
                <a:latin typeface="Calibri"/>
                <a:cs typeface="Calibri"/>
              </a:rPr>
              <a:t> </a:t>
            </a:r>
            <a:r>
              <a:rPr sz="1350" spc="30" dirty="0">
                <a:solidFill>
                  <a:srgbClr val="9CD1FF"/>
                </a:solidFill>
                <a:latin typeface="Calibri"/>
                <a:cs typeface="Calibri"/>
              </a:rPr>
              <a:t>σε</a:t>
            </a:r>
            <a:r>
              <a:rPr sz="1350" spc="30" dirty="0">
                <a:solidFill>
                  <a:srgbClr val="545454"/>
                </a:solidFill>
                <a:latin typeface="Calibri"/>
                <a:cs typeface="Calibri"/>
              </a:rPr>
              <a:t>ομάδες</a:t>
            </a:r>
            <a:r>
              <a:rPr sz="1350" spc="30" dirty="0">
                <a:solidFill>
                  <a:srgbClr val="545454"/>
                </a:solidFill>
                <a:latin typeface="Arial"/>
                <a:cs typeface="Arial"/>
              </a:rPr>
              <a:t>.</a:t>
            </a:r>
            <a:r>
              <a:rPr sz="1350" spc="25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1350" spc="40" dirty="0">
                <a:solidFill>
                  <a:srgbClr val="545454"/>
                </a:solidFill>
                <a:latin typeface="Calibri"/>
                <a:cs typeface="Calibri"/>
              </a:rPr>
              <a:t>Η</a:t>
            </a:r>
            <a:r>
              <a:rPr sz="1350" spc="9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350" spc="30" dirty="0">
                <a:solidFill>
                  <a:srgbClr val="545454"/>
                </a:solidFill>
                <a:latin typeface="Calibri"/>
                <a:cs typeface="Calibri"/>
              </a:rPr>
              <a:t>συχνότητα</a:t>
            </a:r>
            <a:r>
              <a:rPr sz="1350" spc="9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350" spc="25" dirty="0">
                <a:solidFill>
                  <a:srgbClr val="999999"/>
                </a:solidFill>
                <a:latin typeface="Calibri"/>
                <a:cs typeface="Calibri"/>
              </a:rPr>
              <a:t>και</a:t>
            </a:r>
            <a:r>
              <a:rPr sz="1350" spc="95" dirty="0">
                <a:solidFill>
                  <a:srgbClr val="999999"/>
                </a:solidFill>
                <a:latin typeface="Calibri"/>
                <a:cs typeface="Calibri"/>
              </a:rPr>
              <a:t> </a:t>
            </a:r>
            <a:r>
              <a:rPr sz="1350" spc="35" dirty="0">
                <a:solidFill>
                  <a:srgbClr val="9A9A9A"/>
                </a:solidFill>
                <a:latin typeface="Calibri"/>
                <a:cs typeface="Calibri"/>
              </a:rPr>
              <a:t>ο</a:t>
            </a:r>
            <a:r>
              <a:rPr sz="1350" spc="90" dirty="0">
                <a:solidFill>
                  <a:srgbClr val="9A9A9A"/>
                </a:solidFill>
                <a:latin typeface="Calibri"/>
                <a:cs typeface="Calibri"/>
              </a:rPr>
              <a:t> </a:t>
            </a:r>
            <a:r>
              <a:rPr sz="1350" spc="25" dirty="0">
                <a:solidFill>
                  <a:srgbClr val="9A9A9A"/>
                </a:solidFill>
                <a:latin typeface="Calibri"/>
                <a:cs typeface="Calibri"/>
              </a:rPr>
              <a:t>αντίκτυπος</a:t>
            </a:r>
            <a:r>
              <a:rPr sz="1350" spc="95" dirty="0">
                <a:solidFill>
                  <a:srgbClr val="9A9A9A"/>
                </a:solidFill>
                <a:latin typeface="Calibri"/>
                <a:cs typeface="Calibri"/>
              </a:rPr>
              <a:t> </a:t>
            </a:r>
            <a:r>
              <a:rPr sz="1350" spc="30" dirty="0">
                <a:solidFill>
                  <a:srgbClr val="607C90"/>
                </a:solidFill>
                <a:latin typeface="Calibri"/>
                <a:cs typeface="Calibri"/>
              </a:rPr>
              <a:t>καθορίζουν</a:t>
            </a:r>
            <a:r>
              <a:rPr sz="1350" spc="95" dirty="0">
                <a:solidFill>
                  <a:srgbClr val="607C90"/>
                </a:solidFill>
                <a:latin typeface="Calibri"/>
                <a:cs typeface="Calibri"/>
              </a:rPr>
              <a:t> </a:t>
            </a:r>
            <a:r>
              <a:rPr sz="1350" spc="35" dirty="0">
                <a:solidFill>
                  <a:srgbClr val="9A9A9A"/>
                </a:solidFill>
                <a:latin typeface="Calibri"/>
                <a:cs typeface="Calibri"/>
              </a:rPr>
              <a:t>πόσο</a:t>
            </a:r>
            <a:r>
              <a:rPr sz="1350" spc="95" dirty="0">
                <a:solidFill>
                  <a:srgbClr val="9A9A9A"/>
                </a:solidFill>
                <a:latin typeface="Calibri"/>
                <a:cs typeface="Calibri"/>
              </a:rPr>
              <a:t> </a:t>
            </a:r>
            <a:r>
              <a:rPr sz="1350" spc="25" dirty="0">
                <a:solidFill>
                  <a:srgbClr val="9A9A9A"/>
                </a:solidFill>
                <a:latin typeface="Calibri"/>
                <a:cs typeface="Calibri"/>
              </a:rPr>
              <a:t>σημαντικές</a:t>
            </a:r>
            <a:r>
              <a:rPr sz="1350" spc="95" dirty="0">
                <a:solidFill>
                  <a:srgbClr val="9A9A9A"/>
                </a:solidFill>
                <a:latin typeface="Calibri"/>
                <a:cs typeface="Calibri"/>
              </a:rPr>
              <a:t> </a:t>
            </a:r>
            <a:r>
              <a:rPr sz="1350" spc="5" dirty="0">
                <a:solidFill>
                  <a:srgbClr val="9A9A9A"/>
                </a:solidFill>
                <a:latin typeface="Calibri"/>
                <a:cs typeface="Calibri"/>
              </a:rPr>
              <a:t>είναι</a:t>
            </a:r>
            <a:r>
              <a:rPr sz="1350" spc="70" dirty="0">
                <a:solidFill>
                  <a:srgbClr val="9A9A9A"/>
                </a:solidFill>
                <a:latin typeface="Calibri"/>
                <a:cs typeface="Calibri"/>
              </a:rPr>
              <a:t> </a:t>
            </a:r>
            <a:r>
              <a:rPr sz="1350" spc="30" dirty="0">
                <a:solidFill>
                  <a:srgbClr val="9C9C9C"/>
                </a:solidFill>
                <a:latin typeface="Calibri"/>
                <a:cs typeface="Calibri"/>
              </a:rPr>
              <a:t>ακόμα</a:t>
            </a:r>
            <a:r>
              <a:rPr sz="1350" spc="90" dirty="0">
                <a:solidFill>
                  <a:srgbClr val="9C9C9C"/>
                </a:solidFill>
                <a:latin typeface="Calibri"/>
                <a:cs typeface="Calibri"/>
              </a:rPr>
              <a:t> </a:t>
            </a:r>
            <a:r>
              <a:rPr sz="1350" spc="30" dirty="0">
                <a:solidFill>
                  <a:srgbClr val="545454"/>
                </a:solidFill>
                <a:latin typeface="Calibri"/>
                <a:cs typeface="Calibri"/>
              </a:rPr>
              <a:t>όλες</a:t>
            </a:r>
            <a:r>
              <a:rPr sz="1350" spc="9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350" spc="25" dirty="0">
                <a:solidFill>
                  <a:srgbClr val="758EAC"/>
                </a:solidFill>
                <a:latin typeface="Calibri"/>
                <a:cs typeface="Calibri"/>
              </a:rPr>
              <a:t>αυτές</a:t>
            </a:r>
            <a:r>
              <a:rPr sz="1350" spc="95" dirty="0">
                <a:solidFill>
                  <a:srgbClr val="758EAC"/>
                </a:solidFill>
                <a:latin typeface="Calibri"/>
                <a:cs typeface="Calibri"/>
              </a:rPr>
              <a:t> </a:t>
            </a:r>
            <a:r>
              <a:rPr sz="1350" spc="25" dirty="0">
                <a:solidFill>
                  <a:srgbClr val="9A9A9A"/>
                </a:solidFill>
                <a:latin typeface="Calibri"/>
                <a:cs typeface="Calibri"/>
              </a:rPr>
              <a:t>οι</a:t>
            </a:r>
            <a:r>
              <a:rPr sz="1350" spc="90" dirty="0">
                <a:solidFill>
                  <a:srgbClr val="9A9A9A"/>
                </a:solidFill>
                <a:latin typeface="Calibri"/>
                <a:cs typeface="Calibri"/>
              </a:rPr>
              <a:t> </a:t>
            </a:r>
            <a:r>
              <a:rPr sz="1350" spc="25" dirty="0">
                <a:solidFill>
                  <a:srgbClr val="9A9A9A"/>
                </a:solidFill>
                <a:latin typeface="Calibri"/>
                <a:cs typeface="Calibri"/>
              </a:rPr>
              <a:t>απειλές</a:t>
            </a:r>
            <a:r>
              <a:rPr sz="1350" spc="25" dirty="0">
                <a:solidFill>
                  <a:srgbClr val="9A9A9A"/>
                </a:solidFill>
                <a:latin typeface="Arial"/>
                <a:cs typeface="Arial"/>
              </a:rPr>
              <a:t>.</a:t>
            </a:r>
            <a:endParaRPr sz="13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150">
              <a:latin typeface="Arial"/>
              <a:cs typeface="Arial"/>
            </a:endParaRPr>
          </a:p>
          <a:p>
            <a:pPr marL="469265" indent="-237490">
              <a:lnSpc>
                <a:spcPct val="100000"/>
              </a:lnSpc>
              <a:buSzPct val="126666"/>
              <a:buChar char="•"/>
              <a:tabLst>
                <a:tab pos="468630" algn="l"/>
                <a:tab pos="469265" algn="l"/>
              </a:tabLst>
            </a:pPr>
            <a:r>
              <a:rPr sz="1500" spc="-15" dirty="0">
                <a:solidFill>
                  <a:srgbClr val="545454"/>
                </a:solidFill>
                <a:latin typeface="Arial"/>
                <a:cs typeface="Arial"/>
              </a:rPr>
              <a:t>Ransomware:</a:t>
            </a:r>
            <a:endParaRPr sz="1500">
              <a:latin typeface="Arial"/>
              <a:cs typeface="Arial"/>
            </a:endParaRPr>
          </a:p>
          <a:p>
            <a:pPr marL="927100">
              <a:lnSpc>
                <a:spcPct val="100000"/>
              </a:lnSpc>
              <a:spcBef>
                <a:spcPts val="210"/>
              </a:spcBef>
            </a:pPr>
            <a:r>
              <a:rPr sz="1350" spc="-97" baseline="27777" dirty="0">
                <a:solidFill>
                  <a:srgbClr val="596270"/>
                </a:solidFill>
                <a:latin typeface="Arial"/>
                <a:cs typeface="Arial"/>
              </a:rPr>
              <a:t>6oOA</a:t>
            </a:r>
            <a:r>
              <a:rPr sz="1350" spc="-44" baseline="27777" dirty="0">
                <a:solidFill>
                  <a:srgbClr val="596270"/>
                </a:solidFill>
                <a:latin typeface="Arial"/>
                <a:cs typeface="Arial"/>
              </a:rPr>
              <a:t> </a:t>
            </a:r>
            <a:r>
              <a:rPr sz="1500" spc="-80" dirty="0">
                <a:solidFill>
                  <a:srgbClr val="607C90"/>
                </a:solidFill>
                <a:latin typeface="Calibri"/>
                <a:cs typeface="Calibri"/>
              </a:rPr>
              <a:t>των</a:t>
            </a:r>
            <a:r>
              <a:rPr sz="1500" spc="35" dirty="0">
                <a:solidFill>
                  <a:srgbClr val="607C90"/>
                </a:solidFill>
                <a:latin typeface="Calibri"/>
                <a:cs typeface="Calibri"/>
              </a:rPr>
              <a:t> </a:t>
            </a:r>
            <a:r>
              <a:rPr sz="1500" spc="-80" dirty="0">
                <a:solidFill>
                  <a:srgbClr val="545454"/>
                </a:solidFill>
                <a:latin typeface="Calibri"/>
                <a:cs typeface="Calibri"/>
              </a:rPr>
              <a:t>επηρεαζόμενων</a:t>
            </a:r>
            <a:r>
              <a:rPr sz="1500" spc="4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500" spc="-80" dirty="0">
                <a:solidFill>
                  <a:srgbClr val="545454"/>
                </a:solidFill>
                <a:latin typeface="Calibri"/>
                <a:cs typeface="Calibri"/>
              </a:rPr>
              <a:t>οργανισμών</a:t>
            </a:r>
            <a:r>
              <a:rPr sz="1500" spc="3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500" spc="-70" dirty="0">
                <a:solidFill>
                  <a:srgbClr val="545454"/>
                </a:solidFill>
                <a:latin typeface="Calibri"/>
                <a:cs typeface="Calibri"/>
              </a:rPr>
              <a:t>ενδέχεται</a:t>
            </a:r>
            <a:r>
              <a:rPr sz="1500" spc="3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500" spc="-80" dirty="0">
                <a:solidFill>
                  <a:srgbClr val="54549C"/>
                </a:solidFill>
                <a:latin typeface="Calibri"/>
                <a:cs typeface="Calibri"/>
              </a:rPr>
              <a:t>να</a:t>
            </a:r>
            <a:r>
              <a:rPr sz="1500" spc="35" dirty="0">
                <a:solidFill>
                  <a:srgbClr val="54549C"/>
                </a:solidFill>
                <a:latin typeface="Calibri"/>
                <a:cs typeface="Calibri"/>
              </a:rPr>
              <a:t> </a:t>
            </a:r>
            <a:r>
              <a:rPr sz="1500" spc="-75" dirty="0">
                <a:solidFill>
                  <a:srgbClr val="54549C"/>
                </a:solidFill>
                <a:latin typeface="Calibri"/>
                <a:cs typeface="Calibri"/>
              </a:rPr>
              <a:t>έχουν</a:t>
            </a:r>
            <a:r>
              <a:rPr sz="1500" spc="35" dirty="0">
                <a:solidFill>
                  <a:srgbClr val="54549C"/>
                </a:solidFill>
                <a:latin typeface="Calibri"/>
                <a:cs typeface="Calibri"/>
              </a:rPr>
              <a:t> </a:t>
            </a:r>
            <a:r>
              <a:rPr sz="1500" spc="-75" dirty="0">
                <a:solidFill>
                  <a:srgbClr val="5479B8"/>
                </a:solidFill>
                <a:latin typeface="Calibri"/>
                <a:cs typeface="Calibri"/>
              </a:rPr>
              <a:t>καταβάλει</a:t>
            </a:r>
            <a:r>
              <a:rPr sz="1500" spc="35" dirty="0">
                <a:solidFill>
                  <a:srgbClr val="5479B8"/>
                </a:solidFill>
                <a:latin typeface="Calibri"/>
                <a:cs typeface="Calibri"/>
              </a:rPr>
              <a:t> </a:t>
            </a:r>
            <a:r>
              <a:rPr sz="1500" spc="-80" dirty="0">
                <a:solidFill>
                  <a:srgbClr val="545454"/>
                </a:solidFill>
                <a:latin typeface="Calibri"/>
                <a:cs typeface="Calibri"/>
              </a:rPr>
              <a:t>απαιτήσεις</a:t>
            </a:r>
            <a:r>
              <a:rPr sz="1500" spc="2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500" spc="-80" dirty="0">
                <a:solidFill>
                  <a:srgbClr val="565656"/>
                </a:solidFill>
                <a:latin typeface="Calibri"/>
                <a:cs typeface="Calibri"/>
              </a:rPr>
              <a:t>λύτρων</a:t>
            </a:r>
            <a:endParaRPr sz="1500">
              <a:latin typeface="Calibri"/>
              <a:cs typeface="Calibri"/>
            </a:endParaRPr>
          </a:p>
          <a:p>
            <a:pPr marL="470534" indent="-238760">
              <a:lnSpc>
                <a:spcPct val="100000"/>
              </a:lnSpc>
              <a:spcBef>
                <a:spcPts val="675"/>
              </a:spcBef>
              <a:buSzPct val="127586"/>
              <a:buChar char="•"/>
              <a:tabLst>
                <a:tab pos="469900" algn="l"/>
                <a:tab pos="470534" algn="l"/>
              </a:tabLst>
            </a:pPr>
            <a:r>
              <a:rPr sz="1450" spc="-15" dirty="0">
                <a:solidFill>
                  <a:srgbClr val="545454"/>
                </a:solidFill>
                <a:latin typeface="Arial"/>
                <a:cs typeface="Arial"/>
              </a:rPr>
              <a:t>Nalware:</a:t>
            </a:r>
            <a:endParaRPr sz="1450">
              <a:latin typeface="Arial"/>
              <a:cs typeface="Arial"/>
            </a:endParaRPr>
          </a:p>
          <a:p>
            <a:pPr marL="927100">
              <a:lnSpc>
                <a:spcPct val="100000"/>
              </a:lnSpc>
              <a:spcBef>
                <a:spcPts val="290"/>
              </a:spcBef>
            </a:pPr>
            <a:r>
              <a:rPr sz="1500" spc="-30" dirty="0">
                <a:solidFill>
                  <a:srgbClr val="596270"/>
                </a:solidFill>
                <a:latin typeface="Arial"/>
                <a:cs typeface="Arial"/>
              </a:rPr>
              <a:t>66</a:t>
            </a:r>
            <a:r>
              <a:rPr sz="1500" spc="-100" dirty="0">
                <a:solidFill>
                  <a:srgbClr val="596270"/>
                </a:solidFill>
                <a:latin typeface="Arial"/>
                <a:cs typeface="Arial"/>
              </a:rPr>
              <a:t> </a:t>
            </a:r>
            <a:r>
              <a:rPr sz="1500" spc="-50" dirty="0">
                <a:solidFill>
                  <a:srgbClr val="545454"/>
                </a:solidFill>
                <a:latin typeface="Calibri"/>
                <a:cs typeface="Calibri"/>
              </a:rPr>
              <a:t>αποκαλύψεις</a:t>
            </a:r>
            <a:r>
              <a:rPr sz="1500" spc="-3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500" spc="-50" dirty="0">
                <a:solidFill>
                  <a:srgbClr val="545454"/>
                </a:solidFill>
                <a:latin typeface="Calibri"/>
                <a:cs typeface="Calibri"/>
              </a:rPr>
              <a:t>ευπαθειών</a:t>
            </a:r>
            <a:r>
              <a:rPr sz="1500" spc="-2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500" spc="-50" dirty="0">
                <a:solidFill>
                  <a:srgbClr val="545454"/>
                </a:solidFill>
                <a:latin typeface="Calibri"/>
                <a:cs typeface="Calibri"/>
              </a:rPr>
              <a:t>μηδενικής</a:t>
            </a:r>
            <a:r>
              <a:rPr sz="1500" spc="-2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500" spc="-45" dirty="0">
                <a:solidFill>
                  <a:srgbClr val="545454"/>
                </a:solidFill>
                <a:latin typeface="Calibri"/>
                <a:cs typeface="Calibri"/>
              </a:rPr>
              <a:t>ημέρας</a:t>
            </a:r>
            <a:r>
              <a:rPr sz="1500" spc="-3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500" spc="-35" dirty="0">
                <a:solidFill>
                  <a:srgbClr val="545454"/>
                </a:solidFill>
                <a:latin typeface="Calibri"/>
                <a:cs typeface="Calibri"/>
              </a:rPr>
              <a:t>που</a:t>
            </a:r>
            <a:r>
              <a:rPr sz="1500" spc="-2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500" spc="-50" dirty="0">
                <a:solidFill>
                  <a:srgbClr val="545454"/>
                </a:solidFill>
                <a:latin typeface="Calibri"/>
                <a:cs typeface="Calibri"/>
              </a:rPr>
              <a:t>παρατηρήθηκαν</a:t>
            </a:r>
            <a:r>
              <a:rPr sz="1500" spc="-3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500" spc="-30" dirty="0">
                <a:solidFill>
                  <a:srgbClr val="7BB5E8"/>
                </a:solidFill>
                <a:latin typeface="Calibri"/>
                <a:cs typeface="Calibri"/>
              </a:rPr>
              <a:t>το</a:t>
            </a:r>
            <a:r>
              <a:rPr sz="1500" spc="-25" dirty="0">
                <a:solidFill>
                  <a:srgbClr val="7BB5E8"/>
                </a:solidFill>
                <a:latin typeface="Calibri"/>
                <a:cs typeface="Calibri"/>
              </a:rPr>
              <a:t> </a:t>
            </a:r>
            <a:r>
              <a:rPr sz="1500" spc="-40" dirty="0">
                <a:solidFill>
                  <a:srgbClr val="545454"/>
                </a:solidFill>
                <a:latin typeface="Arial"/>
                <a:cs typeface="Arial"/>
              </a:rPr>
              <a:t>2o21</a:t>
            </a:r>
            <a:endParaRPr sz="1500">
              <a:latin typeface="Arial"/>
              <a:cs typeface="Arial"/>
            </a:endParaRPr>
          </a:p>
          <a:p>
            <a:pPr marL="478155" indent="-246379">
              <a:lnSpc>
                <a:spcPct val="100000"/>
              </a:lnSpc>
              <a:spcBef>
                <a:spcPts val="725"/>
              </a:spcBef>
              <a:buSzPct val="128571"/>
              <a:buChar char="•"/>
              <a:tabLst>
                <a:tab pos="477520" algn="l"/>
                <a:tab pos="478155" algn="l"/>
              </a:tabLst>
            </a:pPr>
            <a:r>
              <a:rPr sz="1400" spc="-15" dirty="0">
                <a:solidFill>
                  <a:srgbClr val="545454"/>
                </a:solidFill>
                <a:latin typeface="Arial"/>
                <a:cs typeface="Arial"/>
              </a:rPr>
              <a:t>Κοινωνική</a:t>
            </a:r>
            <a:r>
              <a:rPr sz="1400" spc="-40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1400" spc="-15" dirty="0">
                <a:solidFill>
                  <a:srgbClr val="545454"/>
                </a:solidFill>
                <a:latin typeface="Arial"/>
                <a:cs typeface="Arial"/>
              </a:rPr>
              <a:t>μηχανική:</a:t>
            </a:r>
            <a:endParaRPr sz="1400">
              <a:latin typeface="Arial"/>
              <a:cs typeface="Arial"/>
            </a:endParaRPr>
          </a:p>
          <a:p>
            <a:pPr marL="917575">
              <a:lnSpc>
                <a:spcPct val="100000"/>
              </a:lnSpc>
              <a:spcBef>
                <a:spcPts val="300"/>
              </a:spcBef>
            </a:pPr>
            <a:r>
              <a:rPr sz="1500" spc="-35" dirty="0">
                <a:solidFill>
                  <a:srgbClr val="545454"/>
                </a:solidFill>
                <a:latin typeface="Calibri"/>
                <a:cs typeface="Calibri"/>
              </a:rPr>
              <a:t>Το</a:t>
            </a:r>
            <a:r>
              <a:rPr sz="1500" spc="-4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500" spc="-55" dirty="0">
                <a:solidFill>
                  <a:srgbClr val="545454"/>
                </a:solidFill>
                <a:latin typeface="Arial"/>
                <a:cs typeface="Arial"/>
              </a:rPr>
              <a:t>phishing</a:t>
            </a:r>
            <a:r>
              <a:rPr sz="1500" spc="-110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1500" spc="-60" dirty="0">
                <a:solidFill>
                  <a:srgbClr val="545454"/>
                </a:solidFill>
                <a:latin typeface="Calibri"/>
                <a:cs typeface="Calibri"/>
              </a:rPr>
              <a:t>παραμένει</a:t>
            </a:r>
            <a:r>
              <a:rPr sz="1500" spc="-4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500" spc="-55" dirty="0">
                <a:solidFill>
                  <a:srgbClr val="565656"/>
                </a:solidFill>
                <a:latin typeface="Calibri"/>
                <a:cs typeface="Calibri"/>
              </a:rPr>
              <a:t>δημοφιλής</a:t>
            </a:r>
            <a:r>
              <a:rPr sz="1500" spc="-35" dirty="0">
                <a:solidFill>
                  <a:srgbClr val="565656"/>
                </a:solidFill>
                <a:latin typeface="Calibri"/>
                <a:cs typeface="Calibri"/>
              </a:rPr>
              <a:t> </a:t>
            </a:r>
            <a:r>
              <a:rPr sz="1500" spc="-55" dirty="0">
                <a:solidFill>
                  <a:srgbClr val="545454"/>
                </a:solidFill>
                <a:latin typeface="Calibri"/>
                <a:cs typeface="Calibri"/>
              </a:rPr>
              <a:t>τεχνική</a:t>
            </a:r>
            <a:r>
              <a:rPr sz="1500" spc="-55" dirty="0">
                <a:solidFill>
                  <a:srgbClr val="545454"/>
                </a:solidFill>
                <a:latin typeface="Arial"/>
                <a:cs typeface="Arial"/>
              </a:rPr>
              <a:t>,</a:t>
            </a:r>
            <a:r>
              <a:rPr sz="1500" spc="-120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1500" spc="-50" dirty="0">
                <a:solidFill>
                  <a:srgbClr val="545454"/>
                </a:solidFill>
                <a:latin typeface="Calibri"/>
                <a:cs typeface="Calibri"/>
              </a:rPr>
              <a:t>αλλά</a:t>
            </a:r>
            <a:r>
              <a:rPr sz="1500" spc="-3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500" spc="-55" dirty="0">
                <a:solidFill>
                  <a:srgbClr val="75909C"/>
                </a:solidFill>
                <a:latin typeface="Calibri"/>
                <a:cs typeface="Calibri"/>
              </a:rPr>
              <a:t>βλέπουμε</a:t>
            </a:r>
            <a:r>
              <a:rPr sz="1500" spc="-40" dirty="0">
                <a:solidFill>
                  <a:srgbClr val="75909C"/>
                </a:solidFill>
                <a:latin typeface="Calibri"/>
                <a:cs typeface="Calibri"/>
              </a:rPr>
              <a:t> </a:t>
            </a:r>
            <a:r>
              <a:rPr sz="1500" spc="-35" dirty="0">
                <a:solidFill>
                  <a:srgbClr val="545454"/>
                </a:solidFill>
                <a:latin typeface="Calibri"/>
                <a:cs typeface="Calibri"/>
              </a:rPr>
              <a:t>να </a:t>
            </a:r>
            <a:r>
              <a:rPr sz="1500" spc="-60" dirty="0">
                <a:solidFill>
                  <a:srgbClr val="545454"/>
                </a:solidFill>
                <a:latin typeface="Calibri"/>
                <a:cs typeface="Calibri"/>
              </a:rPr>
              <a:t>εμφανίζονται</a:t>
            </a:r>
            <a:r>
              <a:rPr sz="1500" spc="-4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500" spc="-50" dirty="0">
                <a:solidFill>
                  <a:srgbClr val="565656"/>
                </a:solidFill>
                <a:latin typeface="Calibri"/>
                <a:cs typeface="Calibri"/>
              </a:rPr>
              <a:t>νέες</a:t>
            </a:r>
            <a:r>
              <a:rPr sz="1500" spc="-40" dirty="0">
                <a:solidFill>
                  <a:srgbClr val="565656"/>
                </a:solidFill>
                <a:latin typeface="Calibri"/>
                <a:cs typeface="Calibri"/>
              </a:rPr>
              <a:t> </a:t>
            </a:r>
            <a:r>
              <a:rPr sz="1500" spc="-55" dirty="0">
                <a:solidFill>
                  <a:srgbClr val="565656"/>
                </a:solidFill>
                <a:latin typeface="Calibri"/>
                <a:cs typeface="Calibri"/>
              </a:rPr>
              <a:t>φόρμες</a:t>
            </a:r>
            <a:r>
              <a:rPr sz="1500" spc="-40" dirty="0">
                <a:solidFill>
                  <a:srgbClr val="565656"/>
                </a:solidFill>
                <a:latin typeface="Calibri"/>
                <a:cs typeface="Calibri"/>
              </a:rPr>
              <a:t> </a:t>
            </a:r>
            <a:r>
              <a:rPr sz="1500" spc="-55" dirty="0">
                <a:solidFill>
                  <a:srgbClr val="545454"/>
                </a:solidFill>
                <a:latin typeface="Arial"/>
                <a:cs typeface="Arial"/>
              </a:rPr>
              <a:t>phishing,</a:t>
            </a:r>
            <a:r>
              <a:rPr sz="1500" spc="-110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1500" spc="-50" dirty="0">
                <a:solidFill>
                  <a:srgbClr val="565656"/>
                </a:solidFill>
                <a:latin typeface="Calibri"/>
                <a:cs typeface="Calibri"/>
              </a:rPr>
              <a:t>όπως</a:t>
            </a:r>
            <a:r>
              <a:rPr sz="1500" spc="-45" dirty="0">
                <a:solidFill>
                  <a:srgbClr val="565656"/>
                </a:solidFill>
                <a:latin typeface="Calibri"/>
                <a:cs typeface="Calibri"/>
              </a:rPr>
              <a:t> </a:t>
            </a:r>
            <a:r>
              <a:rPr sz="1500" spc="-35" dirty="0">
                <a:solidFill>
                  <a:srgbClr val="545454"/>
                </a:solidFill>
                <a:latin typeface="Calibri"/>
                <a:cs typeface="Calibri"/>
              </a:rPr>
              <a:t>το </a:t>
            </a:r>
            <a:r>
              <a:rPr sz="1500" spc="-60" dirty="0">
                <a:solidFill>
                  <a:srgbClr val="545454"/>
                </a:solidFill>
                <a:latin typeface="Arial"/>
                <a:cs typeface="Arial"/>
              </a:rPr>
              <a:t>spear-phishing,</a:t>
            </a:r>
            <a:r>
              <a:rPr sz="1500" spc="-110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1500" spc="-35" dirty="0">
                <a:solidFill>
                  <a:srgbClr val="545454"/>
                </a:solidFill>
                <a:latin typeface="Calibri"/>
                <a:cs typeface="Calibri"/>
              </a:rPr>
              <a:t>το </a:t>
            </a:r>
            <a:r>
              <a:rPr sz="1500" spc="-55" dirty="0">
                <a:solidFill>
                  <a:srgbClr val="545454"/>
                </a:solidFill>
                <a:latin typeface="Arial"/>
                <a:cs typeface="Arial"/>
              </a:rPr>
              <a:t>whaling,</a:t>
            </a:r>
            <a:r>
              <a:rPr sz="1500" spc="-114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1500" spc="-35" dirty="0">
                <a:solidFill>
                  <a:srgbClr val="545454"/>
                </a:solidFill>
                <a:latin typeface="Calibri"/>
                <a:cs typeface="Calibri"/>
              </a:rPr>
              <a:t>το</a:t>
            </a:r>
            <a:r>
              <a:rPr sz="1500" spc="-4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500" spc="-55" dirty="0">
                <a:solidFill>
                  <a:srgbClr val="545454"/>
                </a:solidFill>
                <a:latin typeface="Arial"/>
                <a:cs typeface="Arial"/>
              </a:rPr>
              <a:t>smishing</a:t>
            </a:r>
            <a:r>
              <a:rPr sz="1500" spc="-110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1500" spc="-45" dirty="0">
                <a:solidFill>
                  <a:srgbClr val="75909C"/>
                </a:solidFill>
                <a:latin typeface="Calibri"/>
                <a:cs typeface="Calibri"/>
              </a:rPr>
              <a:t>και</a:t>
            </a:r>
            <a:r>
              <a:rPr sz="1500" spc="-35" dirty="0">
                <a:solidFill>
                  <a:srgbClr val="75909C"/>
                </a:solidFill>
                <a:latin typeface="Calibri"/>
                <a:cs typeface="Calibri"/>
              </a:rPr>
              <a:t> </a:t>
            </a:r>
            <a:r>
              <a:rPr sz="1500" spc="-35" dirty="0">
                <a:solidFill>
                  <a:srgbClr val="708797"/>
                </a:solidFill>
                <a:latin typeface="Calibri"/>
                <a:cs typeface="Calibri"/>
              </a:rPr>
              <a:t>το </a:t>
            </a:r>
            <a:r>
              <a:rPr sz="1500" spc="-55" dirty="0">
                <a:solidFill>
                  <a:srgbClr val="708797"/>
                </a:solidFill>
                <a:latin typeface="Arial"/>
                <a:cs typeface="Arial"/>
              </a:rPr>
              <a:t>vishing.</a:t>
            </a:r>
            <a:endParaRPr sz="1500">
              <a:latin typeface="Arial"/>
              <a:cs typeface="Arial"/>
            </a:endParaRPr>
          </a:p>
          <a:p>
            <a:pPr marL="473709" indent="-241935">
              <a:lnSpc>
                <a:spcPct val="100000"/>
              </a:lnSpc>
              <a:spcBef>
                <a:spcPts val="670"/>
              </a:spcBef>
              <a:buSzPct val="127586"/>
              <a:buChar char="•"/>
              <a:tabLst>
                <a:tab pos="473075" algn="l"/>
                <a:tab pos="473709" algn="l"/>
              </a:tabLst>
            </a:pPr>
            <a:r>
              <a:rPr sz="1450" spc="-5" dirty="0">
                <a:solidFill>
                  <a:srgbClr val="545454"/>
                </a:solidFill>
                <a:latin typeface="Arial"/>
                <a:cs typeface="Arial"/>
              </a:rPr>
              <a:t>Απειλές</a:t>
            </a:r>
            <a:r>
              <a:rPr sz="1450" spc="-10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1450" spc="-5" dirty="0">
                <a:solidFill>
                  <a:srgbClr val="545454"/>
                </a:solidFill>
                <a:latin typeface="Arial"/>
                <a:cs typeface="Arial"/>
              </a:rPr>
              <a:t>κατά</a:t>
            </a:r>
            <a:r>
              <a:rPr sz="1450" spc="-10" dirty="0">
                <a:solidFill>
                  <a:srgbClr val="545454"/>
                </a:solidFill>
                <a:latin typeface="Arial"/>
                <a:cs typeface="Arial"/>
              </a:rPr>
              <a:t> των</a:t>
            </a:r>
            <a:r>
              <a:rPr sz="1450" spc="-30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1450" spc="-15" dirty="0">
                <a:solidFill>
                  <a:srgbClr val="545454"/>
                </a:solidFill>
                <a:latin typeface="Arial"/>
                <a:cs typeface="Arial"/>
              </a:rPr>
              <a:t>δεδομένων:</a:t>
            </a:r>
            <a:endParaRPr sz="1450">
              <a:latin typeface="Arial"/>
              <a:cs typeface="Arial"/>
            </a:endParaRPr>
          </a:p>
          <a:p>
            <a:pPr marL="914400">
              <a:lnSpc>
                <a:spcPct val="100000"/>
              </a:lnSpc>
              <a:spcBef>
                <a:spcPts val="245"/>
              </a:spcBef>
            </a:pPr>
            <a:r>
              <a:rPr sz="1450" spc="-5" dirty="0">
                <a:solidFill>
                  <a:srgbClr val="9A9A9A"/>
                </a:solidFill>
                <a:latin typeface="Calibri"/>
                <a:cs typeface="Calibri"/>
              </a:rPr>
              <a:t>Αύξηση</a:t>
            </a:r>
            <a:r>
              <a:rPr sz="1450" spc="75" dirty="0">
                <a:solidFill>
                  <a:srgbClr val="9A9A9A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545454"/>
                </a:solidFill>
                <a:latin typeface="Calibri"/>
                <a:cs typeface="Calibri"/>
              </a:rPr>
              <a:t>αναλογικά</a:t>
            </a:r>
            <a:r>
              <a:rPr sz="1450" spc="8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AFAFAF"/>
                </a:solidFill>
                <a:latin typeface="Calibri"/>
                <a:cs typeface="Calibri"/>
              </a:rPr>
              <a:t>με</a:t>
            </a:r>
            <a:r>
              <a:rPr sz="1450" spc="75" dirty="0">
                <a:solidFill>
                  <a:srgbClr val="AFAFAF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AFAFAF"/>
                </a:solidFill>
                <a:latin typeface="Calibri"/>
                <a:cs typeface="Calibri"/>
              </a:rPr>
              <a:t>το</a:t>
            </a:r>
            <a:r>
              <a:rPr sz="1450" spc="80" dirty="0">
                <a:solidFill>
                  <a:srgbClr val="AFAFAF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AFAFAF"/>
                </a:solidFill>
                <a:latin typeface="Calibri"/>
                <a:cs typeface="Calibri"/>
              </a:rPr>
              <a:t>σύνολο</a:t>
            </a:r>
            <a:r>
              <a:rPr sz="1450" spc="75" dirty="0">
                <a:solidFill>
                  <a:srgbClr val="AFAFAF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607C90"/>
                </a:solidFill>
                <a:latin typeface="Calibri"/>
                <a:cs typeface="Calibri"/>
              </a:rPr>
              <a:t>των</a:t>
            </a:r>
            <a:r>
              <a:rPr sz="1450" spc="80" dirty="0">
                <a:solidFill>
                  <a:srgbClr val="607C90"/>
                </a:solidFill>
                <a:latin typeface="Calibri"/>
                <a:cs typeface="Calibri"/>
              </a:rPr>
              <a:t> </a:t>
            </a:r>
            <a:r>
              <a:rPr sz="1450" spc="-15" dirty="0">
                <a:solidFill>
                  <a:srgbClr val="545454"/>
                </a:solidFill>
                <a:latin typeface="Calibri"/>
                <a:cs typeface="Calibri"/>
              </a:rPr>
              <a:t>παραγόμενων</a:t>
            </a:r>
            <a:r>
              <a:rPr sz="1450" spc="6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607C90"/>
                </a:solidFill>
                <a:latin typeface="Calibri"/>
                <a:cs typeface="Calibri"/>
              </a:rPr>
              <a:t>δεδομένων</a:t>
            </a:r>
            <a:endParaRPr sz="1450">
              <a:latin typeface="Calibri"/>
              <a:cs typeface="Calibri"/>
            </a:endParaRPr>
          </a:p>
          <a:p>
            <a:pPr marL="473709" indent="-241935">
              <a:lnSpc>
                <a:spcPct val="100000"/>
              </a:lnSpc>
              <a:spcBef>
                <a:spcPts val="780"/>
              </a:spcBef>
              <a:buSzPct val="127586"/>
              <a:buChar char="•"/>
              <a:tabLst>
                <a:tab pos="473075" algn="l"/>
                <a:tab pos="473709" algn="l"/>
              </a:tabLst>
            </a:pPr>
            <a:r>
              <a:rPr sz="1450" spc="-5" dirty="0">
                <a:solidFill>
                  <a:srgbClr val="545454"/>
                </a:solidFill>
                <a:latin typeface="Arial"/>
                <a:cs typeface="Arial"/>
              </a:rPr>
              <a:t>Απειλές</a:t>
            </a:r>
            <a:r>
              <a:rPr sz="1450" spc="-10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1450" spc="-5" dirty="0">
                <a:solidFill>
                  <a:srgbClr val="545454"/>
                </a:solidFill>
                <a:latin typeface="Arial"/>
                <a:cs typeface="Arial"/>
              </a:rPr>
              <a:t>κατά </a:t>
            </a:r>
            <a:r>
              <a:rPr sz="1450" spc="-10" dirty="0">
                <a:solidFill>
                  <a:srgbClr val="545454"/>
                </a:solidFill>
                <a:latin typeface="Arial"/>
                <a:cs typeface="Arial"/>
              </a:rPr>
              <a:t>της</a:t>
            </a:r>
            <a:r>
              <a:rPr sz="1450" spc="-35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1450" spc="-15" dirty="0">
                <a:solidFill>
                  <a:srgbClr val="545454"/>
                </a:solidFill>
                <a:latin typeface="Arial"/>
                <a:cs typeface="Arial"/>
              </a:rPr>
              <a:t>διαθεσιμότητας:</a:t>
            </a:r>
            <a:endParaRPr sz="1450">
              <a:latin typeface="Arial"/>
              <a:cs typeface="Arial"/>
            </a:endParaRPr>
          </a:p>
          <a:p>
            <a:pPr marL="918844">
              <a:lnSpc>
                <a:spcPct val="100000"/>
              </a:lnSpc>
              <a:spcBef>
                <a:spcPts val="240"/>
              </a:spcBef>
            </a:pPr>
            <a:r>
              <a:rPr sz="1450" dirty="0">
                <a:solidFill>
                  <a:srgbClr val="545454"/>
                </a:solidFill>
                <a:latin typeface="Calibri"/>
                <a:cs typeface="Calibri"/>
              </a:rPr>
              <a:t>Η</a:t>
            </a:r>
            <a:r>
              <a:rPr sz="1450" spc="-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450" spc="-40" dirty="0">
                <a:solidFill>
                  <a:srgbClr val="545454"/>
                </a:solidFill>
                <a:latin typeface="Calibri"/>
                <a:cs typeface="Calibri"/>
              </a:rPr>
              <a:t>μεγαλύτερη</a:t>
            </a:r>
            <a:r>
              <a:rPr sz="1450" spc="-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450" spc="-40" dirty="0">
                <a:solidFill>
                  <a:srgbClr val="545454"/>
                </a:solidFill>
                <a:latin typeface="Calibri"/>
                <a:cs typeface="Calibri"/>
              </a:rPr>
              <a:t>επίθεση</a:t>
            </a:r>
            <a:r>
              <a:rPr sz="1450" spc="-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450" spc="-40" dirty="0">
                <a:solidFill>
                  <a:srgbClr val="545454"/>
                </a:solidFill>
                <a:latin typeface="Calibri"/>
                <a:cs typeface="Calibri"/>
              </a:rPr>
              <a:t>άρνησης</a:t>
            </a:r>
            <a:r>
              <a:rPr sz="1450" spc="-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450" spc="-40" dirty="0">
                <a:solidFill>
                  <a:srgbClr val="545454"/>
                </a:solidFill>
                <a:latin typeface="Calibri"/>
                <a:cs typeface="Calibri"/>
              </a:rPr>
              <a:t>παροχής</a:t>
            </a:r>
            <a:r>
              <a:rPr sz="1450" spc="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450" spc="-40" dirty="0">
                <a:solidFill>
                  <a:srgbClr val="545454"/>
                </a:solidFill>
                <a:latin typeface="Calibri"/>
                <a:cs typeface="Calibri"/>
              </a:rPr>
              <a:t>υπηρεσιών</a:t>
            </a:r>
            <a:r>
              <a:rPr sz="1450" spc="-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450" spc="-35" dirty="0">
                <a:solidFill>
                  <a:srgbClr val="545454"/>
                </a:solidFill>
                <a:latin typeface="Arial"/>
                <a:cs typeface="Arial"/>
              </a:rPr>
              <a:t>DDoS)</a:t>
            </a:r>
            <a:r>
              <a:rPr sz="1450" spc="-75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1450" spc="-30" dirty="0">
                <a:solidFill>
                  <a:srgbClr val="999999"/>
                </a:solidFill>
                <a:latin typeface="Calibri"/>
                <a:cs typeface="Calibri"/>
              </a:rPr>
              <a:t>που</a:t>
            </a:r>
            <a:r>
              <a:rPr sz="1450" dirty="0">
                <a:solidFill>
                  <a:srgbClr val="999999"/>
                </a:solidFill>
                <a:latin typeface="Calibri"/>
                <a:cs typeface="Calibri"/>
              </a:rPr>
              <a:t> </a:t>
            </a:r>
            <a:r>
              <a:rPr sz="1450" spc="-35" dirty="0">
                <a:solidFill>
                  <a:srgbClr val="999999"/>
                </a:solidFill>
                <a:latin typeface="Calibri"/>
                <a:cs typeface="Calibri"/>
              </a:rPr>
              <a:t>έγινε</a:t>
            </a:r>
            <a:r>
              <a:rPr sz="1450" spc="-5" dirty="0">
                <a:solidFill>
                  <a:srgbClr val="999999"/>
                </a:solidFill>
                <a:latin typeface="Calibri"/>
                <a:cs typeface="Calibri"/>
              </a:rPr>
              <a:t> </a:t>
            </a:r>
            <a:r>
              <a:rPr sz="1450" spc="-35" dirty="0">
                <a:solidFill>
                  <a:srgbClr val="999999"/>
                </a:solidFill>
                <a:latin typeface="Calibri"/>
                <a:cs typeface="Calibri"/>
              </a:rPr>
              <a:t>ποτέ</a:t>
            </a:r>
            <a:r>
              <a:rPr sz="1450" dirty="0">
                <a:solidFill>
                  <a:srgbClr val="999999"/>
                </a:solidFill>
                <a:latin typeface="Calibri"/>
                <a:cs typeface="Calibri"/>
              </a:rPr>
              <a:t> </a:t>
            </a:r>
            <a:r>
              <a:rPr sz="1450" spc="-40" dirty="0">
                <a:solidFill>
                  <a:srgbClr val="545454"/>
                </a:solidFill>
                <a:latin typeface="Calibri"/>
                <a:cs typeface="Calibri"/>
              </a:rPr>
              <a:t>εξαπολύθηκε</a:t>
            </a:r>
            <a:r>
              <a:rPr sz="1450" spc="-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450" spc="-35" dirty="0">
                <a:solidFill>
                  <a:srgbClr val="545454"/>
                </a:solidFill>
                <a:latin typeface="Calibri"/>
                <a:cs typeface="Calibri"/>
              </a:rPr>
              <a:t>στην</a:t>
            </a:r>
            <a:r>
              <a:rPr sz="145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450" spc="-40" dirty="0">
                <a:solidFill>
                  <a:srgbClr val="545454"/>
                </a:solidFill>
                <a:latin typeface="Calibri"/>
                <a:cs typeface="Calibri"/>
              </a:rPr>
              <a:t>Ιούλιο</a:t>
            </a:r>
            <a:r>
              <a:rPr sz="1450" spc="-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545454"/>
                </a:solidFill>
                <a:latin typeface="Arial"/>
                <a:cs typeface="Arial"/>
              </a:rPr>
              <a:t>,</a:t>
            </a:r>
            <a:endParaRPr sz="1450">
              <a:latin typeface="Arial"/>
              <a:cs typeface="Arial"/>
            </a:endParaRPr>
          </a:p>
          <a:p>
            <a:pPr marL="913130">
              <a:lnSpc>
                <a:spcPct val="100000"/>
              </a:lnSpc>
              <a:spcBef>
                <a:spcPts val="305"/>
              </a:spcBef>
            </a:pPr>
            <a:r>
              <a:rPr sz="1500" spc="-30" dirty="0">
                <a:solidFill>
                  <a:srgbClr val="545454"/>
                </a:solidFill>
                <a:latin typeface="Calibri"/>
                <a:cs typeface="Calibri"/>
              </a:rPr>
              <a:t>Ίντερνετ</a:t>
            </a:r>
            <a:r>
              <a:rPr sz="1500" spc="-30" dirty="0">
                <a:solidFill>
                  <a:srgbClr val="545454"/>
                </a:solidFill>
                <a:latin typeface="Arial"/>
                <a:cs typeface="Arial"/>
              </a:rPr>
              <a:t>:</a:t>
            </a:r>
            <a:r>
              <a:rPr sz="1500" spc="-70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1500" spc="-30" dirty="0">
                <a:solidFill>
                  <a:srgbClr val="545454"/>
                </a:solidFill>
                <a:latin typeface="Calibri"/>
                <a:cs typeface="Calibri"/>
              </a:rPr>
              <a:t>καταστροφή</a:t>
            </a:r>
            <a:r>
              <a:rPr sz="1500" spc="1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500" spc="-25" dirty="0">
                <a:solidFill>
                  <a:srgbClr val="545454"/>
                </a:solidFill>
                <a:latin typeface="Calibri"/>
                <a:cs typeface="Calibri"/>
              </a:rPr>
              <a:t>των</a:t>
            </a:r>
            <a:r>
              <a:rPr sz="1500" spc="1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500" spc="-30" dirty="0">
                <a:solidFill>
                  <a:srgbClr val="545454"/>
                </a:solidFill>
                <a:latin typeface="Calibri"/>
                <a:cs typeface="Calibri"/>
              </a:rPr>
              <a:t>υποδομών</a:t>
            </a:r>
            <a:r>
              <a:rPr sz="1500" spc="-30" dirty="0">
                <a:solidFill>
                  <a:srgbClr val="545454"/>
                </a:solidFill>
                <a:latin typeface="Arial"/>
                <a:cs typeface="Arial"/>
              </a:rPr>
              <a:t>,</a:t>
            </a:r>
            <a:r>
              <a:rPr sz="1500" spc="-70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1500" spc="-30" dirty="0">
                <a:solidFill>
                  <a:srgbClr val="545454"/>
                </a:solidFill>
                <a:latin typeface="Calibri"/>
                <a:cs typeface="Calibri"/>
              </a:rPr>
              <a:t>διακοπές</a:t>
            </a:r>
            <a:r>
              <a:rPr sz="1500" spc="1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500" spc="-25" dirty="0">
                <a:solidFill>
                  <a:srgbClr val="545454"/>
                </a:solidFill>
                <a:latin typeface="Calibri"/>
                <a:cs typeface="Calibri"/>
              </a:rPr>
              <a:t>και</a:t>
            </a:r>
            <a:r>
              <a:rPr sz="1500" spc="1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500" spc="-25" dirty="0">
                <a:solidFill>
                  <a:srgbClr val="545454"/>
                </a:solidFill>
                <a:latin typeface="Calibri"/>
                <a:cs typeface="Calibri"/>
              </a:rPr>
              <a:t>της</a:t>
            </a:r>
            <a:r>
              <a:rPr sz="1500" spc="1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500" spc="-30" dirty="0">
                <a:solidFill>
                  <a:srgbClr val="85979C"/>
                </a:solidFill>
                <a:latin typeface="Calibri"/>
                <a:cs typeface="Calibri"/>
              </a:rPr>
              <a:t>διαδικτυακής</a:t>
            </a:r>
            <a:r>
              <a:rPr sz="1500" spc="10" dirty="0">
                <a:solidFill>
                  <a:srgbClr val="85979C"/>
                </a:solidFill>
                <a:latin typeface="Calibri"/>
                <a:cs typeface="Calibri"/>
              </a:rPr>
              <a:t> </a:t>
            </a:r>
            <a:r>
              <a:rPr sz="1500" spc="-30" dirty="0">
                <a:solidFill>
                  <a:srgbClr val="545454"/>
                </a:solidFill>
                <a:latin typeface="Calibri"/>
                <a:cs typeface="Calibri"/>
              </a:rPr>
              <a:t>κίνησης</a:t>
            </a:r>
            <a:r>
              <a:rPr sz="1500" spc="-30" dirty="0">
                <a:solidFill>
                  <a:srgbClr val="545454"/>
                </a:solidFill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  <a:p>
            <a:pPr marL="469265" indent="-237490">
              <a:lnSpc>
                <a:spcPct val="100000"/>
              </a:lnSpc>
              <a:spcBef>
                <a:spcPts val="745"/>
              </a:spcBef>
              <a:buSzPct val="127586"/>
              <a:buChar char="•"/>
              <a:tabLst>
                <a:tab pos="468630" algn="l"/>
                <a:tab pos="469265" algn="l"/>
              </a:tabLst>
            </a:pPr>
            <a:r>
              <a:rPr sz="1450" spc="-50" dirty="0">
                <a:solidFill>
                  <a:srgbClr val="545454"/>
                </a:solidFill>
                <a:latin typeface="Arial"/>
                <a:cs typeface="Arial"/>
              </a:rPr>
              <a:t>Αποπληροφόρηση</a:t>
            </a:r>
            <a:r>
              <a:rPr sz="1450" spc="-10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1450" spc="-55" dirty="0">
                <a:solidFill>
                  <a:srgbClr val="545454"/>
                </a:solidFill>
                <a:latin typeface="Arial"/>
                <a:cs typeface="Arial"/>
              </a:rPr>
              <a:t>παραπληροφόρηση:</a:t>
            </a:r>
            <a:endParaRPr sz="1450">
              <a:latin typeface="Arial"/>
              <a:cs typeface="Arial"/>
            </a:endParaRPr>
          </a:p>
          <a:p>
            <a:pPr marL="916305">
              <a:lnSpc>
                <a:spcPct val="100000"/>
              </a:lnSpc>
              <a:spcBef>
                <a:spcPts val="215"/>
              </a:spcBef>
            </a:pPr>
            <a:r>
              <a:rPr sz="1500" spc="-50" dirty="0">
                <a:solidFill>
                  <a:srgbClr val="545454"/>
                </a:solidFill>
                <a:latin typeface="Calibri"/>
                <a:cs typeface="Calibri"/>
              </a:rPr>
              <a:t>Κλιμάκωση</a:t>
            </a:r>
            <a:r>
              <a:rPr sz="1500" spc="-1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500" spc="-35" dirty="0">
                <a:solidFill>
                  <a:srgbClr val="545454"/>
                </a:solidFill>
                <a:latin typeface="Calibri"/>
                <a:cs typeface="Calibri"/>
              </a:rPr>
              <a:t>της</a:t>
            </a:r>
            <a:r>
              <a:rPr sz="1500" spc="-2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500" spc="-50" dirty="0">
                <a:solidFill>
                  <a:srgbClr val="545454"/>
                </a:solidFill>
                <a:latin typeface="Calibri"/>
                <a:cs typeface="Calibri"/>
              </a:rPr>
              <a:t>παραπληροφόρησης</a:t>
            </a:r>
            <a:r>
              <a:rPr sz="1500" spc="-2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500" spc="-30" dirty="0">
                <a:solidFill>
                  <a:srgbClr val="545454"/>
                </a:solidFill>
                <a:latin typeface="Calibri"/>
                <a:cs typeface="Calibri"/>
              </a:rPr>
              <a:t>με</a:t>
            </a:r>
            <a:r>
              <a:rPr sz="1500" spc="-2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500" spc="-50" dirty="0">
                <a:solidFill>
                  <a:srgbClr val="545454"/>
                </a:solidFill>
                <a:latin typeface="Calibri"/>
                <a:cs typeface="Calibri"/>
              </a:rPr>
              <a:t>ενεργοποίηση</a:t>
            </a:r>
            <a:r>
              <a:rPr sz="1500" spc="-2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500" spc="-35" dirty="0">
                <a:solidFill>
                  <a:srgbClr val="545454"/>
                </a:solidFill>
                <a:latin typeface="Calibri"/>
                <a:cs typeface="Calibri"/>
              </a:rPr>
              <a:t>του</a:t>
            </a:r>
            <a:r>
              <a:rPr sz="1500" spc="-2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500" spc="-35" dirty="0">
                <a:solidFill>
                  <a:srgbClr val="545454"/>
                </a:solidFill>
                <a:latin typeface="Calibri"/>
                <a:cs typeface="Calibri"/>
              </a:rPr>
              <a:t>Αλ</a:t>
            </a:r>
            <a:r>
              <a:rPr sz="1500" spc="-35" dirty="0">
                <a:solidFill>
                  <a:srgbClr val="545454"/>
                </a:solidFill>
                <a:latin typeface="Arial"/>
                <a:cs typeface="Arial"/>
              </a:rPr>
              <a:t>,</a:t>
            </a:r>
            <a:r>
              <a:rPr sz="1500" spc="-90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1500" spc="-35" dirty="0">
                <a:solidFill>
                  <a:srgbClr val="545454"/>
                </a:solidFill>
                <a:latin typeface="Calibri"/>
                <a:cs typeface="Calibri"/>
              </a:rPr>
              <a:t>των</a:t>
            </a:r>
            <a:r>
              <a:rPr sz="1500" spc="-1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500" spc="-50" dirty="0">
                <a:solidFill>
                  <a:srgbClr val="545454"/>
                </a:solidFill>
                <a:latin typeface="Arial"/>
                <a:cs typeface="Arial"/>
              </a:rPr>
              <a:t>deepfakes</a:t>
            </a:r>
            <a:r>
              <a:rPr sz="1500" spc="-90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1500" spc="-50" dirty="0">
                <a:solidFill>
                  <a:srgbClr val="545454"/>
                </a:solidFill>
                <a:latin typeface="Arial"/>
                <a:cs typeface="Arial"/>
              </a:rPr>
              <a:t>(</a:t>
            </a:r>
            <a:r>
              <a:rPr sz="1500" spc="-50" dirty="0">
                <a:solidFill>
                  <a:srgbClr val="545454"/>
                </a:solidFill>
                <a:latin typeface="Calibri"/>
                <a:cs typeface="Calibri"/>
              </a:rPr>
              <a:t>τεχνητή</a:t>
            </a:r>
            <a:r>
              <a:rPr sz="1500" spc="-2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500" spc="-50" dirty="0">
                <a:solidFill>
                  <a:srgbClr val="545454"/>
                </a:solidFill>
                <a:latin typeface="Calibri"/>
                <a:cs typeface="Calibri"/>
              </a:rPr>
              <a:t>νοημοσύνη</a:t>
            </a:r>
            <a:r>
              <a:rPr sz="1500" spc="-2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500" spc="-35" dirty="0">
                <a:solidFill>
                  <a:srgbClr val="545454"/>
                </a:solidFill>
                <a:latin typeface="Calibri"/>
                <a:cs typeface="Calibri"/>
              </a:rPr>
              <a:t>που</a:t>
            </a:r>
            <a:r>
              <a:rPr sz="1500" spc="-1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500" spc="-50" dirty="0">
                <a:solidFill>
                  <a:srgbClr val="545454"/>
                </a:solidFill>
                <a:latin typeface="Calibri"/>
                <a:cs typeface="Calibri"/>
              </a:rPr>
              <a:t>αλλοιώνει</a:t>
            </a:r>
            <a:r>
              <a:rPr sz="1500" spc="-1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500" spc="-50" dirty="0">
                <a:solidFill>
                  <a:srgbClr val="545454"/>
                </a:solidFill>
                <a:latin typeface="Calibri"/>
                <a:cs typeface="Calibri"/>
              </a:rPr>
              <a:t>βίντεο</a:t>
            </a:r>
            <a:r>
              <a:rPr sz="1500" spc="-50" dirty="0">
                <a:solidFill>
                  <a:srgbClr val="545454"/>
                </a:solidFill>
                <a:latin typeface="Arial"/>
                <a:cs typeface="Arial"/>
              </a:rPr>
              <a:t>/</a:t>
            </a:r>
            <a:r>
              <a:rPr sz="1500" spc="-50" dirty="0">
                <a:solidFill>
                  <a:srgbClr val="545454"/>
                </a:solidFill>
                <a:latin typeface="Calibri"/>
                <a:cs typeface="Calibri"/>
              </a:rPr>
              <a:t>ήχο</a:t>
            </a:r>
            <a:r>
              <a:rPr sz="1500" spc="-1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500" spc="-40" dirty="0">
                <a:solidFill>
                  <a:srgbClr val="545454"/>
                </a:solidFill>
                <a:latin typeface="Calibri"/>
                <a:cs typeface="Calibri"/>
              </a:rPr>
              <a:t>για</a:t>
            </a:r>
            <a:r>
              <a:rPr sz="1500" spc="-1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500" spc="-50" dirty="0">
                <a:solidFill>
                  <a:srgbClr val="545454"/>
                </a:solidFill>
                <a:latin typeface="Calibri"/>
                <a:cs typeface="Calibri"/>
              </a:rPr>
              <a:t>εξαπάτηση</a:t>
            </a:r>
            <a:r>
              <a:rPr sz="1500" spc="-50" dirty="0">
                <a:solidFill>
                  <a:srgbClr val="545454"/>
                </a:solidFill>
                <a:latin typeface="Arial"/>
                <a:cs typeface="Arial"/>
              </a:rPr>
              <a:t>)</a:t>
            </a:r>
            <a:r>
              <a:rPr sz="1500" spc="-95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1500" spc="-40" dirty="0">
                <a:solidFill>
                  <a:srgbClr val="545454"/>
                </a:solidFill>
                <a:latin typeface="Calibri"/>
                <a:cs typeface="Calibri"/>
              </a:rPr>
              <a:t>και</a:t>
            </a:r>
            <a:r>
              <a:rPr sz="1500" spc="-1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500" spc="-35" dirty="0">
                <a:solidFill>
                  <a:srgbClr val="545454"/>
                </a:solidFill>
                <a:latin typeface="Calibri"/>
                <a:cs typeface="Calibri"/>
              </a:rPr>
              <a:t>της</a:t>
            </a:r>
            <a:r>
              <a:rPr sz="1500" spc="-2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500" spc="-50" dirty="0">
                <a:solidFill>
                  <a:srgbClr val="545454"/>
                </a:solidFill>
                <a:latin typeface="Calibri"/>
                <a:cs typeface="Calibri"/>
              </a:rPr>
              <a:t>παραπληροφόρησης</a:t>
            </a:r>
            <a:r>
              <a:rPr sz="1500" spc="-1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500" spc="-30" dirty="0">
                <a:solidFill>
                  <a:srgbClr val="545454"/>
                </a:solidFill>
                <a:latin typeface="Calibri"/>
                <a:cs typeface="Calibri"/>
              </a:rPr>
              <a:t>ως</a:t>
            </a:r>
            <a:r>
              <a:rPr sz="1500" spc="-1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500" spc="-50" dirty="0">
                <a:solidFill>
                  <a:srgbClr val="545454"/>
                </a:solidFill>
                <a:latin typeface="Calibri"/>
                <a:cs typeface="Calibri"/>
              </a:rPr>
              <a:t>υπηρεσία</a:t>
            </a:r>
            <a:endParaRPr sz="1500">
              <a:latin typeface="Calibri"/>
              <a:cs typeface="Calibri"/>
            </a:endParaRPr>
          </a:p>
          <a:p>
            <a:pPr marL="478155" indent="-246379">
              <a:lnSpc>
                <a:spcPct val="100000"/>
              </a:lnSpc>
              <a:spcBef>
                <a:spcPts val="795"/>
              </a:spcBef>
              <a:buSzPct val="128571"/>
              <a:buChar char="•"/>
              <a:tabLst>
                <a:tab pos="477520" algn="l"/>
                <a:tab pos="478155" algn="l"/>
              </a:tabLst>
            </a:pPr>
            <a:r>
              <a:rPr sz="1400" spc="-15" dirty="0">
                <a:solidFill>
                  <a:srgbClr val="545454"/>
                </a:solidFill>
                <a:latin typeface="Arial"/>
                <a:cs typeface="Arial"/>
              </a:rPr>
              <a:t>Στόχευση </a:t>
            </a:r>
            <a:r>
              <a:rPr sz="1400" spc="-5" dirty="0">
                <a:solidFill>
                  <a:srgbClr val="545454"/>
                </a:solidFill>
                <a:latin typeface="Arial"/>
                <a:cs typeface="Arial"/>
              </a:rPr>
              <a:t>της</a:t>
            </a:r>
            <a:r>
              <a:rPr sz="1400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545454"/>
                </a:solidFill>
                <a:latin typeface="Arial"/>
                <a:cs typeface="Arial"/>
              </a:rPr>
              <a:t>αλυσίδας</a:t>
            </a:r>
            <a:r>
              <a:rPr sz="1400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545454"/>
                </a:solidFill>
                <a:latin typeface="Arial"/>
                <a:cs typeface="Arial"/>
              </a:rPr>
              <a:t>εφοδιασμού:</a:t>
            </a:r>
            <a:endParaRPr sz="1400">
              <a:latin typeface="Arial"/>
              <a:cs typeface="Arial"/>
            </a:endParaRPr>
          </a:p>
          <a:p>
            <a:pPr marL="921385">
              <a:lnSpc>
                <a:spcPct val="100000"/>
              </a:lnSpc>
              <a:spcBef>
                <a:spcPts val="285"/>
              </a:spcBef>
            </a:pPr>
            <a:r>
              <a:rPr sz="1450" spc="-10" dirty="0">
                <a:solidFill>
                  <a:srgbClr val="545454"/>
                </a:solidFill>
                <a:latin typeface="Calibri"/>
                <a:cs typeface="Calibri"/>
              </a:rPr>
              <a:t>Οι</a:t>
            </a:r>
            <a:r>
              <a:rPr sz="1450" spc="6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450" spc="-15" dirty="0">
                <a:solidFill>
                  <a:srgbClr val="545454"/>
                </a:solidFill>
                <a:latin typeface="Calibri"/>
                <a:cs typeface="Calibri"/>
              </a:rPr>
              <a:t>περιστατικές</a:t>
            </a:r>
            <a:r>
              <a:rPr sz="1450" spc="6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450" spc="-15" dirty="0">
                <a:solidFill>
                  <a:srgbClr val="545454"/>
                </a:solidFill>
                <a:latin typeface="Calibri"/>
                <a:cs typeface="Calibri"/>
              </a:rPr>
              <a:t>τρίτων</a:t>
            </a:r>
            <a:r>
              <a:rPr sz="1450" spc="6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450" spc="-15" dirty="0">
                <a:solidFill>
                  <a:srgbClr val="5479B8"/>
                </a:solidFill>
                <a:latin typeface="Calibri"/>
                <a:cs typeface="Calibri"/>
              </a:rPr>
              <a:t>αποτελούν</a:t>
            </a:r>
            <a:r>
              <a:rPr sz="1450" spc="60" dirty="0">
                <a:solidFill>
                  <a:srgbClr val="5479B8"/>
                </a:solidFill>
                <a:latin typeface="Calibri"/>
                <a:cs typeface="Calibri"/>
              </a:rPr>
              <a:t> </a:t>
            </a:r>
            <a:r>
              <a:rPr sz="1450" spc="-10" dirty="0">
                <a:solidFill>
                  <a:srgbClr val="549AD3"/>
                </a:solidFill>
                <a:latin typeface="Calibri"/>
                <a:cs typeface="Calibri"/>
              </a:rPr>
              <a:t>το</a:t>
            </a:r>
            <a:r>
              <a:rPr sz="1450" spc="60" dirty="0">
                <a:solidFill>
                  <a:srgbClr val="549AD3"/>
                </a:solidFill>
                <a:latin typeface="Calibri"/>
                <a:cs typeface="Calibri"/>
              </a:rPr>
              <a:t> </a:t>
            </a:r>
            <a:r>
              <a:rPr sz="1450" spc="-15" dirty="0">
                <a:solidFill>
                  <a:srgbClr val="549AD3"/>
                </a:solidFill>
                <a:latin typeface="Arial"/>
                <a:cs typeface="Arial"/>
              </a:rPr>
              <a:t>17D/o</a:t>
            </a:r>
            <a:r>
              <a:rPr sz="1450" spc="-10" dirty="0">
                <a:solidFill>
                  <a:srgbClr val="549AD3"/>
                </a:solidFill>
                <a:latin typeface="Arial"/>
                <a:cs typeface="Arial"/>
              </a:rPr>
              <a:t> </a:t>
            </a:r>
            <a:r>
              <a:rPr sz="1450" spc="-10" dirty="0">
                <a:solidFill>
                  <a:srgbClr val="7B909C"/>
                </a:solidFill>
                <a:latin typeface="Calibri"/>
                <a:cs typeface="Calibri"/>
              </a:rPr>
              <a:t>των</a:t>
            </a:r>
            <a:r>
              <a:rPr sz="1450" spc="60" dirty="0">
                <a:solidFill>
                  <a:srgbClr val="7B909C"/>
                </a:solidFill>
                <a:latin typeface="Calibri"/>
                <a:cs typeface="Calibri"/>
              </a:rPr>
              <a:t> </a:t>
            </a:r>
            <a:r>
              <a:rPr sz="1450" spc="-15" dirty="0">
                <a:solidFill>
                  <a:srgbClr val="565656"/>
                </a:solidFill>
                <a:latin typeface="Calibri"/>
                <a:cs typeface="Calibri"/>
              </a:rPr>
              <a:t>εισβολών</a:t>
            </a:r>
            <a:r>
              <a:rPr sz="1450" spc="55" dirty="0">
                <a:solidFill>
                  <a:srgbClr val="565656"/>
                </a:solidFill>
                <a:latin typeface="Calibri"/>
                <a:cs typeface="Calibri"/>
              </a:rPr>
              <a:t> </a:t>
            </a:r>
            <a:r>
              <a:rPr sz="1450" spc="-10" dirty="0">
                <a:solidFill>
                  <a:srgbClr val="54549C"/>
                </a:solidFill>
                <a:latin typeface="Calibri"/>
                <a:cs typeface="Calibri"/>
              </a:rPr>
              <a:t>το</a:t>
            </a:r>
            <a:r>
              <a:rPr sz="1450" spc="60" dirty="0">
                <a:solidFill>
                  <a:srgbClr val="54549C"/>
                </a:solidFill>
                <a:latin typeface="Calibri"/>
                <a:cs typeface="Calibri"/>
              </a:rPr>
              <a:t> </a:t>
            </a:r>
            <a:r>
              <a:rPr sz="1450" spc="-10" dirty="0">
                <a:solidFill>
                  <a:srgbClr val="545454"/>
                </a:solidFill>
                <a:latin typeface="Arial"/>
                <a:cs typeface="Arial"/>
              </a:rPr>
              <a:t>2021 </a:t>
            </a:r>
            <a:r>
              <a:rPr sz="1450" spc="-10" dirty="0">
                <a:solidFill>
                  <a:srgbClr val="565656"/>
                </a:solidFill>
                <a:latin typeface="Calibri"/>
                <a:cs typeface="Calibri"/>
              </a:rPr>
              <a:t>σε</a:t>
            </a:r>
            <a:r>
              <a:rPr sz="1450" spc="60" dirty="0">
                <a:solidFill>
                  <a:srgbClr val="565656"/>
                </a:solidFill>
                <a:latin typeface="Calibri"/>
                <a:cs typeface="Calibri"/>
              </a:rPr>
              <a:t> </a:t>
            </a:r>
            <a:r>
              <a:rPr sz="1450" spc="-15" dirty="0">
                <a:solidFill>
                  <a:srgbClr val="565656"/>
                </a:solidFill>
                <a:latin typeface="Calibri"/>
                <a:cs typeface="Calibri"/>
              </a:rPr>
              <a:t>σύγκριση</a:t>
            </a:r>
            <a:r>
              <a:rPr sz="1450" spc="60" dirty="0">
                <a:solidFill>
                  <a:srgbClr val="565656"/>
                </a:solidFill>
                <a:latin typeface="Calibri"/>
                <a:cs typeface="Calibri"/>
              </a:rPr>
              <a:t> </a:t>
            </a:r>
            <a:r>
              <a:rPr sz="1450" spc="-10" dirty="0">
                <a:solidFill>
                  <a:srgbClr val="758EAC"/>
                </a:solidFill>
                <a:latin typeface="Calibri"/>
                <a:cs typeface="Calibri"/>
              </a:rPr>
              <a:t>με</a:t>
            </a:r>
            <a:r>
              <a:rPr sz="1450" spc="60" dirty="0">
                <a:solidFill>
                  <a:srgbClr val="758EAC"/>
                </a:solidFill>
                <a:latin typeface="Calibri"/>
                <a:cs typeface="Calibri"/>
              </a:rPr>
              <a:t> </a:t>
            </a:r>
            <a:r>
              <a:rPr sz="1450" spc="-15" dirty="0">
                <a:solidFill>
                  <a:srgbClr val="7BB5E8"/>
                </a:solidFill>
                <a:latin typeface="Calibri"/>
                <a:cs typeface="Calibri"/>
              </a:rPr>
              <a:t>λιγότερο</a:t>
            </a:r>
            <a:r>
              <a:rPr sz="1450" spc="60" dirty="0">
                <a:solidFill>
                  <a:srgbClr val="7BB5E8"/>
                </a:solidFill>
                <a:latin typeface="Calibri"/>
                <a:cs typeface="Calibri"/>
              </a:rPr>
              <a:t> </a:t>
            </a:r>
            <a:r>
              <a:rPr sz="1450" spc="-15" dirty="0">
                <a:solidFill>
                  <a:srgbClr val="545454"/>
                </a:solidFill>
                <a:latin typeface="Calibri"/>
                <a:cs typeface="Calibri"/>
              </a:rPr>
              <a:t>από</a:t>
            </a:r>
            <a:r>
              <a:rPr sz="1350" spc="-22" baseline="27777" dirty="0">
                <a:solidFill>
                  <a:srgbClr val="755954"/>
                </a:solidFill>
                <a:latin typeface="Arial"/>
                <a:cs typeface="Arial"/>
              </a:rPr>
              <a:t>OA</a:t>
            </a:r>
            <a:r>
              <a:rPr sz="1350" spc="-30" baseline="27777" dirty="0">
                <a:solidFill>
                  <a:srgbClr val="755954"/>
                </a:solidFill>
                <a:latin typeface="Arial"/>
                <a:cs typeface="Arial"/>
              </a:rPr>
              <a:t> </a:t>
            </a:r>
            <a:r>
              <a:rPr sz="1450" spc="-10" dirty="0">
                <a:solidFill>
                  <a:srgbClr val="9CD1FF"/>
                </a:solidFill>
                <a:latin typeface="Calibri"/>
                <a:cs typeface="Calibri"/>
              </a:rPr>
              <a:t>το</a:t>
            </a:r>
            <a:r>
              <a:rPr sz="1450" spc="50" dirty="0">
                <a:solidFill>
                  <a:srgbClr val="9CD1FF"/>
                </a:solidFill>
                <a:latin typeface="Calibri"/>
                <a:cs typeface="Calibri"/>
              </a:rPr>
              <a:t> </a:t>
            </a:r>
            <a:r>
              <a:rPr sz="1450" spc="-20" dirty="0">
                <a:solidFill>
                  <a:srgbClr val="545454"/>
                </a:solidFill>
                <a:latin typeface="Arial"/>
                <a:cs typeface="Arial"/>
              </a:rPr>
              <a:t>2o2o</a:t>
            </a:r>
            <a:endParaRPr sz="145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376352"/>
            <a:ext cx="14630399" cy="185324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833234" y="6323901"/>
            <a:ext cx="5261610" cy="85026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4130">
              <a:lnSpc>
                <a:spcPct val="100000"/>
              </a:lnSpc>
              <a:spcBef>
                <a:spcPts val="380"/>
              </a:spcBef>
            </a:pPr>
            <a:r>
              <a:rPr sz="600" dirty="0">
                <a:solidFill>
                  <a:srgbClr val="BCBCBC"/>
                </a:solidFill>
                <a:latin typeface="Arial"/>
                <a:cs typeface="Arial"/>
              </a:rPr>
              <a:t>I </a:t>
            </a:r>
            <a:r>
              <a:rPr sz="600" spc="-5" dirty="0">
                <a:solidFill>
                  <a:srgbClr val="313131"/>
                </a:solidFill>
                <a:latin typeface="Arial"/>
                <a:cs typeface="Arial"/>
              </a:rPr>
              <a:t>rl</a:t>
            </a:r>
            <a:r>
              <a:rPr sz="600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696969"/>
                </a:solidFill>
                <a:latin typeface="Arial"/>
                <a:cs typeface="Arial"/>
              </a:rPr>
              <a:t>ñ</a:t>
            </a:r>
            <a:r>
              <a:rPr sz="600" spc="5" dirty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595959"/>
                </a:solidFill>
                <a:latin typeface="Arial"/>
                <a:cs typeface="Arial"/>
              </a:rPr>
              <a:t>ñlL|</a:t>
            </a:r>
            <a:r>
              <a:rPr sz="600" spc="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757575"/>
                </a:solidFill>
                <a:latin typeface="Arial"/>
                <a:cs typeface="Arial"/>
              </a:rPr>
              <a:t>cli</a:t>
            </a:r>
            <a:r>
              <a:rPr sz="600" dirty="0">
                <a:solidFill>
                  <a:srgbClr val="75757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464646"/>
                </a:solidFill>
                <a:latin typeface="Arial"/>
                <a:cs typeface="Arial"/>
              </a:rPr>
              <a:t>Lt</a:t>
            </a:r>
            <a:r>
              <a:rPr sz="600" spc="5" dirty="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A1A1A1"/>
                </a:solidFill>
                <a:latin typeface="Arial"/>
                <a:cs typeface="Arial"/>
              </a:rPr>
              <a:t>"11</a:t>
            </a:r>
            <a:r>
              <a:rPr sz="600" spc="5" dirty="0">
                <a:solidFill>
                  <a:srgbClr val="A1A1A1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A1A1A1"/>
                </a:solidFill>
                <a:latin typeface="Arial"/>
                <a:cs typeface="Arial"/>
              </a:rPr>
              <a:t>ñ </a:t>
            </a:r>
            <a:r>
              <a:rPr sz="600" spc="-5" dirty="0">
                <a:solidFill>
                  <a:srgbClr val="606060"/>
                </a:solidFill>
                <a:latin typeface="Arial"/>
                <a:cs typeface="Arial"/>
              </a:rPr>
              <a:t>M|J}JUI</a:t>
            </a:r>
            <a:r>
              <a:rPr sz="6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898989"/>
                </a:solidFill>
                <a:latin typeface="Arial"/>
                <a:cs typeface="Arial"/>
              </a:rPr>
              <a:t>LUtJ</a:t>
            </a:r>
            <a:r>
              <a:rPr sz="600" spc="5" dirty="0">
                <a:solidFill>
                  <a:srgbClr val="898989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676767"/>
                </a:solidFill>
                <a:latin typeface="Arial"/>
                <a:cs typeface="Arial"/>
              </a:rPr>
              <a:t>Ltd</a:t>
            </a:r>
            <a:r>
              <a:rPr sz="600" spc="5" dirty="0">
                <a:solidFill>
                  <a:srgbClr val="676767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232323"/>
                </a:solidFill>
                <a:latin typeface="Arial"/>
                <a:cs typeface="Arial"/>
              </a:rPr>
              <a:t>IN </a:t>
            </a:r>
            <a:r>
              <a:rPr sz="600" dirty="0">
                <a:solidFill>
                  <a:srgbClr val="424242"/>
                </a:solidFill>
                <a:latin typeface="Arial"/>
                <a:cs typeface="Arial"/>
              </a:rPr>
              <a:t>H </a:t>
            </a:r>
            <a:r>
              <a:rPr sz="600" dirty="0">
                <a:solidFill>
                  <a:srgbClr val="494949"/>
                </a:solidFill>
                <a:latin typeface="Arial"/>
                <a:cs typeface="Arial"/>
              </a:rPr>
              <a:t>ñ</a:t>
            </a:r>
            <a:r>
              <a:rPr sz="600" spc="5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525252"/>
                </a:solidFill>
                <a:latin typeface="Arial"/>
                <a:cs typeface="Arial"/>
              </a:rPr>
              <a:t>f</a:t>
            </a:r>
            <a:r>
              <a:rPr sz="600" spc="5" dirty="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525252"/>
                </a:solidFill>
                <a:latin typeface="Arial"/>
                <a:cs typeface="Arial"/>
              </a:rPr>
              <a:t>IU</a:t>
            </a:r>
            <a:r>
              <a:rPr sz="600" spc="-5" dirty="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494949"/>
                </a:solidFill>
                <a:latin typeface="Arial"/>
                <a:cs typeface="Arial"/>
              </a:rPr>
              <a:t>L</a:t>
            </a:r>
            <a:r>
              <a:rPr sz="600" spc="5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2A2A2A"/>
                </a:solidFill>
                <a:latin typeface="Arial"/>
                <a:cs typeface="Arial"/>
              </a:rPr>
              <a:t>K I</a:t>
            </a:r>
            <a:r>
              <a:rPr sz="600" spc="5" dirty="0">
                <a:solidFill>
                  <a:srgbClr val="2A2A2A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2A2A2A"/>
                </a:solidFill>
                <a:latin typeface="Arial"/>
                <a:cs typeface="Arial"/>
              </a:rPr>
              <a:t>f</a:t>
            </a:r>
            <a:r>
              <a:rPr sz="600" spc="5" dirty="0">
                <a:solidFill>
                  <a:srgbClr val="2A2A2A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2A2A2A"/>
                </a:solidFill>
                <a:latin typeface="Arial"/>
                <a:cs typeface="Arial"/>
              </a:rPr>
              <a:t>I</a:t>
            </a:r>
            <a:r>
              <a:rPr sz="600" spc="5" dirty="0">
                <a:solidFill>
                  <a:srgbClr val="2A2A2A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2A2A2A"/>
                </a:solidFill>
                <a:latin typeface="Arial"/>
                <a:cs typeface="Arial"/>
              </a:rPr>
              <a:t>L}    </a:t>
            </a:r>
            <a:r>
              <a:rPr sz="600" spc="15" dirty="0">
                <a:solidFill>
                  <a:srgbClr val="2A2A2A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5D5D5D"/>
                </a:solidFill>
                <a:latin typeface="Arial"/>
                <a:cs typeface="Arial"/>
              </a:rPr>
              <a:t>\o</a:t>
            </a:r>
            <a:r>
              <a:rPr sz="600" spc="5" dirty="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sz="600" spc="-30" dirty="0">
                <a:solidFill>
                  <a:srgbClr val="2A2A2A"/>
                </a:solidFill>
                <a:latin typeface="Arial"/>
                <a:cs typeface="Arial"/>
              </a:rPr>
              <a:t>UM</a:t>
            </a:r>
            <a:r>
              <a:rPr sz="600" dirty="0">
                <a:solidFill>
                  <a:srgbClr val="2A2A2A"/>
                </a:solidFill>
                <a:latin typeface="Arial"/>
                <a:cs typeface="Arial"/>
              </a:rPr>
              <a:t> </a:t>
            </a:r>
            <a:r>
              <a:rPr sz="600" spc="-40" dirty="0">
                <a:solidFill>
                  <a:srgbClr val="909090"/>
                </a:solidFill>
                <a:latin typeface="Arial"/>
                <a:cs typeface="Arial"/>
              </a:rPr>
              <a:t>XML</a:t>
            </a:r>
            <a:r>
              <a:rPr sz="600" spc="-45" dirty="0">
                <a:solidFill>
                  <a:srgbClr val="909090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3F3F3F"/>
                </a:solidFill>
                <a:latin typeface="Arial"/>
                <a:cs typeface="Arial"/>
              </a:rPr>
              <a:t>(Extensible</a:t>
            </a:r>
            <a:r>
              <a:rPr sz="600" spc="5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3F3F3F"/>
                </a:solidFill>
                <a:latin typeface="Arial"/>
                <a:cs typeface="Arial"/>
              </a:rPr>
              <a:t>Markup</a:t>
            </a:r>
            <a:r>
              <a:rPr sz="600" spc="5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3F3F3F"/>
                </a:solidFill>
                <a:latin typeface="Arial"/>
                <a:cs typeface="Arial"/>
              </a:rPr>
              <a:t>Language</a:t>
            </a:r>
            <a:r>
              <a:rPr sz="600" spc="20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3F3F3F"/>
                </a:solidFill>
                <a:latin typeface="Arial"/>
                <a:cs typeface="Arial"/>
              </a:rPr>
              <a:t>-</a:t>
            </a:r>
            <a:r>
              <a:rPr sz="600" spc="5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3F3F3F"/>
                </a:solidFill>
                <a:latin typeface="Arial"/>
                <a:cs typeface="Arial"/>
              </a:rPr>
              <a:t>δομημένη</a:t>
            </a:r>
            <a:r>
              <a:rPr sz="600" spc="10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3F3F3F"/>
                </a:solidFill>
                <a:latin typeface="Arial"/>
                <a:cs typeface="Arial"/>
              </a:rPr>
              <a:t>μορφή</a:t>
            </a:r>
            <a:r>
              <a:rPr sz="600" spc="5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3F3F3F"/>
                </a:solidFill>
                <a:latin typeface="Arial"/>
                <a:cs typeface="Arial"/>
              </a:rPr>
              <a:t>ανταλλαγής</a:t>
            </a:r>
            <a:r>
              <a:rPr sz="600" spc="10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3F3F3F"/>
                </a:solidFill>
                <a:latin typeface="Arial"/>
                <a:cs typeface="Arial"/>
              </a:rPr>
              <a:t>δεδομένωνn)</a:t>
            </a:r>
            <a:r>
              <a:rPr sz="600" spc="5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3F3F3F"/>
                </a:solidFill>
                <a:latin typeface="Arial"/>
                <a:cs typeface="Arial"/>
              </a:rPr>
              <a:t>|J</a:t>
            </a:r>
            <a:r>
              <a:rPr sz="600" spc="5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3F3F3F"/>
                </a:solidFill>
                <a:latin typeface="Arial"/>
                <a:cs typeface="Arial"/>
              </a:rPr>
              <a:t>UI</a:t>
            </a:r>
            <a:r>
              <a:rPr sz="600" spc="5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3F3F3F"/>
                </a:solidFill>
                <a:latin typeface="Arial"/>
                <a:cs typeface="Arial"/>
              </a:rPr>
              <a:t>I</a:t>
            </a:r>
            <a:endParaRPr sz="600">
              <a:latin typeface="Arial"/>
              <a:cs typeface="Arial"/>
            </a:endParaRPr>
          </a:p>
          <a:p>
            <a:pPr marL="16510">
              <a:lnSpc>
                <a:spcPct val="100000"/>
              </a:lnSpc>
              <a:spcBef>
                <a:spcPts val="465"/>
              </a:spcBef>
            </a:pPr>
            <a:r>
              <a:rPr sz="1000" spc="-5" dirty="0">
                <a:solidFill>
                  <a:srgbClr val="383838"/>
                </a:solidFill>
                <a:latin typeface="Calibri"/>
                <a:cs typeface="Calibri"/>
              </a:rPr>
              <a:t>Τοπία</a:t>
            </a:r>
            <a:r>
              <a:rPr sz="1000" spc="50" dirty="0">
                <a:solidFill>
                  <a:srgbClr val="383838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71717"/>
                </a:solidFill>
                <a:latin typeface="Calibri"/>
                <a:cs typeface="Calibri"/>
              </a:rPr>
              <a:t>απειλών</a:t>
            </a:r>
            <a:r>
              <a:rPr sz="1000" spc="45" dirty="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2F2F2F"/>
                </a:solidFill>
                <a:latin typeface="Calibri"/>
                <a:cs typeface="Calibri"/>
              </a:rPr>
              <a:t>στον</a:t>
            </a:r>
            <a:r>
              <a:rPr sz="1000" spc="50" dirty="0">
                <a:solidFill>
                  <a:srgbClr val="2F2F2F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2F2F2F"/>
                </a:solidFill>
                <a:latin typeface="Calibri"/>
                <a:cs typeface="Calibri"/>
              </a:rPr>
              <a:t>κυβερνοχώρο</a:t>
            </a:r>
            <a:r>
              <a:rPr sz="1000" spc="50" dirty="0">
                <a:solidFill>
                  <a:srgbClr val="2F2F2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565656"/>
                </a:solidFill>
                <a:latin typeface="Arial"/>
                <a:cs typeface="Arial"/>
              </a:rPr>
              <a:t>CTL)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00">
              <a:latin typeface="Arial"/>
              <a:cs typeface="Arial"/>
            </a:endParaRPr>
          </a:p>
          <a:p>
            <a:pPr marL="13335" marR="4635500" indent="-635">
              <a:lnSpc>
                <a:spcPct val="117100"/>
              </a:lnSpc>
            </a:pPr>
            <a:r>
              <a:rPr sz="950" spc="-45" dirty="0">
                <a:solidFill>
                  <a:srgbClr val="4F4F4F"/>
                </a:solidFill>
                <a:latin typeface="Calibri"/>
                <a:cs typeface="Calibri"/>
              </a:rPr>
              <a:t>Δ</a:t>
            </a:r>
            <a:r>
              <a:rPr sz="950" spc="-40" dirty="0">
                <a:solidFill>
                  <a:srgbClr val="4F4F4F"/>
                </a:solidFill>
                <a:latin typeface="Calibri"/>
                <a:cs typeface="Calibri"/>
              </a:rPr>
              <a:t>η</a:t>
            </a:r>
            <a:r>
              <a:rPr sz="950" spc="-45" dirty="0">
                <a:solidFill>
                  <a:srgbClr val="4F4F4F"/>
                </a:solidFill>
                <a:latin typeface="Calibri"/>
                <a:cs typeface="Calibri"/>
              </a:rPr>
              <a:t>μοσιευμέ</a:t>
            </a:r>
            <a:r>
              <a:rPr sz="950" dirty="0">
                <a:solidFill>
                  <a:srgbClr val="4F4F4F"/>
                </a:solidFill>
                <a:latin typeface="Calibri"/>
                <a:cs typeface="Calibri"/>
              </a:rPr>
              <a:t>ν  η</a:t>
            </a:r>
            <a:r>
              <a:rPr sz="950" spc="-45" dirty="0">
                <a:solidFill>
                  <a:srgbClr val="4F4F4F"/>
                </a:solidFill>
                <a:latin typeface="Calibri"/>
                <a:cs typeface="Calibri"/>
              </a:rPr>
              <a:t> </a:t>
            </a:r>
            <a:r>
              <a:rPr sz="950" spc="-65" dirty="0">
                <a:solidFill>
                  <a:srgbClr val="484848"/>
                </a:solidFill>
                <a:latin typeface="Calibri"/>
                <a:cs typeface="Calibri"/>
              </a:rPr>
              <a:t>γλώσσα</a:t>
            </a:r>
            <a:endParaRPr sz="95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630399" cy="387032"/>
          </a:xfrm>
          <a:prstGeom prst="rect">
            <a:avLst/>
          </a:prstGeo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630400" cy="82296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88920" y="2551112"/>
              <a:ext cx="640080" cy="14033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9825" y="1956752"/>
              <a:ext cx="188912" cy="21018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14600" y="2749232"/>
              <a:ext cx="295592" cy="762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63625" y="2319654"/>
              <a:ext cx="188912" cy="21939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62592" y="2740025"/>
              <a:ext cx="188912" cy="9747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49032" y="2673032"/>
              <a:ext cx="170815" cy="19208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00400" y="2749232"/>
              <a:ext cx="115887" cy="762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41512" y="2731135"/>
              <a:ext cx="103505" cy="11588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392487" y="2749232"/>
              <a:ext cx="36512" cy="762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468495" y="2264727"/>
              <a:ext cx="125095" cy="29559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219007" y="2462847"/>
              <a:ext cx="1612265" cy="52736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77632" y="2874327"/>
              <a:ext cx="447992" cy="21018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706495" y="1880552"/>
              <a:ext cx="658495" cy="55467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849687" y="2417127"/>
              <a:ext cx="640079" cy="314007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562608" y="935990"/>
            <a:ext cx="4030981" cy="652936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55"/>
              </a:spcBef>
            </a:pPr>
            <a:r>
              <a:rPr sz="2100" spc="190" dirty="0">
                <a:solidFill>
                  <a:srgbClr val="332A5E"/>
                </a:solidFill>
              </a:rPr>
              <a:t>ENISA </a:t>
            </a:r>
            <a:r>
              <a:rPr sz="2100" spc="140" dirty="0">
                <a:solidFill>
                  <a:srgbClr val="332A5E"/>
                </a:solidFill>
              </a:rPr>
              <a:t>(</a:t>
            </a:r>
            <a:r>
              <a:rPr sz="2100" spc="140" dirty="0">
                <a:solidFill>
                  <a:srgbClr val="332A5E"/>
                </a:solidFill>
                <a:latin typeface="Calibri"/>
                <a:cs typeface="Calibri"/>
              </a:rPr>
              <a:t>Ευρωπαϊκή </a:t>
            </a:r>
            <a:r>
              <a:rPr sz="2100" spc="-459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2100" spc="140" dirty="0">
                <a:solidFill>
                  <a:srgbClr val="332A5E"/>
                </a:solidFill>
                <a:latin typeface="Calibri"/>
                <a:cs typeface="Calibri"/>
              </a:rPr>
              <a:t>Υπηρεσία </a:t>
            </a:r>
            <a:r>
              <a:rPr sz="2100" spc="145" dirty="0">
                <a:solidFill>
                  <a:srgbClr val="332A5E"/>
                </a:solidFill>
                <a:latin typeface="Calibri"/>
                <a:cs typeface="Calibri"/>
              </a:rPr>
              <a:t> Κ</a:t>
            </a:r>
            <a:r>
              <a:rPr sz="2100" spc="150" dirty="0">
                <a:solidFill>
                  <a:srgbClr val="332A5E"/>
                </a:solidFill>
                <a:latin typeface="Calibri"/>
                <a:cs typeface="Calibri"/>
              </a:rPr>
              <a:t>υ</a:t>
            </a:r>
            <a:r>
              <a:rPr sz="2100" spc="145" dirty="0">
                <a:solidFill>
                  <a:srgbClr val="332A5E"/>
                </a:solidFill>
                <a:latin typeface="Calibri"/>
                <a:cs typeface="Calibri"/>
              </a:rPr>
              <a:t>β</a:t>
            </a:r>
            <a:r>
              <a:rPr sz="2100" spc="120" dirty="0">
                <a:solidFill>
                  <a:srgbClr val="332A5E"/>
                </a:solidFill>
                <a:latin typeface="Calibri"/>
                <a:cs typeface="Calibri"/>
              </a:rPr>
              <a:t>ε</a:t>
            </a:r>
            <a:r>
              <a:rPr sz="2100" spc="145" dirty="0">
                <a:solidFill>
                  <a:srgbClr val="332A5E"/>
                </a:solidFill>
                <a:latin typeface="Calibri"/>
                <a:cs typeface="Calibri"/>
              </a:rPr>
              <a:t>ρ</a:t>
            </a:r>
            <a:r>
              <a:rPr sz="2100" spc="125" dirty="0">
                <a:solidFill>
                  <a:srgbClr val="332A5E"/>
                </a:solidFill>
                <a:latin typeface="Calibri"/>
                <a:cs typeface="Calibri"/>
              </a:rPr>
              <a:t>ν</a:t>
            </a:r>
            <a:r>
              <a:rPr sz="2100" spc="145" dirty="0">
                <a:solidFill>
                  <a:srgbClr val="332A5E"/>
                </a:solidFill>
                <a:latin typeface="Calibri"/>
                <a:cs typeface="Calibri"/>
              </a:rPr>
              <a:t>ο</a:t>
            </a:r>
            <a:r>
              <a:rPr sz="2100" spc="160" dirty="0">
                <a:solidFill>
                  <a:srgbClr val="332A5E"/>
                </a:solidFill>
                <a:latin typeface="Calibri"/>
                <a:cs typeface="Calibri"/>
              </a:rPr>
              <a:t>α</a:t>
            </a:r>
            <a:r>
              <a:rPr sz="2100" spc="170" dirty="0">
                <a:solidFill>
                  <a:srgbClr val="332A5E"/>
                </a:solidFill>
                <a:latin typeface="Calibri"/>
                <a:cs typeface="Calibri"/>
              </a:rPr>
              <a:t>σφ</a:t>
            </a:r>
            <a:r>
              <a:rPr sz="2100" spc="160" dirty="0">
                <a:solidFill>
                  <a:srgbClr val="332A5E"/>
                </a:solidFill>
                <a:latin typeface="Calibri"/>
                <a:cs typeface="Calibri"/>
              </a:rPr>
              <a:t>ά</a:t>
            </a:r>
            <a:r>
              <a:rPr sz="2100" spc="125" dirty="0">
                <a:solidFill>
                  <a:srgbClr val="332A5E"/>
                </a:solidFill>
                <a:latin typeface="Calibri"/>
                <a:cs typeface="Calibri"/>
              </a:rPr>
              <a:t>λ</a:t>
            </a:r>
            <a:r>
              <a:rPr sz="2100" spc="120" dirty="0">
                <a:solidFill>
                  <a:srgbClr val="332A5E"/>
                </a:solidFill>
                <a:latin typeface="Calibri"/>
                <a:cs typeface="Calibri"/>
              </a:rPr>
              <a:t>ε</a:t>
            </a:r>
            <a:r>
              <a:rPr sz="2100" spc="65" dirty="0">
                <a:solidFill>
                  <a:srgbClr val="332A5E"/>
                </a:solidFill>
                <a:latin typeface="Calibri"/>
                <a:cs typeface="Calibri"/>
              </a:rPr>
              <a:t>ι</a:t>
            </a:r>
            <a:r>
              <a:rPr sz="2100" spc="160" dirty="0">
                <a:solidFill>
                  <a:srgbClr val="332A5E"/>
                </a:solidFill>
                <a:latin typeface="Calibri"/>
                <a:cs typeface="Calibri"/>
              </a:rPr>
              <a:t>α</a:t>
            </a:r>
            <a:r>
              <a:rPr sz="2100" spc="100" dirty="0">
                <a:solidFill>
                  <a:srgbClr val="332A5E"/>
                </a:solidFill>
                <a:latin typeface="Calibri"/>
                <a:cs typeface="Calibri"/>
              </a:rPr>
              <a:t>ς</a:t>
            </a:r>
            <a:r>
              <a:rPr sz="2100" spc="105" dirty="0">
                <a:solidFill>
                  <a:srgbClr val="332A5E"/>
                </a:solidFill>
              </a:rPr>
              <a:t>)</a:t>
            </a:r>
            <a:endParaRPr sz="2100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610360" y="2389187"/>
            <a:ext cx="1021715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spc="-50" dirty="0" err="1">
                <a:solidFill>
                  <a:srgbClr val="C61A42"/>
                </a:solidFill>
                <a:latin typeface="Times New Roman"/>
                <a:cs typeface="Times New Roman"/>
              </a:rPr>
              <a:t>enis</a:t>
            </a:r>
            <a:r>
              <a:rPr lang="en-US" sz="3800" spc="-50" dirty="0" err="1">
                <a:solidFill>
                  <a:srgbClr val="C61A42"/>
                </a:solidFill>
                <a:latin typeface="Times New Roman"/>
                <a:cs typeface="Times New Roman"/>
              </a:rPr>
              <a:t>a</a:t>
            </a:r>
            <a:endParaRPr sz="3800" dirty="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328920" y="2723197"/>
            <a:ext cx="40957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-55" dirty="0">
                <a:solidFill>
                  <a:srgbClr val="696969"/>
                </a:solidFill>
                <a:latin typeface="Times New Roman"/>
                <a:cs typeface="Times New Roman"/>
              </a:rPr>
              <a:t>T</a:t>
            </a:r>
            <a:r>
              <a:rPr sz="950" spc="-50" dirty="0">
                <a:solidFill>
                  <a:srgbClr val="696969"/>
                </a:solidFill>
                <a:latin typeface="Times New Roman"/>
                <a:cs typeface="Times New Roman"/>
              </a:rPr>
              <a:t>O</a:t>
            </a:r>
            <a:r>
              <a:rPr sz="950" spc="-55" dirty="0">
                <a:solidFill>
                  <a:srgbClr val="696969"/>
                </a:solidFill>
                <a:latin typeface="Times New Roman"/>
                <a:cs typeface="Times New Roman"/>
              </a:rPr>
              <a:t>PIC</a:t>
            </a:r>
            <a:r>
              <a:rPr sz="950" dirty="0">
                <a:solidFill>
                  <a:srgbClr val="696969"/>
                </a:solidFill>
                <a:latin typeface="Times New Roman"/>
                <a:cs typeface="Times New Roman"/>
              </a:rPr>
              <a:t>S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755255" y="2195195"/>
            <a:ext cx="230822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-5" dirty="0">
                <a:solidFill>
                  <a:srgbClr val="777777"/>
                </a:solidFill>
                <a:latin typeface="Calibri"/>
                <a:cs typeface="Calibri"/>
              </a:rPr>
              <a:t>Αναζήτηση</a:t>
            </a:r>
            <a:r>
              <a:rPr sz="950" spc="15" dirty="0">
                <a:solidFill>
                  <a:srgbClr val="777777"/>
                </a:solidFill>
                <a:latin typeface="Calibri"/>
                <a:cs typeface="Calibri"/>
              </a:rPr>
              <a:t> </a:t>
            </a:r>
            <a:r>
              <a:rPr sz="950" spc="-5" dirty="0">
                <a:solidFill>
                  <a:srgbClr val="828282"/>
                </a:solidFill>
                <a:latin typeface="Calibri"/>
                <a:cs typeface="Calibri"/>
              </a:rPr>
              <a:t>πόρων</a:t>
            </a:r>
            <a:r>
              <a:rPr sz="950" spc="-5" dirty="0">
                <a:solidFill>
                  <a:srgbClr val="828282"/>
                </a:solidFill>
                <a:latin typeface="Times New Roman"/>
                <a:cs typeface="Times New Roman"/>
              </a:rPr>
              <a:t>, </a:t>
            </a:r>
            <a:r>
              <a:rPr sz="950" i="1" dirty="0">
                <a:solidFill>
                  <a:srgbClr val="828282"/>
                </a:solidFill>
                <a:latin typeface="Times New Roman"/>
                <a:cs typeface="Times New Roman"/>
              </a:rPr>
              <a:t>,</a:t>
            </a:r>
            <a:r>
              <a:rPr sz="950" i="1" spc="-5" dirty="0">
                <a:solidFill>
                  <a:srgbClr val="828282"/>
                </a:solidFill>
                <a:latin typeface="Times New Roman"/>
                <a:cs typeface="Times New Roman"/>
              </a:rPr>
              <a:t> </a:t>
            </a:r>
            <a:r>
              <a:rPr sz="950" i="1" spc="-5" dirty="0">
                <a:solidFill>
                  <a:srgbClr val="797979"/>
                </a:solidFill>
                <a:latin typeface="Calibri"/>
                <a:cs typeface="Calibri"/>
              </a:rPr>
              <a:t>δημοσιεύσεων</a:t>
            </a:r>
            <a:r>
              <a:rPr sz="950" i="1" spc="20" dirty="0">
                <a:solidFill>
                  <a:srgbClr val="797979"/>
                </a:solidFill>
                <a:latin typeface="Calibri"/>
                <a:cs typeface="Calibri"/>
              </a:rPr>
              <a:t> </a:t>
            </a:r>
            <a:r>
              <a:rPr sz="950" i="1" spc="-5" dirty="0">
                <a:solidFill>
                  <a:srgbClr val="797979"/>
                </a:solidFill>
                <a:latin typeface="Calibri"/>
                <a:cs typeface="Calibri"/>
              </a:rPr>
              <a:t>και</a:t>
            </a:r>
            <a:r>
              <a:rPr sz="950" i="1" spc="20" dirty="0">
                <a:solidFill>
                  <a:srgbClr val="797979"/>
                </a:solidFill>
                <a:latin typeface="Calibri"/>
                <a:cs typeface="Calibri"/>
              </a:rPr>
              <a:t> </a:t>
            </a:r>
            <a:r>
              <a:rPr sz="950" i="1" spc="-5" dirty="0">
                <a:solidFill>
                  <a:srgbClr val="797979"/>
                </a:solidFill>
                <a:latin typeface="Calibri"/>
                <a:cs typeface="Calibri"/>
              </a:rPr>
              <a:t>άλλων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437880" y="2700972"/>
            <a:ext cx="227329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-25" dirty="0">
                <a:solidFill>
                  <a:srgbClr val="364D6D"/>
                </a:solidFill>
                <a:latin typeface="Calibri"/>
                <a:cs typeface="Calibri"/>
              </a:rPr>
              <a:t>Ν</a:t>
            </a:r>
            <a:r>
              <a:rPr sz="950" spc="-20" dirty="0">
                <a:solidFill>
                  <a:srgbClr val="364D6D"/>
                </a:solidFill>
                <a:latin typeface="Calibri"/>
                <a:cs typeface="Calibri"/>
              </a:rPr>
              <a:t>Ε</a:t>
            </a:r>
            <a:r>
              <a:rPr sz="950" dirty="0">
                <a:solidFill>
                  <a:srgbClr val="364D6D"/>
                </a:solidFill>
                <a:latin typeface="Calibri"/>
                <a:cs typeface="Calibri"/>
              </a:rPr>
              <a:t>Α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118600" y="2700972"/>
            <a:ext cx="62865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-15" dirty="0">
                <a:solidFill>
                  <a:srgbClr val="1F3856"/>
                </a:solidFill>
                <a:latin typeface="Calibri"/>
                <a:cs typeface="Calibri"/>
              </a:rPr>
              <a:t>ΕΚΔΗΛΩΣΕΙΣ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940290" y="2700972"/>
            <a:ext cx="77025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-15" dirty="0">
                <a:solidFill>
                  <a:srgbClr val="4B4B4B"/>
                </a:solidFill>
                <a:latin typeface="Calibri"/>
                <a:cs typeface="Calibri"/>
              </a:rPr>
              <a:t>ΣΧΕΤΙΚΑ</a:t>
            </a:r>
            <a:r>
              <a:rPr sz="950" spc="-25" dirty="0">
                <a:solidFill>
                  <a:srgbClr val="4B4B4B"/>
                </a:solidFill>
                <a:latin typeface="Calibri"/>
                <a:cs typeface="Calibri"/>
              </a:rPr>
              <a:t> </a:t>
            </a:r>
            <a:r>
              <a:rPr sz="950" spc="-10" dirty="0">
                <a:solidFill>
                  <a:srgbClr val="4B4B4B"/>
                </a:solidFill>
                <a:latin typeface="Calibri"/>
                <a:cs typeface="Calibri"/>
              </a:rPr>
              <a:t>ΜΕ</a:t>
            </a:r>
            <a:r>
              <a:rPr sz="950" spc="-25" dirty="0">
                <a:solidFill>
                  <a:srgbClr val="4B4B4B"/>
                </a:solidFill>
                <a:latin typeface="Calibri"/>
                <a:cs typeface="Calibri"/>
              </a:rPr>
              <a:t> </a:t>
            </a:r>
            <a:r>
              <a:rPr sz="950" spc="-10" dirty="0">
                <a:solidFill>
                  <a:srgbClr val="4B4B4B"/>
                </a:solidFill>
                <a:latin typeface="Calibri"/>
                <a:cs typeface="Calibri"/>
              </a:rPr>
              <a:t>ΤΟ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942319" y="2694622"/>
            <a:ext cx="127444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75" dirty="0">
                <a:solidFill>
                  <a:srgbClr val="2A425D"/>
                </a:solidFill>
                <a:latin typeface="Calibri"/>
                <a:cs typeface="Calibri"/>
              </a:rPr>
              <a:t>ΣΥ</a:t>
            </a:r>
            <a:r>
              <a:rPr sz="1000" spc="-105" dirty="0">
                <a:solidFill>
                  <a:srgbClr val="2A425D"/>
                </a:solidFill>
                <a:latin typeface="Calibri"/>
                <a:cs typeface="Calibri"/>
              </a:rPr>
              <a:t>Ν</a:t>
            </a:r>
            <a:r>
              <a:rPr sz="1000" spc="-75" dirty="0">
                <a:solidFill>
                  <a:srgbClr val="2A425D"/>
                </a:solidFill>
                <a:latin typeface="Calibri"/>
                <a:cs typeface="Calibri"/>
              </a:rPr>
              <a:t>Ε</a:t>
            </a:r>
            <a:r>
              <a:rPr sz="1000" spc="-85" dirty="0">
                <a:solidFill>
                  <a:srgbClr val="2A425D"/>
                </a:solidFill>
                <a:latin typeface="Calibri"/>
                <a:cs typeface="Calibri"/>
              </a:rPr>
              <a:t>Ρ</a:t>
            </a:r>
            <a:r>
              <a:rPr sz="1000" spc="-65" dirty="0">
                <a:solidFill>
                  <a:srgbClr val="2A425D"/>
                </a:solidFill>
                <a:latin typeface="Calibri"/>
                <a:cs typeface="Calibri"/>
              </a:rPr>
              <a:t>Γ</a:t>
            </a:r>
            <a:r>
              <a:rPr sz="1000" spc="-95" dirty="0">
                <a:solidFill>
                  <a:srgbClr val="2A425D"/>
                </a:solidFill>
                <a:latin typeface="Calibri"/>
                <a:cs typeface="Calibri"/>
              </a:rPr>
              <a:t>Α</a:t>
            </a:r>
            <a:r>
              <a:rPr sz="1000" spc="-60" dirty="0">
                <a:solidFill>
                  <a:srgbClr val="2A425D"/>
                </a:solidFill>
                <a:latin typeface="Calibri"/>
                <a:cs typeface="Calibri"/>
              </a:rPr>
              <a:t>ΣΊ</a:t>
            </a:r>
            <a:r>
              <a:rPr sz="1000" spc="-90" dirty="0">
                <a:solidFill>
                  <a:srgbClr val="2A425D"/>
                </a:solidFill>
                <a:latin typeface="Calibri"/>
                <a:cs typeface="Calibri"/>
              </a:rPr>
              <a:t>Α</a:t>
            </a:r>
            <a:r>
              <a:rPr sz="1000" spc="-20" dirty="0">
                <a:solidFill>
                  <a:srgbClr val="2A425D"/>
                </a:solidFill>
                <a:latin typeface="Calibri"/>
                <a:cs typeface="Calibri"/>
              </a:rPr>
              <a:t> </a:t>
            </a:r>
            <a:r>
              <a:rPr sz="1000" spc="-135" dirty="0">
                <a:solidFill>
                  <a:srgbClr val="595959"/>
                </a:solidFill>
                <a:latin typeface="Calibri"/>
                <a:cs typeface="Calibri"/>
              </a:rPr>
              <a:t>Μ</a:t>
            </a:r>
            <a:r>
              <a:rPr sz="1000" spc="-75" dirty="0">
                <a:solidFill>
                  <a:srgbClr val="595959"/>
                </a:solidFill>
                <a:latin typeface="Calibri"/>
                <a:cs typeface="Calibri"/>
              </a:rPr>
              <a:t>Ε</a:t>
            </a:r>
            <a:r>
              <a:rPr sz="1000" spc="-2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000" spc="-100" dirty="0">
                <a:solidFill>
                  <a:srgbClr val="797979"/>
                </a:solidFill>
                <a:latin typeface="Calibri"/>
                <a:cs typeface="Calibri"/>
              </a:rPr>
              <a:t>ΤΗΝ</a:t>
            </a:r>
            <a:r>
              <a:rPr sz="1000" spc="-40" dirty="0">
                <a:solidFill>
                  <a:srgbClr val="797979"/>
                </a:solidFill>
                <a:latin typeface="Calibri"/>
                <a:cs typeface="Calibri"/>
              </a:rPr>
              <a:t> </a:t>
            </a:r>
            <a:r>
              <a:rPr sz="1000" spc="-110" dirty="0">
                <a:solidFill>
                  <a:srgbClr val="797979"/>
                </a:solidFill>
                <a:latin typeface="Times New Roman"/>
                <a:cs typeface="Times New Roman"/>
              </a:rPr>
              <a:t>E</a:t>
            </a:r>
            <a:r>
              <a:rPr sz="1000" spc="-125" dirty="0">
                <a:solidFill>
                  <a:srgbClr val="797979"/>
                </a:solidFill>
                <a:latin typeface="Times New Roman"/>
                <a:cs typeface="Times New Roman"/>
              </a:rPr>
              <a:t>N</a:t>
            </a:r>
            <a:r>
              <a:rPr sz="1000" spc="-65" dirty="0">
                <a:solidFill>
                  <a:srgbClr val="797979"/>
                </a:solidFill>
                <a:latin typeface="Times New Roman"/>
                <a:cs typeface="Times New Roman"/>
              </a:rPr>
              <a:t>I</a:t>
            </a:r>
            <a:r>
              <a:rPr sz="1000" spc="-100" dirty="0">
                <a:solidFill>
                  <a:srgbClr val="797979"/>
                </a:solidFill>
                <a:latin typeface="Times New Roman"/>
                <a:cs typeface="Times New Roman"/>
              </a:rPr>
              <a:t>S</a:t>
            </a:r>
            <a:r>
              <a:rPr sz="1000" spc="-110" dirty="0">
                <a:solidFill>
                  <a:srgbClr val="797979"/>
                </a:solidFill>
                <a:latin typeface="Times New Roman"/>
                <a:cs typeface="Times New Roman"/>
              </a:rPr>
              <a:t>A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381750" y="2700972"/>
            <a:ext cx="1891030" cy="326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17625" algn="l"/>
              </a:tabLst>
            </a:pPr>
            <a:r>
              <a:rPr sz="950" spc="-15" dirty="0">
                <a:solidFill>
                  <a:srgbClr val="383838"/>
                </a:solidFill>
                <a:latin typeface="Calibri"/>
                <a:cs typeface="Calibri"/>
              </a:rPr>
              <a:t>ΔΗΜΟΣΙΕΥΣΕΙΣ	</a:t>
            </a:r>
            <a:r>
              <a:rPr sz="950" spc="-15" dirty="0">
                <a:solidFill>
                  <a:srgbClr val="494949"/>
                </a:solidFill>
                <a:latin typeface="Calibri"/>
                <a:cs typeface="Calibri"/>
              </a:rPr>
              <a:t>ΕΡΓΑΛΕΙΑ</a:t>
            </a:r>
            <a:endParaRPr sz="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000" spc="-90" dirty="0">
                <a:solidFill>
                  <a:srgbClr val="797979"/>
                </a:solidFill>
                <a:latin typeface="Times New Roman"/>
                <a:cs typeface="Times New Roman"/>
              </a:rPr>
              <a:t>(</a:t>
            </a:r>
            <a:r>
              <a:rPr sz="1000" spc="-90" dirty="0">
                <a:solidFill>
                  <a:srgbClr val="797979"/>
                </a:solidFill>
                <a:latin typeface="Calibri"/>
                <a:cs typeface="Calibri"/>
              </a:rPr>
              <a:t>Ευρωπαϊκή</a:t>
            </a:r>
            <a:r>
              <a:rPr sz="1000" spc="-35" dirty="0">
                <a:solidFill>
                  <a:srgbClr val="797979"/>
                </a:solidFill>
                <a:latin typeface="Calibri"/>
                <a:cs typeface="Calibri"/>
              </a:rPr>
              <a:t> </a:t>
            </a:r>
            <a:r>
              <a:rPr sz="1000" spc="-90" dirty="0">
                <a:solidFill>
                  <a:srgbClr val="797979"/>
                </a:solidFill>
                <a:latin typeface="Calibri"/>
                <a:cs typeface="Calibri"/>
              </a:rPr>
              <a:t>Υπηρεσία</a:t>
            </a:r>
            <a:r>
              <a:rPr sz="1000" spc="-30" dirty="0">
                <a:solidFill>
                  <a:srgbClr val="797979"/>
                </a:solidFill>
                <a:latin typeface="Calibri"/>
                <a:cs typeface="Calibri"/>
              </a:rPr>
              <a:t> </a:t>
            </a:r>
            <a:r>
              <a:rPr sz="1000" spc="-90" dirty="0">
                <a:solidFill>
                  <a:srgbClr val="797979"/>
                </a:solidFill>
                <a:latin typeface="Calibri"/>
                <a:cs typeface="Calibri"/>
              </a:rPr>
              <a:t>Κυβερνοασφάλειας</a:t>
            </a:r>
            <a:r>
              <a:rPr sz="1000" spc="-90" dirty="0">
                <a:solidFill>
                  <a:srgbClr val="797979"/>
                </a:solidFill>
                <a:latin typeface="Times New Roman"/>
                <a:cs typeface="Times New Roman"/>
              </a:rPr>
              <a:t>)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2538075" y="2231072"/>
            <a:ext cx="70675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9225" indent="-136525">
              <a:lnSpc>
                <a:spcPct val="100000"/>
              </a:lnSpc>
              <a:spcBef>
                <a:spcPts val="100"/>
              </a:spcBef>
              <a:buClr>
                <a:srgbClr val="525252"/>
              </a:buClr>
              <a:buSzPct val="127272"/>
              <a:buChar char="•"/>
              <a:tabLst>
                <a:tab pos="149225" algn="l"/>
              </a:tabLst>
            </a:pPr>
            <a:r>
              <a:rPr sz="1100" spc="-25" dirty="0">
                <a:solidFill>
                  <a:srgbClr val="4B4B4B"/>
                </a:solidFill>
                <a:latin typeface="Times New Roman"/>
                <a:cs typeface="Times New Roman"/>
              </a:rPr>
              <a:t>fn$</a:t>
            </a:r>
            <a:r>
              <a:rPr sz="1100" spc="-20" dirty="0">
                <a:solidFill>
                  <a:srgbClr val="4B4B4B"/>
                </a:solidFill>
                <a:latin typeface="Times New Roman"/>
                <a:cs typeface="Times New Roman"/>
              </a:rPr>
              <a:t>l</a:t>
            </a:r>
            <a:r>
              <a:rPr sz="1100" spc="-25" dirty="0">
                <a:solidFill>
                  <a:srgbClr val="4B4B4B"/>
                </a:solidFill>
                <a:latin typeface="Times New Roman"/>
                <a:cs typeface="Times New Roman"/>
              </a:rPr>
              <a:t>is</a:t>
            </a:r>
            <a:r>
              <a:rPr sz="1100" dirty="0">
                <a:solidFill>
                  <a:srgbClr val="4B4B4B"/>
                </a:solidFill>
                <a:latin typeface="Times New Roman"/>
                <a:cs typeface="Times New Roman"/>
              </a:rPr>
              <a:t>h</a:t>
            </a:r>
            <a:r>
              <a:rPr sz="1100" spc="-45" dirty="0">
                <a:solidFill>
                  <a:srgbClr val="4B4B4B"/>
                </a:solidFill>
                <a:latin typeface="Times New Roman"/>
                <a:cs typeface="Times New Roman"/>
              </a:rPr>
              <a:t> </a:t>
            </a:r>
            <a:r>
              <a:rPr sz="1100" spc="-25" dirty="0">
                <a:solidFill>
                  <a:srgbClr val="494949"/>
                </a:solidFill>
                <a:latin typeface="Times New Roman"/>
                <a:cs typeface="Times New Roman"/>
              </a:rPr>
              <a:t>e</a:t>
            </a:r>
            <a:r>
              <a:rPr sz="1100" spc="-20" dirty="0">
                <a:solidFill>
                  <a:srgbClr val="494949"/>
                </a:solidFill>
                <a:latin typeface="Times New Roman"/>
                <a:cs typeface="Times New Roman"/>
              </a:rPr>
              <a:t>l</a:t>
            </a:r>
            <a:r>
              <a:rPr sz="1100" dirty="0">
                <a:solidFill>
                  <a:srgbClr val="494949"/>
                </a:solidFill>
                <a:latin typeface="Times New Roman"/>
                <a:cs typeface="Times New Roman"/>
              </a:rPr>
              <a:t>)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2761594" y="2714307"/>
            <a:ext cx="6877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40" dirty="0">
                <a:solidFill>
                  <a:srgbClr val="626262"/>
                </a:solidFill>
                <a:latin typeface="Calibri"/>
                <a:cs typeface="Calibri"/>
              </a:rPr>
              <a:t>ΕΠΙΚΟΙΝΩΝΙΑ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180589" y="4855209"/>
            <a:ext cx="12960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5" dirty="0">
                <a:solidFill>
                  <a:srgbClr val="545454"/>
                </a:solidFill>
                <a:latin typeface="Calibri"/>
                <a:cs typeface="Calibri"/>
              </a:rPr>
              <a:t>Αξιολόγηση</a:t>
            </a:r>
            <a:r>
              <a:rPr sz="100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5D5D5D"/>
                </a:solidFill>
                <a:latin typeface="Calibri"/>
                <a:cs typeface="Calibri"/>
              </a:rPr>
              <a:t>επιπτώσεων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170429" y="5449570"/>
            <a:ext cx="953769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5" dirty="0">
                <a:solidFill>
                  <a:srgbClr val="4B4B4B"/>
                </a:solidFill>
                <a:latin typeface="Calibri"/>
                <a:cs typeface="Calibri"/>
              </a:rPr>
              <a:t>Ανάλυση </a:t>
            </a:r>
            <a:r>
              <a:rPr sz="1000" spc="-5" dirty="0">
                <a:solidFill>
                  <a:srgbClr val="606060"/>
                </a:solidFill>
                <a:latin typeface="Calibri"/>
                <a:cs typeface="Calibri"/>
              </a:rPr>
              <a:t>απειλών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182495" y="6059487"/>
            <a:ext cx="963930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15" dirty="0">
                <a:solidFill>
                  <a:srgbClr val="4F4F4F"/>
                </a:solidFill>
                <a:latin typeface="Calibri"/>
                <a:cs typeface="Calibri"/>
              </a:rPr>
              <a:t>Αξιολόγηση</a:t>
            </a:r>
            <a:r>
              <a:rPr sz="850" spc="-20" dirty="0">
                <a:solidFill>
                  <a:srgbClr val="4F4F4F"/>
                </a:solidFill>
                <a:latin typeface="Calibri"/>
                <a:cs typeface="Calibri"/>
              </a:rPr>
              <a:t> </a:t>
            </a:r>
            <a:r>
              <a:rPr sz="850" spc="-5" dirty="0">
                <a:solidFill>
                  <a:srgbClr val="696969"/>
                </a:solidFill>
                <a:latin typeface="Calibri"/>
                <a:cs typeface="Calibri"/>
              </a:rPr>
              <a:t>κινδύνου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174875" y="6633527"/>
            <a:ext cx="9734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4B4B4B"/>
                </a:solidFill>
                <a:latin typeface="Calibri"/>
                <a:cs typeface="Calibri"/>
              </a:rPr>
              <a:t>Μέτρα</a:t>
            </a:r>
            <a:r>
              <a:rPr sz="1000" spc="-35" dirty="0">
                <a:solidFill>
                  <a:srgbClr val="4B4B4B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606060"/>
                </a:solidFill>
                <a:latin typeface="Calibri"/>
                <a:cs typeface="Calibri"/>
              </a:rPr>
              <a:t>ασφαλείας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181225" y="7162800"/>
            <a:ext cx="1649730" cy="362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" marR="5080" indent="-3810">
              <a:lnSpc>
                <a:spcPct val="110600"/>
              </a:lnSpc>
              <a:spcBef>
                <a:spcPts val="100"/>
              </a:spcBef>
            </a:pPr>
            <a:r>
              <a:rPr sz="1000" spc="-5" dirty="0">
                <a:solidFill>
                  <a:srgbClr val="545454"/>
                </a:solidFill>
                <a:latin typeface="Calibri"/>
                <a:cs typeface="Calibri"/>
              </a:rPr>
              <a:t>Εξαγωγή</a:t>
            </a:r>
            <a:r>
              <a:rPr sz="1000" spc="1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626262"/>
                </a:solidFill>
                <a:latin typeface="Calibri"/>
                <a:cs typeface="Calibri"/>
              </a:rPr>
              <a:t>της</a:t>
            </a:r>
            <a:r>
              <a:rPr sz="1000" spc="20" dirty="0">
                <a:solidFill>
                  <a:srgbClr val="626262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484848"/>
                </a:solidFill>
                <a:latin typeface="Calibri"/>
                <a:cs typeface="Calibri"/>
              </a:rPr>
              <a:t>ανάλυσης</a:t>
            </a:r>
            <a:r>
              <a:rPr sz="1000" spc="20" dirty="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5B5B5B"/>
                </a:solidFill>
                <a:latin typeface="Calibri"/>
                <a:cs typeface="Calibri"/>
              </a:rPr>
              <a:t>και</a:t>
            </a:r>
            <a:r>
              <a:rPr sz="1000" spc="20" dirty="0">
                <a:solidFill>
                  <a:srgbClr val="5B5B5B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747474"/>
                </a:solidFill>
                <a:latin typeface="Calibri"/>
                <a:cs typeface="Calibri"/>
              </a:rPr>
              <a:t>των </a:t>
            </a:r>
            <a:r>
              <a:rPr sz="1000" spc="-210" dirty="0">
                <a:solidFill>
                  <a:srgbClr val="747474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484848"/>
                </a:solidFill>
                <a:latin typeface="Calibri"/>
                <a:cs typeface="Calibri"/>
              </a:rPr>
              <a:t>προτεινόμενων</a:t>
            </a:r>
            <a:r>
              <a:rPr sz="1000" spc="20" dirty="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565656"/>
                </a:solidFill>
                <a:latin typeface="Calibri"/>
                <a:cs typeface="Calibri"/>
              </a:rPr>
              <a:t>μέτρων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476240" y="3928929"/>
            <a:ext cx="7559040" cy="114554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38100" marR="30480" indent="1270">
              <a:lnSpc>
                <a:spcPct val="107500"/>
              </a:lnSpc>
              <a:spcBef>
                <a:spcPts val="80"/>
              </a:spcBef>
            </a:pPr>
            <a:r>
              <a:rPr sz="1000" spc="-75" dirty="0">
                <a:solidFill>
                  <a:srgbClr val="5D5D5D"/>
                </a:solidFill>
                <a:latin typeface="Arial"/>
                <a:cs typeface="Arial"/>
              </a:rPr>
              <a:t>Η</a:t>
            </a:r>
            <a:r>
              <a:rPr sz="1000" spc="-30" dirty="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sz="1000" spc="-55" dirty="0">
                <a:solidFill>
                  <a:srgbClr val="666666"/>
                </a:solidFill>
                <a:latin typeface="Arial"/>
                <a:cs typeface="Arial"/>
              </a:rPr>
              <a:t>αξιολόγηση</a:t>
            </a:r>
            <a:r>
              <a:rPr sz="1000" spc="-30" dirty="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sz="1000" spc="-60" dirty="0">
                <a:solidFill>
                  <a:srgbClr val="777777"/>
                </a:solidFill>
                <a:latin typeface="Arial"/>
                <a:cs typeface="Arial"/>
              </a:rPr>
              <a:t>των</a:t>
            </a:r>
            <a:r>
              <a:rPr sz="1000" spc="-25" dirty="0">
                <a:solidFill>
                  <a:srgbClr val="777777"/>
                </a:solidFill>
                <a:latin typeface="Arial"/>
                <a:cs typeface="Arial"/>
              </a:rPr>
              <a:t> </a:t>
            </a:r>
            <a:r>
              <a:rPr sz="1000" spc="-55" dirty="0">
                <a:solidFill>
                  <a:srgbClr val="565656"/>
                </a:solidFill>
                <a:latin typeface="Arial"/>
                <a:cs typeface="Arial"/>
              </a:rPr>
              <a:t>κινδύνων</a:t>
            </a:r>
            <a:r>
              <a:rPr sz="1000" spc="-25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000" spc="-45" dirty="0">
                <a:solidFill>
                  <a:srgbClr val="4D4D4D"/>
                </a:solidFill>
                <a:latin typeface="Arial"/>
                <a:cs typeface="Arial"/>
              </a:rPr>
              <a:t>είναι</a:t>
            </a:r>
            <a:r>
              <a:rPr sz="1000" spc="-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000" spc="-50" dirty="0">
                <a:solidFill>
                  <a:srgbClr val="676767"/>
                </a:solidFill>
                <a:latin typeface="Arial"/>
                <a:cs typeface="Arial"/>
              </a:rPr>
              <a:t>το</a:t>
            </a:r>
            <a:r>
              <a:rPr sz="1000" spc="-25" dirty="0">
                <a:solidFill>
                  <a:srgbClr val="676767"/>
                </a:solidFill>
                <a:latin typeface="Arial"/>
                <a:cs typeface="Arial"/>
              </a:rPr>
              <a:t> </a:t>
            </a:r>
            <a:r>
              <a:rPr sz="1000" spc="-65" dirty="0">
                <a:solidFill>
                  <a:srgbClr val="6B6B6B"/>
                </a:solidFill>
                <a:latin typeface="Arial"/>
                <a:cs typeface="Arial"/>
              </a:rPr>
              <a:t>πρώτο</a:t>
            </a:r>
            <a:r>
              <a:rPr sz="1000" spc="-3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000" spc="-60" dirty="0">
                <a:solidFill>
                  <a:srgbClr val="595959"/>
                </a:solidFill>
                <a:latin typeface="Arial"/>
                <a:cs typeface="Arial"/>
              </a:rPr>
              <a:t>βήμα</a:t>
            </a:r>
            <a:r>
              <a:rPr sz="1000" spc="-3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000" spc="-60" dirty="0">
                <a:solidFill>
                  <a:srgbClr val="4F4F4F"/>
                </a:solidFill>
                <a:latin typeface="Arial"/>
                <a:cs typeface="Arial"/>
              </a:rPr>
              <a:t>προς</a:t>
            </a:r>
            <a:r>
              <a:rPr sz="1000" spc="-25" dirty="0">
                <a:solidFill>
                  <a:srgbClr val="4F4F4F"/>
                </a:solidFill>
                <a:latin typeface="Arial"/>
                <a:cs typeface="Arial"/>
              </a:rPr>
              <a:t> </a:t>
            </a:r>
            <a:r>
              <a:rPr sz="1000" spc="-55" dirty="0">
                <a:solidFill>
                  <a:srgbClr val="4F4F4F"/>
                </a:solidFill>
                <a:latin typeface="Arial"/>
                <a:cs typeface="Arial"/>
              </a:rPr>
              <a:t>την</a:t>
            </a:r>
            <a:r>
              <a:rPr sz="1000" spc="-25" dirty="0">
                <a:solidFill>
                  <a:srgbClr val="4F4F4F"/>
                </a:solidFill>
                <a:latin typeface="Arial"/>
                <a:cs typeface="Arial"/>
              </a:rPr>
              <a:t> </a:t>
            </a:r>
            <a:r>
              <a:rPr sz="1000" spc="-55" dirty="0">
                <a:solidFill>
                  <a:srgbClr val="757575"/>
                </a:solidFill>
                <a:latin typeface="Arial"/>
                <a:cs typeface="Arial"/>
              </a:rPr>
              <a:t>υιοθέτηση</a:t>
            </a:r>
            <a:r>
              <a:rPr sz="1000" spc="-30" dirty="0">
                <a:solidFill>
                  <a:srgbClr val="757575"/>
                </a:solidFill>
                <a:latin typeface="Arial"/>
                <a:cs typeface="Arial"/>
              </a:rPr>
              <a:t> </a:t>
            </a:r>
            <a:r>
              <a:rPr sz="1000" spc="-60" dirty="0">
                <a:solidFill>
                  <a:srgbClr val="464646"/>
                </a:solidFill>
                <a:latin typeface="Arial"/>
                <a:cs typeface="Arial"/>
              </a:rPr>
              <a:t>κατάλληλων</a:t>
            </a:r>
            <a:r>
              <a:rPr sz="1000" spc="-30" dirty="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sz="1000" spc="-60" dirty="0">
                <a:solidFill>
                  <a:srgbClr val="5D5D5D"/>
                </a:solidFill>
                <a:latin typeface="Arial"/>
                <a:cs typeface="Arial"/>
              </a:rPr>
              <a:t>μέτρων</a:t>
            </a:r>
            <a:r>
              <a:rPr sz="1000" spc="-30" dirty="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sz="1000" spc="-55" dirty="0">
                <a:solidFill>
                  <a:srgbClr val="4F4F4F"/>
                </a:solidFill>
                <a:latin typeface="Arial"/>
                <a:cs typeface="Arial"/>
              </a:rPr>
              <a:t>ασφάλειας</a:t>
            </a:r>
            <a:r>
              <a:rPr sz="1000" spc="-35" dirty="0">
                <a:solidFill>
                  <a:srgbClr val="4F4F4F"/>
                </a:solidFill>
                <a:latin typeface="Arial"/>
                <a:cs typeface="Arial"/>
              </a:rPr>
              <a:t> </a:t>
            </a:r>
            <a:r>
              <a:rPr sz="1000" spc="-45" dirty="0">
                <a:solidFill>
                  <a:srgbClr val="676767"/>
                </a:solidFill>
                <a:latin typeface="Arial"/>
                <a:cs typeface="Arial"/>
              </a:rPr>
              <a:t>για</a:t>
            </a:r>
            <a:r>
              <a:rPr sz="1000" spc="-25" dirty="0">
                <a:solidFill>
                  <a:srgbClr val="676767"/>
                </a:solidFill>
                <a:latin typeface="Arial"/>
                <a:cs typeface="Arial"/>
              </a:rPr>
              <a:t> </a:t>
            </a:r>
            <a:r>
              <a:rPr sz="1000" spc="-55" dirty="0">
                <a:solidFill>
                  <a:srgbClr val="6D6D6D"/>
                </a:solidFill>
                <a:latin typeface="Arial"/>
                <a:cs typeface="Arial"/>
              </a:rPr>
              <a:t>την</a:t>
            </a:r>
            <a:r>
              <a:rPr sz="1000" spc="-25" dirty="0">
                <a:solidFill>
                  <a:srgbClr val="6D6D6D"/>
                </a:solidFill>
                <a:latin typeface="Arial"/>
                <a:cs typeface="Arial"/>
              </a:rPr>
              <a:t> </a:t>
            </a:r>
            <a:r>
              <a:rPr sz="1000" spc="-60" dirty="0">
                <a:solidFill>
                  <a:srgbClr val="5B5B5B"/>
                </a:solidFill>
                <a:latin typeface="Arial"/>
                <a:cs typeface="Arial"/>
              </a:rPr>
              <a:t>προστασία</a:t>
            </a:r>
            <a:r>
              <a:rPr sz="1000" spc="-25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1000" spc="-60" dirty="0">
                <a:solidFill>
                  <a:srgbClr val="828282"/>
                </a:solidFill>
                <a:latin typeface="Arial"/>
                <a:cs typeface="Arial"/>
              </a:rPr>
              <a:t>των</a:t>
            </a:r>
            <a:r>
              <a:rPr sz="1000" spc="-25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950" spc="-20" dirty="0">
                <a:solidFill>
                  <a:srgbClr val="565656"/>
                </a:solidFill>
                <a:latin typeface="Arial"/>
                <a:cs typeface="Arial"/>
              </a:rPr>
              <a:t>δεδομένων </a:t>
            </a:r>
            <a:r>
              <a:rPr sz="950" spc="-15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950" spc="-20" dirty="0">
                <a:solidFill>
                  <a:srgbClr val="565656"/>
                </a:solidFill>
                <a:latin typeface="Arial"/>
                <a:cs typeface="Arial"/>
              </a:rPr>
              <a:t>προσωπικού </a:t>
            </a:r>
            <a:r>
              <a:rPr sz="950" spc="-25" dirty="0">
                <a:solidFill>
                  <a:srgbClr val="565656"/>
                </a:solidFill>
                <a:latin typeface="Arial"/>
                <a:cs typeface="Arial"/>
              </a:rPr>
              <a:t>χαρακτήρα.</a:t>
            </a:r>
            <a:r>
              <a:rPr sz="950" spc="-10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950" spc="-20" dirty="0">
                <a:solidFill>
                  <a:srgbClr val="727272"/>
                </a:solidFill>
                <a:latin typeface="Arial"/>
                <a:cs typeface="Arial"/>
              </a:rPr>
              <a:t>Στο</a:t>
            </a:r>
            <a:r>
              <a:rPr sz="950" spc="-15" dirty="0">
                <a:solidFill>
                  <a:srgbClr val="727272"/>
                </a:solidFill>
                <a:latin typeface="Arial"/>
                <a:cs typeface="Arial"/>
              </a:rPr>
              <a:t> </a:t>
            </a:r>
            <a:r>
              <a:rPr sz="950" spc="-20" dirty="0">
                <a:solidFill>
                  <a:srgbClr val="727272"/>
                </a:solidFill>
                <a:latin typeface="Arial"/>
                <a:cs typeface="Arial"/>
              </a:rPr>
              <a:t>πλαίσιο </a:t>
            </a:r>
            <a:r>
              <a:rPr sz="950" spc="-20" dirty="0">
                <a:solidFill>
                  <a:srgbClr val="A1A1A1"/>
                </a:solidFill>
                <a:latin typeface="Arial"/>
                <a:cs typeface="Arial"/>
              </a:rPr>
              <a:t>των</a:t>
            </a:r>
            <a:r>
              <a:rPr sz="950" spc="-10" dirty="0">
                <a:solidFill>
                  <a:srgbClr val="A1A1A1"/>
                </a:solidFill>
                <a:latin typeface="Arial"/>
                <a:cs typeface="Arial"/>
              </a:rPr>
              <a:t> </a:t>
            </a:r>
            <a:r>
              <a:rPr sz="950" spc="-25" dirty="0">
                <a:solidFill>
                  <a:srgbClr val="4F4F4F"/>
                </a:solidFill>
                <a:latin typeface="Arial"/>
                <a:cs typeface="Arial"/>
              </a:rPr>
              <a:t>επόμενων</a:t>
            </a:r>
            <a:r>
              <a:rPr sz="950" spc="-15" dirty="0">
                <a:solidFill>
                  <a:srgbClr val="4F4F4F"/>
                </a:solidFill>
                <a:latin typeface="Arial"/>
                <a:cs typeface="Arial"/>
              </a:rPr>
              <a:t> </a:t>
            </a:r>
            <a:r>
              <a:rPr sz="950" spc="-20" dirty="0">
                <a:solidFill>
                  <a:srgbClr val="7E7E7E"/>
                </a:solidFill>
                <a:latin typeface="Arial"/>
                <a:cs typeface="Arial"/>
              </a:rPr>
              <a:t>βημάτων</a:t>
            </a:r>
            <a:r>
              <a:rPr sz="950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50" spc="-25" dirty="0">
                <a:solidFill>
                  <a:srgbClr val="565656"/>
                </a:solidFill>
                <a:latin typeface="Arial"/>
                <a:cs typeface="Arial"/>
              </a:rPr>
              <a:t>παρουσιάζουμε</a:t>
            </a:r>
            <a:r>
              <a:rPr sz="950" spc="-15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950" spc="-20" dirty="0">
                <a:solidFill>
                  <a:srgbClr val="565656"/>
                </a:solidFill>
                <a:latin typeface="Arial"/>
                <a:cs typeface="Arial"/>
              </a:rPr>
              <a:t>μια</a:t>
            </a:r>
            <a:r>
              <a:rPr sz="950" spc="-10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950" spc="-25" dirty="0">
                <a:solidFill>
                  <a:srgbClr val="7C7C7C"/>
                </a:solidFill>
                <a:latin typeface="Arial"/>
                <a:cs typeface="Arial"/>
              </a:rPr>
              <a:t>απλοποιημένη </a:t>
            </a:r>
            <a:r>
              <a:rPr sz="950" spc="-25" dirty="0">
                <a:solidFill>
                  <a:srgbClr val="464646"/>
                </a:solidFill>
                <a:latin typeface="Arial"/>
                <a:cs typeface="Arial"/>
              </a:rPr>
              <a:t>προσέγγιση</a:t>
            </a:r>
            <a:r>
              <a:rPr sz="950" spc="-15" dirty="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sz="950" spc="-15" dirty="0">
                <a:solidFill>
                  <a:srgbClr val="666666"/>
                </a:solidFill>
                <a:latin typeface="Arial"/>
                <a:cs typeface="Arial"/>
              </a:rPr>
              <a:t>που </a:t>
            </a:r>
            <a:r>
              <a:rPr sz="950" spc="-20" dirty="0">
                <a:solidFill>
                  <a:srgbClr val="595959"/>
                </a:solidFill>
                <a:latin typeface="Arial"/>
                <a:cs typeface="Arial"/>
              </a:rPr>
              <a:t>μπορεί </a:t>
            </a:r>
            <a:r>
              <a:rPr sz="950" spc="-15" dirty="0">
                <a:solidFill>
                  <a:srgbClr val="696969"/>
                </a:solidFill>
                <a:latin typeface="Arial"/>
                <a:cs typeface="Arial"/>
              </a:rPr>
              <a:t>να</a:t>
            </a:r>
            <a:r>
              <a:rPr sz="950" spc="-10" dirty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950" spc="-25" dirty="0">
                <a:solidFill>
                  <a:srgbClr val="696969"/>
                </a:solidFill>
                <a:latin typeface="Arial"/>
                <a:cs typeface="Arial"/>
              </a:rPr>
              <a:t>καθοδηγήσει</a:t>
            </a:r>
            <a:r>
              <a:rPr sz="950" spc="-15" dirty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950" spc="-15" dirty="0">
                <a:solidFill>
                  <a:srgbClr val="6B6B6B"/>
                </a:solidFill>
                <a:latin typeface="Arial"/>
                <a:cs typeface="Arial"/>
              </a:rPr>
              <a:t>τις </a:t>
            </a:r>
            <a:r>
              <a:rPr sz="950" spc="-1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950" spc="-15" dirty="0">
                <a:solidFill>
                  <a:srgbClr val="676767"/>
                </a:solidFill>
                <a:latin typeface="Arial"/>
                <a:cs typeface="Arial"/>
              </a:rPr>
              <a:t>ΕΜΕ</a:t>
            </a:r>
            <a:r>
              <a:rPr sz="950" spc="-30" dirty="0">
                <a:solidFill>
                  <a:srgbClr val="676767"/>
                </a:solidFill>
                <a:latin typeface="Arial"/>
                <a:cs typeface="Arial"/>
              </a:rPr>
              <a:t> </a:t>
            </a:r>
            <a:r>
              <a:rPr sz="950" spc="-20" dirty="0">
                <a:solidFill>
                  <a:srgbClr val="545454"/>
                </a:solidFill>
                <a:latin typeface="Arial"/>
                <a:cs typeface="Arial"/>
              </a:rPr>
              <a:t>μέσω </a:t>
            </a:r>
            <a:r>
              <a:rPr sz="950" spc="-20" dirty="0">
                <a:solidFill>
                  <a:srgbClr val="565656"/>
                </a:solidFill>
                <a:latin typeface="Arial"/>
                <a:cs typeface="Arial"/>
              </a:rPr>
              <a:t>της</a:t>
            </a:r>
            <a:r>
              <a:rPr sz="950" spc="-25" dirty="0">
                <a:solidFill>
                  <a:srgbClr val="565656"/>
                </a:solidFill>
                <a:latin typeface="Arial"/>
                <a:cs typeface="Arial"/>
              </a:rPr>
              <a:t> συγκεκριμένης </a:t>
            </a:r>
            <a:r>
              <a:rPr sz="1500" spc="-75" baseline="2777" dirty="0">
                <a:solidFill>
                  <a:srgbClr val="545454"/>
                </a:solidFill>
                <a:latin typeface="Arial"/>
                <a:cs typeface="Arial"/>
              </a:rPr>
              <a:t>λειτουργίας</a:t>
            </a:r>
            <a:r>
              <a:rPr sz="1500" spc="-15" baseline="2777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1500" spc="-82" baseline="2777" dirty="0">
                <a:solidFill>
                  <a:srgbClr val="525252"/>
                </a:solidFill>
                <a:latin typeface="Arial"/>
                <a:cs typeface="Arial"/>
              </a:rPr>
              <a:t>επεξεργασίας</a:t>
            </a:r>
            <a:r>
              <a:rPr sz="1500" spc="-22" baseline="2777" dirty="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sz="1500" spc="-89" baseline="2777" dirty="0">
                <a:solidFill>
                  <a:srgbClr val="626262"/>
                </a:solidFill>
                <a:latin typeface="Arial"/>
                <a:cs typeface="Arial"/>
              </a:rPr>
              <a:t>δεδομένων</a:t>
            </a:r>
            <a:r>
              <a:rPr sz="1500" spc="-22" baseline="2777" dirty="0">
                <a:solidFill>
                  <a:srgbClr val="626262"/>
                </a:solidFill>
                <a:latin typeface="Arial"/>
                <a:cs typeface="Arial"/>
              </a:rPr>
              <a:t> </a:t>
            </a:r>
            <a:r>
              <a:rPr sz="1500" spc="-75" baseline="2777" dirty="0">
                <a:solidFill>
                  <a:srgbClr val="525252"/>
                </a:solidFill>
                <a:latin typeface="Arial"/>
                <a:cs typeface="Arial"/>
              </a:rPr>
              <a:t>και</a:t>
            </a:r>
            <a:r>
              <a:rPr sz="1500" spc="-15" baseline="2777" dirty="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sz="1500" spc="-89" baseline="2777" dirty="0">
                <a:solidFill>
                  <a:srgbClr val="676767"/>
                </a:solidFill>
                <a:latin typeface="Arial"/>
                <a:cs typeface="Arial"/>
              </a:rPr>
              <a:t>να</a:t>
            </a:r>
            <a:r>
              <a:rPr sz="1500" spc="-15" baseline="2777" dirty="0">
                <a:solidFill>
                  <a:srgbClr val="676767"/>
                </a:solidFill>
                <a:latin typeface="Arial"/>
                <a:cs typeface="Arial"/>
              </a:rPr>
              <a:t> </a:t>
            </a:r>
            <a:r>
              <a:rPr sz="1500" spc="-60" baseline="2777" dirty="0">
                <a:solidFill>
                  <a:srgbClr val="646464"/>
                </a:solidFill>
                <a:latin typeface="Arial"/>
                <a:cs typeface="Arial"/>
              </a:rPr>
              <a:t>τις</a:t>
            </a:r>
            <a:r>
              <a:rPr sz="1500" spc="-15" baseline="2777" dirty="0">
                <a:solidFill>
                  <a:srgbClr val="646464"/>
                </a:solidFill>
                <a:latin typeface="Arial"/>
                <a:cs typeface="Arial"/>
              </a:rPr>
              <a:t> </a:t>
            </a:r>
            <a:r>
              <a:rPr sz="1500" spc="-82" baseline="2777" dirty="0">
                <a:solidFill>
                  <a:srgbClr val="676767"/>
                </a:solidFill>
                <a:latin typeface="Arial"/>
                <a:cs typeface="Arial"/>
              </a:rPr>
              <a:t>βοηθήσει</a:t>
            </a:r>
            <a:r>
              <a:rPr sz="1500" spc="-22" baseline="2777" dirty="0">
                <a:solidFill>
                  <a:srgbClr val="676767"/>
                </a:solidFill>
                <a:latin typeface="Arial"/>
                <a:cs typeface="Arial"/>
              </a:rPr>
              <a:t> </a:t>
            </a:r>
            <a:r>
              <a:rPr sz="1500" spc="-89" baseline="2777" dirty="0">
                <a:solidFill>
                  <a:srgbClr val="525252"/>
                </a:solidFill>
                <a:latin typeface="Arial"/>
                <a:cs typeface="Arial"/>
              </a:rPr>
              <a:t>να</a:t>
            </a:r>
            <a:r>
              <a:rPr sz="1500" spc="-15" baseline="2777" dirty="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sz="1500" spc="-82" baseline="2777" dirty="0">
                <a:solidFill>
                  <a:srgbClr val="525252"/>
                </a:solidFill>
                <a:latin typeface="Arial"/>
                <a:cs typeface="Arial"/>
              </a:rPr>
              <a:t>αξιολογήσουν</a:t>
            </a:r>
            <a:r>
              <a:rPr sz="1500" spc="-22" baseline="2777" dirty="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sz="1500" spc="-82" baseline="2777" dirty="0">
                <a:solidFill>
                  <a:srgbClr val="464646"/>
                </a:solidFill>
                <a:latin typeface="Arial"/>
                <a:cs typeface="Arial"/>
              </a:rPr>
              <a:t>τους</a:t>
            </a:r>
            <a:r>
              <a:rPr sz="1500" spc="-15" baseline="2777" dirty="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sz="1500" spc="-82" baseline="2777" dirty="0">
                <a:solidFill>
                  <a:srgbClr val="545454"/>
                </a:solidFill>
                <a:latin typeface="Arial"/>
                <a:cs typeface="Arial"/>
              </a:rPr>
              <a:t>σχετικούς</a:t>
            </a:r>
            <a:r>
              <a:rPr sz="1500" spc="-15" baseline="2777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1500" spc="-82" baseline="2777" dirty="0">
                <a:solidFill>
                  <a:srgbClr val="4D4D4D"/>
                </a:solidFill>
                <a:latin typeface="Arial"/>
                <a:cs typeface="Arial"/>
              </a:rPr>
              <a:t>κινδύνους</a:t>
            </a:r>
            <a:r>
              <a:rPr sz="1500" spc="-7" baseline="2777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500" spc="-82" baseline="2777" dirty="0">
                <a:solidFill>
                  <a:srgbClr val="4D4D4D"/>
                </a:solidFill>
                <a:latin typeface="Arial"/>
                <a:cs typeface="Arial"/>
              </a:rPr>
              <a:t>ασφάλειας.</a:t>
            </a:r>
            <a:r>
              <a:rPr sz="1500" spc="-22" baseline="2777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500" spc="-97" baseline="2777" dirty="0">
                <a:solidFill>
                  <a:srgbClr val="4F4F4F"/>
                </a:solidFill>
                <a:latin typeface="Arial"/>
                <a:cs typeface="Arial"/>
              </a:rPr>
              <a:t>Ως </a:t>
            </a:r>
            <a:r>
              <a:rPr sz="1500" spc="-89" baseline="2777" dirty="0">
                <a:solidFill>
                  <a:srgbClr val="4F4F4F"/>
                </a:solidFill>
                <a:latin typeface="Arial"/>
                <a:cs typeface="Arial"/>
              </a:rPr>
              <a:t> </a:t>
            </a:r>
            <a:r>
              <a:rPr sz="1500" spc="-75" baseline="2777" dirty="0">
                <a:solidFill>
                  <a:srgbClr val="565656"/>
                </a:solidFill>
                <a:latin typeface="Arial"/>
                <a:cs typeface="Arial"/>
              </a:rPr>
              <a:t>εκ</a:t>
            </a:r>
            <a:r>
              <a:rPr sz="1500" spc="-37" baseline="2777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500" spc="-75" baseline="2777" dirty="0">
                <a:solidFill>
                  <a:srgbClr val="565656"/>
                </a:solidFill>
                <a:latin typeface="Arial"/>
                <a:cs typeface="Arial"/>
              </a:rPr>
              <a:t>τούτου,</a:t>
            </a:r>
            <a:r>
              <a:rPr sz="1500" spc="-30" baseline="2777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500" spc="-82" baseline="2777" dirty="0">
                <a:solidFill>
                  <a:srgbClr val="565656"/>
                </a:solidFill>
                <a:latin typeface="Arial"/>
                <a:cs typeface="Arial"/>
              </a:rPr>
              <a:t>η</a:t>
            </a:r>
            <a:r>
              <a:rPr sz="1500" spc="-30" baseline="2777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500" spc="-82" baseline="2777" dirty="0">
                <a:solidFill>
                  <a:srgbClr val="525252"/>
                </a:solidFill>
                <a:latin typeface="Arial"/>
                <a:cs typeface="Arial"/>
              </a:rPr>
              <a:t>προτεινόμενη</a:t>
            </a:r>
            <a:r>
              <a:rPr sz="1500" spc="-37" baseline="2777" dirty="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sz="1500" spc="-82" baseline="2777" dirty="0">
                <a:solidFill>
                  <a:srgbClr val="565656"/>
                </a:solidFill>
                <a:latin typeface="Arial"/>
                <a:cs typeface="Arial"/>
              </a:rPr>
              <a:t>προσέγγιση</a:t>
            </a:r>
            <a:r>
              <a:rPr sz="1500" spc="-37" baseline="2777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500" spc="-82" baseline="2777" dirty="0">
                <a:solidFill>
                  <a:srgbClr val="565656"/>
                </a:solidFill>
                <a:latin typeface="Arial"/>
                <a:cs typeface="Arial"/>
              </a:rPr>
              <a:t>δεν</a:t>
            </a:r>
            <a:r>
              <a:rPr sz="1500" spc="-37" baseline="2777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000" spc="-55" dirty="0">
                <a:solidFill>
                  <a:srgbClr val="525252"/>
                </a:solidFill>
                <a:latin typeface="Arial"/>
                <a:cs typeface="Arial"/>
              </a:rPr>
              <a:t>παρουσιάζει</a:t>
            </a:r>
            <a:r>
              <a:rPr sz="1000" spc="-25" dirty="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sz="1000" spc="-50" dirty="0">
                <a:solidFill>
                  <a:srgbClr val="525252"/>
                </a:solidFill>
                <a:latin typeface="Arial"/>
                <a:cs typeface="Arial"/>
              </a:rPr>
              <a:t>μια</a:t>
            </a:r>
            <a:r>
              <a:rPr sz="1000" spc="-20" dirty="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sz="1000" spc="-55" dirty="0">
                <a:solidFill>
                  <a:srgbClr val="525252"/>
                </a:solidFill>
                <a:latin typeface="Arial"/>
                <a:cs typeface="Arial"/>
              </a:rPr>
              <a:t>νέα</a:t>
            </a:r>
            <a:r>
              <a:rPr sz="1000" spc="-20" dirty="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sz="1000" spc="-55" dirty="0">
                <a:solidFill>
                  <a:srgbClr val="525252"/>
                </a:solidFill>
                <a:latin typeface="Arial"/>
                <a:cs typeface="Arial"/>
              </a:rPr>
              <a:t>μεθοδολογία</a:t>
            </a:r>
            <a:r>
              <a:rPr sz="1000" spc="-30" dirty="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sz="1000" spc="-55" dirty="0">
                <a:solidFill>
                  <a:srgbClr val="4F4F4F"/>
                </a:solidFill>
                <a:latin typeface="Arial"/>
                <a:cs typeface="Arial"/>
              </a:rPr>
              <a:t>αξιολόγησης</a:t>
            </a:r>
            <a:r>
              <a:rPr sz="1000" spc="-30" dirty="0">
                <a:solidFill>
                  <a:srgbClr val="4F4F4F"/>
                </a:solidFill>
                <a:latin typeface="Arial"/>
                <a:cs typeface="Arial"/>
              </a:rPr>
              <a:t> </a:t>
            </a:r>
            <a:r>
              <a:rPr sz="1000" spc="-45" dirty="0">
                <a:solidFill>
                  <a:srgbClr val="696969"/>
                </a:solidFill>
                <a:latin typeface="Arial"/>
                <a:cs typeface="Arial"/>
              </a:rPr>
              <a:t>rlsk</a:t>
            </a:r>
            <a:r>
              <a:rPr sz="1000" spc="-20" dirty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1000" spc="-60" dirty="0">
                <a:solidFill>
                  <a:srgbClr val="3F3F3F"/>
                </a:solidFill>
                <a:latin typeface="Arial"/>
                <a:cs typeface="Arial"/>
              </a:rPr>
              <a:t>αλλά</a:t>
            </a:r>
            <a:r>
              <a:rPr sz="1000" spc="-20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000" spc="-50" dirty="0">
                <a:solidFill>
                  <a:srgbClr val="545454"/>
                </a:solidFill>
                <a:latin typeface="Arial"/>
                <a:cs typeface="Arial"/>
              </a:rPr>
              <a:t>βασίζεται</a:t>
            </a:r>
            <a:r>
              <a:rPr sz="1000" spc="-25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1000" spc="-55" dirty="0">
                <a:solidFill>
                  <a:srgbClr val="545454"/>
                </a:solidFill>
                <a:latin typeface="Arial"/>
                <a:cs typeface="Arial"/>
              </a:rPr>
              <a:t>σε</a:t>
            </a:r>
            <a:r>
              <a:rPr sz="1000" spc="-20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1000" spc="-55" dirty="0">
                <a:solidFill>
                  <a:srgbClr val="525252"/>
                </a:solidFill>
                <a:latin typeface="Arial"/>
                <a:cs typeface="Arial"/>
              </a:rPr>
              <a:t>υφιστάμενες</a:t>
            </a:r>
            <a:r>
              <a:rPr sz="1000" spc="-30" dirty="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sz="1000" spc="-55" dirty="0">
                <a:solidFill>
                  <a:srgbClr val="525252"/>
                </a:solidFill>
                <a:latin typeface="Arial"/>
                <a:cs typeface="Arial"/>
              </a:rPr>
              <a:t>εργασίες</a:t>
            </a:r>
            <a:r>
              <a:rPr sz="1000" spc="-20" dirty="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sz="1000" spc="-55" dirty="0">
                <a:solidFill>
                  <a:srgbClr val="444444"/>
                </a:solidFill>
                <a:latin typeface="Arial"/>
                <a:cs typeface="Arial"/>
              </a:rPr>
              <a:t>στον</a:t>
            </a:r>
            <a:r>
              <a:rPr sz="1000" spc="-20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000" spc="-55" dirty="0">
                <a:solidFill>
                  <a:srgbClr val="525252"/>
                </a:solidFill>
                <a:latin typeface="Arial"/>
                <a:cs typeface="Arial"/>
              </a:rPr>
              <a:t>τομέα</a:t>
            </a:r>
            <a:r>
              <a:rPr sz="1000" spc="-25" dirty="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sz="1000" spc="-35" dirty="0">
                <a:solidFill>
                  <a:srgbClr val="545454"/>
                </a:solidFill>
                <a:latin typeface="Arial"/>
                <a:cs typeface="Arial"/>
              </a:rPr>
              <a:t>( </a:t>
            </a:r>
            <a:r>
              <a:rPr sz="1000" spc="-30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1000" spc="-60" dirty="0">
                <a:solidFill>
                  <a:srgbClr val="9A9A9A"/>
                </a:solidFill>
                <a:latin typeface="Arial"/>
                <a:cs typeface="Arial"/>
              </a:rPr>
              <a:t>CNIL</a:t>
            </a:r>
            <a:r>
              <a:rPr sz="1000" spc="-25" dirty="0">
                <a:solidFill>
                  <a:srgbClr val="9A9A9A"/>
                </a:solidFill>
                <a:latin typeface="Arial"/>
                <a:cs typeface="Arial"/>
              </a:rPr>
              <a:t> </a:t>
            </a:r>
            <a:r>
              <a:rPr sz="1000" spc="-35" dirty="0">
                <a:solidFill>
                  <a:srgbClr val="8087A7"/>
                </a:solidFill>
                <a:latin typeface="Arial"/>
                <a:cs typeface="Arial"/>
              </a:rPr>
              <a:t>-I</a:t>
            </a:r>
            <a:r>
              <a:rPr sz="1000" spc="-25" dirty="0">
                <a:solidFill>
                  <a:srgbClr val="8087A7"/>
                </a:solidFill>
                <a:latin typeface="Arial"/>
                <a:cs typeface="Arial"/>
              </a:rPr>
              <a:t> </a:t>
            </a:r>
            <a:r>
              <a:rPr sz="1000" spc="-60" dirty="0">
                <a:solidFill>
                  <a:srgbClr val="ACACAC"/>
                </a:solidFill>
                <a:latin typeface="Arial"/>
                <a:cs typeface="Arial"/>
              </a:rPr>
              <a:t>Managing</a:t>
            </a:r>
            <a:r>
              <a:rPr sz="1000" spc="-30" dirty="0">
                <a:solidFill>
                  <a:srgbClr val="ACACAC"/>
                </a:solidFill>
                <a:latin typeface="Arial"/>
                <a:cs typeface="Arial"/>
              </a:rPr>
              <a:t> </a:t>
            </a:r>
            <a:r>
              <a:rPr sz="1000" spc="-50" dirty="0">
                <a:solidFill>
                  <a:srgbClr val="827BE2"/>
                </a:solidFill>
                <a:latin typeface="Arial"/>
                <a:cs typeface="Arial"/>
              </a:rPr>
              <a:t>Privacy</a:t>
            </a:r>
            <a:r>
              <a:rPr sz="1000" spc="-25" dirty="0">
                <a:solidFill>
                  <a:srgbClr val="827BE2"/>
                </a:solidFill>
                <a:latin typeface="Arial"/>
                <a:cs typeface="Arial"/>
              </a:rPr>
              <a:t> </a:t>
            </a:r>
            <a:r>
              <a:rPr sz="1000" spc="-55" dirty="0">
                <a:solidFill>
                  <a:srgbClr val="757EB3"/>
                </a:solidFill>
                <a:latin typeface="Arial"/>
                <a:cs typeface="Arial"/>
              </a:rPr>
              <a:t>Risks</a:t>
            </a:r>
            <a:r>
              <a:rPr sz="1000" spc="-25" dirty="0">
                <a:solidFill>
                  <a:srgbClr val="757EB3"/>
                </a:solidFill>
                <a:latin typeface="Arial"/>
                <a:cs typeface="Arial"/>
              </a:rPr>
              <a:t> </a:t>
            </a:r>
            <a:r>
              <a:rPr sz="1000" spc="-50" dirty="0">
                <a:solidFill>
                  <a:srgbClr val="747474"/>
                </a:solidFill>
                <a:latin typeface="Arial"/>
                <a:cs typeface="Arial"/>
              </a:rPr>
              <a:t>Nlethodolagy,</a:t>
            </a:r>
            <a:r>
              <a:rPr sz="1000" spc="-30" dirty="0">
                <a:solidFill>
                  <a:srgbClr val="747474"/>
                </a:solidFill>
                <a:latin typeface="Arial"/>
                <a:cs typeface="Arial"/>
              </a:rPr>
              <a:t> </a:t>
            </a:r>
            <a:r>
              <a:rPr sz="1000" spc="-65" dirty="0">
                <a:solidFill>
                  <a:srgbClr val="747474"/>
                </a:solidFill>
                <a:latin typeface="Arial"/>
                <a:cs typeface="Arial"/>
              </a:rPr>
              <a:t>ENISA</a:t>
            </a:r>
            <a:r>
              <a:rPr sz="1000" spc="-25" dirty="0">
                <a:solidFill>
                  <a:srgbClr val="747474"/>
                </a:solidFill>
                <a:latin typeface="Arial"/>
                <a:cs typeface="Arial"/>
              </a:rPr>
              <a:t> </a:t>
            </a:r>
            <a:r>
              <a:rPr sz="1000" spc="-35" dirty="0">
                <a:solidFill>
                  <a:srgbClr val="747474"/>
                </a:solidFill>
                <a:latin typeface="Arial"/>
                <a:cs typeface="Arial"/>
              </a:rPr>
              <a:t>-</a:t>
            </a:r>
            <a:r>
              <a:rPr sz="1000" spc="-20" dirty="0">
                <a:solidFill>
                  <a:srgbClr val="747474"/>
                </a:solidFill>
                <a:latin typeface="Arial"/>
                <a:cs typeface="Arial"/>
              </a:rPr>
              <a:t> </a:t>
            </a:r>
            <a:r>
              <a:rPr sz="1000" spc="-60" dirty="0">
                <a:solidFill>
                  <a:srgbClr val="525252"/>
                </a:solidFill>
                <a:latin typeface="Arial"/>
                <a:cs typeface="Arial"/>
              </a:rPr>
              <a:t>Recommendations</a:t>
            </a:r>
            <a:r>
              <a:rPr sz="1000" spc="-35" dirty="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sz="1000" spc="-40" dirty="0">
                <a:solidFill>
                  <a:srgbClr val="525252"/>
                </a:solidFill>
                <a:latin typeface="Arial"/>
                <a:cs typeface="Arial"/>
              </a:rPr>
              <a:t>for</a:t>
            </a:r>
            <a:r>
              <a:rPr sz="1000" spc="-30" dirty="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sz="1000" spc="-55" dirty="0">
                <a:solidFill>
                  <a:srgbClr val="525252"/>
                </a:solidFill>
                <a:latin typeface="Arial"/>
                <a:cs typeface="Arial"/>
              </a:rPr>
              <a:t>a</a:t>
            </a:r>
            <a:r>
              <a:rPr sz="1000" spc="-20" dirty="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sz="1000" spc="-55" dirty="0">
                <a:solidFill>
                  <a:srgbClr val="6D6D6D"/>
                </a:solidFill>
                <a:latin typeface="Arial"/>
                <a:cs typeface="Arial"/>
              </a:rPr>
              <a:t>methodology</a:t>
            </a:r>
            <a:r>
              <a:rPr sz="1000" spc="-35" dirty="0">
                <a:solidFill>
                  <a:srgbClr val="6D6D6D"/>
                </a:solidFill>
                <a:latin typeface="Arial"/>
                <a:cs typeface="Arial"/>
              </a:rPr>
              <a:t> </a:t>
            </a:r>
            <a:r>
              <a:rPr sz="1000" spc="-45" dirty="0">
                <a:solidFill>
                  <a:srgbClr val="6D6D6D"/>
                </a:solidFill>
                <a:latin typeface="Arial"/>
                <a:cs typeface="Arial"/>
              </a:rPr>
              <a:t>of</a:t>
            </a:r>
            <a:r>
              <a:rPr sz="1000" spc="-25" dirty="0">
                <a:solidFill>
                  <a:srgbClr val="6D6D6D"/>
                </a:solidFill>
                <a:latin typeface="Arial"/>
                <a:cs typeface="Arial"/>
              </a:rPr>
              <a:t> </a:t>
            </a:r>
            <a:r>
              <a:rPr sz="1000" spc="-50" dirty="0">
                <a:solidFill>
                  <a:srgbClr val="6D6D6D"/>
                </a:solidFill>
                <a:latin typeface="Arial"/>
                <a:cs typeface="Arial"/>
              </a:rPr>
              <a:t>the</a:t>
            </a:r>
            <a:r>
              <a:rPr sz="1000" spc="-25" dirty="0">
                <a:solidFill>
                  <a:srgbClr val="6D6D6D"/>
                </a:solidFill>
                <a:latin typeface="Arial"/>
                <a:cs typeface="Arial"/>
              </a:rPr>
              <a:t> </a:t>
            </a:r>
            <a:r>
              <a:rPr sz="1000" spc="-60" dirty="0">
                <a:solidFill>
                  <a:srgbClr val="757575"/>
                </a:solidFill>
                <a:latin typeface="Arial"/>
                <a:cs typeface="Arial"/>
              </a:rPr>
              <a:t>assessment</a:t>
            </a:r>
            <a:r>
              <a:rPr sz="1000" spc="-30" dirty="0">
                <a:solidFill>
                  <a:srgbClr val="757575"/>
                </a:solidFill>
                <a:latin typeface="Arial"/>
                <a:cs typeface="Arial"/>
              </a:rPr>
              <a:t> </a:t>
            </a:r>
            <a:r>
              <a:rPr sz="1000" spc="-45" dirty="0">
                <a:solidFill>
                  <a:srgbClr val="757575"/>
                </a:solidFill>
                <a:latin typeface="Arial"/>
                <a:cs typeface="Arial"/>
              </a:rPr>
              <a:t>of</a:t>
            </a:r>
            <a:r>
              <a:rPr sz="1000" spc="-25" dirty="0">
                <a:solidFill>
                  <a:srgbClr val="757575"/>
                </a:solidFill>
                <a:latin typeface="Arial"/>
                <a:cs typeface="Arial"/>
              </a:rPr>
              <a:t> </a:t>
            </a:r>
            <a:r>
              <a:rPr sz="1000" spc="-50" dirty="0">
                <a:solidFill>
                  <a:srgbClr val="808080"/>
                </a:solidFill>
                <a:latin typeface="Arial"/>
                <a:cs typeface="Arial"/>
              </a:rPr>
              <a:t>the</a:t>
            </a:r>
            <a:r>
              <a:rPr sz="1000" spc="-3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000" spc="-50" dirty="0">
                <a:solidFill>
                  <a:srgbClr val="808080"/>
                </a:solidFill>
                <a:latin typeface="Arial"/>
                <a:cs typeface="Arial"/>
              </a:rPr>
              <a:t>severity</a:t>
            </a:r>
            <a:r>
              <a:rPr sz="1000" spc="-3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000" spc="-45" dirty="0">
                <a:solidFill>
                  <a:srgbClr val="808080"/>
                </a:solidFill>
                <a:latin typeface="Arial"/>
                <a:cs typeface="Arial"/>
              </a:rPr>
              <a:t>of</a:t>
            </a:r>
            <a:r>
              <a:rPr sz="1000" spc="-2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000" spc="-55" dirty="0">
                <a:solidFill>
                  <a:srgbClr val="606060"/>
                </a:solidFill>
                <a:latin typeface="Arial"/>
                <a:cs typeface="Arial"/>
              </a:rPr>
              <a:t>personal</a:t>
            </a:r>
            <a:r>
              <a:rPr sz="1000" spc="-3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sz="1000" spc="-55" dirty="0">
                <a:solidFill>
                  <a:srgbClr val="606060"/>
                </a:solidFill>
                <a:latin typeface="Arial"/>
                <a:cs typeface="Arial"/>
              </a:rPr>
              <a:t>data </a:t>
            </a:r>
            <a:r>
              <a:rPr sz="1000" spc="-5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sz="900" spc="-15" dirty="0">
                <a:solidFill>
                  <a:srgbClr val="646464"/>
                </a:solidFill>
                <a:latin typeface="Arial"/>
                <a:cs typeface="Arial"/>
              </a:rPr>
              <a:t>breaChes</a:t>
            </a:r>
            <a:r>
              <a:rPr sz="1350" spc="-22" baseline="6172" dirty="0">
                <a:solidFill>
                  <a:srgbClr val="646464"/>
                </a:solidFill>
                <a:latin typeface="Arial"/>
                <a:cs typeface="Arial"/>
              </a:rPr>
              <a:t>,ENISA </a:t>
            </a:r>
            <a:r>
              <a:rPr sz="1350" baseline="6172" dirty="0">
                <a:solidFill>
                  <a:srgbClr val="646464"/>
                </a:solidFill>
                <a:latin typeface="Arial"/>
                <a:cs typeface="Arial"/>
              </a:rPr>
              <a:t>- </a:t>
            </a:r>
            <a:r>
              <a:rPr sz="1350" spc="-22" baseline="6172" dirty="0">
                <a:solidFill>
                  <a:srgbClr val="646464"/>
                </a:solidFill>
                <a:latin typeface="Arial"/>
                <a:cs typeface="Arial"/>
              </a:rPr>
              <a:t>Risk </a:t>
            </a:r>
            <a:r>
              <a:rPr sz="1350" spc="-15" baseline="3086" dirty="0">
                <a:solidFill>
                  <a:srgbClr val="727272"/>
                </a:solidFill>
                <a:latin typeface="Arial"/>
                <a:cs typeface="Arial"/>
              </a:rPr>
              <a:t>and </a:t>
            </a:r>
            <a:r>
              <a:rPr sz="1350" spc="-22" baseline="6172" dirty="0">
                <a:solidFill>
                  <a:srgbClr val="545454"/>
                </a:solidFill>
                <a:latin typeface="Arial"/>
                <a:cs typeface="Arial"/>
              </a:rPr>
              <a:t>Risk </a:t>
            </a:r>
            <a:r>
              <a:rPr sz="1350" spc="-15" baseline="6172" dirty="0">
                <a:solidFill>
                  <a:srgbClr val="696969"/>
                </a:solidFill>
                <a:latin typeface="Arial"/>
                <a:cs typeface="Arial"/>
              </a:rPr>
              <a:t>for </a:t>
            </a:r>
            <a:r>
              <a:rPr sz="1350" spc="-22" baseline="6172" dirty="0">
                <a:solidFill>
                  <a:srgbClr val="808080"/>
                </a:solidFill>
                <a:latin typeface="Arial"/>
                <a:cs typeface="Arial"/>
              </a:rPr>
              <a:t>SMEs) </a:t>
            </a:r>
            <a:r>
              <a:rPr sz="1350" spc="-15" baseline="6172" dirty="0">
                <a:solidFill>
                  <a:srgbClr val="808080"/>
                </a:solidFill>
                <a:latin typeface="Arial"/>
                <a:cs typeface="Arial"/>
              </a:rPr>
              <a:t>για </a:t>
            </a:r>
            <a:r>
              <a:rPr sz="1350" spc="-15" baseline="3086" dirty="0">
                <a:solidFill>
                  <a:srgbClr val="666666"/>
                </a:solidFill>
                <a:latin typeface="Arial"/>
                <a:cs typeface="Arial"/>
              </a:rPr>
              <a:t>να </a:t>
            </a:r>
            <a:r>
              <a:rPr sz="1350" spc="-22" baseline="3086" dirty="0">
                <a:solidFill>
                  <a:srgbClr val="666666"/>
                </a:solidFill>
                <a:latin typeface="Arial"/>
                <a:cs typeface="Arial"/>
              </a:rPr>
              <a:t>παρέχει </a:t>
            </a:r>
            <a:r>
              <a:rPr sz="1350" spc="-22" baseline="6172" dirty="0">
                <a:solidFill>
                  <a:srgbClr val="5D5D5D"/>
                </a:solidFill>
                <a:latin typeface="Arial"/>
                <a:cs typeface="Arial"/>
              </a:rPr>
              <a:t>ΜμΕ. </a:t>
            </a:r>
            <a:r>
              <a:rPr sz="1350" spc="-22" baseline="3086" dirty="0">
                <a:solidFill>
                  <a:srgbClr val="4D4D4D"/>
                </a:solidFill>
                <a:latin typeface="Arial"/>
                <a:cs typeface="Arial"/>
              </a:rPr>
              <a:t>Shout </a:t>
            </a:r>
            <a:r>
              <a:rPr sz="1350" baseline="6172" dirty="0">
                <a:solidFill>
                  <a:srgbClr val="626262"/>
                </a:solidFill>
                <a:latin typeface="Arial"/>
                <a:cs typeface="Arial"/>
              </a:rPr>
              <a:t>d </a:t>
            </a:r>
            <a:r>
              <a:rPr sz="1350" spc="-15" baseline="6172" dirty="0">
                <a:solidFill>
                  <a:srgbClr val="626262"/>
                </a:solidFill>
                <a:latin typeface="Arial"/>
                <a:cs typeface="Arial"/>
              </a:rPr>
              <a:t>πρέπει </a:t>
            </a:r>
            <a:r>
              <a:rPr sz="1350" spc="-15" baseline="3086" dirty="0">
                <a:solidFill>
                  <a:srgbClr val="646464"/>
                </a:solidFill>
                <a:latin typeface="Arial"/>
                <a:cs typeface="Arial"/>
              </a:rPr>
              <a:t>να </a:t>
            </a:r>
            <a:r>
              <a:rPr sz="1350" spc="-22" baseline="3086" dirty="0">
                <a:solidFill>
                  <a:srgbClr val="646464"/>
                </a:solidFill>
                <a:latin typeface="Arial"/>
                <a:cs typeface="Arial"/>
              </a:rPr>
              <a:t>σημειωθεί </a:t>
            </a:r>
            <a:r>
              <a:rPr sz="1350" spc="-15" baseline="3086" dirty="0">
                <a:solidFill>
                  <a:srgbClr val="646464"/>
                </a:solidFill>
                <a:latin typeface="Arial"/>
                <a:cs typeface="Arial"/>
              </a:rPr>
              <a:t>ότι </a:t>
            </a:r>
            <a:r>
              <a:rPr sz="1350" baseline="6172" dirty="0">
                <a:solidFill>
                  <a:srgbClr val="606060"/>
                </a:solidFill>
                <a:latin typeface="Arial"/>
                <a:cs typeface="Arial"/>
              </a:rPr>
              <a:t>η </a:t>
            </a:r>
            <a:r>
              <a:rPr sz="1350" spc="-22" baseline="6172" dirty="0">
                <a:solidFill>
                  <a:srgbClr val="747474"/>
                </a:solidFill>
                <a:latin typeface="Arial"/>
                <a:cs typeface="Arial"/>
              </a:rPr>
              <a:t>προτεινόμενη </a:t>
            </a:r>
            <a:r>
              <a:rPr sz="950" spc="-15" dirty="0">
                <a:solidFill>
                  <a:srgbClr val="565656"/>
                </a:solidFill>
                <a:latin typeface="Arial"/>
                <a:cs typeface="Arial"/>
              </a:rPr>
              <a:t>προσέγγιση </a:t>
            </a:r>
            <a:r>
              <a:rPr sz="950" spc="-15" dirty="0">
                <a:solidFill>
                  <a:srgbClr val="444444"/>
                </a:solidFill>
                <a:latin typeface="Arial"/>
                <a:cs typeface="Arial"/>
              </a:rPr>
              <a:t>προορίζεται </a:t>
            </a:r>
            <a:r>
              <a:rPr sz="950" spc="-10" dirty="0">
                <a:solidFill>
                  <a:srgbClr val="5D5D5D"/>
                </a:solidFill>
                <a:latin typeface="Arial"/>
                <a:cs typeface="Arial"/>
              </a:rPr>
              <a:t>να </a:t>
            </a:r>
            <a:r>
              <a:rPr sz="950" spc="-5" dirty="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sz="950" spc="-15" dirty="0">
                <a:solidFill>
                  <a:srgbClr val="595959"/>
                </a:solidFill>
                <a:latin typeface="Arial"/>
                <a:cs typeface="Arial"/>
              </a:rPr>
              <a:t>υποστηρίξει</a:t>
            </a:r>
            <a:r>
              <a:rPr sz="950" spc="22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950" spc="-15" dirty="0">
                <a:solidFill>
                  <a:srgbClr val="565656"/>
                </a:solidFill>
                <a:latin typeface="Arial"/>
                <a:cs typeface="Arial"/>
              </a:rPr>
              <a:t>δεδομένων</a:t>
            </a:r>
            <a:r>
              <a:rPr sz="950" spc="-20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5B5B5B"/>
                </a:solidFill>
                <a:latin typeface="Arial"/>
                <a:cs typeface="Arial"/>
              </a:rPr>
              <a:t>και</a:t>
            </a:r>
            <a:r>
              <a:rPr sz="950" spc="-25" dirty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494949"/>
                </a:solidFill>
                <a:latin typeface="Arial"/>
                <a:cs typeface="Arial"/>
              </a:rPr>
              <a:t>όχι</a:t>
            </a:r>
            <a:r>
              <a:rPr sz="950" spc="-25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494949"/>
                </a:solidFill>
                <a:latin typeface="Arial"/>
                <a:cs typeface="Arial"/>
              </a:rPr>
              <a:t>να</a:t>
            </a:r>
            <a:r>
              <a:rPr sz="950" spc="-20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950" spc="-15" dirty="0">
                <a:solidFill>
                  <a:srgbClr val="494949"/>
                </a:solidFill>
                <a:latin typeface="Arial"/>
                <a:cs typeface="Arial"/>
              </a:rPr>
              <a:t>πράξει</a:t>
            </a:r>
            <a:r>
              <a:rPr sz="950" spc="-25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494949"/>
                </a:solidFill>
                <a:latin typeface="Arial"/>
                <a:cs typeface="Arial"/>
              </a:rPr>
              <a:t>ως</a:t>
            </a:r>
            <a:r>
              <a:rPr sz="950" spc="-20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950" spc="-15" dirty="0">
                <a:solidFill>
                  <a:srgbClr val="606060"/>
                </a:solidFill>
                <a:latin typeface="Arial"/>
                <a:cs typeface="Arial"/>
              </a:rPr>
              <a:t>μηχανισμός</a:t>
            </a:r>
            <a:r>
              <a:rPr sz="950" spc="-25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606060"/>
                </a:solidFill>
                <a:latin typeface="Arial"/>
                <a:cs typeface="Arial"/>
              </a:rPr>
              <a:t>.</a:t>
            </a:r>
            <a:endParaRPr sz="9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493384" y="5205729"/>
            <a:ext cx="74701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646464"/>
                </a:solidFill>
                <a:latin typeface="Calibri"/>
                <a:cs typeface="Calibri"/>
              </a:rPr>
              <a:t>Θα</a:t>
            </a:r>
            <a:r>
              <a:rPr sz="1000" spc="5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646464"/>
                </a:solidFill>
                <a:latin typeface="Calibri"/>
                <a:cs typeface="Calibri"/>
              </a:rPr>
              <a:t>πρέπει</a:t>
            </a:r>
            <a:r>
              <a:rPr sz="1000" spc="10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696969"/>
                </a:solidFill>
                <a:latin typeface="Calibri"/>
                <a:cs typeface="Calibri"/>
              </a:rPr>
              <a:t>επίσης</a:t>
            </a:r>
            <a:r>
              <a:rPr sz="1000" spc="10" dirty="0">
                <a:solidFill>
                  <a:srgbClr val="696969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747474"/>
                </a:solidFill>
                <a:latin typeface="Calibri"/>
                <a:cs typeface="Calibri"/>
              </a:rPr>
              <a:t>να</a:t>
            </a:r>
            <a:r>
              <a:rPr sz="1000" spc="10" dirty="0">
                <a:solidFill>
                  <a:srgbClr val="747474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5B5B5B"/>
                </a:solidFill>
                <a:latin typeface="Calibri"/>
                <a:cs typeface="Calibri"/>
              </a:rPr>
              <a:t>σημειωθεί</a:t>
            </a:r>
            <a:r>
              <a:rPr sz="1000" spc="10" dirty="0">
                <a:solidFill>
                  <a:srgbClr val="5B5B5B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545454"/>
                </a:solidFill>
                <a:latin typeface="Calibri"/>
                <a:cs typeface="Calibri"/>
              </a:rPr>
              <a:t>ότι</a:t>
            </a:r>
            <a:r>
              <a:rPr sz="1000" spc="1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6E6E6E"/>
                </a:solidFill>
                <a:latin typeface="Calibri"/>
                <a:cs typeface="Calibri"/>
              </a:rPr>
              <a:t>οι</a:t>
            </a:r>
            <a:r>
              <a:rPr sz="1000" spc="10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525252"/>
                </a:solidFill>
                <a:latin typeface="Calibri"/>
                <a:cs typeface="Calibri"/>
              </a:rPr>
              <a:t>εργασίες</a:t>
            </a:r>
            <a:r>
              <a:rPr sz="1000" spc="10" dirty="0">
                <a:solidFill>
                  <a:srgbClr val="525252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565656"/>
                </a:solidFill>
                <a:latin typeface="Calibri"/>
                <a:cs typeface="Calibri"/>
              </a:rPr>
              <a:t>επικεντρώνονται</a:t>
            </a:r>
            <a:r>
              <a:rPr sz="1000" spc="15" dirty="0">
                <a:solidFill>
                  <a:srgbClr val="565656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666666"/>
                </a:solidFill>
                <a:latin typeface="Calibri"/>
                <a:cs typeface="Calibri"/>
              </a:rPr>
              <a:t>αποκλειστικά</a:t>
            </a:r>
            <a:r>
              <a:rPr sz="1000" spc="1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646464"/>
                </a:solidFill>
                <a:latin typeface="Calibri"/>
                <a:cs typeface="Calibri"/>
              </a:rPr>
              <a:t>στην</a:t>
            </a:r>
            <a:r>
              <a:rPr sz="1000" spc="10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4F4F4F"/>
                </a:solidFill>
                <a:latin typeface="Calibri"/>
                <a:cs typeface="Calibri"/>
              </a:rPr>
              <a:t>αξιολόγηση</a:t>
            </a:r>
            <a:r>
              <a:rPr sz="1000" spc="10" dirty="0">
                <a:solidFill>
                  <a:srgbClr val="4F4F4F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595959"/>
                </a:solidFill>
                <a:latin typeface="Calibri"/>
                <a:cs typeface="Calibri"/>
              </a:rPr>
              <a:t>κινδύνων</a:t>
            </a:r>
            <a:r>
              <a:rPr sz="1000" spc="1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424242"/>
                </a:solidFill>
                <a:latin typeface="Calibri"/>
                <a:cs typeface="Calibri"/>
              </a:rPr>
              <a:t>ασφάλειας</a:t>
            </a:r>
            <a:r>
              <a:rPr sz="1000" spc="10" dirty="0">
                <a:solidFill>
                  <a:srgbClr val="424242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4F4F4F"/>
                </a:solidFill>
                <a:latin typeface="Calibri"/>
                <a:cs typeface="Calibri"/>
              </a:rPr>
              <a:t>στο</a:t>
            </a:r>
            <a:r>
              <a:rPr sz="1000" spc="10" dirty="0">
                <a:solidFill>
                  <a:srgbClr val="4F4F4F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4F4F4F"/>
                </a:solidFill>
                <a:latin typeface="Calibri"/>
                <a:cs typeface="Calibri"/>
              </a:rPr>
              <a:t>πλαίσιο</a:t>
            </a:r>
            <a:r>
              <a:rPr sz="1000" spc="15" dirty="0">
                <a:solidFill>
                  <a:srgbClr val="4F4F4F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626262"/>
                </a:solidFill>
                <a:latin typeface="Calibri"/>
                <a:cs typeface="Calibri"/>
              </a:rPr>
              <a:t>των</a:t>
            </a:r>
            <a:r>
              <a:rPr sz="1000" spc="10" dirty="0">
                <a:solidFill>
                  <a:srgbClr val="626262"/>
                </a:solidFill>
                <a:latin typeface="Calibri"/>
                <a:cs typeface="Calibri"/>
              </a:rPr>
              <a:t> </a:t>
            </a:r>
            <a:r>
              <a:rPr sz="950" spc="-5" dirty="0">
                <a:solidFill>
                  <a:srgbClr val="494949"/>
                </a:solidFill>
                <a:latin typeface="Calibri"/>
                <a:cs typeface="Calibri"/>
              </a:rPr>
              <a:t>πράξεων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499734" y="5358130"/>
            <a:ext cx="7482840" cy="67437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6800"/>
              </a:lnSpc>
              <a:spcBef>
                <a:spcPts val="80"/>
              </a:spcBef>
            </a:pPr>
            <a:r>
              <a:rPr sz="950" spc="-5" dirty="0">
                <a:solidFill>
                  <a:srgbClr val="666666"/>
                </a:solidFill>
                <a:latin typeface="Calibri"/>
                <a:cs typeface="Calibri"/>
              </a:rPr>
              <a:t>επεξεργασίας</a:t>
            </a:r>
            <a:r>
              <a:rPr sz="950" spc="3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606060"/>
                </a:solidFill>
                <a:latin typeface="Calibri"/>
                <a:cs typeface="Calibri"/>
              </a:rPr>
              <a:t>δεδομένων</a:t>
            </a:r>
            <a:r>
              <a:rPr sz="1000" spc="25" dirty="0">
                <a:solidFill>
                  <a:srgbClr val="60606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4B4B4B"/>
                </a:solidFill>
                <a:latin typeface="Calibri"/>
                <a:cs typeface="Calibri"/>
              </a:rPr>
              <a:t>προσωπικού</a:t>
            </a:r>
            <a:r>
              <a:rPr sz="1000" spc="30" dirty="0">
                <a:solidFill>
                  <a:srgbClr val="4B4B4B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4B4B4B"/>
                </a:solidFill>
                <a:latin typeface="Calibri"/>
                <a:cs typeface="Calibri"/>
              </a:rPr>
              <a:t>χαρακτήρα</a:t>
            </a:r>
            <a:r>
              <a:rPr sz="1000" spc="35" dirty="0">
                <a:solidFill>
                  <a:srgbClr val="4B4B4B"/>
                </a:solidFill>
                <a:latin typeface="Calibri"/>
                <a:cs typeface="Calibri"/>
              </a:rPr>
              <a:t> </a:t>
            </a:r>
            <a:r>
              <a:rPr sz="950" spc="-5" dirty="0">
                <a:solidFill>
                  <a:srgbClr val="676767"/>
                </a:solidFill>
                <a:latin typeface="Calibri"/>
                <a:cs typeface="Calibri"/>
              </a:rPr>
              <a:t>και</a:t>
            </a:r>
            <a:r>
              <a:rPr sz="950" spc="30" dirty="0">
                <a:solidFill>
                  <a:srgbClr val="676767"/>
                </a:solidFill>
                <a:latin typeface="Calibri"/>
                <a:cs typeface="Calibri"/>
              </a:rPr>
              <a:t> </a:t>
            </a:r>
            <a:r>
              <a:rPr sz="950" spc="-5" dirty="0">
                <a:solidFill>
                  <a:srgbClr val="626262"/>
                </a:solidFill>
                <a:latin typeface="Calibri"/>
                <a:cs typeface="Calibri"/>
              </a:rPr>
              <a:t>δεν</a:t>
            </a:r>
            <a:r>
              <a:rPr sz="950" spc="25" dirty="0">
                <a:solidFill>
                  <a:srgbClr val="626262"/>
                </a:solidFill>
                <a:latin typeface="Calibri"/>
                <a:cs typeface="Calibri"/>
              </a:rPr>
              <a:t> </a:t>
            </a:r>
            <a:r>
              <a:rPr sz="950" spc="-5" dirty="0">
                <a:solidFill>
                  <a:srgbClr val="626262"/>
                </a:solidFill>
                <a:latin typeface="Calibri"/>
                <a:cs typeface="Calibri"/>
              </a:rPr>
              <a:t>θα</a:t>
            </a:r>
            <a:r>
              <a:rPr sz="950" spc="30" dirty="0">
                <a:solidFill>
                  <a:srgbClr val="626262"/>
                </a:solidFill>
                <a:latin typeface="Calibri"/>
                <a:cs typeface="Calibri"/>
              </a:rPr>
              <a:t> </a:t>
            </a:r>
            <a:r>
              <a:rPr sz="950" spc="-5" dirty="0">
                <a:solidFill>
                  <a:srgbClr val="626262"/>
                </a:solidFill>
                <a:latin typeface="Calibri"/>
                <a:cs typeface="Calibri"/>
              </a:rPr>
              <a:t>πρέπει</a:t>
            </a:r>
            <a:r>
              <a:rPr sz="950" spc="30" dirty="0">
                <a:solidFill>
                  <a:srgbClr val="626262"/>
                </a:solidFill>
                <a:latin typeface="Calibri"/>
                <a:cs typeface="Calibri"/>
              </a:rPr>
              <a:t> </a:t>
            </a:r>
            <a:r>
              <a:rPr sz="950" spc="-5" dirty="0">
                <a:solidFill>
                  <a:srgbClr val="808080"/>
                </a:solidFill>
                <a:latin typeface="Calibri"/>
                <a:cs typeface="Calibri"/>
              </a:rPr>
              <a:t>να</a:t>
            </a:r>
            <a:r>
              <a:rPr sz="950" spc="30" dirty="0">
                <a:solidFill>
                  <a:srgbClr val="808080"/>
                </a:solidFill>
                <a:latin typeface="Calibri"/>
                <a:cs typeface="Calibri"/>
              </a:rPr>
              <a:t> </a:t>
            </a:r>
            <a:r>
              <a:rPr sz="950" spc="-5" dirty="0">
                <a:solidFill>
                  <a:srgbClr val="565656"/>
                </a:solidFill>
                <a:latin typeface="Calibri"/>
                <a:cs typeface="Calibri"/>
              </a:rPr>
              <a:t>συγχέονται</a:t>
            </a:r>
            <a:r>
              <a:rPr sz="950" spc="25" dirty="0">
                <a:solidFill>
                  <a:srgbClr val="565656"/>
                </a:solidFill>
                <a:latin typeface="Calibri"/>
                <a:cs typeface="Calibri"/>
              </a:rPr>
              <a:t> </a:t>
            </a:r>
            <a:r>
              <a:rPr sz="950" spc="-5" dirty="0">
                <a:solidFill>
                  <a:srgbClr val="525252"/>
                </a:solidFill>
                <a:latin typeface="Calibri"/>
                <a:cs typeface="Calibri"/>
              </a:rPr>
              <a:t>με</a:t>
            </a:r>
            <a:r>
              <a:rPr sz="950" spc="25" dirty="0">
                <a:solidFill>
                  <a:srgbClr val="525252"/>
                </a:solidFill>
                <a:latin typeface="Calibri"/>
                <a:cs typeface="Calibri"/>
              </a:rPr>
              <a:t> </a:t>
            </a:r>
            <a:r>
              <a:rPr sz="950" spc="-5" dirty="0">
                <a:solidFill>
                  <a:srgbClr val="606060"/>
                </a:solidFill>
                <a:latin typeface="Calibri"/>
                <a:cs typeface="Calibri"/>
              </a:rPr>
              <a:t>την</a:t>
            </a:r>
            <a:r>
              <a:rPr sz="950" spc="30" dirty="0">
                <a:solidFill>
                  <a:srgbClr val="606060"/>
                </a:solidFill>
                <a:latin typeface="Calibri"/>
                <a:cs typeface="Calibri"/>
              </a:rPr>
              <a:t> </a:t>
            </a:r>
            <a:r>
              <a:rPr sz="950" spc="-5" dirty="0">
                <a:solidFill>
                  <a:srgbClr val="606060"/>
                </a:solidFill>
                <a:latin typeface="Calibri"/>
                <a:cs typeface="Calibri"/>
              </a:rPr>
              <a:t>αξιολόγηση</a:t>
            </a:r>
            <a:r>
              <a:rPr sz="950" spc="25" dirty="0">
                <a:solidFill>
                  <a:srgbClr val="606060"/>
                </a:solidFill>
                <a:latin typeface="Calibri"/>
                <a:cs typeface="Calibri"/>
              </a:rPr>
              <a:t> </a:t>
            </a:r>
            <a:r>
              <a:rPr sz="950" spc="-5" dirty="0">
                <a:solidFill>
                  <a:srgbClr val="4D4D4D"/>
                </a:solidFill>
                <a:latin typeface="Calibri"/>
                <a:cs typeface="Calibri"/>
              </a:rPr>
              <a:t>αντικτύπου</a:t>
            </a:r>
            <a:r>
              <a:rPr sz="950" spc="25" dirty="0">
                <a:solidFill>
                  <a:srgbClr val="4D4D4D"/>
                </a:solidFill>
                <a:latin typeface="Calibri"/>
                <a:cs typeface="Calibri"/>
              </a:rPr>
              <a:t> </a:t>
            </a:r>
            <a:r>
              <a:rPr sz="950" spc="-5" dirty="0">
                <a:solidFill>
                  <a:srgbClr val="4D4D4D"/>
                </a:solidFill>
                <a:latin typeface="Calibri"/>
                <a:cs typeface="Calibri"/>
              </a:rPr>
              <a:t>για</a:t>
            </a:r>
            <a:r>
              <a:rPr sz="950" spc="30" dirty="0">
                <a:solidFill>
                  <a:srgbClr val="4D4D4D"/>
                </a:solidFill>
                <a:latin typeface="Calibri"/>
                <a:cs typeface="Calibri"/>
              </a:rPr>
              <a:t> </a:t>
            </a:r>
            <a:r>
              <a:rPr sz="950" spc="-5" dirty="0">
                <a:solidFill>
                  <a:srgbClr val="565656"/>
                </a:solidFill>
                <a:latin typeface="Calibri"/>
                <a:cs typeface="Calibri"/>
              </a:rPr>
              <a:t>την</a:t>
            </a:r>
            <a:r>
              <a:rPr sz="950" spc="25" dirty="0">
                <a:solidFill>
                  <a:srgbClr val="565656"/>
                </a:solidFill>
                <a:latin typeface="Calibri"/>
                <a:cs typeface="Calibri"/>
              </a:rPr>
              <a:t> </a:t>
            </a:r>
            <a:r>
              <a:rPr sz="950" spc="-5" dirty="0">
                <a:solidFill>
                  <a:srgbClr val="565656"/>
                </a:solidFill>
                <a:latin typeface="Calibri"/>
                <a:cs typeface="Calibri"/>
              </a:rPr>
              <a:t>προστασία</a:t>
            </a:r>
            <a:r>
              <a:rPr sz="950" spc="30" dirty="0">
                <a:solidFill>
                  <a:srgbClr val="565656"/>
                </a:solidFill>
                <a:latin typeface="Calibri"/>
                <a:cs typeface="Calibri"/>
              </a:rPr>
              <a:t> </a:t>
            </a:r>
            <a:r>
              <a:rPr sz="950" spc="-5" dirty="0">
                <a:solidFill>
                  <a:srgbClr val="5D5D5D"/>
                </a:solidFill>
                <a:latin typeface="Calibri"/>
                <a:cs typeface="Calibri"/>
              </a:rPr>
              <a:t>των </a:t>
            </a:r>
            <a:r>
              <a:rPr sz="950" dirty="0">
                <a:solidFill>
                  <a:srgbClr val="5D5D5D"/>
                </a:solidFill>
                <a:latin typeface="Calibri"/>
                <a:cs typeface="Calibri"/>
              </a:rPr>
              <a:t> </a:t>
            </a:r>
            <a:r>
              <a:rPr sz="950" spc="-5" dirty="0">
                <a:solidFill>
                  <a:srgbClr val="5D5D5D"/>
                </a:solidFill>
                <a:latin typeface="Calibri"/>
                <a:cs typeface="Calibri"/>
              </a:rPr>
              <a:t>δεδομένων</a:t>
            </a:r>
            <a:r>
              <a:rPr sz="950" dirty="0">
                <a:solidFill>
                  <a:srgbClr val="5D5D5D"/>
                </a:solidFill>
                <a:latin typeface="Calibri"/>
                <a:cs typeface="Calibri"/>
              </a:rPr>
              <a:t> </a:t>
            </a:r>
            <a:r>
              <a:rPr sz="950" spc="-5" dirty="0">
                <a:solidFill>
                  <a:srgbClr val="565656"/>
                </a:solidFill>
                <a:latin typeface="Calibri"/>
                <a:cs typeface="Calibri"/>
              </a:rPr>
              <a:t>DPIA</a:t>
            </a:r>
            <a:r>
              <a:rPr sz="950" spc="5" dirty="0">
                <a:solidFill>
                  <a:srgbClr val="565656"/>
                </a:solidFill>
                <a:latin typeface="Calibri"/>
                <a:cs typeface="Calibri"/>
              </a:rPr>
              <a:t> </a:t>
            </a:r>
            <a:r>
              <a:rPr sz="950" dirty="0">
                <a:solidFill>
                  <a:srgbClr val="565656"/>
                </a:solidFill>
                <a:latin typeface="Calibri"/>
                <a:cs typeface="Calibri"/>
              </a:rPr>
              <a:t>-</a:t>
            </a:r>
            <a:r>
              <a:rPr sz="950" spc="5" dirty="0">
                <a:solidFill>
                  <a:srgbClr val="565656"/>
                </a:solidFill>
                <a:latin typeface="Calibri"/>
                <a:cs typeface="Calibri"/>
              </a:rPr>
              <a:t> </a:t>
            </a:r>
            <a:r>
              <a:rPr sz="950" spc="-5" dirty="0">
                <a:solidFill>
                  <a:srgbClr val="595959"/>
                </a:solidFill>
                <a:latin typeface="Calibri"/>
                <a:cs typeface="Calibri"/>
              </a:rPr>
              <a:t>άρθρο</a:t>
            </a:r>
            <a:r>
              <a:rPr sz="950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950" dirty="0">
                <a:solidFill>
                  <a:srgbClr val="595959"/>
                </a:solidFill>
                <a:latin typeface="Calibri"/>
                <a:cs typeface="Calibri"/>
              </a:rPr>
              <a:t>35</a:t>
            </a:r>
            <a:r>
              <a:rPr sz="950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950" spc="-5" dirty="0">
                <a:solidFill>
                  <a:srgbClr val="747474"/>
                </a:solidFill>
                <a:latin typeface="Calibri"/>
                <a:cs typeface="Calibri"/>
              </a:rPr>
              <a:t>ΓΚΠΔ</a:t>
            </a:r>
            <a:r>
              <a:rPr sz="1000" spc="-5" dirty="0">
                <a:solidFill>
                  <a:srgbClr val="595959"/>
                </a:solidFill>
                <a:latin typeface="Calibri"/>
                <a:cs typeface="Calibri"/>
              </a:rPr>
              <a:t>).</a:t>
            </a:r>
            <a:r>
              <a:rPr sz="1000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464646"/>
                </a:solidFill>
                <a:latin typeface="Calibri"/>
                <a:cs typeface="Calibri"/>
              </a:rPr>
              <a:t>Πράγματι,</a:t>
            </a:r>
            <a:r>
              <a:rPr sz="1000" dirty="0">
                <a:solidFill>
                  <a:srgbClr val="464646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464646"/>
                </a:solidFill>
                <a:latin typeface="Calibri"/>
                <a:cs typeface="Calibri"/>
              </a:rPr>
              <a:t>ενώ</a:t>
            </a:r>
            <a:r>
              <a:rPr sz="1000" spc="-5" dirty="0">
                <a:solidFill>
                  <a:srgbClr val="4F4F4F"/>
                </a:solidFill>
                <a:latin typeface="Calibri"/>
                <a:cs typeface="Calibri"/>
              </a:rPr>
              <a:t>,</a:t>
            </a:r>
            <a:r>
              <a:rPr sz="1000" spc="5" dirty="0">
                <a:solidFill>
                  <a:srgbClr val="4F4F4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4F4F4F"/>
                </a:solidFill>
                <a:latin typeface="Calibri"/>
                <a:cs typeface="Calibri"/>
              </a:rPr>
              <a:t>η </a:t>
            </a:r>
            <a:r>
              <a:rPr sz="1000" spc="-5" dirty="0">
                <a:solidFill>
                  <a:srgbClr val="565656"/>
                </a:solidFill>
                <a:latin typeface="Calibri"/>
                <a:cs typeface="Calibri"/>
              </a:rPr>
              <a:t>πρώτη</a:t>
            </a:r>
            <a:r>
              <a:rPr sz="1000" spc="5" dirty="0">
                <a:solidFill>
                  <a:srgbClr val="565656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626262"/>
                </a:solidFill>
                <a:latin typeface="Calibri"/>
                <a:cs typeface="Calibri"/>
              </a:rPr>
              <a:t>κρίσιμο</a:t>
            </a:r>
            <a:r>
              <a:rPr sz="1000" spc="10" dirty="0">
                <a:solidFill>
                  <a:srgbClr val="626262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595959"/>
                </a:solidFill>
                <a:latin typeface="Calibri"/>
                <a:cs typeface="Calibri"/>
              </a:rPr>
              <a:t>μέρος</a:t>
            </a:r>
            <a:r>
              <a:rPr sz="100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626262"/>
                </a:solidFill>
                <a:latin typeface="Calibri"/>
                <a:cs typeface="Calibri"/>
              </a:rPr>
              <a:t>της</a:t>
            </a:r>
            <a:r>
              <a:rPr sz="1000" spc="5" dirty="0">
                <a:solidFill>
                  <a:srgbClr val="626262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4D4D4D"/>
                </a:solidFill>
                <a:latin typeface="Calibri"/>
                <a:cs typeface="Calibri"/>
              </a:rPr>
              <a:t>δεύτερης,</a:t>
            </a:r>
            <a:r>
              <a:rPr sz="1000" dirty="0">
                <a:solidFill>
                  <a:srgbClr val="4D4D4D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595959"/>
                </a:solidFill>
                <a:latin typeface="Calibri"/>
                <a:cs typeface="Calibri"/>
              </a:rPr>
              <a:t>DPIA</a:t>
            </a:r>
            <a:r>
              <a:rPr sz="1000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595959"/>
                </a:solidFill>
                <a:latin typeface="Calibri"/>
                <a:cs typeface="Calibri"/>
              </a:rPr>
              <a:t>λαμβάνει</a:t>
            </a:r>
            <a:r>
              <a:rPr sz="100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626262"/>
                </a:solidFill>
                <a:latin typeface="Calibri"/>
                <a:cs typeface="Calibri"/>
              </a:rPr>
              <a:t>υπόψη</a:t>
            </a:r>
            <a:r>
              <a:rPr sz="1000" spc="5" dirty="0">
                <a:solidFill>
                  <a:srgbClr val="626262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4F4F4F"/>
                </a:solidFill>
                <a:latin typeface="Calibri"/>
                <a:cs typeface="Calibri"/>
              </a:rPr>
              <a:t>αρκετές</a:t>
            </a:r>
            <a:r>
              <a:rPr sz="1000" spc="5" dirty="0">
                <a:solidFill>
                  <a:srgbClr val="4F4F4F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5B5B5B"/>
                </a:solidFill>
                <a:latin typeface="Calibri"/>
                <a:cs typeface="Calibri"/>
              </a:rPr>
              <a:t>παραμέτρους</a:t>
            </a:r>
            <a:r>
              <a:rPr sz="1000" dirty="0">
                <a:solidFill>
                  <a:srgbClr val="5B5B5B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4F4F4F"/>
                </a:solidFill>
                <a:latin typeface="Calibri"/>
                <a:cs typeface="Calibri"/>
              </a:rPr>
              <a:t>που </a:t>
            </a:r>
            <a:r>
              <a:rPr sz="1000" dirty="0">
                <a:solidFill>
                  <a:srgbClr val="4F4F4F"/>
                </a:solidFill>
                <a:latin typeface="Calibri"/>
                <a:cs typeface="Calibri"/>
              </a:rPr>
              <a:t> </a:t>
            </a:r>
            <a:r>
              <a:rPr sz="1500" spc="-7" baseline="2777" dirty="0">
                <a:solidFill>
                  <a:srgbClr val="595959"/>
                </a:solidFill>
                <a:latin typeface="Calibri"/>
                <a:cs typeface="Calibri"/>
              </a:rPr>
              <a:t>σχετίζονται</a:t>
            </a:r>
            <a:r>
              <a:rPr sz="1500" spc="22" baseline="277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500" spc="-7" baseline="2777" dirty="0">
                <a:solidFill>
                  <a:srgbClr val="666666"/>
                </a:solidFill>
                <a:latin typeface="Calibri"/>
                <a:cs typeface="Calibri"/>
              </a:rPr>
              <a:t>με</a:t>
            </a:r>
            <a:r>
              <a:rPr sz="1500" spc="15" baseline="2777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500" spc="-7" baseline="2777" dirty="0">
                <a:solidFill>
                  <a:srgbClr val="4D4D4D"/>
                </a:solidFill>
                <a:latin typeface="Calibri"/>
                <a:cs typeface="Calibri"/>
              </a:rPr>
              <a:t>την</a:t>
            </a:r>
            <a:r>
              <a:rPr sz="1500" spc="15" baseline="2777" dirty="0">
                <a:solidFill>
                  <a:srgbClr val="4D4D4D"/>
                </a:solidFill>
                <a:latin typeface="Calibri"/>
                <a:cs typeface="Calibri"/>
              </a:rPr>
              <a:t> </a:t>
            </a:r>
            <a:r>
              <a:rPr sz="1500" spc="-7" baseline="2777" dirty="0">
                <a:solidFill>
                  <a:srgbClr val="545454"/>
                </a:solidFill>
                <a:latin typeface="Calibri"/>
                <a:cs typeface="Calibri"/>
              </a:rPr>
              <a:t>επεξεργασία</a:t>
            </a:r>
            <a:r>
              <a:rPr sz="1500" spc="44" baseline="2777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500" spc="-7" baseline="2777" dirty="0">
                <a:solidFill>
                  <a:srgbClr val="696969"/>
                </a:solidFill>
                <a:latin typeface="Calibri"/>
                <a:cs typeface="Calibri"/>
              </a:rPr>
              <a:t>προσωπικού</a:t>
            </a:r>
            <a:r>
              <a:rPr sz="1500" spc="22" baseline="2777" dirty="0">
                <a:solidFill>
                  <a:srgbClr val="696969"/>
                </a:solidFill>
                <a:latin typeface="Calibri"/>
                <a:cs typeface="Calibri"/>
              </a:rPr>
              <a:t> </a:t>
            </a:r>
            <a:r>
              <a:rPr sz="1500" spc="-7" baseline="2777" dirty="0">
                <a:solidFill>
                  <a:srgbClr val="696969"/>
                </a:solidFill>
                <a:latin typeface="Calibri"/>
                <a:cs typeface="Calibri"/>
              </a:rPr>
              <a:t>χαρακτήρα</a:t>
            </a:r>
            <a:r>
              <a:rPr sz="1500" spc="22" baseline="2777" dirty="0">
                <a:solidFill>
                  <a:srgbClr val="696969"/>
                </a:solidFill>
                <a:latin typeface="Calibri"/>
                <a:cs typeface="Calibri"/>
              </a:rPr>
              <a:t> </a:t>
            </a:r>
            <a:r>
              <a:rPr sz="1500" spc="-7" baseline="2777" dirty="0">
                <a:solidFill>
                  <a:srgbClr val="606060"/>
                </a:solidFill>
                <a:latin typeface="Calibri"/>
                <a:cs typeface="Calibri"/>
              </a:rPr>
              <a:t>και</a:t>
            </a:r>
            <a:r>
              <a:rPr sz="1500" spc="15" baseline="2777" dirty="0">
                <a:solidFill>
                  <a:srgbClr val="606060"/>
                </a:solidFill>
                <a:latin typeface="Calibri"/>
                <a:cs typeface="Calibri"/>
              </a:rPr>
              <a:t> </a:t>
            </a:r>
            <a:r>
              <a:rPr sz="1500" spc="-7" baseline="2777" dirty="0">
                <a:solidFill>
                  <a:srgbClr val="565656"/>
                </a:solidFill>
                <a:latin typeface="Calibri"/>
                <a:cs typeface="Calibri"/>
              </a:rPr>
              <a:t>την</a:t>
            </a:r>
            <a:r>
              <a:rPr sz="1500" spc="15" baseline="2777" dirty="0">
                <a:solidFill>
                  <a:srgbClr val="565656"/>
                </a:solidFill>
                <a:latin typeface="Calibri"/>
                <a:cs typeface="Calibri"/>
              </a:rPr>
              <a:t> </a:t>
            </a:r>
            <a:r>
              <a:rPr sz="1500" spc="-7" baseline="2777" dirty="0">
                <a:solidFill>
                  <a:srgbClr val="565656"/>
                </a:solidFill>
                <a:latin typeface="Calibri"/>
                <a:cs typeface="Calibri"/>
              </a:rPr>
              <a:t>ασφάλεια.</a:t>
            </a:r>
            <a:r>
              <a:rPr sz="1500" spc="22" baseline="2777" dirty="0">
                <a:solidFill>
                  <a:srgbClr val="565656"/>
                </a:solidFill>
                <a:latin typeface="Calibri"/>
                <a:cs typeface="Calibri"/>
              </a:rPr>
              <a:t> </a:t>
            </a:r>
            <a:r>
              <a:rPr sz="1500" spc="-7" baseline="2777" dirty="0">
                <a:solidFill>
                  <a:srgbClr val="666666"/>
                </a:solidFill>
                <a:latin typeface="Calibri"/>
                <a:cs typeface="Calibri"/>
              </a:rPr>
              <a:t>Παρόλα</a:t>
            </a:r>
            <a:r>
              <a:rPr sz="1500" spc="15" baseline="2777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500" spc="-7" baseline="2777" dirty="0">
                <a:solidFill>
                  <a:srgbClr val="666666"/>
                </a:solidFill>
                <a:latin typeface="Calibri"/>
                <a:cs typeface="Calibri"/>
              </a:rPr>
              <a:t>αυτά,</a:t>
            </a:r>
            <a:r>
              <a:rPr sz="1500" spc="15" baseline="2777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500" baseline="2777" dirty="0">
                <a:solidFill>
                  <a:srgbClr val="666666"/>
                </a:solidFill>
                <a:latin typeface="Calibri"/>
                <a:cs typeface="Calibri"/>
              </a:rPr>
              <a:t>η</a:t>
            </a:r>
            <a:r>
              <a:rPr sz="1500" spc="15" baseline="2777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500" spc="-7" baseline="2777" dirty="0">
                <a:solidFill>
                  <a:srgbClr val="5B5B5B"/>
                </a:solidFill>
                <a:latin typeface="Calibri"/>
                <a:cs typeface="Calibri"/>
              </a:rPr>
              <a:t>προτεινόμενη</a:t>
            </a:r>
            <a:r>
              <a:rPr sz="1500" spc="22" baseline="2777" dirty="0">
                <a:solidFill>
                  <a:srgbClr val="5B5B5B"/>
                </a:solidFill>
                <a:latin typeface="Calibri"/>
                <a:cs typeface="Calibri"/>
              </a:rPr>
              <a:t> </a:t>
            </a:r>
            <a:r>
              <a:rPr sz="1500" spc="-7" baseline="2777" dirty="0">
                <a:solidFill>
                  <a:srgbClr val="565656"/>
                </a:solidFill>
                <a:latin typeface="Calibri"/>
                <a:cs typeface="Calibri"/>
              </a:rPr>
              <a:t>προσέγγιση</a:t>
            </a:r>
            <a:r>
              <a:rPr sz="1500" spc="15" baseline="2777" dirty="0">
                <a:solidFill>
                  <a:srgbClr val="565656"/>
                </a:solidFill>
                <a:latin typeface="Calibri"/>
                <a:cs typeface="Calibri"/>
              </a:rPr>
              <a:t> </a:t>
            </a:r>
            <a:r>
              <a:rPr sz="1500" spc="-7" baseline="2777" dirty="0">
                <a:solidFill>
                  <a:srgbClr val="565656"/>
                </a:solidFill>
                <a:latin typeface="Calibri"/>
                <a:cs typeface="Calibri"/>
              </a:rPr>
              <a:t>επίσης</a:t>
            </a:r>
            <a:r>
              <a:rPr sz="1500" spc="15" baseline="2777" dirty="0">
                <a:solidFill>
                  <a:srgbClr val="565656"/>
                </a:solidFill>
                <a:latin typeface="Calibri"/>
                <a:cs typeface="Calibri"/>
              </a:rPr>
              <a:t> </a:t>
            </a:r>
            <a:r>
              <a:rPr sz="1500" baseline="2777" dirty="0">
                <a:solidFill>
                  <a:srgbClr val="676767"/>
                </a:solidFill>
                <a:latin typeface="Calibri"/>
                <a:cs typeface="Calibri"/>
              </a:rPr>
              <a:t>να</a:t>
            </a:r>
            <a:r>
              <a:rPr sz="1500" spc="15" baseline="2777" dirty="0">
                <a:solidFill>
                  <a:srgbClr val="676767"/>
                </a:solidFill>
                <a:latin typeface="Calibri"/>
                <a:cs typeface="Calibri"/>
              </a:rPr>
              <a:t> </a:t>
            </a:r>
            <a:r>
              <a:rPr sz="1500" spc="-7" baseline="2777" dirty="0">
                <a:solidFill>
                  <a:srgbClr val="676767"/>
                </a:solidFill>
                <a:latin typeface="Calibri"/>
                <a:cs typeface="Calibri"/>
              </a:rPr>
              <a:t>είναι</a:t>
            </a:r>
            <a:r>
              <a:rPr sz="1500" spc="22" baseline="2777" dirty="0">
                <a:solidFill>
                  <a:srgbClr val="676767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626262"/>
                </a:solidFill>
                <a:latin typeface="Calibri"/>
                <a:cs typeface="Calibri"/>
              </a:rPr>
              <a:t>χρήσιμη </a:t>
            </a:r>
            <a:r>
              <a:rPr sz="1000" dirty="0">
                <a:solidFill>
                  <a:srgbClr val="626262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A8A8A8"/>
                </a:solidFill>
                <a:latin typeface="Calibri"/>
                <a:cs typeface="Calibri"/>
              </a:rPr>
              <a:t>στο </a:t>
            </a:r>
            <a:r>
              <a:rPr sz="1000" spc="-5" dirty="0">
                <a:solidFill>
                  <a:srgbClr val="676767"/>
                </a:solidFill>
                <a:latin typeface="Calibri"/>
                <a:cs typeface="Calibri"/>
              </a:rPr>
              <a:t>πλαίσιο μιας</a:t>
            </a:r>
            <a:r>
              <a:rPr sz="1000" dirty="0">
                <a:solidFill>
                  <a:srgbClr val="676767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5D5D5D"/>
                </a:solidFill>
                <a:latin typeface="Calibri"/>
                <a:cs typeface="Calibri"/>
              </a:rPr>
              <a:t>DPIA </a:t>
            </a:r>
            <a:r>
              <a:rPr sz="1000" spc="-5" dirty="0">
                <a:solidFill>
                  <a:srgbClr val="646464"/>
                </a:solidFill>
                <a:latin typeface="Calibri"/>
                <a:cs typeface="Calibri"/>
              </a:rPr>
              <a:t>ή/και </a:t>
            </a:r>
            <a:r>
              <a:rPr sz="1000" dirty="0">
                <a:solidFill>
                  <a:srgbClr val="646464"/>
                </a:solidFill>
                <a:latin typeface="Calibri"/>
                <a:cs typeface="Calibri"/>
              </a:rPr>
              <a:t>θα </a:t>
            </a:r>
            <a:r>
              <a:rPr sz="1000" spc="-5" dirty="0">
                <a:solidFill>
                  <a:srgbClr val="646464"/>
                </a:solidFill>
                <a:latin typeface="Calibri"/>
                <a:cs typeface="Calibri"/>
              </a:rPr>
              <a:t>μπορούσε</a:t>
            </a:r>
            <a:r>
              <a:rPr sz="1000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5D5D5D"/>
                </a:solidFill>
                <a:latin typeface="Calibri"/>
                <a:cs typeface="Calibri"/>
              </a:rPr>
              <a:t>να </a:t>
            </a:r>
            <a:r>
              <a:rPr sz="1000" spc="-5" dirty="0">
                <a:solidFill>
                  <a:srgbClr val="626262"/>
                </a:solidFill>
                <a:latin typeface="Calibri"/>
                <a:cs typeface="Calibri"/>
              </a:rPr>
              <a:t>επεκταθεί </a:t>
            </a:r>
            <a:r>
              <a:rPr sz="1000" spc="-5" dirty="0">
                <a:solidFill>
                  <a:srgbClr val="696969"/>
                </a:solidFill>
                <a:latin typeface="Calibri"/>
                <a:cs typeface="Calibri"/>
              </a:rPr>
              <a:t>στο </a:t>
            </a:r>
            <a:r>
              <a:rPr sz="1000" spc="-5" dirty="0">
                <a:solidFill>
                  <a:srgbClr val="525252"/>
                </a:solidFill>
                <a:latin typeface="Calibri"/>
                <a:cs typeface="Calibri"/>
              </a:rPr>
              <a:t>μέλλον</a:t>
            </a:r>
            <a:r>
              <a:rPr sz="1000" dirty="0">
                <a:solidFill>
                  <a:srgbClr val="525252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525252"/>
                </a:solidFill>
                <a:latin typeface="Calibri"/>
                <a:cs typeface="Calibri"/>
              </a:rPr>
              <a:t>ώστε </a:t>
            </a:r>
            <a:r>
              <a:rPr sz="1000" dirty="0">
                <a:solidFill>
                  <a:srgbClr val="545454"/>
                </a:solidFill>
                <a:latin typeface="Calibri"/>
                <a:cs typeface="Calibri"/>
              </a:rPr>
              <a:t>να </a:t>
            </a:r>
            <a:r>
              <a:rPr sz="1000" spc="-5" dirty="0">
                <a:solidFill>
                  <a:srgbClr val="545454"/>
                </a:solidFill>
                <a:latin typeface="Calibri"/>
                <a:cs typeface="Calibri"/>
              </a:rPr>
              <a:t>καλύπτει </a:t>
            </a:r>
            <a:r>
              <a:rPr sz="1000" spc="-5" dirty="0">
                <a:solidFill>
                  <a:srgbClr val="5D5D5D"/>
                </a:solidFill>
                <a:latin typeface="Calibri"/>
                <a:cs typeface="Calibri"/>
              </a:rPr>
              <a:t>και </a:t>
            </a:r>
            <a:r>
              <a:rPr sz="1000" dirty="0">
                <a:solidFill>
                  <a:srgbClr val="606060"/>
                </a:solidFill>
                <a:latin typeface="Calibri"/>
                <a:cs typeface="Calibri"/>
              </a:rPr>
              <a:t>τη </a:t>
            </a:r>
            <a:r>
              <a:rPr sz="1000" spc="-5" dirty="0">
                <a:solidFill>
                  <a:srgbClr val="606060"/>
                </a:solidFill>
                <a:latin typeface="Calibri"/>
                <a:cs typeface="Calibri"/>
              </a:rPr>
              <a:t>διενέργεια </a:t>
            </a:r>
            <a:r>
              <a:rPr sz="1000" spc="-5" dirty="0">
                <a:solidFill>
                  <a:srgbClr val="5D5D5D"/>
                </a:solidFill>
                <a:latin typeface="Calibri"/>
                <a:cs typeface="Calibri"/>
              </a:rPr>
              <a:t>DPIA</a:t>
            </a:r>
            <a:r>
              <a:rPr sz="1000" spc="-5" dirty="0">
                <a:solidFill>
                  <a:srgbClr val="606060"/>
                </a:solidFill>
                <a:latin typeface="Calibri"/>
                <a:cs typeface="Calibri"/>
              </a:rPr>
              <a:t>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652134" y="6299200"/>
            <a:ext cx="6952615" cy="51562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 indent="4445">
              <a:lnSpc>
                <a:spcPct val="112100"/>
              </a:lnSpc>
              <a:spcBef>
                <a:spcPts val="125"/>
              </a:spcBef>
            </a:pPr>
            <a:r>
              <a:rPr sz="950" spc="-5" dirty="0">
                <a:solidFill>
                  <a:srgbClr val="626262"/>
                </a:solidFill>
                <a:latin typeface="Calibri"/>
                <a:cs typeface="Calibri"/>
              </a:rPr>
              <a:t>Παρακαλούμε</a:t>
            </a:r>
            <a:r>
              <a:rPr sz="950" spc="30" dirty="0">
                <a:solidFill>
                  <a:srgbClr val="626262"/>
                </a:solidFill>
                <a:latin typeface="Calibri"/>
                <a:cs typeface="Calibri"/>
              </a:rPr>
              <a:t> </a:t>
            </a:r>
            <a:r>
              <a:rPr sz="950" spc="-5" dirty="0">
                <a:solidFill>
                  <a:srgbClr val="808080"/>
                </a:solidFill>
                <a:latin typeface="Calibri"/>
                <a:cs typeface="Calibri"/>
              </a:rPr>
              <a:t>σημειώστε</a:t>
            </a:r>
            <a:r>
              <a:rPr sz="950" spc="35" dirty="0">
                <a:solidFill>
                  <a:srgbClr val="808080"/>
                </a:solidFill>
                <a:latin typeface="Calibri"/>
                <a:cs typeface="Calibri"/>
              </a:rPr>
              <a:t> </a:t>
            </a:r>
            <a:r>
              <a:rPr sz="950" spc="-5" dirty="0">
                <a:solidFill>
                  <a:srgbClr val="565656"/>
                </a:solidFill>
                <a:latin typeface="Calibri"/>
                <a:cs typeface="Calibri"/>
              </a:rPr>
              <a:t>ότι</a:t>
            </a:r>
            <a:r>
              <a:rPr sz="950" spc="30" dirty="0">
                <a:solidFill>
                  <a:srgbClr val="565656"/>
                </a:solidFill>
                <a:latin typeface="Calibri"/>
                <a:cs typeface="Calibri"/>
              </a:rPr>
              <a:t> </a:t>
            </a:r>
            <a:r>
              <a:rPr sz="950" spc="-5" dirty="0">
                <a:solidFill>
                  <a:srgbClr val="646464"/>
                </a:solidFill>
                <a:latin typeface="Calibri"/>
                <a:cs typeface="Calibri"/>
              </a:rPr>
              <a:t>κανένα</a:t>
            </a:r>
            <a:r>
              <a:rPr sz="950" spc="-5" dirty="0">
                <a:solidFill>
                  <a:srgbClr val="646464"/>
                </a:solidFill>
                <a:latin typeface="Times New Roman"/>
                <a:cs typeface="Times New Roman"/>
              </a:rPr>
              <a:t>/</a:t>
            </a:r>
            <a:r>
              <a:rPr sz="950" spc="-5" dirty="0">
                <a:solidFill>
                  <a:srgbClr val="646464"/>
                </a:solidFill>
                <a:latin typeface="Calibri"/>
                <a:cs typeface="Calibri"/>
              </a:rPr>
              <a:t>δεν</a:t>
            </a:r>
            <a:r>
              <a:rPr sz="950" spc="35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950" spc="-5" dirty="0">
                <a:solidFill>
                  <a:srgbClr val="8C8C8C"/>
                </a:solidFill>
                <a:latin typeface="Calibri"/>
                <a:cs typeface="Calibri"/>
              </a:rPr>
              <a:t>ορίζεται</a:t>
            </a:r>
            <a:r>
              <a:rPr sz="950" spc="25" dirty="0">
                <a:solidFill>
                  <a:srgbClr val="8C8C8C"/>
                </a:solidFill>
                <a:latin typeface="Calibri"/>
                <a:cs typeface="Calibri"/>
              </a:rPr>
              <a:t> </a:t>
            </a:r>
            <a:r>
              <a:rPr sz="950" spc="-5" dirty="0">
                <a:solidFill>
                  <a:srgbClr val="595959"/>
                </a:solidFill>
                <a:latin typeface="Calibri"/>
                <a:cs typeface="Calibri"/>
              </a:rPr>
              <a:t>από</a:t>
            </a:r>
            <a:r>
              <a:rPr sz="950" spc="3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950" spc="-5" dirty="0">
                <a:solidFill>
                  <a:srgbClr val="595959"/>
                </a:solidFill>
                <a:latin typeface="Calibri"/>
                <a:cs typeface="Calibri"/>
              </a:rPr>
              <a:t>τα</a:t>
            </a:r>
            <a:r>
              <a:rPr sz="950" spc="3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950" spc="-5" dirty="0">
                <a:solidFill>
                  <a:srgbClr val="565656"/>
                </a:solidFill>
                <a:latin typeface="Calibri"/>
                <a:cs typeface="Calibri"/>
              </a:rPr>
              <a:t>δεδομένα</a:t>
            </a:r>
            <a:r>
              <a:rPr sz="950" spc="-5" dirty="0">
                <a:solidFill>
                  <a:srgbClr val="565656"/>
                </a:solidFill>
                <a:latin typeface="Times New Roman"/>
                <a:cs typeface="Times New Roman"/>
              </a:rPr>
              <a:t>/</a:t>
            </a:r>
            <a:r>
              <a:rPr sz="950" spc="-5" dirty="0">
                <a:solidFill>
                  <a:srgbClr val="565656"/>
                </a:solidFill>
                <a:latin typeface="Calibri"/>
                <a:cs typeface="Calibri"/>
              </a:rPr>
              <a:t>πληροφορίες</a:t>
            </a:r>
            <a:r>
              <a:rPr sz="950" spc="30" dirty="0">
                <a:solidFill>
                  <a:srgbClr val="565656"/>
                </a:solidFill>
                <a:latin typeface="Calibri"/>
                <a:cs typeface="Calibri"/>
              </a:rPr>
              <a:t> </a:t>
            </a:r>
            <a:r>
              <a:rPr sz="950" spc="-5" dirty="0">
                <a:solidFill>
                  <a:srgbClr val="595959"/>
                </a:solidFill>
                <a:latin typeface="Calibri"/>
                <a:cs typeface="Calibri"/>
              </a:rPr>
              <a:t>που</a:t>
            </a:r>
            <a:r>
              <a:rPr sz="950" spc="3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950" spc="-5" dirty="0">
                <a:solidFill>
                  <a:srgbClr val="595959"/>
                </a:solidFill>
                <a:latin typeface="Calibri"/>
                <a:cs typeface="Calibri"/>
              </a:rPr>
              <a:t>εισάγονται</a:t>
            </a:r>
            <a:r>
              <a:rPr sz="950" spc="3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950" spc="-5" dirty="0">
                <a:solidFill>
                  <a:srgbClr val="444444"/>
                </a:solidFill>
                <a:latin typeface="Calibri"/>
                <a:cs typeface="Calibri"/>
              </a:rPr>
              <a:t>στην</a:t>
            </a:r>
            <a:r>
              <a:rPr sz="950" spc="35" dirty="0">
                <a:solidFill>
                  <a:srgbClr val="444444"/>
                </a:solidFill>
                <a:latin typeface="Calibri"/>
                <a:cs typeface="Calibri"/>
              </a:rPr>
              <a:t> </a:t>
            </a:r>
            <a:r>
              <a:rPr sz="950" spc="-5" dirty="0">
                <a:solidFill>
                  <a:srgbClr val="5D5D5D"/>
                </a:solidFill>
                <a:latin typeface="Calibri"/>
                <a:cs typeface="Calibri"/>
              </a:rPr>
              <a:t>πλατφόρμα</a:t>
            </a:r>
            <a:r>
              <a:rPr sz="950" spc="35" dirty="0">
                <a:solidFill>
                  <a:srgbClr val="5D5D5D"/>
                </a:solidFill>
                <a:latin typeface="Calibri"/>
                <a:cs typeface="Calibri"/>
              </a:rPr>
              <a:t> </a:t>
            </a:r>
            <a:r>
              <a:rPr sz="950" spc="-5" dirty="0">
                <a:solidFill>
                  <a:srgbClr val="5D5D5D"/>
                </a:solidFill>
                <a:latin typeface="Calibri"/>
                <a:cs typeface="Calibri"/>
              </a:rPr>
              <a:t>μας</a:t>
            </a:r>
            <a:r>
              <a:rPr sz="950" spc="35" dirty="0">
                <a:solidFill>
                  <a:srgbClr val="5D5D5D"/>
                </a:solidFill>
                <a:latin typeface="Calibri"/>
                <a:cs typeface="Calibri"/>
              </a:rPr>
              <a:t> </a:t>
            </a:r>
            <a:r>
              <a:rPr sz="950" spc="-5" dirty="0">
                <a:solidFill>
                  <a:srgbClr val="545454"/>
                </a:solidFill>
                <a:latin typeface="Calibri"/>
                <a:cs typeface="Calibri"/>
              </a:rPr>
              <a:t>δεν</a:t>
            </a:r>
            <a:r>
              <a:rPr sz="950" spc="3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950" spc="-5" dirty="0">
                <a:solidFill>
                  <a:srgbClr val="545454"/>
                </a:solidFill>
                <a:latin typeface="Calibri"/>
                <a:cs typeface="Calibri"/>
              </a:rPr>
              <a:t>αποθηκεύονται </a:t>
            </a:r>
            <a:r>
              <a:rPr sz="950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950" spc="-5" dirty="0">
                <a:solidFill>
                  <a:srgbClr val="595959"/>
                </a:solidFill>
                <a:latin typeface="Calibri"/>
                <a:cs typeface="Calibri"/>
              </a:rPr>
              <a:t>και</a:t>
            </a:r>
            <a:r>
              <a:rPr sz="950" spc="2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950" spc="-5" dirty="0">
                <a:solidFill>
                  <a:srgbClr val="5D5D5D"/>
                </a:solidFill>
                <a:latin typeface="Calibri"/>
                <a:cs typeface="Calibri"/>
              </a:rPr>
              <a:t>δεν</a:t>
            </a:r>
            <a:r>
              <a:rPr sz="950" spc="25" dirty="0">
                <a:solidFill>
                  <a:srgbClr val="5D5D5D"/>
                </a:solidFill>
                <a:latin typeface="Calibri"/>
                <a:cs typeface="Calibri"/>
              </a:rPr>
              <a:t> </a:t>
            </a:r>
            <a:r>
              <a:rPr sz="950" spc="-5" dirty="0">
                <a:solidFill>
                  <a:srgbClr val="545454"/>
                </a:solidFill>
                <a:latin typeface="Calibri"/>
                <a:cs typeface="Calibri"/>
              </a:rPr>
              <a:t>θα</a:t>
            </a:r>
            <a:r>
              <a:rPr sz="950" spc="25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950" spc="-5" dirty="0">
                <a:solidFill>
                  <a:srgbClr val="7B7B7B"/>
                </a:solidFill>
                <a:latin typeface="Calibri"/>
                <a:cs typeface="Calibri"/>
              </a:rPr>
              <a:t>είναι</a:t>
            </a:r>
            <a:r>
              <a:rPr sz="950" spc="20" dirty="0">
                <a:solidFill>
                  <a:srgbClr val="7B7B7B"/>
                </a:solidFill>
                <a:latin typeface="Calibri"/>
                <a:cs typeface="Calibri"/>
              </a:rPr>
              <a:t> </a:t>
            </a:r>
            <a:r>
              <a:rPr sz="1425" spc="-7" baseline="2923" dirty="0">
                <a:solidFill>
                  <a:srgbClr val="545454"/>
                </a:solidFill>
                <a:latin typeface="Calibri"/>
                <a:cs typeface="Calibri"/>
              </a:rPr>
              <a:t>διαθέσιμα</a:t>
            </a:r>
            <a:r>
              <a:rPr sz="1425" spc="44" baseline="2923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950" spc="-5" dirty="0">
                <a:solidFill>
                  <a:srgbClr val="4F4F4F"/>
                </a:solidFill>
                <a:latin typeface="Calibri"/>
                <a:cs typeface="Calibri"/>
              </a:rPr>
              <a:t>σε</a:t>
            </a:r>
            <a:r>
              <a:rPr sz="950" spc="25" dirty="0">
                <a:solidFill>
                  <a:srgbClr val="4F4F4F"/>
                </a:solidFill>
                <a:latin typeface="Calibri"/>
                <a:cs typeface="Calibri"/>
              </a:rPr>
              <a:t> </a:t>
            </a:r>
            <a:r>
              <a:rPr sz="950" spc="-5" dirty="0">
                <a:solidFill>
                  <a:srgbClr val="4F4F4F"/>
                </a:solidFill>
                <a:latin typeface="Calibri"/>
                <a:cs typeface="Calibri"/>
              </a:rPr>
              <a:t>περίπτωση</a:t>
            </a:r>
            <a:r>
              <a:rPr sz="950" spc="20" dirty="0">
                <a:solidFill>
                  <a:srgbClr val="4F4F4F"/>
                </a:solidFill>
                <a:latin typeface="Calibri"/>
                <a:cs typeface="Calibri"/>
              </a:rPr>
              <a:t> </a:t>
            </a:r>
            <a:r>
              <a:rPr sz="950" spc="-5" dirty="0">
                <a:solidFill>
                  <a:srgbClr val="4F4F4F"/>
                </a:solidFill>
                <a:latin typeface="Calibri"/>
                <a:cs typeface="Calibri"/>
              </a:rPr>
              <a:t>που</a:t>
            </a:r>
            <a:r>
              <a:rPr sz="950" spc="25" dirty="0">
                <a:solidFill>
                  <a:srgbClr val="4F4F4F"/>
                </a:solidFill>
                <a:latin typeface="Calibri"/>
                <a:cs typeface="Calibri"/>
              </a:rPr>
              <a:t> </a:t>
            </a:r>
            <a:r>
              <a:rPr sz="950" dirty="0">
                <a:solidFill>
                  <a:srgbClr val="676767"/>
                </a:solidFill>
                <a:latin typeface="Calibri"/>
                <a:cs typeface="Calibri"/>
              </a:rPr>
              <a:t>ο</a:t>
            </a:r>
            <a:r>
              <a:rPr sz="950" spc="25" dirty="0">
                <a:solidFill>
                  <a:srgbClr val="676767"/>
                </a:solidFill>
                <a:latin typeface="Calibri"/>
                <a:cs typeface="Calibri"/>
              </a:rPr>
              <a:t> </a:t>
            </a:r>
            <a:r>
              <a:rPr sz="950" spc="-5" dirty="0">
                <a:solidFill>
                  <a:srgbClr val="525252"/>
                </a:solidFill>
                <a:latin typeface="Calibri"/>
                <a:cs typeface="Calibri"/>
              </a:rPr>
              <a:t>φυλλομετρητής</a:t>
            </a:r>
            <a:r>
              <a:rPr sz="950" spc="30" dirty="0">
                <a:solidFill>
                  <a:srgbClr val="525252"/>
                </a:solidFill>
                <a:latin typeface="Calibri"/>
                <a:cs typeface="Calibri"/>
              </a:rPr>
              <a:t> </a:t>
            </a:r>
            <a:r>
              <a:rPr sz="950" spc="-5" dirty="0">
                <a:solidFill>
                  <a:srgbClr val="525252"/>
                </a:solidFill>
                <a:latin typeface="Times New Roman"/>
                <a:cs typeface="Times New Roman"/>
              </a:rPr>
              <a:t>(brow</a:t>
            </a:r>
            <a:r>
              <a:rPr sz="950" spc="-5" dirty="0">
                <a:solidFill>
                  <a:srgbClr val="909090"/>
                </a:solidFill>
                <a:latin typeface="Times New Roman"/>
                <a:cs typeface="Times New Roman"/>
              </a:rPr>
              <a:t>ser</a:t>
            </a:r>
            <a:r>
              <a:rPr sz="950" spc="5" dirty="0">
                <a:solidFill>
                  <a:srgbClr val="90909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909090"/>
                </a:solidFill>
                <a:latin typeface="Times New Roman"/>
                <a:cs typeface="Times New Roman"/>
              </a:rPr>
              <a:t>-</a:t>
            </a:r>
            <a:r>
              <a:rPr sz="950" spc="5" dirty="0">
                <a:solidFill>
                  <a:srgbClr val="909090"/>
                </a:solidFill>
                <a:latin typeface="Times New Roman"/>
                <a:cs typeface="Times New Roman"/>
              </a:rPr>
              <a:t> </a:t>
            </a:r>
            <a:r>
              <a:rPr sz="950" spc="-5" dirty="0">
                <a:solidFill>
                  <a:srgbClr val="909090"/>
                </a:solidFill>
                <a:latin typeface="Calibri"/>
                <a:cs typeface="Calibri"/>
              </a:rPr>
              <a:t>πρόγραμμα</a:t>
            </a:r>
            <a:r>
              <a:rPr sz="950" spc="25" dirty="0">
                <a:solidFill>
                  <a:srgbClr val="909090"/>
                </a:solidFill>
                <a:latin typeface="Calibri"/>
                <a:cs typeface="Calibri"/>
              </a:rPr>
              <a:t> </a:t>
            </a:r>
            <a:r>
              <a:rPr sz="950" spc="-5" dirty="0">
                <a:solidFill>
                  <a:srgbClr val="909090"/>
                </a:solidFill>
                <a:latin typeface="Calibri"/>
                <a:cs typeface="Calibri"/>
              </a:rPr>
              <a:t>περιήγησης</a:t>
            </a:r>
            <a:r>
              <a:rPr sz="950" spc="-5" dirty="0">
                <a:solidFill>
                  <a:srgbClr val="909090"/>
                </a:solidFill>
                <a:latin typeface="Times New Roman"/>
                <a:cs typeface="Times New Roman"/>
              </a:rPr>
              <a:t>)</a:t>
            </a:r>
            <a:r>
              <a:rPr sz="950" spc="10" dirty="0">
                <a:solidFill>
                  <a:srgbClr val="909090"/>
                </a:solidFill>
                <a:latin typeface="Times New Roman"/>
                <a:cs typeface="Times New Roman"/>
              </a:rPr>
              <a:t> </a:t>
            </a:r>
            <a:r>
              <a:rPr sz="950" spc="-5" dirty="0">
                <a:solidFill>
                  <a:srgbClr val="595959"/>
                </a:solidFill>
                <a:latin typeface="Calibri"/>
                <a:cs typeface="Calibri"/>
              </a:rPr>
              <a:t>κλείσει</a:t>
            </a:r>
            <a:r>
              <a:rPr sz="950" spc="-5" dirty="0">
                <a:solidFill>
                  <a:srgbClr val="595959"/>
                </a:solidFill>
                <a:latin typeface="Times New Roman"/>
                <a:cs typeface="Times New Roman"/>
              </a:rPr>
              <a:t>.</a:t>
            </a:r>
            <a:r>
              <a:rPr sz="95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950" spc="-5" dirty="0">
                <a:solidFill>
                  <a:srgbClr val="4B4B4B"/>
                </a:solidFill>
                <a:latin typeface="Calibri"/>
                <a:cs typeface="Calibri"/>
              </a:rPr>
              <a:t>Συνεπώς</a:t>
            </a:r>
            <a:r>
              <a:rPr sz="950" spc="-5" dirty="0">
                <a:solidFill>
                  <a:srgbClr val="5B5B5B"/>
                </a:solidFill>
                <a:latin typeface="Times New Roman"/>
                <a:cs typeface="Times New Roman"/>
              </a:rPr>
              <a:t>,</a:t>
            </a:r>
            <a:r>
              <a:rPr sz="950" dirty="0">
                <a:solidFill>
                  <a:srgbClr val="5B5B5B"/>
                </a:solidFill>
                <a:latin typeface="Times New Roman"/>
                <a:cs typeface="Times New Roman"/>
              </a:rPr>
              <a:t> </a:t>
            </a:r>
            <a:r>
              <a:rPr sz="950" spc="-5" dirty="0">
                <a:solidFill>
                  <a:srgbClr val="565656"/>
                </a:solidFill>
                <a:latin typeface="Calibri"/>
                <a:cs typeface="Calibri"/>
              </a:rPr>
              <a:t>συνιστάται</a:t>
            </a:r>
            <a:r>
              <a:rPr sz="950" spc="25" dirty="0">
                <a:solidFill>
                  <a:srgbClr val="565656"/>
                </a:solidFill>
                <a:latin typeface="Calibri"/>
                <a:cs typeface="Calibri"/>
              </a:rPr>
              <a:t> </a:t>
            </a:r>
            <a:r>
              <a:rPr sz="950" spc="-5" dirty="0">
                <a:solidFill>
                  <a:srgbClr val="484848"/>
                </a:solidFill>
                <a:latin typeface="Calibri"/>
                <a:cs typeface="Calibri"/>
              </a:rPr>
              <a:t>να </a:t>
            </a:r>
            <a:r>
              <a:rPr sz="950" dirty="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sz="950" spc="-5" dirty="0">
                <a:solidFill>
                  <a:srgbClr val="525252"/>
                </a:solidFill>
                <a:latin typeface="Calibri"/>
                <a:cs typeface="Calibri"/>
              </a:rPr>
              <a:t>αποδίδετε</a:t>
            </a:r>
            <a:r>
              <a:rPr sz="950" spc="20" dirty="0">
                <a:solidFill>
                  <a:srgbClr val="525252"/>
                </a:solidFill>
                <a:latin typeface="Calibri"/>
                <a:cs typeface="Calibri"/>
              </a:rPr>
              <a:t> </a:t>
            </a:r>
            <a:r>
              <a:rPr sz="950" spc="-5" dirty="0">
                <a:solidFill>
                  <a:srgbClr val="646464"/>
                </a:solidFill>
                <a:latin typeface="Calibri"/>
                <a:cs typeface="Calibri"/>
              </a:rPr>
              <a:t>ολόκληρη</a:t>
            </a:r>
            <a:r>
              <a:rPr sz="950" spc="15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950" spc="-5" dirty="0">
                <a:solidFill>
                  <a:srgbClr val="5D5D5D"/>
                </a:solidFill>
                <a:latin typeface="Calibri"/>
                <a:cs typeface="Calibri"/>
              </a:rPr>
              <a:t>την</a:t>
            </a:r>
            <a:r>
              <a:rPr sz="950" spc="15" dirty="0">
                <a:solidFill>
                  <a:srgbClr val="5D5D5D"/>
                </a:solidFill>
                <a:latin typeface="Calibri"/>
                <a:cs typeface="Calibri"/>
              </a:rPr>
              <a:t> </a:t>
            </a:r>
            <a:r>
              <a:rPr sz="950" spc="-5" dirty="0">
                <a:solidFill>
                  <a:srgbClr val="494949"/>
                </a:solidFill>
                <a:latin typeface="Calibri"/>
                <a:cs typeface="Calibri"/>
              </a:rPr>
              <a:t>αξιολόγηση</a:t>
            </a:r>
            <a:r>
              <a:rPr sz="950" spc="20" dirty="0">
                <a:solidFill>
                  <a:srgbClr val="494949"/>
                </a:solidFill>
                <a:latin typeface="Calibri"/>
                <a:cs typeface="Calibri"/>
              </a:rPr>
              <a:t> </a:t>
            </a:r>
            <a:r>
              <a:rPr sz="950" spc="-5" dirty="0">
                <a:solidFill>
                  <a:srgbClr val="595959"/>
                </a:solidFill>
                <a:latin typeface="Calibri"/>
                <a:cs typeface="Calibri"/>
              </a:rPr>
              <a:t>αμέσως</a:t>
            </a:r>
            <a:r>
              <a:rPr sz="950" spc="-5" dirty="0">
                <a:solidFill>
                  <a:srgbClr val="595959"/>
                </a:solidFill>
                <a:latin typeface="Times New Roman"/>
                <a:cs typeface="Times New Roman"/>
              </a:rPr>
              <a:t>.</a:t>
            </a:r>
            <a:endParaRPr sz="9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2609" y="935990"/>
            <a:ext cx="104648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40" dirty="0">
                <a:solidFill>
                  <a:srgbClr val="FFFFFF"/>
                </a:solidFill>
                <a:latin typeface="Calibri"/>
                <a:cs typeface="Calibri"/>
              </a:rPr>
              <a:t>ΤΜΗΜΑ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92175" y="1733232"/>
            <a:ext cx="4979670" cy="525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718820" indent="-342900">
              <a:lnSpc>
                <a:spcPct val="114999"/>
              </a:lnSpc>
              <a:spcBef>
                <a:spcPts val="100"/>
              </a:spcBef>
              <a:buClr>
                <a:srgbClr val="4FBDD1"/>
              </a:buClr>
              <a:buSzPct val="126470"/>
              <a:buFont typeface="Segoe UI Symbol"/>
              <a:buChar char="▪"/>
              <a:tabLst>
                <a:tab pos="354965" algn="l"/>
                <a:tab pos="355600" algn="l"/>
              </a:tabLst>
            </a:pP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Πολιτική </a:t>
            </a:r>
            <a:r>
              <a:rPr sz="1700" b="1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διαδικασίες ασφαλείας</a:t>
            </a:r>
            <a:r>
              <a:rPr sz="17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7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15" dirty="0">
                <a:solidFill>
                  <a:srgbClr val="FFFFFF"/>
                </a:solidFill>
                <a:latin typeface="Calibri"/>
                <a:cs typeface="Calibri"/>
              </a:rPr>
              <a:t>το </a:t>
            </a:r>
            <a:r>
              <a:rPr sz="1700" b="1" spc="-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προστασία</a:t>
            </a:r>
            <a:r>
              <a:rPr sz="17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των προσωπικών</a:t>
            </a:r>
            <a:r>
              <a:rPr sz="17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25" dirty="0">
                <a:solidFill>
                  <a:srgbClr val="FFFFFF"/>
                </a:solidFill>
                <a:latin typeface="Calibri"/>
                <a:cs typeface="Calibri"/>
              </a:rPr>
              <a:t>δεδομένων</a:t>
            </a:r>
            <a:endParaRPr sz="17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400"/>
              </a:spcBef>
              <a:buClr>
                <a:srgbClr val="4FBDD1"/>
              </a:buClr>
              <a:buSzPct val="126470"/>
              <a:buFont typeface="Segoe UI Symbol"/>
              <a:buChar char="▪"/>
              <a:tabLst>
                <a:tab pos="354965" algn="l"/>
                <a:tab pos="355600" algn="l"/>
              </a:tabLst>
            </a:pP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Ρόλοι</a:t>
            </a:r>
            <a:r>
              <a:rPr sz="17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15" dirty="0">
                <a:solidFill>
                  <a:srgbClr val="FFFFFF"/>
                </a:solidFill>
                <a:latin typeface="Calibri"/>
                <a:cs typeface="Calibri"/>
              </a:rPr>
              <a:t>αρμοδιότητες</a:t>
            </a:r>
            <a:endParaRPr sz="17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390"/>
              </a:spcBef>
              <a:buClr>
                <a:srgbClr val="4FBDD1"/>
              </a:buClr>
              <a:buSzPct val="126470"/>
              <a:buFont typeface="Segoe UI Symbol"/>
              <a:buChar char="▪"/>
              <a:tabLst>
                <a:tab pos="354965" algn="l"/>
                <a:tab pos="355600" algn="l"/>
              </a:tabLst>
            </a:pPr>
            <a:r>
              <a:rPr sz="1700" b="1" spc="-15" dirty="0">
                <a:solidFill>
                  <a:srgbClr val="FFFFFF"/>
                </a:solidFill>
                <a:latin typeface="Calibri"/>
                <a:cs typeface="Calibri"/>
              </a:rPr>
              <a:t>Πολιτική</a:t>
            </a:r>
            <a:r>
              <a:rPr sz="17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ελέγχου</a:t>
            </a:r>
            <a:r>
              <a:rPr sz="17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πρόσβασης</a:t>
            </a:r>
            <a:endParaRPr sz="17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390"/>
              </a:spcBef>
              <a:buClr>
                <a:srgbClr val="4FBDD1"/>
              </a:buClr>
              <a:buSzPct val="126470"/>
              <a:buFont typeface="Segoe UI Symbol"/>
              <a:buChar char="▪"/>
              <a:tabLst>
                <a:tab pos="354965" algn="l"/>
                <a:tab pos="355600" algn="l"/>
              </a:tabLst>
            </a:pPr>
            <a:r>
              <a:rPr sz="1700" b="1" spc="-15" dirty="0">
                <a:solidFill>
                  <a:srgbClr val="FFFFFF"/>
                </a:solidFill>
                <a:latin typeface="Calibri"/>
                <a:cs typeface="Calibri"/>
              </a:rPr>
              <a:t>Διαχείριση</a:t>
            </a:r>
            <a:r>
              <a:rPr sz="17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15" dirty="0">
                <a:solidFill>
                  <a:srgbClr val="FFFFFF"/>
                </a:solidFill>
                <a:latin typeface="Calibri"/>
                <a:cs typeface="Calibri"/>
              </a:rPr>
              <a:t>πόρων/περιουσιακών στοιχείων</a:t>
            </a:r>
            <a:endParaRPr sz="17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385"/>
              </a:spcBef>
              <a:buClr>
                <a:srgbClr val="4FBDD1"/>
              </a:buClr>
              <a:buSzPct val="126470"/>
              <a:buFont typeface="Segoe UI Symbol"/>
              <a:buChar char="▪"/>
              <a:tabLst>
                <a:tab pos="354965" algn="l"/>
                <a:tab pos="355600" algn="l"/>
              </a:tabLst>
            </a:pPr>
            <a:r>
              <a:rPr sz="1700" b="1" spc="-15" dirty="0">
                <a:solidFill>
                  <a:srgbClr val="FFFFFF"/>
                </a:solidFill>
                <a:latin typeface="Calibri"/>
                <a:cs typeface="Calibri"/>
              </a:rPr>
              <a:t>Διαχείριση</a:t>
            </a:r>
            <a:r>
              <a:rPr sz="17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αλλαγών</a:t>
            </a:r>
            <a:endParaRPr sz="17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385"/>
              </a:spcBef>
              <a:buClr>
                <a:srgbClr val="4FBDD1"/>
              </a:buClr>
              <a:buSzPct val="126470"/>
              <a:buFont typeface="Segoe UI Symbol"/>
              <a:buChar char="▪"/>
              <a:tabLst>
                <a:tab pos="354965" algn="l"/>
                <a:tab pos="355600" algn="l"/>
              </a:tabLst>
            </a:pPr>
            <a:r>
              <a:rPr sz="1700" b="1" spc="-15" dirty="0">
                <a:solidFill>
                  <a:srgbClr val="FFFFFF"/>
                </a:solidFill>
                <a:latin typeface="Calibri"/>
                <a:cs typeface="Calibri"/>
              </a:rPr>
              <a:t>Επεξεργαστές</a:t>
            </a:r>
            <a:r>
              <a:rPr sz="17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δεδομένων</a:t>
            </a:r>
            <a:endParaRPr sz="1700">
              <a:latin typeface="Calibri"/>
              <a:cs typeface="Calibri"/>
            </a:endParaRPr>
          </a:p>
          <a:p>
            <a:pPr marL="355600" marR="5080" indent="-342900">
              <a:lnSpc>
                <a:spcPct val="101699"/>
              </a:lnSpc>
              <a:spcBef>
                <a:spcPts val="1350"/>
              </a:spcBef>
              <a:buClr>
                <a:srgbClr val="4FBDD1"/>
              </a:buClr>
              <a:buSzPct val="126470"/>
              <a:buFont typeface="Segoe UI Symbol"/>
              <a:buChar char="▪"/>
              <a:tabLst>
                <a:tab pos="354965" algn="l"/>
                <a:tab pos="355600" algn="l"/>
              </a:tabLst>
            </a:pP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Χειρισμός</a:t>
            </a:r>
            <a:r>
              <a:rPr sz="17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περιστατικών</a:t>
            </a:r>
            <a:r>
              <a:rPr sz="17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15" dirty="0">
                <a:solidFill>
                  <a:srgbClr val="FFFFFF"/>
                </a:solidFill>
                <a:latin typeface="Calibri"/>
                <a:cs typeface="Calibri"/>
              </a:rPr>
              <a:t>παραβιάσεις </a:t>
            </a: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προσωπικών </a:t>
            </a:r>
            <a:r>
              <a:rPr sz="1700" b="1" spc="-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δεδομένων</a:t>
            </a:r>
            <a:endParaRPr sz="17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390"/>
              </a:spcBef>
              <a:buClr>
                <a:srgbClr val="4FBDD1"/>
              </a:buClr>
              <a:buSzPct val="126470"/>
              <a:buFont typeface="Segoe UI Symbol"/>
              <a:buChar char="▪"/>
              <a:tabLst>
                <a:tab pos="354965" algn="l"/>
                <a:tab pos="355600" algn="l"/>
              </a:tabLst>
            </a:pP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Επιχειρησιακή</a:t>
            </a:r>
            <a:r>
              <a:rPr sz="17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15" dirty="0">
                <a:solidFill>
                  <a:srgbClr val="FFFFFF"/>
                </a:solidFill>
                <a:latin typeface="Calibri"/>
                <a:cs typeface="Calibri"/>
              </a:rPr>
              <a:t>συνέπεια</a:t>
            </a:r>
            <a:endParaRPr sz="17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390"/>
              </a:spcBef>
              <a:buClr>
                <a:srgbClr val="4FBDD1"/>
              </a:buClr>
              <a:buSzPct val="126470"/>
              <a:buFont typeface="Segoe UI Symbol"/>
              <a:buChar char="▪"/>
              <a:tabLst>
                <a:tab pos="354965" algn="l"/>
                <a:tab pos="355600" algn="l"/>
              </a:tabLst>
            </a:pP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Εμπιστευτικότητα του</a:t>
            </a:r>
            <a:r>
              <a:rPr sz="17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15" dirty="0">
                <a:solidFill>
                  <a:srgbClr val="FFFFFF"/>
                </a:solidFill>
                <a:latin typeface="Calibri"/>
                <a:cs typeface="Calibri"/>
              </a:rPr>
              <a:t>προσωπικού</a:t>
            </a:r>
            <a:endParaRPr sz="17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390"/>
              </a:spcBef>
              <a:buClr>
                <a:srgbClr val="4FBDD1"/>
              </a:buClr>
              <a:buSzPct val="126470"/>
              <a:buFont typeface="Segoe UI Symbol"/>
              <a:buChar char="▪"/>
              <a:tabLst>
                <a:tab pos="354965" algn="l"/>
                <a:tab pos="355600" algn="l"/>
              </a:tabLst>
            </a:pPr>
            <a:r>
              <a:rPr sz="1700" b="1" spc="-15" dirty="0">
                <a:solidFill>
                  <a:srgbClr val="FFFFFF"/>
                </a:solidFill>
                <a:latin typeface="Calibri"/>
                <a:cs typeface="Calibri"/>
              </a:rPr>
              <a:t>Εκπαίδευση</a:t>
            </a:r>
            <a:endParaRPr sz="17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375"/>
              </a:spcBef>
              <a:buClr>
                <a:srgbClr val="4FBDD1"/>
              </a:buClr>
              <a:buSzPct val="126470"/>
              <a:buFont typeface="Segoe UI Symbol"/>
              <a:buChar char="▪"/>
              <a:tabLst>
                <a:tab pos="354965" algn="l"/>
                <a:tab pos="355600" algn="l"/>
              </a:tabLst>
            </a:pP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Έλεγχος πρόσβασης</a:t>
            </a:r>
            <a:r>
              <a:rPr sz="17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15" dirty="0">
                <a:solidFill>
                  <a:srgbClr val="FFFFFF"/>
                </a:solidFill>
                <a:latin typeface="Calibri"/>
                <a:cs typeface="Calibri"/>
              </a:rPr>
              <a:t>επαλήθευση</a:t>
            </a:r>
            <a:r>
              <a:rPr sz="17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15" dirty="0">
                <a:solidFill>
                  <a:srgbClr val="FFFFFF"/>
                </a:solidFill>
                <a:latin typeface="Calibri"/>
                <a:cs typeface="Calibri"/>
              </a:rPr>
              <a:t>χρήστη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890"/>
              </a:spcBef>
              <a:buClr>
                <a:srgbClr val="4FBDD1"/>
              </a:buClr>
              <a:buSzPct val="126470"/>
              <a:buFont typeface="Segoe UI Symbol"/>
              <a:buChar char="▪"/>
              <a:tabLst>
                <a:tab pos="298450" algn="l"/>
                <a:tab pos="299085" algn="l"/>
              </a:tabLst>
            </a:pPr>
            <a:r>
              <a:rPr spc="-15" dirty="0"/>
              <a:t>Εκπαίδευση</a:t>
            </a:r>
          </a:p>
          <a:p>
            <a:pPr marL="299085" indent="-286385">
              <a:lnSpc>
                <a:spcPct val="100000"/>
              </a:lnSpc>
              <a:spcBef>
                <a:spcPts val="1455"/>
              </a:spcBef>
              <a:buClr>
                <a:srgbClr val="4FBDD1"/>
              </a:buClr>
              <a:buSzPct val="126470"/>
              <a:buFont typeface="Segoe UI Symbol"/>
              <a:buChar char="▪"/>
              <a:tabLst>
                <a:tab pos="298450" algn="l"/>
                <a:tab pos="299085" algn="l"/>
              </a:tabLst>
            </a:pPr>
            <a:r>
              <a:rPr spc="-5" dirty="0"/>
              <a:t>Έλεγχος πρόσβασης</a:t>
            </a:r>
            <a:r>
              <a:rPr dirty="0"/>
              <a:t> </a:t>
            </a:r>
            <a:r>
              <a:rPr spc="-5" dirty="0"/>
              <a:t>και</a:t>
            </a:r>
            <a:r>
              <a:rPr spc="5" dirty="0"/>
              <a:t> </a:t>
            </a:r>
            <a:r>
              <a:rPr spc="-15" dirty="0"/>
              <a:t>επαλήθευση</a:t>
            </a:r>
            <a:r>
              <a:rPr spc="-20" dirty="0"/>
              <a:t> </a:t>
            </a:r>
            <a:r>
              <a:rPr spc="-15" dirty="0"/>
              <a:t>χρήστη</a:t>
            </a:r>
          </a:p>
          <a:p>
            <a:pPr marL="298450" indent="-285750">
              <a:lnSpc>
                <a:spcPct val="100000"/>
              </a:lnSpc>
              <a:spcBef>
                <a:spcPts val="1435"/>
              </a:spcBef>
              <a:buClr>
                <a:srgbClr val="4FBDD1"/>
              </a:buClr>
              <a:buSzPct val="126470"/>
              <a:buFont typeface="Segoe UI Symbol"/>
              <a:buChar char="▪"/>
              <a:tabLst>
                <a:tab pos="297815" algn="l"/>
                <a:tab pos="298450" algn="l"/>
              </a:tabLst>
            </a:pPr>
            <a:r>
              <a:rPr spc="-5" dirty="0"/>
              <a:t>Καταγραφή</a:t>
            </a:r>
            <a:r>
              <a:rPr spc="-10" dirty="0"/>
              <a:t> </a:t>
            </a:r>
            <a:r>
              <a:rPr spc="-5" dirty="0"/>
              <a:t>και </a:t>
            </a:r>
            <a:r>
              <a:rPr spc="-15" dirty="0"/>
              <a:t>παρακολούθηση</a:t>
            </a:r>
          </a:p>
          <a:p>
            <a:pPr marL="299085" indent="-286385">
              <a:lnSpc>
                <a:spcPct val="100000"/>
              </a:lnSpc>
              <a:spcBef>
                <a:spcPts val="1450"/>
              </a:spcBef>
              <a:buClr>
                <a:srgbClr val="4FBDD1"/>
              </a:buClr>
              <a:buSzPct val="126470"/>
              <a:buFont typeface="Segoe UI Symbol"/>
              <a:buChar char="▪"/>
              <a:tabLst>
                <a:tab pos="298450" algn="l"/>
                <a:tab pos="299085" algn="l"/>
              </a:tabLst>
            </a:pPr>
            <a:r>
              <a:rPr spc="-15" dirty="0"/>
              <a:t>Ασφάλεια</a:t>
            </a:r>
            <a:r>
              <a:rPr spc="-10" dirty="0"/>
              <a:t> </a:t>
            </a:r>
            <a:r>
              <a:rPr spc="-5" dirty="0"/>
              <a:t>βάσης δεδομένων εξυπηρετητή</a:t>
            </a:r>
          </a:p>
          <a:p>
            <a:pPr marL="299085" indent="-286385">
              <a:lnSpc>
                <a:spcPct val="100000"/>
              </a:lnSpc>
              <a:spcBef>
                <a:spcPts val="1450"/>
              </a:spcBef>
              <a:buClr>
                <a:srgbClr val="4FBDD1"/>
              </a:buClr>
              <a:buSzPct val="126470"/>
              <a:buFont typeface="Segoe UI Symbol"/>
              <a:buChar char="▪"/>
              <a:tabLst>
                <a:tab pos="298450" algn="l"/>
                <a:tab pos="299085" algn="l"/>
              </a:tabLst>
            </a:pPr>
            <a:r>
              <a:rPr spc="-15" dirty="0"/>
              <a:t>Ασφάλεια</a:t>
            </a:r>
            <a:r>
              <a:rPr spc="-25" dirty="0"/>
              <a:t> </a:t>
            </a:r>
            <a:r>
              <a:rPr spc="-15" dirty="0"/>
              <a:t>σταθμού</a:t>
            </a:r>
            <a:r>
              <a:rPr spc="-25" dirty="0"/>
              <a:t> </a:t>
            </a:r>
            <a:r>
              <a:rPr spc="-15" dirty="0"/>
              <a:t>εργασίας</a:t>
            </a:r>
          </a:p>
          <a:p>
            <a:pPr marL="299085" indent="-286385">
              <a:lnSpc>
                <a:spcPct val="100000"/>
              </a:lnSpc>
              <a:spcBef>
                <a:spcPts val="1450"/>
              </a:spcBef>
              <a:buClr>
                <a:srgbClr val="4FBDD1"/>
              </a:buClr>
              <a:buSzPct val="126470"/>
              <a:buFont typeface="Segoe UI Symbol"/>
              <a:buChar char="▪"/>
              <a:tabLst>
                <a:tab pos="298450" algn="l"/>
                <a:tab pos="299085" algn="l"/>
              </a:tabLst>
            </a:pPr>
            <a:r>
              <a:rPr spc="-15" dirty="0"/>
              <a:t>Ασφάλεια</a:t>
            </a:r>
            <a:r>
              <a:rPr spc="-30" dirty="0"/>
              <a:t> </a:t>
            </a:r>
            <a:r>
              <a:rPr spc="-15" dirty="0"/>
              <a:t>δικτύων/επικοινωνιών</a:t>
            </a:r>
          </a:p>
          <a:p>
            <a:pPr marL="298450" indent="-285750">
              <a:lnSpc>
                <a:spcPct val="100000"/>
              </a:lnSpc>
              <a:spcBef>
                <a:spcPts val="1435"/>
              </a:spcBef>
              <a:buClr>
                <a:srgbClr val="4FBDD1"/>
              </a:buClr>
              <a:buSzPct val="126470"/>
              <a:buFont typeface="Segoe UI Symbol"/>
              <a:buChar char="▪"/>
              <a:tabLst>
                <a:tab pos="297815" algn="l"/>
                <a:tab pos="298450" algn="l"/>
              </a:tabLst>
            </a:pPr>
            <a:r>
              <a:rPr spc="-25" dirty="0"/>
              <a:t>Back-ups</a:t>
            </a:r>
          </a:p>
          <a:p>
            <a:pPr marL="299085" indent="-286385">
              <a:lnSpc>
                <a:spcPct val="100000"/>
              </a:lnSpc>
              <a:spcBef>
                <a:spcPts val="1455"/>
              </a:spcBef>
              <a:buClr>
                <a:srgbClr val="4FBDD1"/>
              </a:buClr>
              <a:buSzPct val="126470"/>
              <a:buFont typeface="Segoe UI Symbol"/>
              <a:buChar char="▪"/>
              <a:tabLst>
                <a:tab pos="298450" algn="l"/>
                <a:tab pos="299085" algn="l"/>
              </a:tabLst>
            </a:pPr>
            <a:r>
              <a:rPr spc="-15" dirty="0"/>
              <a:t>Ασφάλεια</a:t>
            </a:r>
            <a:r>
              <a:rPr spc="-10" dirty="0"/>
              <a:t> </a:t>
            </a:r>
            <a:r>
              <a:rPr spc="-5" dirty="0"/>
              <a:t>κύκλου ζωής εφαρμογών</a:t>
            </a:r>
          </a:p>
          <a:p>
            <a:pPr marL="299085" indent="-286385">
              <a:lnSpc>
                <a:spcPct val="100000"/>
              </a:lnSpc>
              <a:spcBef>
                <a:spcPts val="1445"/>
              </a:spcBef>
              <a:buClr>
                <a:srgbClr val="4FBDD1"/>
              </a:buClr>
              <a:buSzPct val="126470"/>
              <a:buFont typeface="Segoe UI Symbol"/>
              <a:buChar char="▪"/>
              <a:tabLst>
                <a:tab pos="298450" algn="l"/>
                <a:tab pos="299085" algn="l"/>
              </a:tabLst>
            </a:pPr>
            <a:r>
              <a:rPr spc="-15" dirty="0"/>
              <a:t>Διαγραφή/διάθεση</a:t>
            </a:r>
            <a:r>
              <a:rPr spc="-20" dirty="0"/>
              <a:t> </a:t>
            </a:r>
            <a:r>
              <a:rPr spc="-5" dirty="0"/>
              <a:t>δεδομένων</a:t>
            </a:r>
          </a:p>
          <a:p>
            <a:pPr marL="299085" indent="-286385">
              <a:lnSpc>
                <a:spcPct val="100000"/>
              </a:lnSpc>
              <a:spcBef>
                <a:spcPts val="1450"/>
              </a:spcBef>
              <a:buClr>
                <a:srgbClr val="4FBDD1"/>
              </a:buClr>
              <a:buSzPct val="126470"/>
              <a:buFont typeface="Segoe UI Symbol"/>
              <a:buChar char="▪"/>
              <a:tabLst>
                <a:tab pos="298450" algn="l"/>
                <a:tab pos="299085" algn="l"/>
              </a:tabLst>
            </a:pPr>
            <a:r>
              <a:rPr spc="-5" dirty="0"/>
              <a:t>Φυσική</a:t>
            </a:r>
            <a:r>
              <a:rPr spc="-25" dirty="0"/>
              <a:t> </a:t>
            </a:r>
            <a:r>
              <a:rPr spc="-15" dirty="0"/>
              <a:t>ασφάλεια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630400" cy="82296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77840" y="4922520"/>
              <a:ext cx="4956810" cy="330707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62609" y="935990"/>
            <a:ext cx="497903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85" dirty="0">
                <a:solidFill>
                  <a:srgbClr val="FFFFFF"/>
                </a:solidFill>
                <a:latin typeface="Calibri"/>
                <a:cs typeface="Calibri"/>
              </a:rPr>
              <a:t>ΕΠΙΘΈΣΕΙΣ</a:t>
            </a:r>
            <a:r>
              <a:rPr sz="2100" spc="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2100" spc="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Calibri"/>
                <a:cs typeface="Calibri"/>
              </a:rPr>
              <a:t>ΑΛΥΣΊΔΑ</a:t>
            </a:r>
            <a:r>
              <a:rPr sz="2100" spc="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Calibri"/>
                <a:cs typeface="Calibri"/>
              </a:rPr>
              <a:t>ΕΦΟΔΙΑΣΜΟΎ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7869" y="2234247"/>
            <a:ext cx="13898244" cy="327025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354965" marR="679450" indent="-342900">
              <a:lnSpc>
                <a:spcPts val="1839"/>
              </a:lnSpc>
              <a:spcBef>
                <a:spcPts val="325"/>
              </a:spcBef>
              <a:buClr>
                <a:srgbClr val="4FBDD1"/>
              </a:buClr>
              <a:buSzPct val="126470"/>
              <a:buFont typeface="Segoe UI Symbol"/>
              <a:buChar char="▪"/>
              <a:tabLst>
                <a:tab pos="354965" algn="l"/>
                <a:tab pos="355600" algn="l"/>
              </a:tabLst>
            </a:pP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επιθέσεις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εφοδιαστική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αλυσίδα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είναι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επιθέσεις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εναντίον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τρίτων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προμηθευτών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εφοδιαστική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αλυσίδα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μιας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οργάνωσης.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Ιστορικά,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επιθέσεις</a:t>
            </a:r>
            <a:r>
              <a:rPr sz="17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εφοδιασμού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στόχευαν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στις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σχέσεις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όπου</a:t>
            </a:r>
            <a:r>
              <a:rPr sz="1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ανασφαλείς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δέχονταν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επιθέσεις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αποκτήσουν</a:t>
            </a:r>
            <a:r>
              <a:rPr sz="1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πρόσβαση </a:t>
            </a:r>
            <a:r>
              <a:rPr sz="1700" spc="-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στους μεγαλύτερους συνεργάτες τους.</a:t>
            </a:r>
            <a:endParaRPr sz="1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4FBDD1"/>
              </a:buClr>
              <a:buFont typeface="Segoe UI Symbol"/>
              <a:buChar char="▪"/>
            </a:pPr>
            <a:endParaRPr sz="1450">
              <a:latin typeface="Calibri"/>
              <a:cs typeface="Calibri"/>
            </a:endParaRPr>
          </a:p>
          <a:p>
            <a:pPr marL="354965" marR="772795" indent="-342900" algn="just">
              <a:lnSpc>
                <a:spcPts val="1839"/>
              </a:lnSpc>
              <a:buClr>
                <a:srgbClr val="4FBDD1"/>
              </a:buClr>
              <a:buSzPct val="126470"/>
              <a:buFont typeface="Segoe UI Symbol"/>
              <a:buChar char="▪"/>
              <a:tabLst>
                <a:tab pos="355600" algn="l"/>
              </a:tabLst>
            </a:pP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Οι αλυσίδες εφοδιασμού λογισμικού είναι υψηλού κινδύνου για επιθέσεις, επειδή στους σύγχρονους οργανισμούς ανάπτυξης λογισμικού, το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λογισμικό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δεν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δημιουργείται από το μηδέν και χρησιμοποιεί πολλά εξαρτήματα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όπως API τρίτων, κώδικα προγραμματισμού ανοικτού κώδικα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και ιδιοταγές εξαρτήματα από προμηθευτές λογισμικού. Οποιοδήποτε από αυτά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θα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μπορούσε να είναι εκτεθειμένο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σε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απειλές ασφαλείας και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ευπάθειες.</a:t>
            </a:r>
            <a:endParaRPr sz="1700">
              <a:latin typeface="Calibri"/>
              <a:cs typeface="Calibri"/>
            </a:endParaRPr>
          </a:p>
          <a:p>
            <a:pPr marL="354330" marR="5080" indent="-342265" algn="just">
              <a:lnSpc>
                <a:spcPct val="121800"/>
              </a:lnSpc>
              <a:spcBef>
                <a:spcPts val="844"/>
              </a:spcBef>
              <a:buClr>
                <a:srgbClr val="4FBDD1"/>
              </a:buClr>
              <a:buSzPct val="126470"/>
              <a:buFont typeface="Segoe UI Symbol"/>
              <a:buChar char="▪"/>
              <a:tabLst>
                <a:tab pos="354965" algn="l"/>
              </a:tabLst>
            </a:pP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Μια</a:t>
            </a:r>
            <a:r>
              <a:rPr sz="1700" spc="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επίθεση</a:t>
            </a:r>
            <a:r>
              <a:rPr sz="1700" spc="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7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αλυσίδα</a:t>
            </a:r>
            <a:r>
              <a:rPr sz="1700" spc="20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προμήθειας</a:t>
            </a:r>
            <a:r>
              <a:rPr sz="1700" spc="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λογισμικού</a:t>
            </a:r>
            <a:r>
              <a:rPr sz="1700" spc="20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μπορεί</a:t>
            </a:r>
            <a:r>
              <a:rPr sz="1700" spc="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700" spc="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εισάγει</a:t>
            </a:r>
            <a:r>
              <a:rPr sz="1700" spc="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κακόβουλο</a:t>
            </a:r>
            <a:r>
              <a:rPr sz="17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κώδικα</a:t>
            </a:r>
            <a:r>
              <a:rPr sz="17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προγραμματισμού</a:t>
            </a:r>
            <a:r>
              <a:rPr sz="1700" spc="20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7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μια</a:t>
            </a:r>
            <a:r>
              <a:rPr sz="1700" spc="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εφαρμογή</a:t>
            </a:r>
            <a:r>
              <a:rPr sz="17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700" spc="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μολύνει</a:t>
            </a:r>
            <a:r>
              <a:rPr sz="1700" spc="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όλους </a:t>
            </a:r>
            <a:r>
              <a:rPr sz="1700" spc="-3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τους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χρήστες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5" dirty="0">
                <a:solidFill>
                  <a:srgbClr val="FFFFFF"/>
                </a:solidFill>
                <a:latin typeface="Calibri"/>
                <a:cs typeface="Calibri"/>
              </a:rPr>
              <a:t>εφαρμογής,</a:t>
            </a:r>
            <a:endParaRPr sz="1700">
              <a:latin typeface="Calibri"/>
              <a:cs typeface="Calibri"/>
            </a:endParaRPr>
          </a:p>
          <a:p>
            <a:pPr marL="401955" marR="1757680" indent="-46990">
              <a:lnSpc>
                <a:spcPts val="2450"/>
              </a:lnSpc>
              <a:spcBef>
                <a:spcPts val="15"/>
              </a:spcBef>
            </a:pP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ενώ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επίθεση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αλυσίδα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εφοδιασμού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υλικού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θέτει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κίνδυνο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τα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φυσικά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εξαρτήματα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τα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χρησιμοποιεί</a:t>
            </a:r>
            <a:r>
              <a:rPr sz="1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διεισδύσει</a:t>
            </a:r>
            <a:r>
              <a:rPr sz="17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5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7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20" dirty="0">
                <a:solidFill>
                  <a:srgbClr val="FFFFFF"/>
                </a:solidFill>
                <a:latin typeface="Calibri"/>
                <a:cs typeface="Calibri"/>
              </a:rPr>
              <a:t>ένα </a:t>
            </a:r>
            <a:r>
              <a:rPr sz="1700" spc="-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7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25" dirty="0">
                <a:solidFill>
                  <a:srgbClr val="FFFFFF"/>
                </a:solidFill>
                <a:latin typeface="Calibri"/>
                <a:cs typeface="Calibri"/>
              </a:rPr>
              <a:t>οργάνωσης.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7869" y="5636577"/>
            <a:ext cx="183515" cy="353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50" spc="-615" dirty="0">
                <a:solidFill>
                  <a:srgbClr val="4FBDD1"/>
                </a:solidFill>
                <a:latin typeface="Segoe UI Symbol"/>
                <a:cs typeface="Segoe UI Symbol"/>
              </a:rPr>
              <a:t>▪</a:t>
            </a:r>
            <a:endParaRPr sz="2150">
              <a:latin typeface="Segoe UI Symbol"/>
              <a:cs typeface="Segoe UI 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54735" y="5624195"/>
            <a:ext cx="340169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550" spc="-7" baseline="-17973" dirty="0">
                <a:solidFill>
                  <a:srgbClr val="FFFFFF"/>
                </a:solidFill>
                <a:latin typeface="Calibri"/>
                <a:cs typeface="Calibri"/>
              </a:rPr>
              <a:t>Διαχείριση</a:t>
            </a:r>
            <a:r>
              <a:rPr sz="2550" spc="-202" baseline="-1797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κινδύνου</a:t>
            </a:r>
            <a:r>
              <a:rPr sz="1100" spc="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50" spc="-7" baseline="-17973" dirty="0">
                <a:solidFill>
                  <a:srgbClr val="FFFFFF"/>
                </a:solidFill>
                <a:latin typeface="Calibri"/>
                <a:cs typeface="Calibri"/>
              </a:rPr>
              <a:t>3(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rd)</a:t>
            </a:r>
            <a:r>
              <a:rPr sz="11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συμβαλλόμενου</a:t>
            </a:r>
            <a:r>
              <a:rPr sz="11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μέρους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2609" y="935990"/>
            <a:ext cx="450405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95" dirty="0">
                <a:solidFill>
                  <a:srgbClr val="FFFFFF"/>
                </a:solidFill>
                <a:latin typeface="Calibri"/>
                <a:cs typeface="Calibri"/>
              </a:rPr>
              <a:t>ΚΊΝΔΥΝΟΣ</a:t>
            </a:r>
            <a:r>
              <a:rPr sz="2100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Calibri"/>
                <a:cs typeface="Calibri"/>
              </a:rPr>
              <a:t>ΕΦΟΔΙΑΣΤΙΚΉΣ</a:t>
            </a:r>
            <a:r>
              <a:rPr sz="2100" spc="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Calibri"/>
                <a:cs typeface="Calibri"/>
              </a:rPr>
              <a:t>ΑΛΥΣΊΔΑΣ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43989" y="1413827"/>
            <a:ext cx="11884025" cy="4910455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354965" marR="842010" indent="-342900">
              <a:lnSpc>
                <a:spcPct val="85700"/>
              </a:lnSpc>
              <a:spcBef>
                <a:spcPts val="440"/>
              </a:spcBef>
              <a:buClr>
                <a:srgbClr val="4FBDD1"/>
              </a:buClr>
              <a:buSzPct val="125000"/>
              <a:buAutoNum type="arabicPeriod"/>
              <a:tabLst>
                <a:tab pos="354965" algn="l"/>
                <a:tab pos="355600" algn="l"/>
              </a:tabLst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Ανατρεπτικές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καταστάσεις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6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φυσικές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καταστροφές:</a:t>
            </a:r>
            <a:r>
              <a:rPr sz="16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μπορούν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διαταράξουν</a:t>
            </a:r>
            <a:r>
              <a:rPr sz="16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αλυσίδες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εφοδιασμού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καταστρέφοντας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τις </a:t>
            </a:r>
            <a:r>
              <a:rPr sz="1600" spc="-3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υποδομές,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διακόπτοντας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διαδρομές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μεταφοράς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προκαλώντας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καθυστερήσεις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διακοπές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παραγωγή.</a:t>
            </a:r>
            <a:endParaRPr sz="1600">
              <a:latin typeface="Calibri"/>
              <a:cs typeface="Calibri"/>
            </a:endParaRPr>
          </a:p>
          <a:p>
            <a:pPr marL="354965" marR="402590" indent="-342900">
              <a:lnSpc>
                <a:spcPct val="87500"/>
              </a:lnSpc>
              <a:spcBef>
                <a:spcPts val="1260"/>
              </a:spcBef>
              <a:buClr>
                <a:srgbClr val="4FBDD1"/>
              </a:buClr>
              <a:buSzPct val="125000"/>
              <a:buAutoNum type="arabicPeriod"/>
              <a:tabLst>
                <a:tab pos="354965" algn="l"/>
                <a:tab pos="355600" algn="l"/>
              </a:tabLst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Γεωπολιτικοί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κίνδυνοι: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Η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πολιτική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αστάθεια,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οι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πόλεμοι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μπορούν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επηρεάσουν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αλυσίδες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εφοδιασμού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προκαλώντας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καθυστερήσεις</a:t>
            </a:r>
            <a:r>
              <a:rPr sz="16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ανατρεπτικές</a:t>
            </a:r>
            <a:r>
              <a:rPr sz="16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διαταραχές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στη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διακίνηση</a:t>
            </a:r>
            <a:r>
              <a:rPr sz="16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αγαθών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δημιουργώντας</a:t>
            </a:r>
            <a:r>
              <a:rPr sz="16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αβεβαιότητα</a:t>
            </a:r>
            <a:r>
              <a:rPr sz="16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σχετικά</a:t>
            </a:r>
            <a:r>
              <a:rPr sz="16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6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μελλοντικές</a:t>
            </a:r>
            <a:r>
              <a:rPr sz="16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εμπορικές </a:t>
            </a:r>
            <a:r>
              <a:rPr sz="1600" spc="-3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σχέσεις.</a:t>
            </a:r>
            <a:endParaRPr sz="1600">
              <a:latin typeface="Calibri"/>
              <a:cs typeface="Calibri"/>
            </a:endParaRPr>
          </a:p>
          <a:p>
            <a:pPr marL="354965" marR="779780" indent="-342900">
              <a:lnSpc>
                <a:spcPct val="85700"/>
              </a:lnSpc>
              <a:spcBef>
                <a:spcPts val="1300"/>
              </a:spcBef>
              <a:buClr>
                <a:srgbClr val="4FBDD1"/>
              </a:buClr>
              <a:buSzPct val="125000"/>
              <a:buAutoNum type="arabicPeriod"/>
              <a:tabLst>
                <a:tab pos="354965" algn="l"/>
                <a:tab pos="355600" algn="l"/>
              </a:tabLst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Κίνδυνοι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κυβερνοασφάλειας:</a:t>
            </a:r>
            <a:r>
              <a:rPr sz="16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επιθέσεις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r>
              <a:rPr sz="16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μπορούν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θέσουν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κίνδυνο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ασφάλεια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δεδομένων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600" spc="-3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αλυσίδας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εφοδιασμού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ανατρέψουν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λειτουργίες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προκαλώντας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βλάβες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συστημάτων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ή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παραβιάσεις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δεδομένων.</a:t>
            </a:r>
            <a:endParaRPr sz="1600">
              <a:latin typeface="Calibri"/>
              <a:cs typeface="Calibri"/>
            </a:endParaRPr>
          </a:p>
          <a:p>
            <a:pPr marL="354965" marR="583565" indent="-342900">
              <a:lnSpc>
                <a:spcPct val="85700"/>
              </a:lnSpc>
              <a:spcBef>
                <a:spcPts val="1300"/>
              </a:spcBef>
              <a:buClr>
                <a:srgbClr val="4FBDD1"/>
              </a:buClr>
              <a:buSzPct val="125000"/>
              <a:buAutoNum type="arabicPeriod"/>
              <a:tabLst>
                <a:tab pos="354965" algn="l"/>
                <a:tab pos="355600" algn="l"/>
              </a:tabLst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Χρεοκοπία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οικονομική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αστάθεια</a:t>
            </a:r>
            <a:r>
              <a:rPr sz="16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προμηθευτή:</a:t>
            </a:r>
            <a:r>
              <a:rPr sz="160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Εάν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προμηθευτής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πτωχεύσει</a:t>
            </a:r>
            <a:r>
              <a:rPr sz="16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παρουσιάσει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οικονομική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αστάθεια,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μπορεί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να </a:t>
            </a:r>
            <a:r>
              <a:rPr sz="1600" spc="-3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ανατρέψει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αλυσίδα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εφοδιασμού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προκαλώντας καθυστερήσεις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ή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ελλείψεις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βασικών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εξαρτημάτων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ή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υλικών.</a:t>
            </a:r>
            <a:endParaRPr sz="1600">
              <a:latin typeface="Calibri"/>
              <a:cs typeface="Calibri"/>
            </a:endParaRPr>
          </a:p>
          <a:p>
            <a:pPr marL="354965" marR="5080" indent="-342900">
              <a:lnSpc>
                <a:spcPct val="112500"/>
              </a:lnSpc>
              <a:spcBef>
                <a:spcPts val="590"/>
              </a:spcBef>
              <a:buClr>
                <a:srgbClr val="4FBDD1"/>
              </a:buClr>
              <a:buSzPct val="125000"/>
              <a:buAutoNum type="arabicPeriod"/>
              <a:tabLst>
                <a:tab pos="354330" algn="l"/>
                <a:tab pos="354965" algn="l"/>
              </a:tabLst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Θέματα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ποιότητας:</a:t>
            </a:r>
            <a:r>
              <a:rPr sz="16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ζητήματα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ποιότητας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υλικά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προϊόντα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μπορεί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οδηγήσουν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καθυστερήσεις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ανατροπές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παραγωγή,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όπως </a:t>
            </a:r>
            <a:r>
              <a:rPr sz="1600" spc="-3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καθώς και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ζημία στη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φήμη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εταιρείας.</a:t>
            </a:r>
            <a:endParaRPr sz="1600">
              <a:latin typeface="Calibri"/>
              <a:cs typeface="Calibri"/>
            </a:endParaRPr>
          </a:p>
          <a:p>
            <a:pPr marL="354965" marR="334645" indent="-342900">
              <a:lnSpc>
                <a:spcPct val="87500"/>
              </a:lnSpc>
              <a:spcBef>
                <a:spcPts val="1265"/>
              </a:spcBef>
              <a:buClr>
                <a:srgbClr val="4FBDD1"/>
              </a:buClr>
              <a:buSzPct val="125000"/>
              <a:buAutoNum type="arabicPeriod"/>
              <a:tabLst>
                <a:tab pos="354965" algn="l"/>
                <a:tab pos="355600" algn="l"/>
              </a:tabLst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Εργατικές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διαφορές:</a:t>
            </a:r>
            <a:r>
              <a:rPr sz="16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εργατικές</a:t>
            </a:r>
            <a:r>
              <a:rPr sz="16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διαμάχες,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συμπεριλαμβανομένων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απεργιών</a:t>
            </a:r>
            <a:r>
              <a:rPr sz="16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διαμαρτυριών,</a:t>
            </a:r>
            <a:r>
              <a:rPr sz="16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μπορούν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ανατρέψουν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την </a:t>
            </a:r>
            <a:r>
              <a:rPr sz="1600" spc="-3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αλυσίδα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εφοδιασμού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προκαλώντας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καθυστερήσεις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διακοπή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λειτουργίας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εγκαταστάσεων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παραγωγής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ή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διαδρομών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μεταφοράς.</a:t>
            </a:r>
            <a:endParaRPr sz="16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890"/>
              </a:spcBef>
              <a:buClr>
                <a:srgbClr val="4FBDD1"/>
              </a:buClr>
              <a:buSzPct val="125000"/>
              <a:buAutoNum type="arabicPeriod"/>
              <a:tabLst>
                <a:tab pos="354330" algn="l"/>
                <a:tab pos="354965" algn="l"/>
              </a:tabLst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Ανατρεπτικές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μεταφορές: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απεργίες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φορτηγών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r>
              <a:rPr sz="16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καυσίμων,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μπορεί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επηρεάσουν</a:t>
            </a:r>
            <a:endParaRPr sz="1600">
              <a:latin typeface="Calibri"/>
              <a:cs typeface="Calibri"/>
            </a:endParaRPr>
          </a:p>
          <a:p>
            <a:pPr marL="354965">
              <a:lnSpc>
                <a:spcPct val="100000"/>
              </a:lnSpc>
              <a:spcBef>
                <a:spcPts val="300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διακίνηση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εμπορευμάτων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προκαλούν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καθυστερήσεις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ανατροπές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6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αλυσίδα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εφοδιασμού.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2609" y="515937"/>
            <a:ext cx="11901170" cy="700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5500"/>
              </a:lnSpc>
              <a:spcBef>
                <a:spcPts val="95"/>
              </a:spcBef>
            </a:pPr>
            <a:r>
              <a:rPr sz="2100" spc="185" dirty="0">
                <a:solidFill>
                  <a:srgbClr val="FFFFFF"/>
                </a:solidFill>
                <a:latin typeface="Calibri"/>
                <a:cs typeface="Calibri"/>
              </a:rPr>
              <a:t>ΒΉΜΑ</a:t>
            </a:r>
            <a:r>
              <a:rPr sz="2100" spc="185" dirty="0">
                <a:solidFill>
                  <a:srgbClr val="FFFFFF"/>
                </a:solidFill>
              </a:rPr>
              <a:t>:</a:t>
            </a:r>
            <a:r>
              <a:rPr sz="2100" spc="85" dirty="0">
                <a:solidFill>
                  <a:srgbClr val="FFFFFF"/>
                </a:solidFill>
              </a:rPr>
              <a:t> </a:t>
            </a:r>
            <a:r>
              <a:rPr sz="2100" spc="160" dirty="0">
                <a:solidFill>
                  <a:srgbClr val="FFFFFF"/>
                </a:solidFill>
                <a:latin typeface="Calibri"/>
                <a:cs typeface="Calibri"/>
              </a:rPr>
              <a:t>ΑΝΑΓΝΏΡΙΣΗ</a:t>
            </a:r>
            <a:r>
              <a:rPr sz="2100" spc="160" dirty="0">
                <a:solidFill>
                  <a:srgbClr val="FFFFFF"/>
                </a:solidFill>
              </a:rPr>
              <a:t>,</a:t>
            </a:r>
            <a:r>
              <a:rPr sz="2100" spc="85" dirty="0">
                <a:solidFill>
                  <a:srgbClr val="FFFFFF"/>
                </a:solidFill>
              </a:rPr>
              <a:t> </a:t>
            </a:r>
            <a:r>
              <a:rPr sz="2100" spc="180" dirty="0">
                <a:solidFill>
                  <a:srgbClr val="FFFFFF"/>
                </a:solidFill>
                <a:latin typeface="Calibri"/>
                <a:cs typeface="Calibri"/>
              </a:rPr>
              <a:t>ΧΑΡΤΟΓΡΆΦΗΣΗ</a:t>
            </a:r>
            <a:r>
              <a:rPr sz="2100" spc="20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4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21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60" dirty="0">
                <a:solidFill>
                  <a:srgbClr val="FFFFFF"/>
                </a:solidFill>
                <a:latin typeface="Calibri"/>
                <a:cs typeface="Calibri"/>
              </a:rPr>
              <a:t>ΙΕΡΆΡΧΗΣΗ</a:t>
            </a:r>
            <a:r>
              <a:rPr sz="2100" spc="20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75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21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Calibri"/>
                <a:cs typeface="Calibri"/>
              </a:rPr>
              <a:t>ΤΟΠΊΟΥ</a:t>
            </a:r>
            <a:r>
              <a:rPr sz="2100" spc="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75" dirty="0">
                <a:solidFill>
                  <a:srgbClr val="FFFFFF"/>
                </a:solidFill>
                <a:latin typeface="Calibri"/>
                <a:cs typeface="Calibri"/>
              </a:rPr>
              <a:t>ΑΠΕΙΛΏΝ</a:t>
            </a:r>
            <a:r>
              <a:rPr sz="2100" spc="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2100" spc="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Calibri"/>
                <a:cs typeface="Calibri"/>
              </a:rPr>
              <a:t>ΑΛΥΣΊΔΑ </a:t>
            </a:r>
            <a:r>
              <a:rPr sz="2100" spc="-45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85" dirty="0">
                <a:solidFill>
                  <a:srgbClr val="FFFFFF"/>
                </a:solidFill>
                <a:latin typeface="Calibri"/>
                <a:cs typeface="Calibri"/>
              </a:rPr>
              <a:t>ΕΦΟΔΙΑΣΜΟΎ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93339" y="1685607"/>
            <a:ext cx="11651615" cy="4509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4FBDD1"/>
              </a:buClr>
              <a:buSzPct val="126470"/>
              <a:buFont typeface="Segoe UI Symbol"/>
              <a:buChar char="▪"/>
              <a:tabLst>
                <a:tab pos="354965" algn="l"/>
                <a:tab pos="355600" algn="l"/>
              </a:tabLst>
            </a:pP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Αξιολογήστε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όλους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τους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πιθανούς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κινδύνους.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endParaRPr sz="1700">
              <a:latin typeface="Calibri"/>
              <a:cs typeface="Calibri"/>
            </a:endParaRPr>
          </a:p>
          <a:p>
            <a:pPr marL="904240" lvl="1" indent="-342900">
              <a:lnSpc>
                <a:spcPct val="100000"/>
              </a:lnSpc>
              <a:spcBef>
                <a:spcPts val="409"/>
              </a:spcBef>
              <a:buClr>
                <a:srgbClr val="4FBDD1"/>
              </a:buClr>
              <a:buSzPct val="126470"/>
              <a:buFont typeface="Segoe UI Symbol"/>
              <a:buChar char="▪"/>
              <a:tabLst>
                <a:tab pos="903605" algn="l"/>
                <a:tab pos="904240" algn="l"/>
              </a:tabLst>
            </a:pP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κατανόηση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700" spc="-15" dirty="0">
                <a:solidFill>
                  <a:srgbClr val="FFFFFF"/>
                </a:solidFill>
                <a:latin typeface="Calibri"/>
                <a:cs typeface="Calibri"/>
              </a:rPr>
              <a:t>αλυσίδας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εφοδιασμού</a:t>
            </a:r>
            <a:endParaRPr sz="1700">
              <a:latin typeface="Calibri"/>
              <a:cs typeface="Calibri"/>
            </a:endParaRPr>
          </a:p>
          <a:p>
            <a:pPr marL="904240" lvl="1" indent="-342900">
              <a:lnSpc>
                <a:spcPct val="100000"/>
              </a:lnSpc>
              <a:spcBef>
                <a:spcPts val="1670"/>
              </a:spcBef>
              <a:buClr>
                <a:srgbClr val="4FBDD1"/>
              </a:buClr>
              <a:buSzPct val="126470"/>
              <a:buFont typeface="Segoe UI Symbol"/>
              <a:buChar char="▪"/>
              <a:tabLst>
                <a:tab pos="903605" algn="l"/>
                <a:tab pos="904240" algn="l"/>
              </a:tabLst>
            </a:pP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βασικά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εξαρτήματα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την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καταγραφή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προμηθευτών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την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αξιολόγηση</a:t>
            </a:r>
            <a:r>
              <a:rPr sz="1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700" spc="-15" dirty="0">
                <a:solidFill>
                  <a:srgbClr val="FFFFFF"/>
                </a:solidFill>
                <a:latin typeface="Calibri"/>
                <a:cs typeface="Calibri"/>
              </a:rPr>
              <a:t> κατάστασης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 ασφαλείας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τους.</a:t>
            </a:r>
            <a:endParaRPr sz="1700">
              <a:latin typeface="Calibri"/>
              <a:cs typeface="Calibri"/>
            </a:endParaRPr>
          </a:p>
          <a:p>
            <a:pPr marL="904240" indent="-342900">
              <a:lnSpc>
                <a:spcPct val="100000"/>
              </a:lnSpc>
              <a:spcBef>
                <a:spcPts val="1355"/>
              </a:spcBef>
              <a:buClr>
                <a:srgbClr val="4FBDD1"/>
              </a:buClr>
              <a:buSzPct val="126470"/>
              <a:buFont typeface="Arial"/>
              <a:buChar char="•"/>
              <a:tabLst>
                <a:tab pos="903605" algn="l"/>
                <a:tab pos="904240" algn="l"/>
              </a:tabLst>
            </a:pP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Ομαδοποίηση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προμηθευτών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5" dirty="0">
                <a:solidFill>
                  <a:srgbClr val="FFFFFF"/>
                </a:solidFill>
                <a:latin typeface="Calibri"/>
                <a:cs typeface="Calibri"/>
              </a:rPr>
              <a:t>προφίλ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κινδύνου</a:t>
            </a:r>
            <a:endParaRPr sz="1700">
              <a:latin typeface="Calibri"/>
              <a:cs typeface="Calibri"/>
            </a:endParaRPr>
          </a:p>
          <a:p>
            <a:pPr marL="903605" marR="5080" indent="-342900">
              <a:lnSpc>
                <a:spcPct val="121600"/>
              </a:lnSpc>
              <a:spcBef>
                <a:spcPts val="860"/>
              </a:spcBef>
              <a:buClr>
                <a:srgbClr val="4FBDD1"/>
              </a:buClr>
              <a:buSzPct val="126470"/>
              <a:buFont typeface="Arial"/>
              <a:buChar char="•"/>
              <a:tabLst>
                <a:tab pos="903605" algn="l"/>
                <a:tab pos="904240" algn="l"/>
              </a:tabLst>
            </a:pP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Ιεραρχήστε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κάθε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τρίτο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μέρος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ανάλογα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επίπεδο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Ευπάθειάς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του,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την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πρόσβαση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στα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δεδομένα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τα </a:t>
            </a:r>
            <a:r>
              <a:rPr sz="1700" spc="-15" dirty="0">
                <a:solidFill>
                  <a:srgbClr val="FFFFFF"/>
                </a:solidFill>
                <a:latin typeface="Calibri"/>
                <a:cs typeface="Calibri"/>
              </a:rPr>
              <a:t>συστήματά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σας, </a:t>
            </a:r>
            <a:r>
              <a:rPr sz="1700" spc="-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τον αντίκτυπο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1700" spc="-15" dirty="0">
                <a:solidFill>
                  <a:srgbClr val="FFFFFF"/>
                </a:solidFill>
                <a:latin typeface="Calibri"/>
                <a:cs typeface="Calibri"/>
              </a:rPr>
              <a:t>οργανισμό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σας</a:t>
            </a:r>
            <a:endParaRPr sz="1700">
              <a:latin typeface="Calibri"/>
              <a:cs typeface="Calibri"/>
            </a:endParaRPr>
          </a:p>
          <a:p>
            <a:pPr marL="904240" indent="-342900">
              <a:lnSpc>
                <a:spcPct val="100000"/>
              </a:lnSpc>
              <a:spcBef>
                <a:spcPts val="1390"/>
              </a:spcBef>
              <a:buClr>
                <a:srgbClr val="4FBDD1"/>
              </a:buClr>
              <a:buSzPct val="126470"/>
              <a:buFont typeface="Arial"/>
              <a:buChar char="•"/>
              <a:tabLst>
                <a:tab pos="903605" algn="l"/>
                <a:tab pos="904240" algn="l"/>
              </a:tabLst>
            </a:pP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Χρήση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ερωτηματολογίων</a:t>
            </a:r>
            <a:r>
              <a:rPr sz="1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επιτόπιων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επισκέψεων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την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αξιολόγηση</a:t>
            </a:r>
            <a:r>
              <a:rPr sz="17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700" spc="-15" dirty="0">
                <a:solidFill>
                  <a:srgbClr val="FFFFFF"/>
                </a:solidFill>
                <a:latin typeface="Calibri"/>
                <a:cs typeface="Calibri"/>
              </a:rPr>
              <a:t>ασφάλειας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αλυσίδας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εφοδιασμού</a:t>
            </a:r>
            <a:endParaRPr sz="1700">
              <a:latin typeface="Calibri"/>
              <a:cs typeface="Calibri"/>
            </a:endParaRPr>
          </a:p>
          <a:p>
            <a:pPr marL="903605" marR="227965" indent="-342900">
              <a:lnSpc>
                <a:spcPct val="121600"/>
              </a:lnSpc>
              <a:spcBef>
                <a:spcPts val="865"/>
              </a:spcBef>
              <a:buClr>
                <a:srgbClr val="4FBDD1"/>
              </a:buClr>
              <a:buSzPct val="126470"/>
              <a:buFont typeface="Arial"/>
              <a:buChar char="•"/>
              <a:tabLst>
                <a:tab pos="903605" algn="l"/>
                <a:tab pos="904240" algn="l"/>
              </a:tabLst>
            </a:pP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Εντοπίστε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πιο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αδύναμες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περιοχές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αλυσίδας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εφοδιασμού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συμπληρώστε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τους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προμηθευτές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αυτούς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r>
              <a:rPr sz="1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25" dirty="0">
                <a:solidFill>
                  <a:srgbClr val="FFFFFF"/>
                </a:solidFill>
                <a:latin typeface="Calibri"/>
                <a:cs typeface="Calibri"/>
              </a:rPr>
              <a:t>ζητήστε </a:t>
            </a:r>
            <a:r>
              <a:rPr sz="1700" spc="-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βελτιώσουν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7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5" dirty="0">
                <a:solidFill>
                  <a:srgbClr val="FFFFFF"/>
                </a:solidFill>
                <a:latin typeface="Calibri"/>
                <a:cs typeface="Calibri"/>
              </a:rPr>
              <a:t>ασφάλειά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τους</a:t>
            </a:r>
            <a:endParaRPr sz="1700">
              <a:latin typeface="Calibri"/>
              <a:cs typeface="Calibri"/>
            </a:endParaRPr>
          </a:p>
          <a:p>
            <a:pPr marL="904240" indent="-342900">
              <a:lnSpc>
                <a:spcPct val="100000"/>
              </a:lnSpc>
              <a:spcBef>
                <a:spcPts val="1375"/>
              </a:spcBef>
              <a:buClr>
                <a:srgbClr val="4FBDD1"/>
              </a:buClr>
              <a:buSzPct val="126470"/>
              <a:buFont typeface="Arial"/>
              <a:buChar char="•"/>
              <a:tabLst>
                <a:tab pos="903605" algn="l"/>
                <a:tab pos="904240" algn="l"/>
              </a:tabLst>
            </a:pP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Αξιολογήστε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ασφάλεια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προϊόντων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υλικού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λογισμικού</a:t>
            </a:r>
            <a:r>
              <a:rPr sz="1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παρέχονται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5" dirty="0">
                <a:solidFill>
                  <a:srgbClr val="FFFFFF"/>
                </a:solidFill>
                <a:latin typeface="Calibri"/>
                <a:cs typeface="Calibri"/>
              </a:rPr>
              <a:t>οργάνωσή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σας.</a:t>
            </a:r>
            <a:endParaRPr sz="1700">
              <a:latin typeface="Calibri"/>
              <a:cs typeface="Calibri"/>
            </a:endParaRPr>
          </a:p>
          <a:p>
            <a:pPr marL="903605" marR="2059939" indent="-342900">
              <a:lnSpc>
                <a:spcPts val="1839"/>
              </a:lnSpc>
              <a:spcBef>
                <a:spcPts val="1570"/>
              </a:spcBef>
              <a:buClr>
                <a:srgbClr val="4FBDD1"/>
              </a:buClr>
              <a:buSzPct val="126470"/>
              <a:buFont typeface="Arial"/>
              <a:buChar char="•"/>
              <a:tabLst>
                <a:tab pos="903605" algn="l"/>
                <a:tab pos="904240" algn="l"/>
              </a:tabLst>
            </a:pP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Προσδιορίστε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διαδικασίες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αλυσίδα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εφοδιασμού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αποτελούν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απειλή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τα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ευαίσθητα </a:t>
            </a:r>
            <a:r>
              <a:rPr sz="1700" spc="-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δεδομένα και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συστήματα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και καθορίστε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τα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κατάλληλα μέτρα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ασφαλείας.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49287" rIns="0" bIns="0" rtlCol="0">
            <a:spAutoFit/>
          </a:bodyPr>
          <a:lstStyle/>
          <a:p>
            <a:pPr marR="5080">
              <a:lnSpc>
                <a:spcPct val="105500"/>
              </a:lnSpc>
              <a:spcBef>
                <a:spcPts val="95"/>
              </a:spcBef>
            </a:pPr>
            <a:r>
              <a:rPr sz="2100" spc="135" dirty="0">
                <a:solidFill>
                  <a:srgbClr val="FFFFFF"/>
                </a:solidFill>
                <a:latin typeface="Calibri"/>
                <a:cs typeface="Calibri"/>
              </a:rPr>
              <a:t>ΒΉΜΑ</a:t>
            </a:r>
            <a:r>
              <a:rPr sz="2100" spc="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90" dirty="0">
                <a:solidFill>
                  <a:srgbClr val="FFFFFF"/>
                </a:solidFill>
              </a:rPr>
              <a:t>2:</a:t>
            </a:r>
            <a:r>
              <a:rPr sz="2100" spc="55" dirty="0">
                <a:solidFill>
                  <a:srgbClr val="FFFFFF"/>
                </a:solidFill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Calibri"/>
                <a:cs typeface="Calibri"/>
              </a:rPr>
              <a:t>ΔΗΜΙΟΥΡΓΉΣΤΕ</a:t>
            </a:r>
            <a:r>
              <a:rPr sz="2100" spc="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Calibri"/>
                <a:cs typeface="Calibri"/>
              </a:rPr>
              <a:t>ΜΙΑ</a:t>
            </a:r>
            <a:r>
              <a:rPr sz="2100" spc="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Calibri"/>
                <a:cs typeface="Calibri"/>
              </a:rPr>
              <a:t>ΠΟΛΎΠΛΕΥΡΗ</a:t>
            </a:r>
            <a:r>
              <a:rPr sz="2100" spc="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95" dirty="0">
                <a:solidFill>
                  <a:srgbClr val="FFFFFF"/>
                </a:solidFill>
                <a:latin typeface="Calibri"/>
                <a:cs typeface="Calibri"/>
              </a:rPr>
              <a:t>ΣΤΡΑΤΗΓΙΚΉ</a:t>
            </a:r>
            <a:r>
              <a:rPr sz="2100" spc="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Calibri"/>
                <a:cs typeface="Calibri"/>
              </a:rPr>
              <a:t>ΑΣΦΆΛΕΙΑΣ</a:t>
            </a:r>
            <a:r>
              <a:rPr sz="2100" spc="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2100" spc="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Calibri"/>
                <a:cs typeface="Calibri"/>
              </a:rPr>
              <a:t>ΑΛΥΣΊΔΑΣ </a:t>
            </a:r>
            <a:r>
              <a:rPr sz="2100" spc="-45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Calibri"/>
                <a:cs typeface="Calibri"/>
              </a:rPr>
              <a:t>ΕΦΟΔΙΑΣΜΟΎ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93339" y="2559050"/>
            <a:ext cx="11355705" cy="338264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355600" marR="1583055" indent="-342900">
              <a:lnSpc>
                <a:spcPts val="1839"/>
              </a:lnSpc>
              <a:spcBef>
                <a:spcPts val="325"/>
              </a:spcBef>
              <a:buClr>
                <a:srgbClr val="4FBDD1"/>
              </a:buClr>
              <a:buSzPct val="126470"/>
              <a:buFont typeface="Segoe UI Symbol"/>
              <a:buChar char="▪"/>
              <a:tabLst>
                <a:tab pos="354965" algn="l"/>
                <a:tab pos="355600" algn="l"/>
              </a:tabLst>
            </a:pP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επιθέσεις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αλυσίδα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εφοδιασμού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μπορεί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έχουν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διάφορους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στόχους,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όπως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λύτρα,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σαμποτάζ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κλοπή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πνευματικής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ιδιοκτησίας.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επιθέσεις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αυτές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μπορούν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λάβουν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πολλές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φόρμες,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όπως</a:t>
            </a:r>
            <a:r>
              <a:rPr sz="1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εισαγωγή </a:t>
            </a:r>
            <a:r>
              <a:rPr sz="1700" spc="-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κακόβουλου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κώδικα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προγραμματισμού</a:t>
            </a:r>
            <a:r>
              <a:rPr sz="1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νόμιμο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λογισμικό,</a:t>
            </a:r>
            <a:r>
              <a:rPr sz="1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πειρατεία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ενημερώσεων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λογισμικού</a:t>
            </a:r>
            <a:r>
              <a:rPr sz="1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οι 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επιθέσεις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σε τεχνολογίες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πληροφορικής και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επιχειρησιακής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λειτουργίας.</a:t>
            </a:r>
            <a:endParaRPr sz="17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4FBDD1"/>
              </a:buClr>
              <a:buFont typeface="Segoe UI Symbol"/>
              <a:buChar char="▪"/>
            </a:pPr>
            <a:endParaRPr sz="1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4FBDD1"/>
              </a:buClr>
              <a:buFont typeface="Segoe UI Symbol"/>
              <a:buChar char="▪"/>
            </a:pPr>
            <a:endParaRPr sz="23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Clr>
                <a:srgbClr val="4FBDD1"/>
              </a:buClr>
              <a:buSzPct val="126470"/>
              <a:buFont typeface="Segoe UI Symbol"/>
              <a:buChar char="▪"/>
              <a:tabLst>
                <a:tab pos="354965" algn="l"/>
                <a:tab pos="355600" algn="l"/>
              </a:tabLst>
            </a:pP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επιθέσεις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αλυσίδα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εφοδιασμού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μπορούν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εκμεταλλευτούν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ευπάθειες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20" dirty="0">
                <a:solidFill>
                  <a:srgbClr val="FFFFFF"/>
                </a:solidFill>
                <a:latin typeface="Calibri"/>
                <a:cs typeface="Calibri"/>
              </a:rPr>
              <a:t>σε:</a:t>
            </a:r>
            <a:endParaRPr sz="1700">
              <a:latin typeface="Calibri"/>
              <a:cs typeface="Calibri"/>
            </a:endParaRPr>
          </a:p>
          <a:p>
            <a:pPr marL="903605" marR="5080" lvl="1" indent="-342900">
              <a:lnSpc>
                <a:spcPct val="127000"/>
              </a:lnSpc>
              <a:buClr>
                <a:srgbClr val="4FBDD1"/>
              </a:buClr>
              <a:buSzPct val="126470"/>
              <a:buFont typeface="Segoe UI Symbol"/>
              <a:buChar char="▪"/>
              <a:tabLst>
                <a:tab pos="903605" algn="l"/>
                <a:tab pos="904240" algn="l"/>
              </a:tabLst>
            </a:pP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φυσική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ροή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περιουσιακών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στοιχείων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συμπεριλαμβανομένης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επεξεργασίας,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πακέτου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λογισμικού</a:t>
            </a:r>
            <a:r>
              <a:rPr sz="1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700" spc="-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5" dirty="0">
                <a:solidFill>
                  <a:srgbClr val="FFFFFF"/>
                </a:solidFill>
                <a:latin typeface="Calibri"/>
                <a:cs typeface="Calibri"/>
              </a:rPr>
              <a:t>διανομής</a:t>
            </a:r>
            <a:endParaRPr sz="1700">
              <a:latin typeface="Calibri"/>
              <a:cs typeface="Calibri"/>
            </a:endParaRPr>
          </a:p>
          <a:p>
            <a:pPr marL="903605">
              <a:lnSpc>
                <a:spcPct val="100000"/>
              </a:lnSpc>
              <a:spcBef>
                <a:spcPts val="565"/>
              </a:spcBef>
            </a:pPr>
            <a:r>
              <a:rPr sz="1700" spc="-15" dirty="0">
                <a:solidFill>
                  <a:srgbClr val="FFFFFF"/>
                </a:solidFill>
                <a:latin typeface="Calibri"/>
                <a:cs typeface="Calibri"/>
              </a:rPr>
              <a:t>διαδικασίες.</a:t>
            </a:r>
            <a:endParaRPr sz="1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600">
              <a:latin typeface="Calibri"/>
              <a:cs typeface="Calibri"/>
            </a:endParaRPr>
          </a:p>
          <a:p>
            <a:pPr marL="904240" lvl="1" indent="-342900">
              <a:lnSpc>
                <a:spcPct val="100000"/>
              </a:lnSpc>
              <a:buClr>
                <a:srgbClr val="4FBDD1"/>
              </a:buClr>
              <a:buSzPct val="126470"/>
              <a:buFont typeface="Segoe UI Symbol"/>
              <a:buChar char="▪"/>
              <a:tabLst>
                <a:tab pos="903605" algn="l"/>
                <a:tab pos="904240" algn="l"/>
              </a:tabLst>
            </a:pP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εικονική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ροή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δεδομένων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λογισμικού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εικονικές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ροές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συστήματα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5" dirty="0">
                <a:solidFill>
                  <a:srgbClr val="FFFFFF"/>
                </a:solidFill>
                <a:latin typeface="Calibri"/>
                <a:cs typeface="Calibri"/>
              </a:rPr>
              <a:t>συσκευές.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2609" y="935990"/>
            <a:ext cx="1129665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20" dirty="0">
                <a:solidFill>
                  <a:srgbClr val="FFFFFF"/>
                </a:solidFill>
                <a:latin typeface="Calibri"/>
                <a:cs typeface="Calibri"/>
              </a:rPr>
              <a:t>ΒΉΜΑ</a:t>
            </a:r>
            <a:r>
              <a:rPr sz="2100" spc="120" dirty="0">
                <a:solidFill>
                  <a:srgbClr val="FFFFFF"/>
                </a:solidFill>
              </a:rPr>
              <a:t>:</a:t>
            </a:r>
            <a:r>
              <a:rPr sz="2100" spc="60" dirty="0">
                <a:solidFill>
                  <a:srgbClr val="FFFFFF"/>
                </a:solidFill>
              </a:rPr>
              <a:t> </a:t>
            </a:r>
            <a:r>
              <a:rPr sz="2100" spc="95" dirty="0">
                <a:solidFill>
                  <a:srgbClr val="FFFFFF"/>
                </a:solidFill>
                <a:latin typeface="Calibri"/>
                <a:cs typeface="Calibri"/>
              </a:rPr>
              <a:t>ΔΙΑΧΕΊΡΙΣΗ</a:t>
            </a:r>
            <a:r>
              <a:rPr sz="2100" spc="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2100" spc="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Calibri"/>
                <a:cs typeface="Calibri"/>
              </a:rPr>
              <a:t>ΚΙΝΔΎΝΟΥ</a:t>
            </a:r>
            <a:r>
              <a:rPr sz="2100" spc="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2100" spc="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2100" spc="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Calibri"/>
                <a:cs typeface="Calibri"/>
              </a:rPr>
              <a:t>ΑΚΡΑΙΟ</a:t>
            </a:r>
            <a:r>
              <a:rPr sz="2100" spc="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Calibri"/>
                <a:cs typeface="Calibri"/>
              </a:rPr>
              <a:t>ΣΗΜΕΊΟ</a:t>
            </a:r>
            <a:r>
              <a:rPr sz="2100" spc="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25" dirty="0">
                <a:solidFill>
                  <a:srgbClr val="FFFFFF"/>
                </a:solidFill>
                <a:latin typeface="Calibri"/>
                <a:cs typeface="Calibri"/>
              </a:rPr>
              <a:t>ΑΠΟΜΑΚΡΥΣΜΈΝΗΣ</a:t>
            </a:r>
            <a:r>
              <a:rPr sz="2100" spc="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95" dirty="0">
                <a:solidFill>
                  <a:srgbClr val="FFFFFF"/>
                </a:solidFill>
                <a:latin typeface="Calibri"/>
                <a:cs typeface="Calibri"/>
              </a:rPr>
              <a:t>ΕΡΓΑΣΊΑΣ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93339" y="2675254"/>
            <a:ext cx="10305415" cy="3223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462915" indent="-342900">
              <a:lnSpc>
                <a:spcPct val="121300"/>
              </a:lnSpc>
              <a:spcBef>
                <a:spcPts val="100"/>
              </a:spcBef>
              <a:buClr>
                <a:srgbClr val="4FBDD1"/>
              </a:buClr>
              <a:buSzPct val="126470"/>
              <a:buFont typeface="Segoe UI Symbol"/>
              <a:buChar char="▪"/>
              <a:tabLst>
                <a:tab pos="354965" algn="l"/>
                <a:tab pos="355600" algn="l"/>
              </a:tabLst>
            </a:pP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οργανώσεις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εκτίθενται</a:t>
            </a:r>
            <a:r>
              <a:rPr sz="1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κινδύνους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προκαλούνται</a:t>
            </a:r>
            <a:r>
              <a:rPr sz="1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ανεξουσιοδοτημένες</a:t>
            </a:r>
            <a:r>
              <a:rPr sz="1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συμπεριφορές</a:t>
            </a:r>
            <a:r>
              <a:rPr sz="1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των </a:t>
            </a:r>
            <a:r>
              <a:rPr sz="1700" spc="-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7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5" dirty="0">
                <a:solidFill>
                  <a:srgbClr val="FFFFFF"/>
                </a:solidFill>
                <a:latin typeface="Calibri"/>
                <a:cs typeface="Calibri"/>
              </a:rPr>
              <a:t>εργαζόμενοι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 προμηθευτή.</a:t>
            </a:r>
            <a:endParaRPr sz="1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4FBDD1"/>
              </a:buClr>
              <a:buFont typeface="Segoe UI Symbol"/>
              <a:buChar char="▪"/>
            </a:pPr>
            <a:endParaRPr sz="1500">
              <a:latin typeface="Calibri"/>
              <a:cs typeface="Calibri"/>
            </a:endParaRPr>
          </a:p>
          <a:p>
            <a:pPr marL="355600" marR="5080" indent="-342900">
              <a:lnSpc>
                <a:spcPts val="1839"/>
              </a:lnSpc>
              <a:buClr>
                <a:srgbClr val="4FBDD1"/>
              </a:buClr>
              <a:buSzPct val="126470"/>
              <a:buFont typeface="Segoe UI Symbol"/>
              <a:buChar char="▪"/>
              <a:tabLst>
                <a:tab pos="354965" algn="l"/>
                <a:tab pos="355600" algn="l"/>
              </a:tabLst>
            </a:pP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συνήθεις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κίνδυνοι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περιλαμβάνουν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την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απώλεια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την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κλοπή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συσκευών,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λήψη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ευαίσθητων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δεδομένων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από </a:t>
            </a:r>
            <a:r>
              <a:rPr sz="1700" spc="-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τους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υπαλλήλους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χωρίς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προστασία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εκτός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σύνδεσης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ή την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 εισαγωγή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σκιωδών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εφαρμογών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ΤΠ,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keyloggers,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αρχείων και διαφόρων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μόνιμων απειλών.</a:t>
            </a:r>
            <a:endParaRPr sz="1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4FBDD1"/>
              </a:buClr>
              <a:buFont typeface="Segoe UI Symbol"/>
              <a:buChar char="▪"/>
            </a:pPr>
            <a:endParaRPr sz="1450">
              <a:latin typeface="Calibri"/>
              <a:cs typeface="Calibri"/>
            </a:endParaRPr>
          </a:p>
          <a:p>
            <a:pPr marL="355600" marR="274955" indent="-342900">
              <a:lnSpc>
                <a:spcPts val="1839"/>
              </a:lnSpc>
              <a:buClr>
                <a:srgbClr val="4FBDD1"/>
              </a:buClr>
              <a:buSzPct val="126470"/>
              <a:buFont typeface="Segoe UI Symbol"/>
              <a:buChar char="▪"/>
              <a:tabLst>
                <a:tab pos="354965" algn="l"/>
                <a:tab pos="355600" algn="l"/>
              </a:tabLst>
            </a:pP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Τα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παραδοσιακά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εργαλεία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ασφάλειας,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όπως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τα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εικονικά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ιδιωτικά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δίκτυα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(VPN)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υποδομές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εικονικών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επιτραπέζιων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υπολογιστών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(VDI),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δεν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μπορούν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προστατεύσουν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αποτελεσματικά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οργανώσεις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να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μετριάσουν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αυτές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απειλές.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Αυτά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τα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εργαλεία</a:t>
            </a:r>
            <a:r>
              <a:rPr sz="1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βασίζονται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στο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ότι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τελικοί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χρήστες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πρέπει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ακολουθούν </a:t>
            </a:r>
            <a:r>
              <a:rPr sz="1700" spc="-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πολιτικές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ασφαλείας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πριν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μετά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σύνδεσή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τους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ασφαλή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δίκτυα.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οργανώσεις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ηγέτες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εφοδιαστικής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αλυσίδας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πρέπει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παρακολουθούν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τρόπο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οποίο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απομακρυσμένοι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υπάλληλοι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χρησιμοποιούν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τις συσκευές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τους για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προστασία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 εφοδιαστικής αλυσίδας.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2609" y="935990"/>
            <a:ext cx="467042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85" dirty="0">
                <a:solidFill>
                  <a:srgbClr val="FFFFFF"/>
                </a:solidFill>
                <a:latin typeface="Calibri"/>
                <a:cs typeface="Calibri"/>
              </a:rPr>
              <a:t>ΒΉΜΑ</a:t>
            </a:r>
            <a:r>
              <a:rPr sz="2100" spc="185" dirty="0">
                <a:solidFill>
                  <a:srgbClr val="FFFFFF"/>
                </a:solidFill>
              </a:rPr>
              <a:t>:</a:t>
            </a:r>
            <a:r>
              <a:rPr sz="2100" spc="65" dirty="0">
                <a:solidFill>
                  <a:srgbClr val="FFFFFF"/>
                </a:solidFill>
              </a:rPr>
              <a:t> </a:t>
            </a:r>
            <a:r>
              <a:rPr sz="2100" spc="165" dirty="0">
                <a:solidFill>
                  <a:srgbClr val="FFFFFF"/>
                </a:solidFill>
                <a:latin typeface="Calibri"/>
                <a:cs typeface="Calibri"/>
              </a:rPr>
              <a:t>ΣΥΝΕΧΉΣ</a:t>
            </a:r>
            <a:r>
              <a:rPr sz="2100" spc="1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185" dirty="0">
                <a:solidFill>
                  <a:srgbClr val="FFFFFF"/>
                </a:solidFill>
                <a:latin typeface="Calibri"/>
                <a:cs typeface="Calibri"/>
              </a:rPr>
              <a:t>ΠΑΡΑΚΟΛΟΎΘΗΣΗ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77179" y="935990"/>
            <a:ext cx="985519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150" dirty="0">
                <a:solidFill>
                  <a:srgbClr val="FFFFFF"/>
                </a:solidFill>
                <a:latin typeface="Calibri"/>
                <a:cs typeface="Calibri"/>
              </a:rPr>
              <a:t>ΤΡΊΤΩ</a:t>
            </a:r>
            <a:r>
              <a:rPr sz="2100" b="1" spc="210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93339" y="2267267"/>
            <a:ext cx="10387330" cy="87820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355600" marR="5080" indent="-342900">
              <a:lnSpc>
                <a:spcPts val="1839"/>
              </a:lnSpc>
              <a:spcBef>
                <a:spcPts val="325"/>
              </a:spcBef>
              <a:buClr>
                <a:srgbClr val="4FBDD1"/>
              </a:buClr>
              <a:buSzPct val="126470"/>
              <a:buFont typeface="Segoe UI Symbol"/>
              <a:buChar char="▪"/>
              <a:tabLst>
                <a:tab pos="354965" algn="l"/>
                <a:tab pos="355600" algn="l"/>
              </a:tabLst>
            </a:pP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Προσδιορίστε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τα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πιο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πολύτιμα</a:t>
            </a:r>
            <a:r>
              <a:rPr sz="1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εταιρικά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περιουσιακά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στοιχεία,</a:t>
            </a:r>
            <a:r>
              <a:rPr sz="1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έτσι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ώστε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ένα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αποτελεσματικό</a:t>
            </a:r>
            <a:r>
              <a:rPr sz="1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προγραμματίζω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να </a:t>
            </a:r>
            <a:r>
              <a:rPr sz="1700" spc="-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μπορεί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να θέσει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σε προτεραιότητα αυτά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που πρέπει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να προστατευθούν.</a:t>
            </a:r>
            <a:endParaRPr sz="1700">
              <a:latin typeface="Calibri"/>
              <a:cs typeface="Calibri"/>
            </a:endParaRPr>
          </a:p>
          <a:p>
            <a:pPr marL="904240" lvl="1" indent="-342900">
              <a:lnSpc>
                <a:spcPct val="100000"/>
              </a:lnSpc>
              <a:spcBef>
                <a:spcPts val="680"/>
              </a:spcBef>
              <a:buClr>
                <a:srgbClr val="4FBDD1"/>
              </a:buClr>
              <a:buSzPct val="126470"/>
              <a:buFont typeface="Segoe UI Symbol"/>
              <a:buChar char="▪"/>
              <a:tabLst>
                <a:tab pos="903605" algn="l"/>
                <a:tab pos="904240" algn="l"/>
              </a:tabLst>
            </a:pP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Ιδιοκτησιακές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πληροφορίες,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πληροφορίες</a:t>
            </a:r>
            <a:r>
              <a:rPr sz="1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πελατών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πνευματική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ιδιοκτησία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93339" y="3857440"/>
            <a:ext cx="11883390" cy="93599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355"/>
              </a:spcBef>
              <a:buClr>
                <a:srgbClr val="4FBDD1"/>
              </a:buClr>
              <a:buSzPct val="126470"/>
              <a:buFont typeface="Segoe UI Symbol"/>
              <a:buChar char="▪"/>
              <a:tabLst>
                <a:tab pos="354965" algn="l"/>
                <a:tab pos="355600" algn="l"/>
              </a:tabLst>
            </a:pP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εντοπισμός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κινήτρων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επιθέσεων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ευαίσθητων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περιουσιακών</a:t>
            </a:r>
            <a:r>
              <a:rPr sz="1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στοιχείων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μπορεί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βοηθήσει</a:t>
            </a:r>
            <a:r>
              <a:rPr sz="17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1700" spc="-15" dirty="0">
                <a:solidFill>
                  <a:srgbClr val="FFFFFF"/>
                </a:solidFill>
                <a:latin typeface="Calibri"/>
                <a:cs typeface="Calibri"/>
              </a:rPr>
              <a:t>προσδιορισμό:</a:t>
            </a:r>
            <a:endParaRPr sz="1700">
              <a:latin typeface="Calibri"/>
              <a:cs typeface="Calibri"/>
            </a:endParaRPr>
          </a:p>
          <a:p>
            <a:pPr marL="903605" marR="2823845" lvl="1" indent="-342900">
              <a:lnSpc>
                <a:spcPct val="100499"/>
              </a:lnSpc>
              <a:spcBef>
                <a:spcPts val="770"/>
              </a:spcBef>
              <a:buClr>
                <a:srgbClr val="4FBDD1"/>
              </a:buClr>
              <a:buSzPct val="126470"/>
              <a:buFont typeface="Segoe UI Symbol"/>
              <a:buChar char="▪"/>
              <a:tabLst>
                <a:tab pos="903605" algn="l"/>
                <a:tab pos="904240" algn="l"/>
              </a:tabLst>
            </a:pP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Συστήματα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τομείς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αλυσίδας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εφοδιασμού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απαιτούν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προστασία</a:t>
            </a:r>
            <a:r>
              <a:rPr sz="1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πώς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δοθεί </a:t>
            </a:r>
            <a:r>
              <a:rPr sz="1700" spc="-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προτεραιότητα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στις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 επενδύσεις κυβερνοασφάλειας.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93339" y="5479097"/>
            <a:ext cx="11187430" cy="1265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342265" indent="-342900">
              <a:lnSpc>
                <a:spcPct val="121300"/>
              </a:lnSpc>
              <a:spcBef>
                <a:spcPts val="100"/>
              </a:spcBef>
              <a:buClr>
                <a:srgbClr val="4FBDD1"/>
              </a:buClr>
              <a:buSzPct val="126470"/>
              <a:buFont typeface="Segoe UI Symbol"/>
              <a:buChar char="▪"/>
              <a:tabLst>
                <a:tab pos="354965" algn="l"/>
                <a:tab pos="355600" algn="l"/>
              </a:tabLst>
            </a:pP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συνεχής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προστασία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αλυσίδας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εφοδιασμού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θα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πρέπει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συμβάλει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αποκάλυψη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αποδεικτικών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στοιχείων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για </a:t>
            </a:r>
            <a:r>
              <a:rPr sz="1700" spc="-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δραστηριότητες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 που</a:t>
            </a:r>
            <a:r>
              <a:rPr sz="17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5" dirty="0">
                <a:solidFill>
                  <a:srgbClr val="FFFFFF"/>
                </a:solidFill>
                <a:latin typeface="Calibri"/>
                <a:cs typeface="Calibri"/>
              </a:rPr>
              <a:t>έχουν</a:t>
            </a:r>
            <a:r>
              <a:rPr sz="17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ήδη</a:t>
            </a:r>
            <a:endParaRPr sz="1700">
              <a:latin typeface="Calibri"/>
              <a:cs typeface="Calibri"/>
            </a:endParaRPr>
          </a:p>
          <a:p>
            <a:pPr marL="355600" marR="5080">
              <a:lnSpc>
                <a:spcPts val="2450"/>
              </a:lnSpc>
              <a:spcBef>
                <a:spcPts val="15"/>
              </a:spcBef>
            </a:pP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συμβαίνουν,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αποκτήσουν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βαθιά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ορατότητα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εντοπίσουν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τα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κενά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ικανότητα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οργάνωσης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εντοπίζει </a:t>
            </a:r>
            <a:r>
              <a:rPr sz="1700" spc="-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5" dirty="0">
                <a:solidFill>
                  <a:srgbClr val="FFFFFF"/>
                </a:solidFill>
                <a:latin typeface="Calibri"/>
                <a:cs typeface="Calibri"/>
              </a:rPr>
              <a:t>δραστηριότητες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308600" cy="6879590"/>
            <a:chOff x="6883400" y="0"/>
            <a:chExt cx="530860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7245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50187" y="358139"/>
              <a:ext cx="3657600" cy="293528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845425" y="353060"/>
              <a:ext cx="3667125" cy="2945130"/>
            </a:xfrm>
            <a:custGeom>
              <a:avLst/>
              <a:gdLst/>
              <a:ahLst/>
              <a:cxnLst/>
              <a:rect l="l" t="t" r="r" b="b"/>
              <a:pathLst>
                <a:path w="3667125" h="2945129">
                  <a:moveTo>
                    <a:pt x="0" y="2944812"/>
                  </a:moveTo>
                  <a:lnTo>
                    <a:pt x="3667125" y="2944812"/>
                  </a:lnTo>
                  <a:lnTo>
                    <a:pt x="3667125" y="0"/>
                  </a:lnTo>
                  <a:lnTo>
                    <a:pt x="0" y="0"/>
                  </a:lnTo>
                  <a:lnTo>
                    <a:pt x="0" y="2944812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719060" y="2822257"/>
              <a:ext cx="987425" cy="239395"/>
            </a:xfrm>
            <a:custGeom>
              <a:avLst/>
              <a:gdLst/>
              <a:ahLst/>
              <a:cxnLst/>
              <a:rect l="l" t="t" r="r" b="b"/>
              <a:pathLst>
                <a:path w="987425" h="239394">
                  <a:moveTo>
                    <a:pt x="868045" y="0"/>
                  </a:moveTo>
                  <a:lnTo>
                    <a:pt x="868045" y="59689"/>
                  </a:lnTo>
                  <a:lnTo>
                    <a:pt x="0" y="59689"/>
                  </a:lnTo>
                  <a:lnTo>
                    <a:pt x="0" y="179387"/>
                  </a:lnTo>
                  <a:lnTo>
                    <a:pt x="868045" y="179387"/>
                  </a:lnTo>
                  <a:lnTo>
                    <a:pt x="868045" y="239394"/>
                  </a:lnTo>
                  <a:lnTo>
                    <a:pt x="987425" y="119697"/>
                  </a:lnTo>
                  <a:lnTo>
                    <a:pt x="868045" y="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719060" y="1336357"/>
              <a:ext cx="2723515" cy="1725295"/>
            </a:xfrm>
            <a:custGeom>
              <a:avLst/>
              <a:gdLst/>
              <a:ahLst/>
              <a:cxnLst/>
              <a:rect l="l" t="t" r="r" b="b"/>
              <a:pathLst>
                <a:path w="2723515" h="1725295">
                  <a:moveTo>
                    <a:pt x="0" y="1545589"/>
                  </a:moveTo>
                  <a:lnTo>
                    <a:pt x="868045" y="1545589"/>
                  </a:lnTo>
                  <a:lnTo>
                    <a:pt x="868045" y="1485900"/>
                  </a:lnTo>
                  <a:lnTo>
                    <a:pt x="987425" y="1605597"/>
                  </a:lnTo>
                  <a:lnTo>
                    <a:pt x="868045" y="1725294"/>
                  </a:lnTo>
                  <a:lnTo>
                    <a:pt x="868045" y="1665287"/>
                  </a:lnTo>
                  <a:lnTo>
                    <a:pt x="0" y="1665287"/>
                  </a:lnTo>
                  <a:lnTo>
                    <a:pt x="0" y="1545589"/>
                  </a:lnTo>
                </a:path>
                <a:path w="2723515" h="1725295">
                  <a:moveTo>
                    <a:pt x="931227" y="434339"/>
                  </a:moveTo>
                  <a:lnTo>
                    <a:pt x="2723515" y="434339"/>
                  </a:lnTo>
                  <a:lnTo>
                    <a:pt x="2723515" y="0"/>
                  </a:lnTo>
                  <a:lnTo>
                    <a:pt x="931227" y="0"/>
                  </a:lnTo>
                  <a:lnTo>
                    <a:pt x="931227" y="434339"/>
                  </a:lnTo>
                </a:path>
              </a:pathLst>
            </a:custGeom>
            <a:ln w="158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33854" y="3802379"/>
            <a:ext cx="1207134" cy="842644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2935287" y="3802379"/>
            <a:ext cx="3235325" cy="817244"/>
            <a:chOff x="2935287" y="3802379"/>
            <a:chExt cx="3235325" cy="817244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00307" y="3802379"/>
              <a:ext cx="1170304" cy="81692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35287" y="4364672"/>
              <a:ext cx="2039302" cy="22256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53702" y="4392294"/>
              <a:ext cx="1961514" cy="13557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953702" y="4392294"/>
              <a:ext cx="1961514" cy="135890"/>
            </a:xfrm>
            <a:custGeom>
              <a:avLst/>
              <a:gdLst/>
              <a:ahLst/>
              <a:cxnLst/>
              <a:rect l="l" t="t" r="r" b="b"/>
              <a:pathLst>
                <a:path w="1961514" h="135889">
                  <a:moveTo>
                    <a:pt x="16827" y="0"/>
                  </a:moveTo>
                  <a:lnTo>
                    <a:pt x="32702" y="41274"/>
                  </a:lnTo>
                  <a:lnTo>
                    <a:pt x="32702" y="94297"/>
                  </a:lnTo>
                  <a:lnTo>
                    <a:pt x="16827" y="135572"/>
                  </a:lnTo>
                  <a:lnTo>
                    <a:pt x="10477" y="130174"/>
                  </a:lnTo>
                  <a:lnTo>
                    <a:pt x="5080" y="115887"/>
                  </a:lnTo>
                  <a:lnTo>
                    <a:pt x="1270" y="94297"/>
                  </a:lnTo>
                  <a:lnTo>
                    <a:pt x="0" y="67944"/>
                  </a:lnTo>
                  <a:lnTo>
                    <a:pt x="1270" y="41274"/>
                  </a:lnTo>
                  <a:lnTo>
                    <a:pt x="5080" y="20002"/>
                  </a:lnTo>
                  <a:lnTo>
                    <a:pt x="10477" y="5397"/>
                  </a:lnTo>
                  <a:lnTo>
                    <a:pt x="16827" y="0"/>
                  </a:lnTo>
                  <a:lnTo>
                    <a:pt x="1944370" y="0"/>
                  </a:lnTo>
                  <a:lnTo>
                    <a:pt x="1951037" y="5397"/>
                  </a:lnTo>
                  <a:lnTo>
                    <a:pt x="1956435" y="20002"/>
                  </a:lnTo>
                  <a:lnTo>
                    <a:pt x="1959927" y="41274"/>
                  </a:lnTo>
                  <a:lnTo>
                    <a:pt x="1961514" y="67944"/>
                  </a:lnTo>
                  <a:lnTo>
                    <a:pt x="1959927" y="94297"/>
                  </a:lnTo>
                  <a:lnTo>
                    <a:pt x="1956435" y="115887"/>
                  </a:lnTo>
                  <a:lnTo>
                    <a:pt x="1951037" y="130174"/>
                  </a:lnTo>
                  <a:lnTo>
                    <a:pt x="1944370" y="135572"/>
                  </a:lnTo>
                  <a:lnTo>
                    <a:pt x="16827" y="135572"/>
                  </a:lnTo>
                </a:path>
              </a:pathLst>
            </a:custGeom>
            <a:ln w="12700">
              <a:solidFill>
                <a:srgbClr val="FFB8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2349817" y="4637404"/>
            <a:ext cx="288925" cy="243204"/>
            <a:chOff x="2349817" y="4637404"/>
            <a:chExt cx="288925" cy="243204"/>
          </a:xfrm>
        </p:grpSpPr>
        <p:sp>
          <p:nvSpPr>
            <p:cNvPr id="18" name="object 18"/>
            <p:cNvSpPr/>
            <p:nvPr/>
          </p:nvSpPr>
          <p:spPr>
            <a:xfrm>
              <a:off x="2357754" y="4645342"/>
              <a:ext cx="273050" cy="227329"/>
            </a:xfrm>
            <a:custGeom>
              <a:avLst/>
              <a:gdLst/>
              <a:ahLst/>
              <a:cxnLst/>
              <a:rect l="l" t="t" r="r" b="b"/>
              <a:pathLst>
                <a:path w="273050" h="227329">
                  <a:moveTo>
                    <a:pt x="204469" y="113665"/>
                  </a:moveTo>
                  <a:lnTo>
                    <a:pt x="68262" y="113665"/>
                  </a:lnTo>
                  <a:lnTo>
                    <a:pt x="68262" y="227012"/>
                  </a:lnTo>
                  <a:lnTo>
                    <a:pt x="204469" y="227012"/>
                  </a:lnTo>
                  <a:lnTo>
                    <a:pt x="204469" y="113665"/>
                  </a:lnTo>
                  <a:close/>
                </a:path>
                <a:path w="273050" h="227329">
                  <a:moveTo>
                    <a:pt x="136525" y="0"/>
                  </a:moveTo>
                  <a:lnTo>
                    <a:pt x="0" y="113665"/>
                  </a:lnTo>
                  <a:lnTo>
                    <a:pt x="272732" y="113665"/>
                  </a:lnTo>
                  <a:lnTo>
                    <a:pt x="13652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357754" y="4645342"/>
              <a:ext cx="273050" cy="227329"/>
            </a:xfrm>
            <a:custGeom>
              <a:avLst/>
              <a:gdLst/>
              <a:ahLst/>
              <a:cxnLst/>
              <a:rect l="l" t="t" r="r" b="b"/>
              <a:pathLst>
                <a:path w="273050" h="227329">
                  <a:moveTo>
                    <a:pt x="0" y="113665"/>
                  </a:moveTo>
                  <a:lnTo>
                    <a:pt x="136525" y="0"/>
                  </a:lnTo>
                  <a:lnTo>
                    <a:pt x="272732" y="113665"/>
                  </a:lnTo>
                  <a:lnTo>
                    <a:pt x="204469" y="113665"/>
                  </a:lnTo>
                  <a:lnTo>
                    <a:pt x="204469" y="227012"/>
                  </a:lnTo>
                  <a:lnTo>
                    <a:pt x="68262" y="227012"/>
                  </a:lnTo>
                  <a:lnTo>
                    <a:pt x="68262" y="113665"/>
                  </a:lnTo>
                  <a:lnTo>
                    <a:pt x="0" y="113665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5120322" y="4591684"/>
            <a:ext cx="288925" cy="243204"/>
            <a:chOff x="5120322" y="4591684"/>
            <a:chExt cx="288925" cy="243204"/>
          </a:xfrm>
        </p:grpSpPr>
        <p:sp>
          <p:nvSpPr>
            <p:cNvPr id="21" name="object 21"/>
            <p:cNvSpPr/>
            <p:nvPr/>
          </p:nvSpPr>
          <p:spPr>
            <a:xfrm>
              <a:off x="5128259" y="4599622"/>
              <a:ext cx="273050" cy="227329"/>
            </a:xfrm>
            <a:custGeom>
              <a:avLst/>
              <a:gdLst/>
              <a:ahLst/>
              <a:cxnLst/>
              <a:rect l="l" t="t" r="r" b="b"/>
              <a:pathLst>
                <a:path w="273050" h="227329">
                  <a:moveTo>
                    <a:pt x="204469" y="113664"/>
                  </a:moveTo>
                  <a:lnTo>
                    <a:pt x="68262" y="113664"/>
                  </a:lnTo>
                  <a:lnTo>
                    <a:pt x="68262" y="227012"/>
                  </a:lnTo>
                  <a:lnTo>
                    <a:pt x="204469" y="227012"/>
                  </a:lnTo>
                  <a:lnTo>
                    <a:pt x="204469" y="113664"/>
                  </a:lnTo>
                  <a:close/>
                </a:path>
                <a:path w="273050" h="227329">
                  <a:moveTo>
                    <a:pt x="136525" y="0"/>
                  </a:moveTo>
                  <a:lnTo>
                    <a:pt x="0" y="113664"/>
                  </a:lnTo>
                  <a:lnTo>
                    <a:pt x="272732" y="113664"/>
                  </a:lnTo>
                  <a:lnTo>
                    <a:pt x="13652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128259" y="4599622"/>
              <a:ext cx="273050" cy="227329"/>
            </a:xfrm>
            <a:custGeom>
              <a:avLst/>
              <a:gdLst/>
              <a:ahLst/>
              <a:cxnLst/>
              <a:rect l="l" t="t" r="r" b="b"/>
              <a:pathLst>
                <a:path w="273050" h="227329">
                  <a:moveTo>
                    <a:pt x="0" y="113664"/>
                  </a:moveTo>
                  <a:lnTo>
                    <a:pt x="136525" y="0"/>
                  </a:lnTo>
                  <a:lnTo>
                    <a:pt x="272732" y="113664"/>
                  </a:lnTo>
                  <a:lnTo>
                    <a:pt x="204469" y="113664"/>
                  </a:lnTo>
                  <a:lnTo>
                    <a:pt x="204469" y="227012"/>
                  </a:lnTo>
                  <a:lnTo>
                    <a:pt x="68262" y="227012"/>
                  </a:lnTo>
                  <a:lnTo>
                    <a:pt x="68262" y="113664"/>
                  </a:lnTo>
                  <a:lnTo>
                    <a:pt x="0" y="113664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3756342" y="4611370"/>
            <a:ext cx="256540" cy="948690"/>
            <a:chOff x="3756342" y="4611370"/>
            <a:chExt cx="256540" cy="948690"/>
          </a:xfrm>
        </p:grpSpPr>
        <p:sp>
          <p:nvSpPr>
            <p:cNvPr id="24" name="object 24"/>
            <p:cNvSpPr/>
            <p:nvPr/>
          </p:nvSpPr>
          <p:spPr>
            <a:xfrm>
              <a:off x="3764279" y="4619307"/>
              <a:ext cx="240665" cy="932815"/>
            </a:xfrm>
            <a:custGeom>
              <a:avLst/>
              <a:gdLst/>
              <a:ahLst/>
              <a:cxnLst/>
              <a:rect l="l" t="t" r="r" b="b"/>
              <a:pathLst>
                <a:path w="240664" h="932814">
                  <a:moveTo>
                    <a:pt x="180657" y="120332"/>
                  </a:moveTo>
                  <a:lnTo>
                    <a:pt x="60325" y="120332"/>
                  </a:lnTo>
                  <a:lnTo>
                    <a:pt x="60325" y="932814"/>
                  </a:lnTo>
                  <a:lnTo>
                    <a:pt x="180657" y="932814"/>
                  </a:lnTo>
                  <a:lnTo>
                    <a:pt x="180657" y="120332"/>
                  </a:lnTo>
                  <a:close/>
                </a:path>
                <a:path w="240664" h="932814">
                  <a:moveTo>
                    <a:pt x="120332" y="0"/>
                  </a:moveTo>
                  <a:lnTo>
                    <a:pt x="0" y="120332"/>
                  </a:lnTo>
                  <a:lnTo>
                    <a:pt x="240665" y="120332"/>
                  </a:lnTo>
                  <a:lnTo>
                    <a:pt x="12033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764279" y="4619307"/>
              <a:ext cx="240665" cy="932815"/>
            </a:xfrm>
            <a:custGeom>
              <a:avLst/>
              <a:gdLst/>
              <a:ahLst/>
              <a:cxnLst/>
              <a:rect l="l" t="t" r="r" b="b"/>
              <a:pathLst>
                <a:path w="240664" h="932814">
                  <a:moveTo>
                    <a:pt x="0" y="120332"/>
                  </a:moveTo>
                  <a:lnTo>
                    <a:pt x="120332" y="0"/>
                  </a:lnTo>
                  <a:lnTo>
                    <a:pt x="240665" y="120332"/>
                  </a:lnTo>
                  <a:lnTo>
                    <a:pt x="180657" y="120332"/>
                  </a:lnTo>
                  <a:lnTo>
                    <a:pt x="180657" y="932814"/>
                  </a:lnTo>
                  <a:lnTo>
                    <a:pt x="60325" y="932814"/>
                  </a:lnTo>
                  <a:lnTo>
                    <a:pt x="60325" y="120332"/>
                  </a:lnTo>
                  <a:lnTo>
                    <a:pt x="0" y="120332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2296160" y="4020820"/>
            <a:ext cx="476250" cy="599440"/>
            <a:chOff x="2296160" y="4020820"/>
            <a:chExt cx="476250" cy="599440"/>
          </a:xfrm>
        </p:grpSpPr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15540" y="4188777"/>
              <a:ext cx="237807" cy="119062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2296160" y="4020820"/>
              <a:ext cx="379095" cy="599440"/>
            </a:xfrm>
            <a:custGeom>
              <a:avLst/>
              <a:gdLst/>
              <a:ahLst/>
              <a:cxnLst/>
              <a:rect l="l" t="t" r="r" b="b"/>
              <a:pathLst>
                <a:path w="379094" h="599439">
                  <a:moveTo>
                    <a:pt x="104139" y="251777"/>
                  </a:moveTo>
                  <a:lnTo>
                    <a:pt x="0" y="251777"/>
                  </a:lnTo>
                  <a:lnTo>
                    <a:pt x="0" y="279717"/>
                  </a:lnTo>
                  <a:lnTo>
                    <a:pt x="2539" y="295274"/>
                  </a:lnTo>
                  <a:lnTo>
                    <a:pt x="10159" y="308927"/>
                  </a:lnTo>
                  <a:lnTo>
                    <a:pt x="21589" y="319722"/>
                  </a:lnTo>
                  <a:lnTo>
                    <a:pt x="36829" y="326707"/>
                  </a:lnTo>
                  <a:lnTo>
                    <a:pt x="36896" y="423862"/>
                  </a:lnTo>
                  <a:lnTo>
                    <a:pt x="39687" y="437197"/>
                  </a:lnTo>
                  <a:lnTo>
                    <a:pt x="47942" y="448309"/>
                  </a:lnTo>
                  <a:lnTo>
                    <a:pt x="60007" y="455612"/>
                  </a:lnTo>
                  <a:lnTo>
                    <a:pt x="74294" y="458152"/>
                  </a:lnTo>
                  <a:lnTo>
                    <a:pt x="141922" y="458152"/>
                  </a:lnTo>
                  <a:lnTo>
                    <a:pt x="148589" y="464502"/>
                  </a:lnTo>
                  <a:lnTo>
                    <a:pt x="148589" y="599122"/>
                  </a:lnTo>
                  <a:lnTo>
                    <a:pt x="178434" y="599122"/>
                  </a:lnTo>
                  <a:lnTo>
                    <a:pt x="178434" y="465137"/>
                  </a:lnTo>
                  <a:lnTo>
                    <a:pt x="175577" y="451484"/>
                  </a:lnTo>
                  <a:lnTo>
                    <a:pt x="167639" y="440372"/>
                  </a:lnTo>
                  <a:lnTo>
                    <a:pt x="155892" y="433069"/>
                  </a:lnTo>
                  <a:lnTo>
                    <a:pt x="141287" y="430212"/>
                  </a:lnTo>
                  <a:lnTo>
                    <a:pt x="73025" y="430212"/>
                  </a:lnTo>
                  <a:lnTo>
                    <a:pt x="66357" y="423862"/>
                  </a:lnTo>
                  <a:lnTo>
                    <a:pt x="66357" y="327024"/>
                  </a:lnTo>
                  <a:lnTo>
                    <a:pt x="81914" y="320039"/>
                  </a:lnTo>
                  <a:lnTo>
                    <a:pt x="93662" y="309244"/>
                  </a:lnTo>
                  <a:lnTo>
                    <a:pt x="101282" y="295592"/>
                  </a:lnTo>
                  <a:lnTo>
                    <a:pt x="104139" y="279717"/>
                  </a:lnTo>
                  <a:lnTo>
                    <a:pt x="104139" y="251777"/>
                  </a:lnTo>
                  <a:close/>
                </a:path>
                <a:path w="379094" h="599439">
                  <a:moveTo>
                    <a:pt x="31750" y="206374"/>
                  </a:moveTo>
                  <a:lnTo>
                    <a:pt x="19367" y="206374"/>
                  </a:lnTo>
                  <a:lnTo>
                    <a:pt x="14287" y="211137"/>
                  </a:lnTo>
                  <a:lnTo>
                    <a:pt x="14287" y="251777"/>
                  </a:lnTo>
                  <a:lnTo>
                    <a:pt x="36829" y="251777"/>
                  </a:lnTo>
                  <a:lnTo>
                    <a:pt x="36829" y="211137"/>
                  </a:lnTo>
                  <a:lnTo>
                    <a:pt x="31750" y="206374"/>
                  </a:lnTo>
                  <a:close/>
                </a:path>
                <a:path w="379094" h="599439">
                  <a:moveTo>
                    <a:pt x="84137" y="206374"/>
                  </a:moveTo>
                  <a:lnTo>
                    <a:pt x="72072" y="206374"/>
                  </a:lnTo>
                  <a:lnTo>
                    <a:pt x="66992" y="211137"/>
                  </a:lnTo>
                  <a:lnTo>
                    <a:pt x="66992" y="251777"/>
                  </a:lnTo>
                  <a:lnTo>
                    <a:pt x="89217" y="251777"/>
                  </a:lnTo>
                  <a:lnTo>
                    <a:pt x="89217" y="211137"/>
                  </a:lnTo>
                  <a:lnTo>
                    <a:pt x="84137" y="206374"/>
                  </a:lnTo>
                  <a:close/>
                </a:path>
                <a:path w="379094" h="599439">
                  <a:moveTo>
                    <a:pt x="372427" y="119062"/>
                  </a:moveTo>
                  <a:lnTo>
                    <a:pt x="103187" y="119062"/>
                  </a:lnTo>
                  <a:lnTo>
                    <a:pt x="96519" y="125094"/>
                  </a:lnTo>
                  <a:lnTo>
                    <a:pt x="96519" y="140652"/>
                  </a:lnTo>
                  <a:lnTo>
                    <a:pt x="103187" y="147002"/>
                  </a:lnTo>
                  <a:lnTo>
                    <a:pt x="372427" y="147002"/>
                  </a:lnTo>
                  <a:lnTo>
                    <a:pt x="379094" y="140652"/>
                  </a:lnTo>
                  <a:lnTo>
                    <a:pt x="379094" y="125094"/>
                  </a:lnTo>
                  <a:lnTo>
                    <a:pt x="372427" y="119062"/>
                  </a:lnTo>
                  <a:close/>
                </a:path>
                <a:path w="379094" h="599439">
                  <a:moveTo>
                    <a:pt x="181927" y="27304"/>
                  </a:moveTo>
                  <a:lnTo>
                    <a:pt x="157162" y="43814"/>
                  </a:lnTo>
                  <a:lnTo>
                    <a:pt x="138112" y="65404"/>
                  </a:lnTo>
                  <a:lnTo>
                    <a:pt x="125094" y="90804"/>
                  </a:lnTo>
                  <a:lnTo>
                    <a:pt x="119379" y="119062"/>
                  </a:lnTo>
                  <a:lnTo>
                    <a:pt x="356869" y="119062"/>
                  </a:lnTo>
                  <a:lnTo>
                    <a:pt x="355600" y="112077"/>
                  </a:lnTo>
                  <a:lnTo>
                    <a:pt x="229234" y="112077"/>
                  </a:lnTo>
                  <a:lnTo>
                    <a:pt x="237807" y="79057"/>
                  </a:lnTo>
                  <a:lnTo>
                    <a:pt x="225425" y="79057"/>
                  </a:lnTo>
                  <a:lnTo>
                    <a:pt x="225754" y="77152"/>
                  </a:lnTo>
                  <a:lnTo>
                    <a:pt x="197167" y="77152"/>
                  </a:lnTo>
                  <a:lnTo>
                    <a:pt x="194309" y="74929"/>
                  </a:lnTo>
                  <a:lnTo>
                    <a:pt x="181927" y="27304"/>
                  </a:lnTo>
                  <a:close/>
                </a:path>
                <a:path w="379094" h="599439">
                  <a:moveTo>
                    <a:pt x="260350" y="0"/>
                  </a:moveTo>
                  <a:lnTo>
                    <a:pt x="254000" y="0"/>
                  </a:lnTo>
                  <a:lnTo>
                    <a:pt x="254000" y="70484"/>
                  </a:lnTo>
                  <a:lnTo>
                    <a:pt x="229234" y="112077"/>
                  </a:lnTo>
                  <a:lnTo>
                    <a:pt x="355600" y="112077"/>
                  </a:lnTo>
                  <a:lnTo>
                    <a:pt x="342770" y="77152"/>
                  </a:lnTo>
                  <a:lnTo>
                    <a:pt x="273684" y="77152"/>
                  </a:lnTo>
                  <a:lnTo>
                    <a:pt x="269239" y="76199"/>
                  </a:lnTo>
                  <a:lnTo>
                    <a:pt x="266700" y="72389"/>
                  </a:lnTo>
                  <a:lnTo>
                    <a:pt x="267652" y="68579"/>
                  </a:lnTo>
                  <a:lnTo>
                    <a:pt x="274405" y="43814"/>
                  </a:lnTo>
                  <a:lnTo>
                    <a:pt x="281939" y="15874"/>
                  </a:lnTo>
                  <a:lnTo>
                    <a:pt x="278764" y="9524"/>
                  </a:lnTo>
                  <a:lnTo>
                    <a:pt x="274002" y="4444"/>
                  </a:lnTo>
                  <a:lnTo>
                    <a:pt x="267652" y="1269"/>
                  </a:lnTo>
                  <a:lnTo>
                    <a:pt x="260350" y="0"/>
                  </a:lnTo>
                  <a:close/>
                </a:path>
                <a:path w="379094" h="599439">
                  <a:moveTo>
                    <a:pt x="254000" y="0"/>
                  </a:moveTo>
                  <a:lnTo>
                    <a:pt x="215582" y="0"/>
                  </a:lnTo>
                  <a:lnTo>
                    <a:pt x="208279" y="1269"/>
                  </a:lnTo>
                  <a:lnTo>
                    <a:pt x="201929" y="4444"/>
                  </a:lnTo>
                  <a:lnTo>
                    <a:pt x="197167" y="9524"/>
                  </a:lnTo>
                  <a:lnTo>
                    <a:pt x="193992" y="15874"/>
                  </a:lnTo>
                  <a:lnTo>
                    <a:pt x="209232" y="71754"/>
                  </a:lnTo>
                  <a:lnTo>
                    <a:pt x="209232" y="72072"/>
                  </a:lnTo>
                  <a:lnTo>
                    <a:pt x="207009" y="75882"/>
                  </a:lnTo>
                  <a:lnTo>
                    <a:pt x="202247" y="77152"/>
                  </a:lnTo>
                  <a:lnTo>
                    <a:pt x="225754" y="77152"/>
                  </a:lnTo>
                  <a:lnTo>
                    <a:pt x="231457" y="44132"/>
                  </a:lnTo>
                  <a:lnTo>
                    <a:pt x="254000" y="44132"/>
                  </a:lnTo>
                  <a:lnTo>
                    <a:pt x="254000" y="0"/>
                  </a:lnTo>
                  <a:close/>
                </a:path>
                <a:path w="379094" h="599439">
                  <a:moveTo>
                    <a:pt x="294322" y="27304"/>
                  </a:moveTo>
                  <a:lnTo>
                    <a:pt x="282384" y="72389"/>
                  </a:lnTo>
                  <a:lnTo>
                    <a:pt x="281622" y="74929"/>
                  </a:lnTo>
                  <a:lnTo>
                    <a:pt x="278764" y="77152"/>
                  </a:lnTo>
                  <a:lnTo>
                    <a:pt x="342770" y="77152"/>
                  </a:lnTo>
                  <a:lnTo>
                    <a:pt x="338454" y="65404"/>
                  </a:lnTo>
                  <a:lnTo>
                    <a:pt x="294322" y="27304"/>
                  </a:lnTo>
                  <a:close/>
                </a:path>
                <a:path w="379094" h="599439">
                  <a:moveTo>
                    <a:pt x="254000" y="44132"/>
                  </a:moveTo>
                  <a:lnTo>
                    <a:pt x="249554" y="44132"/>
                  </a:lnTo>
                  <a:lnTo>
                    <a:pt x="241617" y="70484"/>
                  </a:lnTo>
                  <a:lnTo>
                    <a:pt x="254000" y="70484"/>
                  </a:lnTo>
                  <a:lnTo>
                    <a:pt x="254000" y="441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96160" y="4404042"/>
              <a:ext cx="133985" cy="155257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2377440" y="4335462"/>
              <a:ext cx="394970" cy="224154"/>
            </a:xfrm>
            <a:custGeom>
              <a:avLst/>
              <a:gdLst/>
              <a:ahLst/>
              <a:cxnLst/>
              <a:rect l="l" t="t" r="r" b="b"/>
              <a:pathLst>
                <a:path w="394969" h="224154">
                  <a:moveTo>
                    <a:pt x="156527" y="0"/>
                  </a:moveTo>
                  <a:lnTo>
                    <a:pt x="106997" y="3810"/>
                  </a:lnTo>
                  <a:lnTo>
                    <a:pt x="58420" y="13969"/>
                  </a:lnTo>
                  <a:lnTo>
                    <a:pt x="0" y="34925"/>
                  </a:lnTo>
                  <a:lnTo>
                    <a:pt x="0" y="101600"/>
                  </a:lnTo>
                  <a:lnTo>
                    <a:pt x="60007" y="101600"/>
                  </a:lnTo>
                  <a:lnTo>
                    <a:pt x="80327" y="105410"/>
                  </a:lnTo>
                  <a:lnTo>
                    <a:pt x="96837" y="115887"/>
                  </a:lnTo>
                  <a:lnTo>
                    <a:pt x="107950" y="131444"/>
                  </a:lnTo>
                  <a:lnTo>
                    <a:pt x="112077" y="150494"/>
                  </a:lnTo>
                  <a:lnTo>
                    <a:pt x="112077" y="223837"/>
                  </a:lnTo>
                  <a:lnTo>
                    <a:pt x="394652" y="223837"/>
                  </a:lnTo>
                  <a:lnTo>
                    <a:pt x="394652" y="112077"/>
                  </a:lnTo>
                  <a:lnTo>
                    <a:pt x="380682" y="76200"/>
                  </a:lnTo>
                  <a:lnTo>
                    <a:pt x="344805" y="49847"/>
                  </a:lnTo>
                  <a:lnTo>
                    <a:pt x="285750" y="23494"/>
                  </a:lnTo>
                  <a:lnTo>
                    <a:pt x="230822" y="7937"/>
                  </a:lnTo>
                  <a:lnTo>
                    <a:pt x="181610" y="952"/>
                  </a:lnTo>
                  <a:lnTo>
                    <a:pt x="1565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4984432" y="4002404"/>
            <a:ext cx="476250" cy="599440"/>
            <a:chOff x="4984432" y="4002404"/>
            <a:chExt cx="476250" cy="599440"/>
          </a:xfrm>
        </p:grpSpPr>
        <p:pic>
          <p:nvPicPr>
            <p:cNvPr id="3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103812" y="4170362"/>
              <a:ext cx="237807" cy="119062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4984432" y="4002404"/>
              <a:ext cx="379095" cy="599440"/>
            </a:xfrm>
            <a:custGeom>
              <a:avLst/>
              <a:gdLst/>
              <a:ahLst/>
              <a:cxnLst/>
              <a:rect l="l" t="t" r="r" b="b"/>
              <a:pathLst>
                <a:path w="379095" h="599439">
                  <a:moveTo>
                    <a:pt x="104139" y="251777"/>
                  </a:moveTo>
                  <a:lnTo>
                    <a:pt x="0" y="251777"/>
                  </a:lnTo>
                  <a:lnTo>
                    <a:pt x="0" y="279717"/>
                  </a:lnTo>
                  <a:lnTo>
                    <a:pt x="2539" y="295275"/>
                  </a:lnTo>
                  <a:lnTo>
                    <a:pt x="10159" y="308927"/>
                  </a:lnTo>
                  <a:lnTo>
                    <a:pt x="21589" y="319722"/>
                  </a:lnTo>
                  <a:lnTo>
                    <a:pt x="36829" y="326707"/>
                  </a:lnTo>
                  <a:lnTo>
                    <a:pt x="36896" y="423862"/>
                  </a:lnTo>
                  <a:lnTo>
                    <a:pt x="39687" y="437197"/>
                  </a:lnTo>
                  <a:lnTo>
                    <a:pt x="47942" y="448310"/>
                  </a:lnTo>
                  <a:lnTo>
                    <a:pt x="60007" y="455612"/>
                  </a:lnTo>
                  <a:lnTo>
                    <a:pt x="74294" y="458152"/>
                  </a:lnTo>
                  <a:lnTo>
                    <a:pt x="141922" y="458152"/>
                  </a:lnTo>
                  <a:lnTo>
                    <a:pt x="148589" y="464502"/>
                  </a:lnTo>
                  <a:lnTo>
                    <a:pt x="148589" y="599122"/>
                  </a:lnTo>
                  <a:lnTo>
                    <a:pt x="178434" y="599122"/>
                  </a:lnTo>
                  <a:lnTo>
                    <a:pt x="178434" y="465137"/>
                  </a:lnTo>
                  <a:lnTo>
                    <a:pt x="175577" y="451485"/>
                  </a:lnTo>
                  <a:lnTo>
                    <a:pt x="167639" y="440372"/>
                  </a:lnTo>
                  <a:lnTo>
                    <a:pt x="155892" y="433070"/>
                  </a:lnTo>
                  <a:lnTo>
                    <a:pt x="141287" y="430212"/>
                  </a:lnTo>
                  <a:lnTo>
                    <a:pt x="73025" y="430212"/>
                  </a:lnTo>
                  <a:lnTo>
                    <a:pt x="66357" y="423862"/>
                  </a:lnTo>
                  <a:lnTo>
                    <a:pt x="66357" y="327025"/>
                  </a:lnTo>
                  <a:lnTo>
                    <a:pt x="81914" y="320040"/>
                  </a:lnTo>
                  <a:lnTo>
                    <a:pt x="93662" y="309245"/>
                  </a:lnTo>
                  <a:lnTo>
                    <a:pt x="101282" y="295592"/>
                  </a:lnTo>
                  <a:lnTo>
                    <a:pt x="104139" y="279717"/>
                  </a:lnTo>
                  <a:lnTo>
                    <a:pt x="104139" y="251777"/>
                  </a:lnTo>
                  <a:close/>
                </a:path>
                <a:path w="379095" h="599439">
                  <a:moveTo>
                    <a:pt x="31750" y="206375"/>
                  </a:moveTo>
                  <a:lnTo>
                    <a:pt x="19367" y="206375"/>
                  </a:lnTo>
                  <a:lnTo>
                    <a:pt x="14287" y="211137"/>
                  </a:lnTo>
                  <a:lnTo>
                    <a:pt x="14287" y="251777"/>
                  </a:lnTo>
                  <a:lnTo>
                    <a:pt x="36829" y="251777"/>
                  </a:lnTo>
                  <a:lnTo>
                    <a:pt x="36829" y="211137"/>
                  </a:lnTo>
                  <a:lnTo>
                    <a:pt x="31750" y="206375"/>
                  </a:lnTo>
                  <a:close/>
                </a:path>
                <a:path w="379095" h="599439">
                  <a:moveTo>
                    <a:pt x="84137" y="206375"/>
                  </a:moveTo>
                  <a:lnTo>
                    <a:pt x="72072" y="206375"/>
                  </a:lnTo>
                  <a:lnTo>
                    <a:pt x="66992" y="211137"/>
                  </a:lnTo>
                  <a:lnTo>
                    <a:pt x="66992" y="251777"/>
                  </a:lnTo>
                  <a:lnTo>
                    <a:pt x="89217" y="251777"/>
                  </a:lnTo>
                  <a:lnTo>
                    <a:pt x="89217" y="211137"/>
                  </a:lnTo>
                  <a:lnTo>
                    <a:pt x="84137" y="206375"/>
                  </a:lnTo>
                  <a:close/>
                </a:path>
                <a:path w="379095" h="599439">
                  <a:moveTo>
                    <a:pt x="372427" y="119062"/>
                  </a:moveTo>
                  <a:lnTo>
                    <a:pt x="103187" y="119062"/>
                  </a:lnTo>
                  <a:lnTo>
                    <a:pt x="96519" y="125095"/>
                  </a:lnTo>
                  <a:lnTo>
                    <a:pt x="96519" y="140652"/>
                  </a:lnTo>
                  <a:lnTo>
                    <a:pt x="103187" y="147002"/>
                  </a:lnTo>
                  <a:lnTo>
                    <a:pt x="372427" y="147002"/>
                  </a:lnTo>
                  <a:lnTo>
                    <a:pt x="379094" y="140652"/>
                  </a:lnTo>
                  <a:lnTo>
                    <a:pt x="379094" y="125095"/>
                  </a:lnTo>
                  <a:lnTo>
                    <a:pt x="372427" y="119062"/>
                  </a:lnTo>
                  <a:close/>
                </a:path>
                <a:path w="379095" h="599439">
                  <a:moveTo>
                    <a:pt x="181927" y="27305"/>
                  </a:moveTo>
                  <a:lnTo>
                    <a:pt x="157162" y="43815"/>
                  </a:lnTo>
                  <a:lnTo>
                    <a:pt x="137794" y="65405"/>
                  </a:lnTo>
                  <a:lnTo>
                    <a:pt x="125094" y="90805"/>
                  </a:lnTo>
                  <a:lnTo>
                    <a:pt x="119379" y="119062"/>
                  </a:lnTo>
                  <a:lnTo>
                    <a:pt x="356869" y="119062"/>
                  </a:lnTo>
                  <a:lnTo>
                    <a:pt x="355600" y="112077"/>
                  </a:lnTo>
                  <a:lnTo>
                    <a:pt x="229234" y="112077"/>
                  </a:lnTo>
                  <a:lnTo>
                    <a:pt x="237807" y="79057"/>
                  </a:lnTo>
                  <a:lnTo>
                    <a:pt x="225425" y="79057"/>
                  </a:lnTo>
                  <a:lnTo>
                    <a:pt x="225754" y="77152"/>
                  </a:lnTo>
                  <a:lnTo>
                    <a:pt x="197167" y="77152"/>
                  </a:lnTo>
                  <a:lnTo>
                    <a:pt x="194309" y="74930"/>
                  </a:lnTo>
                  <a:lnTo>
                    <a:pt x="181927" y="27305"/>
                  </a:lnTo>
                  <a:close/>
                </a:path>
                <a:path w="379095" h="599439">
                  <a:moveTo>
                    <a:pt x="260350" y="0"/>
                  </a:moveTo>
                  <a:lnTo>
                    <a:pt x="254000" y="0"/>
                  </a:lnTo>
                  <a:lnTo>
                    <a:pt x="254000" y="70485"/>
                  </a:lnTo>
                  <a:lnTo>
                    <a:pt x="229234" y="112077"/>
                  </a:lnTo>
                  <a:lnTo>
                    <a:pt x="355600" y="112077"/>
                  </a:lnTo>
                  <a:lnTo>
                    <a:pt x="342770" y="77152"/>
                  </a:lnTo>
                  <a:lnTo>
                    <a:pt x="273684" y="77152"/>
                  </a:lnTo>
                  <a:lnTo>
                    <a:pt x="269239" y="76200"/>
                  </a:lnTo>
                  <a:lnTo>
                    <a:pt x="266700" y="72390"/>
                  </a:lnTo>
                  <a:lnTo>
                    <a:pt x="267652" y="68580"/>
                  </a:lnTo>
                  <a:lnTo>
                    <a:pt x="274405" y="43815"/>
                  </a:lnTo>
                  <a:lnTo>
                    <a:pt x="281939" y="15875"/>
                  </a:lnTo>
                  <a:lnTo>
                    <a:pt x="278764" y="9525"/>
                  </a:lnTo>
                  <a:lnTo>
                    <a:pt x="274002" y="4445"/>
                  </a:lnTo>
                  <a:lnTo>
                    <a:pt x="267652" y="1270"/>
                  </a:lnTo>
                  <a:lnTo>
                    <a:pt x="260350" y="0"/>
                  </a:lnTo>
                  <a:close/>
                </a:path>
                <a:path w="379095" h="599439">
                  <a:moveTo>
                    <a:pt x="254000" y="0"/>
                  </a:moveTo>
                  <a:lnTo>
                    <a:pt x="215582" y="0"/>
                  </a:lnTo>
                  <a:lnTo>
                    <a:pt x="208279" y="1270"/>
                  </a:lnTo>
                  <a:lnTo>
                    <a:pt x="201929" y="4445"/>
                  </a:lnTo>
                  <a:lnTo>
                    <a:pt x="197167" y="9525"/>
                  </a:lnTo>
                  <a:lnTo>
                    <a:pt x="193992" y="15875"/>
                  </a:lnTo>
                  <a:lnTo>
                    <a:pt x="209232" y="71755"/>
                  </a:lnTo>
                  <a:lnTo>
                    <a:pt x="209232" y="72072"/>
                  </a:lnTo>
                  <a:lnTo>
                    <a:pt x="207009" y="75882"/>
                  </a:lnTo>
                  <a:lnTo>
                    <a:pt x="202247" y="77152"/>
                  </a:lnTo>
                  <a:lnTo>
                    <a:pt x="225754" y="77152"/>
                  </a:lnTo>
                  <a:lnTo>
                    <a:pt x="231457" y="44132"/>
                  </a:lnTo>
                  <a:lnTo>
                    <a:pt x="254000" y="44132"/>
                  </a:lnTo>
                  <a:lnTo>
                    <a:pt x="254000" y="0"/>
                  </a:lnTo>
                  <a:close/>
                </a:path>
                <a:path w="379095" h="599439">
                  <a:moveTo>
                    <a:pt x="294322" y="27305"/>
                  </a:moveTo>
                  <a:lnTo>
                    <a:pt x="282384" y="72390"/>
                  </a:lnTo>
                  <a:lnTo>
                    <a:pt x="281622" y="74930"/>
                  </a:lnTo>
                  <a:lnTo>
                    <a:pt x="278764" y="77152"/>
                  </a:lnTo>
                  <a:lnTo>
                    <a:pt x="342770" y="77152"/>
                  </a:lnTo>
                  <a:lnTo>
                    <a:pt x="338454" y="65405"/>
                  </a:lnTo>
                  <a:lnTo>
                    <a:pt x="294322" y="27305"/>
                  </a:lnTo>
                  <a:close/>
                </a:path>
                <a:path w="379095" h="599439">
                  <a:moveTo>
                    <a:pt x="254000" y="44132"/>
                  </a:moveTo>
                  <a:lnTo>
                    <a:pt x="249554" y="44132"/>
                  </a:lnTo>
                  <a:lnTo>
                    <a:pt x="241617" y="70485"/>
                  </a:lnTo>
                  <a:lnTo>
                    <a:pt x="254000" y="70485"/>
                  </a:lnTo>
                  <a:lnTo>
                    <a:pt x="254000" y="441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984432" y="4385944"/>
              <a:ext cx="133985" cy="155257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5065712" y="4317364"/>
              <a:ext cx="394970" cy="224154"/>
            </a:xfrm>
            <a:custGeom>
              <a:avLst/>
              <a:gdLst/>
              <a:ahLst/>
              <a:cxnLst/>
              <a:rect l="l" t="t" r="r" b="b"/>
              <a:pathLst>
                <a:path w="394970" h="224154">
                  <a:moveTo>
                    <a:pt x="156527" y="0"/>
                  </a:moveTo>
                  <a:lnTo>
                    <a:pt x="106997" y="3810"/>
                  </a:lnTo>
                  <a:lnTo>
                    <a:pt x="58420" y="13970"/>
                  </a:lnTo>
                  <a:lnTo>
                    <a:pt x="0" y="34925"/>
                  </a:lnTo>
                  <a:lnTo>
                    <a:pt x="0" y="101600"/>
                  </a:lnTo>
                  <a:lnTo>
                    <a:pt x="60007" y="101600"/>
                  </a:lnTo>
                  <a:lnTo>
                    <a:pt x="80327" y="105410"/>
                  </a:lnTo>
                  <a:lnTo>
                    <a:pt x="96837" y="115887"/>
                  </a:lnTo>
                  <a:lnTo>
                    <a:pt x="107950" y="131445"/>
                  </a:lnTo>
                  <a:lnTo>
                    <a:pt x="112077" y="150495"/>
                  </a:lnTo>
                  <a:lnTo>
                    <a:pt x="112077" y="223837"/>
                  </a:lnTo>
                  <a:lnTo>
                    <a:pt x="394652" y="223837"/>
                  </a:lnTo>
                  <a:lnTo>
                    <a:pt x="394652" y="112077"/>
                  </a:lnTo>
                  <a:lnTo>
                    <a:pt x="380682" y="76200"/>
                  </a:lnTo>
                  <a:lnTo>
                    <a:pt x="344804" y="49847"/>
                  </a:lnTo>
                  <a:lnTo>
                    <a:pt x="285750" y="23495"/>
                  </a:lnTo>
                  <a:lnTo>
                    <a:pt x="230822" y="7937"/>
                  </a:lnTo>
                  <a:lnTo>
                    <a:pt x="181610" y="952"/>
                  </a:lnTo>
                  <a:lnTo>
                    <a:pt x="1565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2673985" y="3712527"/>
            <a:ext cx="2963545" cy="1366520"/>
            <a:chOff x="2673985" y="3712527"/>
            <a:chExt cx="2963545" cy="1366520"/>
          </a:xfrm>
        </p:grpSpPr>
        <p:pic>
          <p:nvPicPr>
            <p:cNvPr id="37" name="object 3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06750" y="3712527"/>
              <a:ext cx="1002664" cy="83661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111307" y="3846512"/>
              <a:ext cx="175577" cy="245110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2673985" y="4090987"/>
              <a:ext cx="2963545" cy="988060"/>
            </a:xfrm>
            <a:custGeom>
              <a:avLst/>
              <a:gdLst/>
              <a:ahLst/>
              <a:cxnLst/>
              <a:rect l="l" t="t" r="r" b="b"/>
              <a:pathLst>
                <a:path w="2963545" h="988060">
                  <a:moveTo>
                    <a:pt x="54927" y="131127"/>
                  </a:moveTo>
                  <a:lnTo>
                    <a:pt x="39369" y="134619"/>
                  </a:lnTo>
                  <a:lnTo>
                    <a:pt x="18732" y="149225"/>
                  </a:lnTo>
                  <a:lnTo>
                    <a:pt x="5079" y="170814"/>
                  </a:lnTo>
                  <a:lnTo>
                    <a:pt x="0" y="197167"/>
                  </a:lnTo>
                  <a:lnTo>
                    <a:pt x="5079" y="223837"/>
                  </a:lnTo>
                  <a:lnTo>
                    <a:pt x="18732" y="245427"/>
                  </a:lnTo>
                  <a:lnTo>
                    <a:pt x="39369" y="260032"/>
                  </a:lnTo>
                  <a:lnTo>
                    <a:pt x="64134" y="265430"/>
                  </a:lnTo>
                  <a:lnTo>
                    <a:pt x="81914" y="262889"/>
                  </a:lnTo>
                  <a:lnTo>
                    <a:pt x="97472" y="255587"/>
                  </a:lnTo>
                  <a:lnTo>
                    <a:pt x="110807" y="244475"/>
                  </a:lnTo>
                  <a:lnTo>
                    <a:pt x="120967" y="229869"/>
                  </a:lnTo>
                  <a:lnTo>
                    <a:pt x="140652" y="229869"/>
                  </a:lnTo>
                  <a:lnTo>
                    <a:pt x="153034" y="216852"/>
                  </a:lnTo>
                  <a:lnTo>
                    <a:pt x="36829" y="216852"/>
                  </a:lnTo>
                  <a:lnTo>
                    <a:pt x="29527" y="215264"/>
                  </a:lnTo>
                  <a:lnTo>
                    <a:pt x="23812" y="211137"/>
                  </a:lnTo>
                  <a:lnTo>
                    <a:pt x="19684" y="204787"/>
                  </a:lnTo>
                  <a:lnTo>
                    <a:pt x="18414" y="197167"/>
                  </a:lnTo>
                  <a:lnTo>
                    <a:pt x="19684" y="189864"/>
                  </a:lnTo>
                  <a:lnTo>
                    <a:pt x="23812" y="183514"/>
                  </a:lnTo>
                  <a:lnTo>
                    <a:pt x="29527" y="179387"/>
                  </a:lnTo>
                  <a:lnTo>
                    <a:pt x="36829" y="177800"/>
                  </a:lnTo>
                  <a:lnTo>
                    <a:pt x="54927" y="177800"/>
                  </a:lnTo>
                  <a:lnTo>
                    <a:pt x="54927" y="131127"/>
                  </a:lnTo>
                  <a:close/>
                </a:path>
                <a:path w="2963545" h="988060">
                  <a:moveTo>
                    <a:pt x="64134" y="129222"/>
                  </a:moveTo>
                  <a:lnTo>
                    <a:pt x="54927" y="131127"/>
                  </a:lnTo>
                  <a:lnTo>
                    <a:pt x="54927" y="197167"/>
                  </a:lnTo>
                  <a:lnTo>
                    <a:pt x="53657" y="204787"/>
                  </a:lnTo>
                  <a:lnTo>
                    <a:pt x="49529" y="211137"/>
                  </a:lnTo>
                  <a:lnTo>
                    <a:pt x="43814" y="215264"/>
                  </a:lnTo>
                  <a:lnTo>
                    <a:pt x="36829" y="216852"/>
                  </a:lnTo>
                  <a:lnTo>
                    <a:pt x="153034" y="216852"/>
                  </a:lnTo>
                  <a:lnTo>
                    <a:pt x="165100" y="229869"/>
                  </a:lnTo>
                  <a:lnTo>
                    <a:pt x="185102" y="208597"/>
                  </a:lnTo>
                  <a:lnTo>
                    <a:pt x="260667" y="208597"/>
                  </a:lnTo>
                  <a:lnTo>
                    <a:pt x="269239" y="197167"/>
                  </a:lnTo>
                  <a:lnTo>
                    <a:pt x="244792" y="164782"/>
                  </a:lnTo>
                  <a:lnTo>
                    <a:pt x="120967" y="164782"/>
                  </a:lnTo>
                  <a:lnTo>
                    <a:pt x="110807" y="150177"/>
                  </a:lnTo>
                  <a:lnTo>
                    <a:pt x="97472" y="139064"/>
                  </a:lnTo>
                  <a:lnTo>
                    <a:pt x="81914" y="131762"/>
                  </a:lnTo>
                  <a:lnTo>
                    <a:pt x="64134" y="129222"/>
                  </a:lnTo>
                  <a:close/>
                </a:path>
                <a:path w="2963545" h="988060">
                  <a:moveTo>
                    <a:pt x="224789" y="208597"/>
                  </a:moveTo>
                  <a:lnTo>
                    <a:pt x="185102" y="208597"/>
                  </a:lnTo>
                  <a:lnTo>
                    <a:pt x="205104" y="229869"/>
                  </a:lnTo>
                  <a:lnTo>
                    <a:pt x="224789" y="208597"/>
                  </a:lnTo>
                  <a:close/>
                </a:path>
                <a:path w="2963545" h="988060">
                  <a:moveTo>
                    <a:pt x="260667" y="208597"/>
                  </a:moveTo>
                  <a:lnTo>
                    <a:pt x="224789" y="208597"/>
                  </a:lnTo>
                  <a:lnTo>
                    <a:pt x="244792" y="229869"/>
                  </a:lnTo>
                  <a:lnTo>
                    <a:pt x="260667" y="208597"/>
                  </a:lnTo>
                  <a:close/>
                </a:path>
                <a:path w="2963545" h="988060">
                  <a:moveTo>
                    <a:pt x="54927" y="177800"/>
                  </a:moveTo>
                  <a:lnTo>
                    <a:pt x="36829" y="177800"/>
                  </a:lnTo>
                  <a:lnTo>
                    <a:pt x="43814" y="179387"/>
                  </a:lnTo>
                  <a:lnTo>
                    <a:pt x="49529" y="183514"/>
                  </a:lnTo>
                  <a:lnTo>
                    <a:pt x="53657" y="189864"/>
                  </a:lnTo>
                  <a:lnTo>
                    <a:pt x="54927" y="197167"/>
                  </a:lnTo>
                  <a:lnTo>
                    <a:pt x="54927" y="177800"/>
                  </a:lnTo>
                  <a:close/>
                </a:path>
                <a:path w="2963545" h="988060">
                  <a:moveTo>
                    <a:pt x="2149157" y="1905"/>
                  </a:moveTo>
                  <a:lnTo>
                    <a:pt x="2133282" y="5397"/>
                  </a:lnTo>
                  <a:lnTo>
                    <a:pt x="2112644" y="20002"/>
                  </a:lnTo>
                  <a:lnTo>
                    <a:pt x="2098992" y="41910"/>
                  </a:lnTo>
                  <a:lnTo>
                    <a:pt x="2093912" y="68580"/>
                  </a:lnTo>
                  <a:lnTo>
                    <a:pt x="2098992" y="95250"/>
                  </a:lnTo>
                  <a:lnTo>
                    <a:pt x="2112644" y="116839"/>
                  </a:lnTo>
                  <a:lnTo>
                    <a:pt x="2133282" y="131762"/>
                  </a:lnTo>
                  <a:lnTo>
                    <a:pt x="2158365" y="137160"/>
                  </a:lnTo>
                  <a:lnTo>
                    <a:pt x="2175827" y="134619"/>
                  </a:lnTo>
                  <a:lnTo>
                    <a:pt x="2191702" y="127317"/>
                  </a:lnTo>
                  <a:lnTo>
                    <a:pt x="2204719" y="115887"/>
                  </a:lnTo>
                  <a:lnTo>
                    <a:pt x="2214879" y="101282"/>
                  </a:lnTo>
                  <a:lnTo>
                    <a:pt x="2234565" y="101282"/>
                  </a:lnTo>
                  <a:lnTo>
                    <a:pt x="2246947" y="87947"/>
                  </a:lnTo>
                  <a:lnTo>
                    <a:pt x="2130742" y="87947"/>
                  </a:lnTo>
                  <a:lnTo>
                    <a:pt x="2123440" y="86677"/>
                  </a:lnTo>
                  <a:lnTo>
                    <a:pt x="2117725" y="82232"/>
                  </a:lnTo>
                  <a:lnTo>
                    <a:pt x="2113915" y="76200"/>
                  </a:lnTo>
                  <a:lnTo>
                    <a:pt x="2112327" y="68580"/>
                  </a:lnTo>
                  <a:lnTo>
                    <a:pt x="2113915" y="60960"/>
                  </a:lnTo>
                  <a:lnTo>
                    <a:pt x="2117725" y="54610"/>
                  </a:lnTo>
                  <a:lnTo>
                    <a:pt x="2123440" y="50482"/>
                  </a:lnTo>
                  <a:lnTo>
                    <a:pt x="2130742" y="48894"/>
                  </a:lnTo>
                  <a:lnTo>
                    <a:pt x="2149157" y="48894"/>
                  </a:lnTo>
                  <a:lnTo>
                    <a:pt x="2149157" y="1905"/>
                  </a:lnTo>
                  <a:close/>
                </a:path>
                <a:path w="2963545" h="988060">
                  <a:moveTo>
                    <a:pt x="2158365" y="0"/>
                  </a:moveTo>
                  <a:lnTo>
                    <a:pt x="2149157" y="1905"/>
                  </a:lnTo>
                  <a:lnTo>
                    <a:pt x="2149157" y="68580"/>
                  </a:lnTo>
                  <a:lnTo>
                    <a:pt x="2147569" y="76200"/>
                  </a:lnTo>
                  <a:lnTo>
                    <a:pt x="2143760" y="82232"/>
                  </a:lnTo>
                  <a:lnTo>
                    <a:pt x="2137727" y="86677"/>
                  </a:lnTo>
                  <a:lnTo>
                    <a:pt x="2130742" y="87947"/>
                  </a:lnTo>
                  <a:lnTo>
                    <a:pt x="2246947" y="87947"/>
                  </a:lnTo>
                  <a:lnTo>
                    <a:pt x="2259012" y="101282"/>
                  </a:lnTo>
                  <a:lnTo>
                    <a:pt x="2279015" y="80010"/>
                  </a:lnTo>
                  <a:lnTo>
                    <a:pt x="2354579" y="80010"/>
                  </a:lnTo>
                  <a:lnTo>
                    <a:pt x="2363152" y="68580"/>
                  </a:lnTo>
                  <a:lnTo>
                    <a:pt x="2348547" y="48894"/>
                  </a:lnTo>
                  <a:lnTo>
                    <a:pt x="2338704" y="35877"/>
                  </a:lnTo>
                  <a:lnTo>
                    <a:pt x="2214879" y="35877"/>
                  </a:lnTo>
                  <a:lnTo>
                    <a:pt x="2204719" y="21272"/>
                  </a:lnTo>
                  <a:lnTo>
                    <a:pt x="2191702" y="9842"/>
                  </a:lnTo>
                  <a:lnTo>
                    <a:pt x="2175827" y="2539"/>
                  </a:lnTo>
                  <a:lnTo>
                    <a:pt x="2158365" y="0"/>
                  </a:lnTo>
                  <a:close/>
                </a:path>
                <a:path w="2963545" h="988060">
                  <a:moveTo>
                    <a:pt x="2318702" y="80010"/>
                  </a:moveTo>
                  <a:lnTo>
                    <a:pt x="2279015" y="80010"/>
                  </a:lnTo>
                  <a:lnTo>
                    <a:pt x="2299017" y="101282"/>
                  </a:lnTo>
                  <a:lnTo>
                    <a:pt x="2318702" y="80010"/>
                  </a:lnTo>
                  <a:close/>
                </a:path>
                <a:path w="2963545" h="988060">
                  <a:moveTo>
                    <a:pt x="2354579" y="80010"/>
                  </a:moveTo>
                  <a:lnTo>
                    <a:pt x="2318702" y="80010"/>
                  </a:lnTo>
                  <a:lnTo>
                    <a:pt x="2338704" y="101282"/>
                  </a:lnTo>
                  <a:lnTo>
                    <a:pt x="2354579" y="80010"/>
                  </a:lnTo>
                  <a:close/>
                </a:path>
                <a:path w="2963545" h="988060">
                  <a:moveTo>
                    <a:pt x="2149157" y="48894"/>
                  </a:moveTo>
                  <a:lnTo>
                    <a:pt x="2130742" y="48894"/>
                  </a:lnTo>
                  <a:lnTo>
                    <a:pt x="2137727" y="50482"/>
                  </a:lnTo>
                  <a:lnTo>
                    <a:pt x="2143760" y="54610"/>
                  </a:lnTo>
                  <a:lnTo>
                    <a:pt x="2147569" y="60960"/>
                  </a:lnTo>
                  <a:lnTo>
                    <a:pt x="2149157" y="68580"/>
                  </a:lnTo>
                  <a:lnTo>
                    <a:pt x="2149157" y="48894"/>
                  </a:lnTo>
                  <a:close/>
                </a:path>
                <a:path w="2963545" h="988060">
                  <a:moveTo>
                    <a:pt x="2748279" y="853439"/>
                  </a:moveTo>
                  <a:lnTo>
                    <a:pt x="2732404" y="856932"/>
                  </a:lnTo>
                  <a:lnTo>
                    <a:pt x="2711767" y="871537"/>
                  </a:lnTo>
                  <a:lnTo>
                    <a:pt x="2698115" y="893127"/>
                  </a:lnTo>
                  <a:lnTo>
                    <a:pt x="2693035" y="919797"/>
                  </a:lnTo>
                  <a:lnTo>
                    <a:pt x="2698115" y="946150"/>
                  </a:lnTo>
                  <a:lnTo>
                    <a:pt x="2711767" y="967739"/>
                  </a:lnTo>
                  <a:lnTo>
                    <a:pt x="2732404" y="982662"/>
                  </a:lnTo>
                  <a:lnTo>
                    <a:pt x="2757487" y="987742"/>
                  </a:lnTo>
                  <a:lnTo>
                    <a:pt x="2775267" y="985202"/>
                  </a:lnTo>
                  <a:lnTo>
                    <a:pt x="2791142" y="977900"/>
                  </a:lnTo>
                  <a:lnTo>
                    <a:pt x="2804477" y="966787"/>
                  </a:lnTo>
                  <a:lnTo>
                    <a:pt x="2814319" y="952182"/>
                  </a:lnTo>
                  <a:lnTo>
                    <a:pt x="2834322" y="952182"/>
                  </a:lnTo>
                  <a:lnTo>
                    <a:pt x="2846704" y="939164"/>
                  </a:lnTo>
                  <a:lnTo>
                    <a:pt x="2729865" y="939164"/>
                  </a:lnTo>
                  <a:lnTo>
                    <a:pt x="2722562" y="937577"/>
                  </a:lnTo>
                  <a:lnTo>
                    <a:pt x="2716847" y="933450"/>
                  </a:lnTo>
                  <a:lnTo>
                    <a:pt x="2713037" y="927100"/>
                  </a:lnTo>
                  <a:lnTo>
                    <a:pt x="2711450" y="919797"/>
                  </a:lnTo>
                  <a:lnTo>
                    <a:pt x="2713037" y="912177"/>
                  </a:lnTo>
                  <a:lnTo>
                    <a:pt x="2716847" y="905827"/>
                  </a:lnTo>
                  <a:lnTo>
                    <a:pt x="2722562" y="901700"/>
                  </a:lnTo>
                  <a:lnTo>
                    <a:pt x="2729865" y="900112"/>
                  </a:lnTo>
                  <a:lnTo>
                    <a:pt x="2748279" y="900112"/>
                  </a:lnTo>
                  <a:lnTo>
                    <a:pt x="2748279" y="853439"/>
                  </a:lnTo>
                  <a:close/>
                </a:path>
                <a:path w="2963545" h="988060">
                  <a:moveTo>
                    <a:pt x="2757487" y="851535"/>
                  </a:moveTo>
                  <a:lnTo>
                    <a:pt x="2748279" y="853439"/>
                  </a:lnTo>
                  <a:lnTo>
                    <a:pt x="2748279" y="919797"/>
                  </a:lnTo>
                  <a:lnTo>
                    <a:pt x="2747010" y="927100"/>
                  </a:lnTo>
                  <a:lnTo>
                    <a:pt x="2742882" y="933450"/>
                  </a:lnTo>
                  <a:lnTo>
                    <a:pt x="2737167" y="937577"/>
                  </a:lnTo>
                  <a:lnTo>
                    <a:pt x="2729865" y="939164"/>
                  </a:lnTo>
                  <a:lnTo>
                    <a:pt x="2846704" y="939164"/>
                  </a:lnTo>
                  <a:lnTo>
                    <a:pt x="2859087" y="952182"/>
                  </a:lnTo>
                  <a:lnTo>
                    <a:pt x="2879090" y="930910"/>
                  </a:lnTo>
                  <a:lnTo>
                    <a:pt x="2954972" y="930910"/>
                  </a:lnTo>
                  <a:lnTo>
                    <a:pt x="2963544" y="919797"/>
                  </a:lnTo>
                  <a:lnTo>
                    <a:pt x="2948940" y="900112"/>
                  </a:lnTo>
                  <a:lnTo>
                    <a:pt x="2939097" y="887094"/>
                  </a:lnTo>
                  <a:lnTo>
                    <a:pt x="2814319" y="887094"/>
                  </a:lnTo>
                  <a:lnTo>
                    <a:pt x="2804477" y="872489"/>
                  </a:lnTo>
                  <a:lnTo>
                    <a:pt x="2791142" y="861377"/>
                  </a:lnTo>
                  <a:lnTo>
                    <a:pt x="2775267" y="854075"/>
                  </a:lnTo>
                  <a:lnTo>
                    <a:pt x="2757487" y="851535"/>
                  </a:lnTo>
                  <a:close/>
                </a:path>
                <a:path w="2963545" h="988060">
                  <a:moveTo>
                    <a:pt x="2919094" y="930910"/>
                  </a:moveTo>
                  <a:lnTo>
                    <a:pt x="2879090" y="930910"/>
                  </a:lnTo>
                  <a:lnTo>
                    <a:pt x="2899092" y="952182"/>
                  </a:lnTo>
                  <a:lnTo>
                    <a:pt x="2919094" y="930910"/>
                  </a:lnTo>
                  <a:close/>
                </a:path>
                <a:path w="2963545" h="988060">
                  <a:moveTo>
                    <a:pt x="2954972" y="930910"/>
                  </a:moveTo>
                  <a:lnTo>
                    <a:pt x="2919094" y="930910"/>
                  </a:lnTo>
                  <a:lnTo>
                    <a:pt x="2939097" y="952182"/>
                  </a:lnTo>
                  <a:lnTo>
                    <a:pt x="2954972" y="930910"/>
                  </a:lnTo>
                  <a:close/>
                </a:path>
                <a:path w="2963545" h="988060">
                  <a:moveTo>
                    <a:pt x="2748279" y="900112"/>
                  </a:moveTo>
                  <a:lnTo>
                    <a:pt x="2729865" y="900112"/>
                  </a:lnTo>
                  <a:lnTo>
                    <a:pt x="2737167" y="901700"/>
                  </a:lnTo>
                  <a:lnTo>
                    <a:pt x="2742882" y="905827"/>
                  </a:lnTo>
                  <a:lnTo>
                    <a:pt x="2747010" y="912177"/>
                  </a:lnTo>
                  <a:lnTo>
                    <a:pt x="2748279" y="919797"/>
                  </a:lnTo>
                  <a:lnTo>
                    <a:pt x="2748279" y="900112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1625917" y="5080952"/>
            <a:ext cx="1762760" cy="1077595"/>
            <a:chOff x="1625917" y="5080952"/>
            <a:chExt cx="1762760" cy="1077595"/>
          </a:xfrm>
        </p:grpSpPr>
        <p:sp>
          <p:nvSpPr>
            <p:cNvPr id="41" name="object 41"/>
            <p:cNvSpPr/>
            <p:nvPr/>
          </p:nvSpPr>
          <p:spPr>
            <a:xfrm>
              <a:off x="1871662" y="5426392"/>
              <a:ext cx="1252855" cy="723900"/>
            </a:xfrm>
            <a:custGeom>
              <a:avLst/>
              <a:gdLst/>
              <a:ahLst/>
              <a:cxnLst/>
              <a:rect l="l" t="t" r="r" b="b"/>
              <a:pathLst>
                <a:path w="1252855" h="723900">
                  <a:moveTo>
                    <a:pt x="1252855" y="0"/>
                  </a:moveTo>
                  <a:lnTo>
                    <a:pt x="0" y="0"/>
                  </a:lnTo>
                  <a:lnTo>
                    <a:pt x="0" y="723900"/>
                  </a:lnTo>
                  <a:lnTo>
                    <a:pt x="1252855" y="723900"/>
                  </a:lnTo>
                  <a:lnTo>
                    <a:pt x="125285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871662" y="5426392"/>
              <a:ext cx="1252855" cy="723900"/>
            </a:xfrm>
            <a:custGeom>
              <a:avLst/>
              <a:gdLst/>
              <a:ahLst/>
              <a:cxnLst/>
              <a:rect l="l" t="t" r="r" b="b"/>
              <a:pathLst>
                <a:path w="1252855" h="723900">
                  <a:moveTo>
                    <a:pt x="0" y="723900"/>
                  </a:moveTo>
                  <a:lnTo>
                    <a:pt x="1252855" y="723900"/>
                  </a:lnTo>
                  <a:lnTo>
                    <a:pt x="1252855" y="0"/>
                  </a:lnTo>
                  <a:lnTo>
                    <a:pt x="0" y="0"/>
                  </a:lnTo>
                  <a:lnTo>
                    <a:pt x="0" y="723900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359342" y="5269230"/>
              <a:ext cx="274320" cy="227329"/>
            </a:xfrm>
            <a:custGeom>
              <a:avLst/>
              <a:gdLst/>
              <a:ahLst/>
              <a:cxnLst/>
              <a:rect l="l" t="t" r="r" b="b"/>
              <a:pathLst>
                <a:path w="274319" h="227329">
                  <a:moveTo>
                    <a:pt x="274319" y="113665"/>
                  </a:moveTo>
                  <a:lnTo>
                    <a:pt x="0" y="113665"/>
                  </a:lnTo>
                  <a:lnTo>
                    <a:pt x="137159" y="227012"/>
                  </a:lnTo>
                  <a:lnTo>
                    <a:pt x="274319" y="113665"/>
                  </a:lnTo>
                  <a:close/>
                </a:path>
                <a:path w="274319" h="227329">
                  <a:moveTo>
                    <a:pt x="205739" y="0"/>
                  </a:moveTo>
                  <a:lnTo>
                    <a:pt x="68580" y="0"/>
                  </a:lnTo>
                  <a:lnTo>
                    <a:pt x="68580" y="113665"/>
                  </a:lnTo>
                  <a:lnTo>
                    <a:pt x="205739" y="113665"/>
                  </a:lnTo>
                  <a:lnTo>
                    <a:pt x="205739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359342" y="5269230"/>
              <a:ext cx="274320" cy="227329"/>
            </a:xfrm>
            <a:custGeom>
              <a:avLst/>
              <a:gdLst/>
              <a:ahLst/>
              <a:cxnLst/>
              <a:rect l="l" t="t" r="r" b="b"/>
              <a:pathLst>
                <a:path w="274319" h="227329">
                  <a:moveTo>
                    <a:pt x="274319" y="113665"/>
                  </a:moveTo>
                  <a:lnTo>
                    <a:pt x="137159" y="227012"/>
                  </a:lnTo>
                  <a:lnTo>
                    <a:pt x="0" y="113665"/>
                  </a:lnTo>
                  <a:lnTo>
                    <a:pt x="68580" y="113665"/>
                  </a:lnTo>
                  <a:lnTo>
                    <a:pt x="68580" y="0"/>
                  </a:lnTo>
                  <a:lnTo>
                    <a:pt x="205739" y="0"/>
                  </a:lnTo>
                  <a:lnTo>
                    <a:pt x="205739" y="113665"/>
                  </a:lnTo>
                  <a:lnTo>
                    <a:pt x="274319" y="113665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633854" y="5642610"/>
              <a:ext cx="212090" cy="291465"/>
            </a:xfrm>
            <a:custGeom>
              <a:avLst/>
              <a:gdLst/>
              <a:ahLst/>
              <a:cxnLst/>
              <a:rect l="l" t="t" r="r" b="b"/>
              <a:pathLst>
                <a:path w="212089" h="291464">
                  <a:moveTo>
                    <a:pt x="106044" y="0"/>
                  </a:moveTo>
                  <a:lnTo>
                    <a:pt x="106044" y="72707"/>
                  </a:lnTo>
                  <a:lnTo>
                    <a:pt x="0" y="72707"/>
                  </a:lnTo>
                  <a:lnTo>
                    <a:pt x="0" y="218439"/>
                  </a:lnTo>
                  <a:lnTo>
                    <a:pt x="106044" y="218439"/>
                  </a:lnTo>
                  <a:lnTo>
                    <a:pt x="106044" y="291147"/>
                  </a:lnTo>
                  <a:lnTo>
                    <a:pt x="211772" y="145414"/>
                  </a:lnTo>
                  <a:lnTo>
                    <a:pt x="106044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633854" y="5642610"/>
              <a:ext cx="212090" cy="291465"/>
            </a:xfrm>
            <a:custGeom>
              <a:avLst/>
              <a:gdLst/>
              <a:ahLst/>
              <a:cxnLst/>
              <a:rect l="l" t="t" r="r" b="b"/>
              <a:pathLst>
                <a:path w="212089" h="291464">
                  <a:moveTo>
                    <a:pt x="106044" y="0"/>
                  </a:moveTo>
                  <a:lnTo>
                    <a:pt x="211772" y="145414"/>
                  </a:lnTo>
                  <a:lnTo>
                    <a:pt x="106044" y="291147"/>
                  </a:lnTo>
                  <a:lnTo>
                    <a:pt x="106044" y="218439"/>
                  </a:lnTo>
                  <a:lnTo>
                    <a:pt x="0" y="218439"/>
                  </a:lnTo>
                  <a:lnTo>
                    <a:pt x="0" y="72707"/>
                  </a:lnTo>
                  <a:lnTo>
                    <a:pt x="106044" y="72707"/>
                  </a:lnTo>
                  <a:lnTo>
                    <a:pt x="106044" y="0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3167062" y="5632132"/>
              <a:ext cx="213360" cy="291465"/>
            </a:xfrm>
            <a:custGeom>
              <a:avLst/>
              <a:gdLst/>
              <a:ahLst/>
              <a:cxnLst/>
              <a:rect l="l" t="t" r="r" b="b"/>
              <a:pathLst>
                <a:path w="213360" h="291464">
                  <a:moveTo>
                    <a:pt x="106679" y="0"/>
                  </a:moveTo>
                  <a:lnTo>
                    <a:pt x="106679" y="72707"/>
                  </a:lnTo>
                  <a:lnTo>
                    <a:pt x="0" y="72707"/>
                  </a:lnTo>
                  <a:lnTo>
                    <a:pt x="0" y="218439"/>
                  </a:lnTo>
                  <a:lnTo>
                    <a:pt x="106679" y="218439"/>
                  </a:lnTo>
                  <a:lnTo>
                    <a:pt x="106679" y="291147"/>
                  </a:lnTo>
                  <a:lnTo>
                    <a:pt x="213360" y="145414"/>
                  </a:lnTo>
                  <a:lnTo>
                    <a:pt x="106679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167062" y="5632132"/>
              <a:ext cx="213360" cy="291465"/>
            </a:xfrm>
            <a:custGeom>
              <a:avLst/>
              <a:gdLst/>
              <a:ahLst/>
              <a:cxnLst/>
              <a:rect l="l" t="t" r="r" b="b"/>
              <a:pathLst>
                <a:path w="213360" h="291464">
                  <a:moveTo>
                    <a:pt x="106679" y="0"/>
                  </a:moveTo>
                  <a:lnTo>
                    <a:pt x="213360" y="145414"/>
                  </a:lnTo>
                  <a:lnTo>
                    <a:pt x="106679" y="291147"/>
                  </a:lnTo>
                  <a:lnTo>
                    <a:pt x="106679" y="218439"/>
                  </a:lnTo>
                  <a:lnTo>
                    <a:pt x="0" y="218439"/>
                  </a:lnTo>
                  <a:lnTo>
                    <a:pt x="0" y="72707"/>
                  </a:lnTo>
                  <a:lnTo>
                    <a:pt x="106679" y="72707"/>
                  </a:lnTo>
                  <a:lnTo>
                    <a:pt x="106679" y="0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596197" y="5080952"/>
              <a:ext cx="270510" cy="137160"/>
            </a:xfrm>
            <a:custGeom>
              <a:avLst/>
              <a:gdLst/>
              <a:ahLst/>
              <a:cxnLst/>
              <a:rect l="l" t="t" r="r" b="b"/>
              <a:pathLst>
                <a:path w="270510" h="137160">
                  <a:moveTo>
                    <a:pt x="64452" y="0"/>
                  </a:moveTo>
                  <a:lnTo>
                    <a:pt x="39369" y="5397"/>
                  </a:lnTo>
                  <a:lnTo>
                    <a:pt x="19050" y="20002"/>
                  </a:lnTo>
                  <a:lnTo>
                    <a:pt x="5079" y="41910"/>
                  </a:lnTo>
                  <a:lnTo>
                    <a:pt x="0" y="68580"/>
                  </a:lnTo>
                  <a:lnTo>
                    <a:pt x="5079" y="95250"/>
                  </a:lnTo>
                  <a:lnTo>
                    <a:pt x="19050" y="116840"/>
                  </a:lnTo>
                  <a:lnTo>
                    <a:pt x="39369" y="131762"/>
                  </a:lnTo>
                  <a:lnTo>
                    <a:pt x="64452" y="137160"/>
                  </a:lnTo>
                  <a:lnTo>
                    <a:pt x="82232" y="134620"/>
                  </a:lnTo>
                  <a:lnTo>
                    <a:pt x="98107" y="127317"/>
                  </a:lnTo>
                  <a:lnTo>
                    <a:pt x="111442" y="115887"/>
                  </a:lnTo>
                  <a:lnTo>
                    <a:pt x="121602" y="101282"/>
                  </a:lnTo>
                  <a:lnTo>
                    <a:pt x="141287" y="101282"/>
                  </a:lnTo>
                  <a:lnTo>
                    <a:pt x="153669" y="87947"/>
                  </a:lnTo>
                  <a:lnTo>
                    <a:pt x="36829" y="87947"/>
                  </a:lnTo>
                  <a:lnTo>
                    <a:pt x="29844" y="86677"/>
                  </a:lnTo>
                  <a:lnTo>
                    <a:pt x="23812" y="82232"/>
                  </a:lnTo>
                  <a:lnTo>
                    <a:pt x="20002" y="76200"/>
                  </a:lnTo>
                  <a:lnTo>
                    <a:pt x="18414" y="68580"/>
                  </a:lnTo>
                  <a:lnTo>
                    <a:pt x="20002" y="60960"/>
                  </a:lnTo>
                  <a:lnTo>
                    <a:pt x="23812" y="54610"/>
                  </a:lnTo>
                  <a:lnTo>
                    <a:pt x="29844" y="50482"/>
                  </a:lnTo>
                  <a:lnTo>
                    <a:pt x="36829" y="48895"/>
                  </a:lnTo>
                  <a:lnTo>
                    <a:pt x="255904" y="48895"/>
                  </a:lnTo>
                  <a:lnTo>
                    <a:pt x="246062" y="35877"/>
                  </a:lnTo>
                  <a:lnTo>
                    <a:pt x="121602" y="35877"/>
                  </a:lnTo>
                  <a:lnTo>
                    <a:pt x="111442" y="21272"/>
                  </a:lnTo>
                  <a:lnTo>
                    <a:pt x="98107" y="9842"/>
                  </a:lnTo>
                  <a:lnTo>
                    <a:pt x="82232" y="2540"/>
                  </a:lnTo>
                  <a:lnTo>
                    <a:pt x="64452" y="0"/>
                  </a:lnTo>
                  <a:close/>
                </a:path>
                <a:path w="270510" h="137160">
                  <a:moveTo>
                    <a:pt x="255904" y="48895"/>
                  </a:moveTo>
                  <a:lnTo>
                    <a:pt x="36829" y="48895"/>
                  </a:lnTo>
                  <a:lnTo>
                    <a:pt x="44132" y="50482"/>
                  </a:lnTo>
                  <a:lnTo>
                    <a:pt x="49847" y="54610"/>
                  </a:lnTo>
                  <a:lnTo>
                    <a:pt x="53975" y="60960"/>
                  </a:lnTo>
                  <a:lnTo>
                    <a:pt x="55244" y="68580"/>
                  </a:lnTo>
                  <a:lnTo>
                    <a:pt x="53975" y="76200"/>
                  </a:lnTo>
                  <a:lnTo>
                    <a:pt x="49847" y="82232"/>
                  </a:lnTo>
                  <a:lnTo>
                    <a:pt x="44132" y="86677"/>
                  </a:lnTo>
                  <a:lnTo>
                    <a:pt x="36829" y="87947"/>
                  </a:lnTo>
                  <a:lnTo>
                    <a:pt x="153669" y="87947"/>
                  </a:lnTo>
                  <a:lnTo>
                    <a:pt x="166052" y="101282"/>
                  </a:lnTo>
                  <a:lnTo>
                    <a:pt x="186054" y="80010"/>
                  </a:lnTo>
                  <a:lnTo>
                    <a:pt x="261937" y="80010"/>
                  </a:lnTo>
                  <a:lnTo>
                    <a:pt x="270509" y="68580"/>
                  </a:lnTo>
                  <a:lnTo>
                    <a:pt x="255904" y="48895"/>
                  </a:lnTo>
                  <a:close/>
                </a:path>
                <a:path w="270510" h="137160">
                  <a:moveTo>
                    <a:pt x="226059" y="80010"/>
                  </a:moveTo>
                  <a:lnTo>
                    <a:pt x="186054" y="80010"/>
                  </a:lnTo>
                  <a:lnTo>
                    <a:pt x="206057" y="101282"/>
                  </a:lnTo>
                  <a:lnTo>
                    <a:pt x="226059" y="80010"/>
                  </a:lnTo>
                  <a:close/>
                </a:path>
                <a:path w="270510" h="137160">
                  <a:moveTo>
                    <a:pt x="261937" y="80010"/>
                  </a:moveTo>
                  <a:lnTo>
                    <a:pt x="226059" y="80010"/>
                  </a:lnTo>
                  <a:lnTo>
                    <a:pt x="246062" y="101282"/>
                  </a:lnTo>
                  <a:lnTo>
                    <a:pt x="261937" y="8001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2479357" y="5050472"/>
            <a:ext cx="952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i="1" spc="-30" dirty="0">
                <a:solidFill>
                  <a:srgbClr val="931100"/>
                </a:solidFill>
                <a:latin typeface="Arial"/>
                <a:cs typeface="Arial"/>
              </a:rPr>
              <a:t>K</a:t>
            </a:r>
            <a:endParaRPr sz="8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058670" y="5616575"/>
            <a:ext cx="877569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3820">
              <a:lnSpc>
                <a:spcPct val="100000"/>
              </a:lnSpc>
              <a:spcBef>
                <a:spcPts val="100"/>
              </a:spcBef>
            </a:pPr>
            <a:r>
              <a:rPr sz="800" spc="45" dirty="0">
                <a:solidFill>
                  <a:srgbClr val="FFFFFF"/>
                </a:solidFill>
                <a:latin typeface="Calibri"/>
                <a:cs typeface="Calibri"/>
              </a:rPr>
              <a:t>Κ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ρυπ</a:t>
            </a:r>
            <a:r>
              <a:rPr sz="800" spc="35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οσύ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800" spc="35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ημ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α  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κρυπτογράφησης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4399597" y="5224779"/>
            <a:ext cx="1745614" cy="896619"/>
            <a:chOff x="4399597" y="5224779"/>
            <a:chExt cx="1745614" cy="896619"/>
          </a:xfrm>
        </p:grpSpPr>
        <p:sp>
          <p:nvSpPr>
            <p:cNvPr id="53" name="object 53"/>
            <p:cNvSpPr/>
            <p:nvPr/>
          </p:nvSpPr>
          <p:spPr>
            <a:xfrm>
              <a:off x="4407534" y="5602922"/>
              <a:ext cx="213360" cy="291465"/>
            </a:xfrm>
            <a:custGeom>
              <a:avLst/>
              <a:gdLst/>
              <a:ahLst/>
              <a:cxnLst/>
              <a:rect l="l" t="t" r="r" b="b"/>
              <a:pathLst>
                <a:path w="213360" h="291464">
                  <a:moveTo>
                    <a:pt x="106679" y="0"/>
                  </a:moveTo>
                  <a:lnTo>
                    <a:pt x="106679" y="72707"/>
                  </a:lnTo>
                  <a:lnTo>
                    <a:pt x="0" y="72707"/>
                  </a:lnTo>
                  <a:lnTo>
                    <a:pt x="0" y="218439"/>
                  </a:lnTo>
                  <a:lnTo>
                    <a:pt x="106679" y="218439"/>
                  </a:lnTo>
                  <a:lnTo>
                    <a:pt x="106679" y="291147"/>
                  </a:lnTo>
                  <a:lnTo>
                    <a:pt x="213360" y="145414"/>
                  </a:lnTo>
                  <a:lnTo>
                    <a:pt x="106679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4407534" y="5602922"/>
              <a:ext cx="213360" cy="291465"/>
            </a:xfrm>
            <a:custGeom>
              <a:avLst/>
              <a:gdLst/>
              <a:ahLst/>
              <a:cxnLst/>
              <a:rect l="l" t="t" r="r" b="b"/>
              <a:pathLst>
                <a:path w="213360" h="291464">
                  <a:moveTo>
                    <a:pt x="106679" y="0"/>
                  </a:moveTo>
                  <a:lnTo>
                    <a:pt x="213360" y="145414"/>
                  </a:lnTo>
                  <a:lnTo>
                    <a:pt x="106679" y="291147"/>
                  </a:lnTo>
                  <a:lnTo>
                    <a:pt x="106679" y="218439"/>
                  </a:lnTo>
                  <a:lnTo>
                    <a:pt x="0" y="218439"/>
                  </a:lnTo>
                  <a:lnTo>
                    <a:pt x="0" y="72707"/>
                  </a:lnTo>
                  <a:lnTo>
                    <a:pt x="106679" y="72707"/>
                  </a:lnTo>
                  <a:lnTo>
                    <a:pt x="106679" y="0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4640579" y="5389562"/>
              <a:ext cx="1254125" cy="723900"/>
            </a:xfrm>
            <a:custGeom>
              <a:avLst/>
              <a:gdLst/>
              <a:ahLst/>
              <a:cxnLst/>
              <a:rect l="l" t="t" r="r" b="b"/>
              <a:pathLst>
                <a:path w="1254125" h="723900">
                  <a:moveTo>
                    <a:pt x="1254125" y="0"/>
                  </a:moveTo>
                  <a:lnTo>
                    <a:pt x="0" y="0"/>
                  </a:lnTo>
                  <a:lnTo>
                    <a:pt x="0" y="723900"/>
                  </a:lnTo>
                  <a:lnTo>
                    <a:pt x="1254125" y="723900"/>
                  </a:lnTo>
                  <a:lnTo>
                    <a:pt x="125412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4640579" y="5389562"/>
              <a:ext cx="1254125" cy="723900"/>
            </a:xfrm>
            <a:custGeom>
              <a:avLst/>
              <a:gdLst/>
              <a:ahLst/>
              <a:cxnLst/>
              <a:rect l="l" t="t" r="r" b="b"/>
              <a:pathLst>
                <a:path w="1254125" h="723900">
                  <a:moveTo>
                    <a:pt x="0" y="723900"/>
                  </a:moveTo>
                  <a:lnTo>
                    <a:pt x="1254125" y="723900"/>
                  </a:lnTo>
                  <a:lnTo>
                    <a:pt x="1254125" y="0"/>
                  </a:lnTo>
                  <a:lnTo>
                    <a:pt x="0" y="0"/>
                  </a:lnTo>
                  <a:lnTo>
                    <a:pt x="0" y="723900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5133022" y="5232717"/>
              <a:ext cx="273050" cy="227329"/>
            </a:xfrm>
            <a:custGeom>
              <a:avLst/>
              <a:gdLst/>
              <a:ahLst/>
              <a:cxnLst/>
              <a:rect l="l" t="t" r="r" b="b"/>
              <a:pathLst>
                <a:path w="273050" h="227329">
                  <a:moveTo>
                    <a:pt x="272732" y="113665"/>
                  </a:moveTo>
                  <a:lnTo>
                    <a:pt x="0" y="113665"/>
                  </a:lnTo>
                  <a:lnTo>
                    <a:pt x="136525" y="227012"/>
                  </a:lnTo>
                  <a:lnTo>
                    <a:pt x="272732" y="113665"/>
                  </a:lnTo>
                  <a:close/>
                </a:path>
                <a:path w="273050" h="227329">
                  <a:moveTo>
                    <a:pt x="204469" y="0"/>
                  </a:moveTo>
                  <a:lnTo>
                    <a:pt x="68262" y="0"/>
                  </a:lnTo>
                  <a:lnTo>
                    <a:pt x="68262" y="113665"/>
                  </a:lnTo>
                  <a:lnTo>
                    <a:pt x="204469" y="113665"/>
                  </a:lnTo>
                  <a:lnTo>
                    <a:pt x="204469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5133022" y="5232717"/>
              <a:ext cx="273050" cy="227329"/>
            </a:xfrm>
            <a:custGeom>
              <a:avLst/>
              <a:gdLst/>
              <a:ahLst/>
              <a:cxnLst/>
              <a:rect l="l" t="t" r="r" b="b"/>
              <a:pathLst>
                <a:path w="273050" h="227329">
                  <a:moveTo>
                    <a:pt x="272732" y="113665"/>
                  </a:moveTo>
                  <a:lnTo>
                    <a:pt x="136525" y="227012"/>
                  </a:lnTo>
                  <a:lnTo>
                    <a:pt x="0" y="113665"/>
                  </a:lnTo>
                  <a:lnTo>
                    <a:pt x="68262" y="113665"/>
                  </a:lnTo>
                  <a:lnTo>
                    <a:pt x="68262" y="0"/>
                  </a:lnTo>
                  <a:lnTo>
                    <a:pt x="204469" y="0"/>
                  </a:lnTo>
                  <a:lnTo>
                    <a:pt x="204469" y="113665"/>
                  </a:lnTo>
                  <a:lnTo>
                    <a:pt x="272732" y="113665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5923914" y="5595302"/>
              <a:ext cx="213360" cy="291465"/>
            </a:xfrm>
            <a:custGeom>
              <a:avLst/>
              <a:gdLst/>
              <a:ahLst/>
              <a:cxnLst/>
              <a:rect l="l" t="t" r="r" b="b"/>
              <a:pathLst>
                <a:path w="213360" h="291464">
                  <a:moveTo>
                    <a:pt x="106680" y="0"/>
                  </a:moveTo>
                  <a:lnTo>
                    <a:pt x="106680" y="72707"/>
                  </a:lnTo>
                  <a:lnTo>
                    <a:pt x="0" y="72707"/>
                  </a:lnTo>
                  <a:lnTo>
                    <a:pt x="0" y="218440"/>
                  </a:lnTo>
                  <a:lnTo>
                    <a:pt x="106680" y="218440"/>
                  </a:lnTo>
                  <a:lnTo>
                    <a:pt x="106680" y="291147"/>
                  </a:lnTo>
                  <a:lnTo>
                    <a:pt x="213360" y="145415"/>
                  </a:lnTo>
                  <a:lnTo>
                    <a:pt x="1066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5923914" y="5595302"/>
              <a:ext cx="213360" cy="291465"/>
            </a:xfrm>
            <a:custGeom>
              <a:avLst/>
              <a:gdLst/>
              <a:ahLst/>
              <a:cxnLst/>
              <a:rect l="l" t="t" r="r" b="b"/>
              <a:pathLst>
                <a:path w="213360" h="291464">
                  <a:moveTo>
                    <a:pt x="106680" y="0"/>
                  </a:moveTo>
                  <a:lnTo>
                    <a:pt x="213360" y="145415"/>
                  </a:lnTo>
                  <a:lnTo>
                    <a:pt x="106680" y="291147"/>
                  </a:lnTo>
                  <a:lnTo>
                    <a:pt x="106680" y="218440"/>
                  </a:lnTo>
                  <a:lnTo>
                    <a:pt x="0" y="218440"/>
                  </a:lnTo>
                  <a:lnTo>
                    <a:pt x="0" y="72707"/>
                  </a:lnTo>
                  <a:lnTo>
                    <a:pt x="106680" y="72707"/>
                  </a:lnTo>
                  <a:lnTo>
                    <a:pt x="106680" y="0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4828857" y="5701665"/>
            <a:ext cx="10375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αποκρυπτογράφησης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3525520" y="5580062"/>
            <a:ext cx="2165350" cy="227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84300">
              <a:lnSpc>
                <a:spcPts val="795"/>
              </a:lnSpc>
              <a:spcBef>
                <a:spcPts val="100"/>
              </a:spcBef>
            </a:pP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Κρυπτοσύστημα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ts val="795"/>
              </a:lnSpc>
            </a:pPr>
            <a:r>
              <a:rPr sz="800" b="1" spc="50" dirty="0">
                <a:solidFill>
                  <a:srgbClr val="931100"/>
                </a:solidFill>
                <a:latin typeface="Calibri"/>
                <a:cs typeface="Calibri"/>
              </a:rPr>
              <a:t>Κρυπτογραφημένο</a:t>
            </a:r>
            <a:r>
              <a:rPr sz="800" b="1" spc="-15" dirty="0">
                <a:solidFill>
                  <a:srgbClr val="931100"/>
                </a:solidFill>
                <a:latin typeface="Calibri"/>
                <a:cs typeface="Calibri"/>
              </a:rPr>
              <a:t> </a:t>
            </a:r>
            <a:r>
              <a:rPr sz="800" b="1" spc="45" dirty="0">
                <a:solidFill>
                  <a:srgbClr val="931100"/>
                </a:solidFill>
                <a:latin typeface="Calibri"/>
                <a:cs typeface="Calibri"/>
              </a:rPr>
              <a:t>κείμενο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3" name="object 63"/>
          <p:cNvSpPr txBox="1">
            <a:spLocks noGrp="1"/>
          </p:cNvSpPr>
          <p:nvPr>
            <p:ph type="title"/>
          </p:nvPr>
        </p:nvSpPr>
        <p:spPr>
          <a:xfrm>
            <a:off x="855344" y="772477"/>
            <a:ext cx="522986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0" spc="170" dirty="0">
                <a:solidFill>
                  <a:srgbClr val="000000"/>
                </a:solidFill>
                <a:latin typeface="Times New Roman"/>
                <a:cs typeface="Times New Roman"/>
              </a:rPr>
              <a:t>Συμμετρική</a:t>
            </a:r>
            <a:r>
              <a:rPr sz="2200" b="0" spc="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75" dirty="0">
                <a:solidFill>
                  <a:srgbClr val="000000"/>
                </a:solidFill>
                <a:latin typeface="Times New Roman"/>
                <a:cs typeface="Times New Roman"/>
              </a:rPr>
              <a:t>κρυπτογραφία:</a:t>
            </a:r>
            <a:r>
              <a:rPr sz="2200" b="0" spc="2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60" dirty="0">
                <a:solidFill>
                  <a:srgbClr val="000000"/>
                </a:solidFill>
                <a:latin typeface="Times New Roman"/>
                <a:cs typeface="Times New Roman"/>
              </a:rPr>
              <a:t>Διαδικασία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692150" y="1550352"/>
            <a:ext cx="24892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3355" indent="-160655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42857"/>
              <a:buFont typeface="Arial"/>
              <a:buChar char="•"/>
              <a:tabLst>
                <a:tab pos="173355" algn="l"/>
              </a:tabLst>
            </a:pPr>
            <a:r>
              <a:rPr sz="1400" spc="95" dirty="0">
                <a:latin typeface="Calibri"/>
                <a:cs typeface="Calibri"/>
              </a:rPr>
              <a:t>Βασικά,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η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τεχνική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στοχεύει: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893444" y="1841500"/>
            <a:ext cx="6245860" cy="172783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355600" marR="5080" indent="-342900">
              <a:lnSpc>
                <a:spcPct val="95100"/>
              </a:lnSpc>
              <a:spcBef>
                <a:spcPts val="195"/>
              </a:spcBef>
              <a:buSzPct val="128000"/>
              <a:buAutoNum type="arabicPeriod"/>
              <a:tabLst>
                <a:tab pos="354965" algn="l"/>
                <a:tab pos="355600" algn="l"/>
              </a:tabLst>
            </a:pPr>
            <a:r>
              <a:rPr sz="1250" spc="55" dirty="0">
                <a:latin typeface="Calibri"/>
                <a:cs typeface="Calibri"/>
              </a:rPr>
              <a:t>Οι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50" dirty="0">
                <a:latin typeface="Calibri"/>
                <a:cs typeface="Calibri"/>
              </a:rPr>
              <a:t>διαχειριστές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50" dirty="0">
                <a:latin typeface="Calibri"/>
                <a:cs typeface="Calibri"/>
              </a:rPr>
              <a:t>IT/OT,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65" dirty="0">
                <a:latin typeface="Calibri"/>
                <a:cs typeface="Calibri"/>
              </a:rPr>
              <a:t>ο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εξοπλισμός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δικτύου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65" dirty="0">
                <a:latin typeface="Calibri"/>
                <a:cs typeface="Calibri"/>
              </a:rPr>
              <a:t>ή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50" dirty="0">
                <a:latin typeface="Calibri"/>
                <a:cs typeface="Calibri"/>
              </a:rPr>
              <a:t>οι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50" dirty="0">
                <a:latin typeface="Calibri"/>
                <a:cs typeface="Calibri"/>
              </a:rPr>
              <a:t>διαδικασίες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ΠΡΕΠΕΙ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40" dirty="0">
                <a:latin typeface="Calibri"/>
                <a:cs typeface="Calibri"/>
              </a:rPr>
              <a:t>τις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συνθήκες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κρυπτογράφησης,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όπως:</a:t>
            </a:r>
            <a:endParaRPr sz="1250">
              <a:latin typeface="Calibri"/>
              <a:cs typeface="Calibri"/>
            </a:endParaRPr>
          </a:p>
          <a:p>
            <a:pPr marL="377825" lvl="1" indent="-182245">
              <a:lnSpc>
                <a:spcPct val="100000"/>
              </a:lnSpc>
              <a:spcBef>
                <a:spcPts val="870"/>
              </a:spcBef>
              <a:buSzPct val="127272"/>
              <a:buFont typeface="Arial"/>
              <a:buChar char="•"/>
              <a:tabLst>
                <a:tab pos="377825" algn="l"/>
              </a:tabLst>
            </a:pPr>
            <a:r>
              <a:rPr sz="1100" spc="80" dirty="0">
                <a:latin typeface="Calibri"/>
                <a:cs typeface="Calibri"/>
              </a:rPr>
              <a:t>Τύπος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αλγορίθμου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κρυπτογράφησης/αποκρυπτογράφησης</a:t>
            </a:r>
            <a:endParaRPr sz="1100">
              <a:latin typeface="Calibri"/>
              <a:cs typeface="Calibri"/>
            </a:endParaRPr>
          </a:p>
          <a:p>
            <a:pPr marL="378460" marR="1812289" lvl="1" indent="-182880">
              <a:lnSpc>
                <a:spcPct val="128400"/>
              </a:lnSpc>
              <a:spcBef>
                <a:spcPts val="530"/>
              </a:spcBef>
              <a:buSzPct val="127272"/>
              <a:buFont typeface="Arial"/>
              <a:buChar char="•"/>
              <a:tabLst>
                <a:tab pos="377825" algn="l"/>
              </a:tabLst>
            </a:pPr>
            <a:r>
              <a:rPr sz="1100" spc="80" dirty="0">
                <a:latin typeface="Calibri"/>
                <a:cs typeface="Calibri"/>
              </a:rPr>
              <a:t>Το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κλειδί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"συνόδου",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έτσι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μία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από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τις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δύο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οντότητες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κλειδί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κάποψευδοτυχαία)</a:t>
            </a:r>
            <a:endParaRPr sz="1100">
              <a:latin typeface="Calibri"/>
              <a:cs typeface="Calibri"/>
            </a:endParaRPr>
          </a:p>
          <a:p>
            <a:pPr marL="355600" marR="269875" indent="-342900">
              <a:lnSpc>
                <a:spcPct val="95100"/>
              </a:lnSpc>
              <a:spcBef>
                <a:spcPts val="700"/>
              </a:spcBef>
              <a:buSzPct val="128000"/>
              <a:buAutoNum type="arabicPeriod"/>
              <a:tabLst>
                <a:tab pos="354965" algn="l"/>
                <a:tab pos="355600" algn="l"/>
              </a:tabLst>
            </a:pPr>
            <a:r>
              <a:rPr sz="1250" spc="105" dirty="0">
                <a:latin typeface="Calibri"/>
                <a:cs typeface="Calibri"/>
              </a:rPr>
              <a:t>Μία </a:t>
            </a:r>
            <a:r>
              <a:rPr sz="1250" spc="100" dirty="0">
                <a:latin typeface="Calibri"/>
                <a:cs typeface="Calibri"/>
              </a:rPr>
              <a:t>από </a:t>
            </a:r>
            <a:r>
              <a:rPr sz="1250" spc="65" dirty="0">
                <a:latin typeface="Calibri"/>
                <a:cs typeface="Calibri"/>
              </a:rPr>
              <a:t>τις </a:t>
            </a:r>
            <a:r>
              <a:rPr sz="1250" spc="85" dirty="0">
                <a:latin typeface="Calibri"/>
                <a:cs typeface="Calibri"/>
              </a:rPr>
              <a:t>εμπλεκόμενες </a:t>
            </a:r>
            <a:r>
              <a:rPr sz="1250" spc="75" dirty="0">
                <a:latin typeface="Calibri"/>
                <a:cs typeface="Calibri"/>
              </a:rPr>
              <a:t>οντότητες, </a:t>
            </a:r>
            <a:r>
              <a:rPr sz="1250" spc="90" dirty="0">
                <a:latin typeface="Calibri"/>
                <a:cs typeface="Calibri"/>
              </a:rPr>
              <a:t>κρυπτογραφεί </a:t>
            </a:r>
            <a:r>
              <a:rPr sz="1250" spc="85" dirty="0">
                <a:latin typeface="Calibri"/>
                <a:cs typeface="Calibri"/>
              </a:rPr>
              <a:t>το </a:t>
            </a:r>
            <a:r>
              <a:rPr sz="1250" spc="95" dirty="0">
                <a:latin typeface="Calibri"/>
                <a:cs typeface="Calibri"/>
              </a:rPr>
              <a:t>μήνυμα υπό </a:t>
            </a:r>
            <a:r>
              <a:rPr sz="1250" spc="65" dirty="0">
                <a:latin typeface="Calibri"/>
                <a:cs typeface="Calibri"/>
              </a:rPr>
              <a:t>τις </a:t>
            </a:r>
            <a:r>
              <a:rPr sz="1250" spc="7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προκαθορισμένες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ρυθμίσεις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και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αποστέλλει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το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κρυπτογραφημένο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μήνυμα.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8730615" y="1705292"/>
            <a:ext cx="5899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40" dirty="0">
                <a:solidFill>
                  <a:srgbClr val="BF0000"/>
                </a:solidFill>
                <a:latin typeface="Calibri"/>
                <a:cs typeface="Calibri"/>
              </a:rPr>
              <a:t>AES-128bits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981392" y="3906837"/>
            <a:ext cx="67691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67995" algn="r">
              <a:lnSpc>
                <a:spcPct val="133300"/>
              </a:lnSpc>
              <a:spcBef>
                <a:spcPts val="100"/>
              </a:spcBef>
            </a:pPr>
            <a:r>
              <a:rPr sz="600" spc="40" dirty="0">
                <a:latin typeface="Calibri"/>
                <a:cs typeface="Calibri"/>
              </a:rPr>
              <a:t>Απ</a:t>
            </a:r>
            <a:r>
              <a:rPr sz="600" spc="30" dirty="0">
                <a:latin typeface="Calibri"/>
                <a:cs typeface="Calibri"/>
              </a:rPr>
              <a:t>λ</a:t>
            </a:r>
            <a:r>
              <a:rPr sz="600" spc="25" dirty="0">
                <a:latin typeface="Calibri"/>
                <a:cs typeface="Calibri"/>
              </a:rPr>
              <a:t>ό  κείμενο:</a:t>
            </a:r>
            <a:r>
              <a:rPr sz="600" spc="-35" dirty="0">
                <a:latin typeface="Calibri"/>
                <a:cs typeface="Calibri"/>
              </a:rPr>
              <a:t> </a:t>
            </a:r>
            <a:r>
              <a:rPr sz="600" i="1" spc="50" dirty="0">
                <a:latin typeface="Calibri"/>
                <a:cs typeface="Calibri"/>
              </a:rPr>
              <a:t>"Αλλάξτε </a:t>
            </a:r>
            <a:r>
              <a:rPr sz="600" i="1" spc="-120" dirty="0">
                <a:latin typeface="Calibri"/>
                <a:cs typeface="Calibri"/>
              </a:rPr>
              <a:t> </a:t>
            </a:r>
            <a:r>
              <a:rPr sz="600" i="1" spc="50" dirty="0">
                <a:latin typeface="Calibri"/>
                <a:cs typeface="Calibri"/>
              </a:rPr>
              <a:t>εξουσία/δυναμία </a:t>
            </a:r>
            <a:r>
              <a:rPr sz="600" i="1" spc="-125" dirty="0">
                <a:latin typeface="Calibri"/>
                <a:cs typeface="Calibri"/>
              </a:rPr>
              <a:t> </a:t>
            </a:r>
            <a:r>
              <a:rPr sz="600" i="1" spc="50" dirty="0">
                <a:latin typeface="Calibri"/>
                <a:cs typeface="Calibri"/>
              </a:rPr>
              <a:t>της</a:t>
            </a:r>
            <a:r>
              <a:rPr sz="600" i="1" spc="10" dirty="0">
                <a:latin typeface="Calibri"/>
                <a:cs typeface="Calibri"/>
              </a:rPr>
              <a:t> </a:t>
            </a:r>
            <a:r>
              <a:rPr sz="600" i="1" spc="40" dirty="0">
                <a:latin typeface="Calibri"/>
                <a:cs typeface="Calibri"/>
              </a:rPr>
              <a:t>γεννήτριας"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5628004" y="3951287"/>
            <a:ext cx="379095" cy="209550"/>
          </a:xfrm>
          <a:prstGeom prst="rect">
            <a:avLst/>
          </a:prstGeom>
        </p:spPr>
        <p:txBody>
          <a:bodyPr vert="horz" wrap="square" lIns="0" tIns="36194" rIns="0" bIns="0" rtlCol="0">
            <a:spAutoFit/>
          </a:bodyPr>
          <a:lstStyle/>
          <a:p>
            <a:pPr marL="205104">
              <a:lnSpc>
                <a:spcPct val="100000"/>
              </a:lnSpc>
              <a:spcBef>
                <a:spcPts val="284"/>
              </a:spcBef>
            </a:pPr>
            <a:r>
              <a:rPr sz="450" b="1" spc="-10" dirty="0">
                <a:solidFill>
                  <a:srgbClr val="FFFFFF"/>
                </a:solidFill>
                <a:latin typeface="Calibri"/>
                <a:cs typeface="Calibri"/>
              </a:rPr>
              <a:t>HMI</a:t>
            </a:r>
            <a:endParaRPr sz="4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sz="450" b="1" spc="5" dirty="0">
                <a:solidFill>
                  <a:srgbClr val="FFFFFF"/>
                </a:solidFill>
                <a:latin typeface="Calibri"/>
                <a:cs typeface="Calibri"/>
              </a:rPr>
              <a:t>(υποσταθμός)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3582670" y="4148772"/>
            <a:ext cx="548640" cy="209550"/>
          </a:xfrm>
          <a:prstGeom prst="rect">
            <a:avLst/>
          </a:prstGeom>
        </p:spPr>
        <p:txBody>
          <a:bodyPr vert="horz" wrap="square" lIns="0" tIns="36194" rIns="0" bIns="0" rtlCol="0">
            <a:spAutoFit/>
          </a:bodyPr>
          <a:lstStyle/>
          <a:p>
            <a:pPr marL="52705">
              <a:lnSpc>
                <a:spcPct val="100000"/>
              </a:lnSpc>
              <a:spcBef>
                <a:spcPts val="284"/>
              </a:spcBef>
            </a:pPr>
            <a:r>
              <a:rPr sz="450" spc="20" dirty="0">
                <a:latin typeface="Calibri"/>
                <a:cs typeface="Calibri"/>
              </a:rPr>
              <a:t>Κ</a:t>
            </a:r>
            <a:r>
              <a:rPr sz="450" spc="25" dirty="0">
                <a:latin typeface="Calibri"/>
                <a:cs typeface="Calibri"/>
              </a:rPr>
              <a:t>υπ</a:t>
            </a:r>
            <a:r>
              <a:rPr sz="450" spc="20" dirty="0">
                <a:latin typeface="Calibri"/>
                <a:cs typeface="Calibri"/>
              </a:rPr>
              <a:t>ρ</a:t>
            </a:r>
            <a:r>
              <a:rPr sz="450" dirty="0">
                <a:latin typeface="Calibri"/>
                <a:cs typeface="Calibri"/>
              </a:rPr>
              <a:t>ι</a:t>
            </a:r>
            <a:r>
              <a:rPr sz="450" spc="25" dirty="0">
                <a:latin typeface="Calibri"/>
                <a:cs typeface="Calibri"/>
              </a:rPr>
              <a:t>α</a:t>
            </a:r>
            <a:r>
              <a:rPr sz="450" spc="15" dirty="0">
                <a:latin typeface="Calibri"/>
                <a:cs typeface="Calibri"/>
              </a:rPr>
              <a:t>κ</a:t>
            </a:r>
            <a:r>
              <a:rPr sz="450" spc="35" dirty="0">
                <a:latin typeface="Calibri"/>
                <a:cs typeface="Calibri"/>
              </a:rPr>
              <a:t>ό</a:t>
            </a:r>
            <a:r>
              <a:rPr sz="450" spc="-5" dirty="0">
                <a:latin typeface="Calibri"/>
                <a:cs typeface="Calibri"/>
              </a:rPr>
              <a:t> </a:t>
            </a:r>
            <a:r>
              <a:rPr sz="450" spc="20" dirty="0">
                <a:latin typeface="Calibri"/>
                <a:cs typeface="Calibri"/>
              </a:rPr>
              <a:t>κε</a:t>
            </a:r>
            <a:r>
              <a:rPr sz="450" spc="15" dirty="0">
                <a:latin typeface="Calibri"/>
                <a:cs typeface="Calibri"/>
              </a:rPr>
              <a:t>ίμ</a:t>
            </a:r>
            <a:r>
              <a:rPr sz="450" spc="20" dirty="0">
                <a:latin typeface="Calibri"/>
                <a:cs typeface="Calibri"/>
              </a:rPr>
              <a:t>εν</a:t>
            </a:r>
            <a:r>
              <a:rPr sz="450" spc="25" dirty="0">
                <a:latin typeface="Calibri"/>
                <a:cs typeface="Calibri"/>
              </a:rPr>
              <a:t>ο</a:t>
            </a:r>
            <a:r>
              <a:rPr sz="450" spc="15" dirty="0">
                <a:latin typeface="Calibri"/>
                <a:cs typeface="Calibri"/>
              </a:rPr>
              <a:t>:</a:t>
            </a:r>
            <a:endParaRPr sz="4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sz="450" i="1" spc="5" dirty="0">
                <a:latin typeface="Calibri"/>
                <a:cs typeface="Calibri"/>
              </a:rPr>
              <a:t>"5&amp;321ffd421"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6152515" y="3878579"/>
            <a:ext cx="675005" cy="390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600" spc="55" dirty="0">
                <a:latin typeface="Calibri"/>
                <a:cs typeface="Calibri"/>
              </a:rPr>
              <a:t>Απλό </a:t>
            </a:r>
            <a:r>
              <a:rPr sz="600" spc="40" dirty="0">
                <a:latin typeface="Calibri"/>
                <a:cs typeface="Calibri"/>
              </a:rPr>
              <a:t>κείμενο: </a:t>
            </a:r>
            <a:r>
              <a:rPr sz="600" spc="45" dirty="0">
                <a:latin typeface="Calibri"/>
                <a:cs typeface="Calibri"/>
              </a:rPr>
              <a:t> </a:t>
            </a:r>
            <a:r>
              <a:rPr sz="600" i="1" spc="50" dirty="0">
                <a:latin typeface="Calibri"/>
                <a:cs typeface="Calibri"/>
              </a:rPr>
              <a:t>"Αλλάξτε </a:t>
            </a:r>
            <a:r>
              <a:rPr sz="600" i="1" spc="55" dirty="0">
                <a:latin typeface="Calibri"/>
                <a:cs typeface="Calibri"/>
              </a:rPr>
              <a:t> </a:t>
            </a:r>
            <a:r>
              <a:rPr sz="600" i="1" spc="50" dirty="0">
                <a:latin typeface="Calibri"/>
                <a:cs typeface="Calibri"/>
              </a:rPr>
              <a:t>εξουσία/δυναμία </a:t>
            </a:r>
            <a:r>
              <a:rPr sz="600" i="1" spc="-130" dirty="0">
                <a:latin typeface="Calibri"/>
                <a:cs typeface="Calibri"/>
              </a:rPr>
              <a:t> </a:t>
            </a:r>
            <a:r>
              <a:rPr sz="600" i="1" spc="40" dirty="0">
                <a:latin typeface="Calibri"/>
                <a:cs typeface="Calibri"/>
              </a:rPr>
              <a:t>γεννήτριας"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2541270" y="4487545"/>
            <a:ext cx="9652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9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3266440" y="4512945"/>
            <a:ext cx="928369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spc="55" dirty="0">
                <a:latin typeface="Calibri"/>
                <a:cs typeface="Calibri"/>
              </a:rPr>
              <a:t>Κανάλι</a:t>
            </a:r>
            <a:r>
              <a:rPr sz="700" b="1" spc="-25" dirty="0">
                <a:latin typeface="Calibri"/>
                <a:cs typeface="Calibri"/>
              </a:rPr>
              <a:t> </a:t>
            </a:r>
            <a:r>
              <a:rPr sz="700" b="1" spc="45" dirty="0">
                <a:latin typeface="Calibri"/>
                <a:cs typeface="Calibri"/>
              </a:rPr>
              <a:t>επικοινωνίας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5229859" y="4468495"/>
            <a:ext cx="920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85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5257482" y="5010784"/>
            <a:ext cx="952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i="1" spc="-30" dirty="0">
                <a:solidFill>
                  <a:srgbClr val="931100"/>
                </a:solidFill>
                <a:latin typeface="Arial"/>
                <a:cs typeface="Arial"/>
              </a:rPr>
              <a:t>K</a:t>
            </a:r>
            <a:endParaRPr sz="80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966469" y="5647690"/>
            <a:ext cx="6578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50" dirty="0">
                <a:latin typeface="Calibri"/>
                <a:cs typeface="Calibri"/>
              </a:rPr>
              <a:t>Απλό</a:t>
            </a:r>
            <a:r>
              <a:rPr sz="800" spc="-4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κείμενο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6186804" y="5654040"/>
            <a:ext cx="6578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50" dirty="0">
                <a:latin typeface="Calibri"/>
                <a:cs typeface="Calibri"/>
              </a:rPr>
              <a:t>Απλό</a:t>
            </a:r>
            <a:r>
              <a:rPr sz="800" spc="-4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κείμενο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22554" y="6116320"/>
            <a:ext cx="4672965" cy="4705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325" marR="5080">
              <a:lnSpc>
                <a:spcPct val="134700"/>
              </a:lnSpc>
              <a:spcBef>
                <a:spcPts val="100"/>
              </a:spcBef>
            </a:pPr>
            <a:r>
              <a:rPr sz="600" spc="75" dirty="0">
                <a:latin typeface="Calibri"/>
                <a:cs typeface="Calibri"/>
              </a:rPr>
              <a:t>Πηγή</a:t>
            </a:r>
            <a:r>
              <a:rPr sz="600" spc="35" dirty="0">
                <a:latin typeface="Calibri"/>
                <a:cs typeface="Calibri"/>
              </a:rPr>
              <a:t> </a:t>
            </a:r>
            <a:r>
              <a:rPr sz="600" spc="60" dirty="0">
                <a:latin typeface="Calibri"/>
                <a:cs typeface="Calibri"/>
              </a:rPr>
              <a:t>και</a:t>
            </a:r>
            <a:r>
              <a:rPr sz="600" spc="35" dirty="0">
                <a:latin typeface="Calibri"/>
                <a:cs typeface="Calibri"/>
              </a:rPr>
              <a:t> </a:t>
            </a:r>
            <a:r>
              <a:rPr sz="600" spc="75" dirty="0">
                <a:latin typeface="Calibri"/>
                <a:cs typeface="Calibri"/>
              </a:rPr>
              <a:t>πηγή</a:t>
            </a:r>
            <a:r>
              <a:rPr sz="600" spc="40" dirty="0">
                <a:latin typeface="Calibri"/>
                <a:cs typeface="Calibri"/>
              </a:rPr>
              <a:t> </a:t>
            </a:r>
            <a:r>
              <a:rPr sz="600" spc="65" dirty="0">
                <a:latin typeface="Calibri"/>
                <a:cs typeface="Calibri"/>
              </a:rPr>
              <a:t>σχήματος:</a:t>
            </a:r>
            <a:r>
              <a:rPr sz="600" spc="40" dirty="0">
                <a:latin typeface="Calibri"/>
                <a:cs typeface="Calibri"/>
              </a:rPr>
              <a:t> </a:t>
            </a:r>
            <a:r>
              <a:rPr sz="600" spc="65" dirty="0">
                <a:solidFill>
                  <a:srgbClr val="333333"/>
                </a:solidFill>
                <a:latin typeface="Calibri"/>
                <a:cs typeface="Calibri"/>
              </a:rPr>
              <a:t>Buchanan,</a:t>
            </a:r>
            <a:r>
              <a:rPr sz="600" spc="3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600" spc="60" dirty="0">
                <a:solidFill>
                  <a:srgbClr val="333333"/>
                </a:solidFill>
                <a:latin typeface="Calibri"/>
                <a:cs typeface="Calibri"/>
              </a:rPr>
              <a:t>William</a:t>
            </a:r>
            <a:r>
              <a:rPr sz="600" spc="40" dirty="0">
                <a:solidFill>
                  <a:srgbClr val="333333"/>
                </a:solidFill>
                <a:latin typeface="Calibri"/>
                <a:cs typeface="Calibri"/>
              </a:rPr>
              <a:t> J.,</a:t>
            </a:r>
            <a:r>
              <a:rPr sz="600" spc="3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600" spc="70" dirty="0">
                <a:solidFill>
                  <a:srgbClr val="333333"/>
                </a:solidFill>
                <a:latin typeface="Calibri"/>
                <a:cs typeface="Calibri"/>
              </a:rPr>
              <a:t>Human-Readable</a:t>
            </a:r>
            <a:r>
              <a:rPr sz="600" spc="3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600" spc="75" dirty="0">
                <a:solidFill>
                  <a:srgbClr val="333333"/>
                </a:solidFill>
                <a:latin typeface="Calibri"/>
                <a:cs typeface="Calibri"/>
              </a:rPr>
              <a:t>Κρυπτογραφημένα</a:t>
            </a:r>
            <a:r>
              <a:rPr sz="600" spc="4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600" spc="60" dirty="0">
                <a:solidFill>
                  <a:srgbClr val="333333"/>
                </a:solidFill>
                <a:latin typeface="Calibri"/>
                <a:cs typeface="Calibri"/>
              </a:rPr>
              <a:t>Κλειδιά.</a:t>
            </a:r>
            <a:r>
              <a:rPr sz="600" spc="3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600" spc="60" dirty="0">
                <a:solidFill>
                  <a:srgbClr val="333333"/>
                </a:solidFill>
                <a:latin typeface="Calibri"/>
                <a:cs typeface="Calibri"/>
              </a:rPr>
              <a:t>Asecuritysite.com,</a:t>
            </a:r>
            <a:r>
              <a:rPr sz="600" spc="4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600" spc="65" dirty="0">
                <a:solidFill>
                  <a:srgbClr val="333333"/>
                </a:solidFill>
                <a:latin typeface="Calibri"/>
                <a:cs typeface="Calibri"/>
              </a:rPr>
              <a:t>2024. </a:t>
            </a:r>
            <a:r>
              <a:rPr sz="600" spc="7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600" spc="25" dirty="0">
                <a:latin typeface="Calibri"/>
                <a:cs typeface="Calibri"/>
              </a:rPr>
              <a:t>URL: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u="sng" spc="1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15"/>
              </a:rPr>
              <a:t>https://asecuritysite.com/κρυπτογράφηση/</a:t>
            </a:r>
            <a:r>
              <a:rPr sz="600" u="sng" spc="1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plain</a:t>
            </a:r>
            <a:endParaRPr sz="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100" spc="80" dirty="0">
                <a:latin typeface="Calibri"/>
                <a:cs typeface="Calibri"/>
              </a:rPr>
              <a:t>CSP001_C_E</a:t>
            </a:r>
            <a:r>
              <a:rPr sz="1100" spc="3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6: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Davide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Ferraris,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Πανεπιστήμιο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ΜάλαγαΙσπανία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11599544" y="57467"/>
            <a:ext cx="419100" cy="44259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045"/>
              </a:lnSpc>
            </a:pPr>
            <a:r>
              <a:rPr sz="3100" spc="14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3100" spc="-2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100" spc="165" dirty="0">
                <a:solidFill>
                  <a:srgbClr val="D8D8D8"/>
                </a:solidFill>
                <a:latin typeface="Calibri"/>
                <a:cs typeface="Calibri"/>
              </a:rPr>
              <a:t>ΕΥΑΊΣΘΗΤΩΝ</a:t>
            </a:r>
            <a:endParaRPr sz="3100">
              <a:latin typeface="Calibri"/>
              <a:cs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784350" y="4017962"/>
            <a:ext cx="28130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4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600" b="1" spc="5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600" b="1" spc="60" dirty="0">
                <a:solidFill>
                  <a:srgbClr val="FFFFFF"/>
                </a:solidFill>
                <a:latin typeface="Calibri"/>
                <a:cs typeface="Calibri"/>
              </a:rPr>
              <a:t>AD</a:t>
            </a:r>
            <a:r>
              <a:rPr sz="600" b="1" spc="7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11127422" y="6197282"/>
            <a:ext cx="132080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3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85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10200" y="621030"/>
            <a:ext cx="7093584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2800" b="0" spc="-175" dirty="0">
                <a:solidFill>
                  <a:srgbClr val="2F75B5"/>
                </a:solidFill>
                <a:latin typeface="Calibri"/>
                <a:cs typeface="Calibri"/>
              </a:rPr>
              <a:t>Απ</a:t>
            </a:r>
            <a:r>
              <a:rPr lang="el-GR" sz="2800" b="0" spc="-165" dirty="0">
                <a:solidFill>
                  <a:srgbClr val="2F75B5"/>
                </a:solidFill>
                <a:latin typeface="Calibri"/>
                <a:cs typeface="Calibri"/>
              </a:rPr>
              <a:t>λ</a:t>
            </a:r>
            <a:r>
              <a:rPr lang="el-GR" sz="2800" b="0" spc="-190" dirty="0">
                <a:solidFill>
                  <a:srgbClr val="2F75B5"/>
                </a:solidFill>
                <a:latin typeface="Calibri"/>
                <a:cs typeface="Calibri"/>
              </a:rPr>
              <a:t>ό</a:t>
            </a:r>
            <a:r>
              <a:rPr lang="el-GR" sz="2800" b="0" spc="15" dirty="0">
                <a:solidFill>
                  <a:srgbClr val="2F75B5"/>
                </a:solidFill>
                <a:latin typeface="Calibri"/>
                <a:cs typeface="Calibri"/>
              </a:rPr>
              <a:t> </a:t>
            </a:r>
            <a:r>
              <a:rPr lang="el-GR" sz="2800" b="0" spc="-185" dirty="0">
                <a:solidFill>
                  <a:srgbClr val="2F75B5"/>
                </a:solidFill>
                <a:latin typeface="Calibri"/>
                <a:cs typeface="Calibri"/>
              </a:rPr>
              <a:t>υπό</a:t>
            </a:r>
            <a:r>
              <a:rPr lang="el-GR" sz="2800" b="0" spc="-175" dirty="0">
                <a:solidFill>
                  <a:srgbClr val="2F75B5"/>
                </a:solidFill>
                <a:latin typeface="Calibri"/>
                <a:cs typeface="Calibri"/>
              </a:rPr>
              <a:t>δ</a:t>
            </a:r>
            <a:r>
              <a:rPr lang="el-GR" sz="2800" b="0" spc="-155" dirty="0">
                <a:solidFill>
                  <a:srgbClr val="2F75B5"/>
                </a:solidFill>
                <a:latin typeface="Calibri"/>
                <a:cs typeface="Calibri"/>
              </a:rPr>
              <a:t>ε</a:t>
            </a:r>
            <a:r>
              <a:rPr lang="el-GR" sz="2800" b="0" spc="-90" dirty="0">
                <a:solidFill>
                  <a:srgbClr val="2F75B5"/>
                </a:solidFill>
                <a:latin typeface="Calibri"/>
                <a:cs typeface="Calibri"/>
              </a:rPr>
              <a:t>ι</a:t>
            </a:r>
            <a:r>
              <a:rPr lang="el-GR" sz="2800" b="0" spc="-135" dirty="0">
                <a:solidFill>
                  <a:srgbClr val="2F75B5"/>
                </a:solidFill>
                <a:latin typeface="Calibri"/>
                <a:cs typeface="Calibri"/>
              </a:rPr>
              <a:t>γ</a:t>
            </a:r>
            <a:r>
              <a:rPr lang="el-GR" sz="2800" b="0" spc="-260" dirty="0">
                <a:solidFill>
                  <a:srgbClr val="2F75B5"/>
                </a:solidFill>
                <a:latin typeface="Calibri"/>
                <a:cs typeface="Calibri"/>
              </a:rPr>
              <a:t>μ</a:t>
            </a:r>
            <a:r>
              <a:rPr lang="el-GR" sz="2800" b="0" spc="-165" dirty="0">
                <a:solidFill>
                  <a:srgbClr val="2F75B5"/>
                </a:solidFill>
                <a:latin typeface="Calibri"/>
                <a:cs typeface="Calibri"/>
              </a:rPr>
              <a:t>α</a:t>
            </a:r>
            <a:r>
              <a:rPr lang="el-GR" sz="2800" b="0" dirty="0">
                <a:solidFill>
                  <a:srgbClr val="2F75B5"/>
                </a:solidFill>
                <a:latin typeface="Calibri"/>
                <a:cs typeface="Calibri"/>
              </a:rPr>
              <a:t> </a:t>
            </a:r>
            <a:r>
              <a:rPr lang="el-GR" sz="2800" b="0" spc="-130" dirty="0">
                <a:solidFill>
                  <a:srgbClr val="2F75B5"/>
                </a:solidFill>
                <a:latin typeface="Calibri"/>
                <a:cs typeface="Calibri"/>
              </a:rPr>
              <a:t>εκτί</a:t>
            </a:r>
            <a:r>
              <a:rPr lang="el-GR" sz="2800" b="0" spc="-245" dirty="0">
                <a:solidFill>
                  <a:srgbClr val="2F75B5"/>
                </a:solidFill>
                <a:latin typeface="Calibri"/>
                <a:cs typeface="Calibri"/>
              </a:rPr>
              <a:t>μ</a:t>
            </a:r>
            <a:r>
              <a:rPr lang="el-GR" sz="2800" b="0" spc="-185" dirty="0">
                <a:solidFill>
                  <a:srgbClr val="2F75B5"/>
                </a:solidFill>
                <a:latin typeface="Calibri"/>
                <a:cs typeface="Calibri"/>
              </a:rPr>
              <a:t>η</a:t>
            </a:r>
            <a:r>
              <a:rPr lang="el-GR" sz="2800" b="0" spc="-130" dirty="0">
                <a:solidFill>
                  <a:srgbClr val="2F75B5"/>
                </a:solidFill>
                <a:latin typeface="Calibri"/>
                <a:cs typeface="Calibri"/>
              </a:rPr>
              <a:t>σ</a:t>
            </a:r>
            <a:r>
              <a:rPr lang="el-GR" sz="2800" b="0" spc="-185" dirty="0">
                <a:solidFill>
                  <a:srgbClr val="2F75B5"/>
                </a:solidFill>
                <a:latin typeface="Calibri"/>
                <a:cs typeface="Calibri"/>
              </a:rPr>
              <a:t>η</a:t>
            </a:r>
            <a:r>
              <a:rPr lang="el-GR" sz="2800" b="0" spc="-130" dirty="0">
                <a:solidFill>
                  <a:srgbClr val="2F75B5"/>
                </a:solidFill>
                <a:latin typeface="Calibri"/>
                <a:cs typeface="Calibri"/>
              </a:rPr>
              <a:t>ς</a:t>
            </a:r>
            <a:r>
              <a:rPr lang="el-GR" sz="2800" b="0" spc="15" dirty="0">
                <a:solidFill>
                  <a:srgbClr val="2F75B5"/>
                </a:solidFill>
                <a:latin typeface="Calibri"/>
                <a:cs typeface="Calibri"/>
              </a:rPr>
              <a:t> </a:t>
            </a:r>
            <a:r>
              <a:rPr lang="el-GR" sz="2800" b="0" spc="-114" dirty="0">
                <a:solidFill>
                  <a:srgbClr val="2F75B5"/>
                </a:solidFill>
                <a:latin typeface="Calibri"/>
                <a:cs typeface="Calibri"/>
              </a:rPr>
              <a:t>κι</a:t>
            </a:r>
            <a:r>
              <a:rPr lang="el-GR" sz="2800" b="0" spc="-190" dirty="0">
                <a:solidFill>
                  <a:srgbClr val="2F75B5"/>
                </a:solidFill>
                <a:latin typeface="Calibri"/>
                <a:cs typeface="Calibri"/>
              </a:rPr>
              <a:t>ν</a:t>
            </a:r>
            <a:r>
              <a:rPr lang="el-GR" sz="2800" b="0" spc="-160" dirty="0">
                <a:solidFill>
                  <a:srgbClr val="2F75B5"/>
                </a:solidFill>
                <a:latin typeface="Calibri"/>
                <a:cs typeface="Calibri"/>
              </a:rPr>
              <a:t>δ</a:t>
            </a:r>
            <a:r>
              <a:rPr lang="el-GR" sz="2800" b="0" spc="-145" dirty="0">
                <a:solidFill>
                  <a:srgbClr val="2F75B5"/>
                </a:solidFill>
                <a:latin typeface="Calibri"/>
                <a:cs typeface="Calibri"/>
              </a:rPr>
              <a:t>ύ</a:t>
            </a:r>
            <a:r>
              <a:rPr lang="el-GR" sz="2800" b="0" spc="-190" dirty="0">
                <a:solidFill>
                  <a:srgbClr val="2F75B5"/>
                </a:solidFill>
                <a:latin typeface="Calibri"/>
                <a:cs typeface="Calibri"/>
              </a:rPr>
              <a:t>νω</a:t>
            </a:r>
            <a:r>
              <a:rPr lang="el-GR" sz="2800" b="0" spc="-185" dirty="0">
                <a:solidFill>
                  <a:srgbClr val="2F75B5"/>
                </a:solidFill>
                <a:latin typeface="Calibri"/>
                <a:cs typeface="Calibri"/>
              </a:rPr>
              <a:t>ν</a:t>
            </a:r>
            <a:r>
              <a:rPr lang="el-GR" sz="2800" b="0" spc="15" dirty="0">
                <a:solidFill>
                  <a:srgbClr val="2F75B5"/>
                </a:solidFill>
                <a:latin typeface="Calibri"/>
                <a:cs typeface="Calibri"/>
              </a:rPr>
              <a:t> </a:t>
            </a:r>
            <a:r>
              <a:rPr lang="el-GR" sz="2800" b="0" spc="-100" dirty="0">
                <a:solidFill>
                  <a:srgbClr val="2F75B5"/>
                </a:solidFill>
                <a:latin typeface="Calibri"/>
                <a:cs typeface="Calibri"/>
              </a:rPr>
              <a:t>γι</a:t>
            </a:r>
            <a:r>
              <a:rPr lang="el-GR" sz="2800" b="0" spc="-165" dirty="0">
                <a:solidFill>
                  <a:srgbClr val="2F75B5"/>
                </a:solidFill>
                <a:latin typeface="Calibri"/>
                <a:cs typeface="Calibri"/>
              </a:rPr>
              <a:t>α</a:t>
            </a:r>
            <a:r>
              <a:rPr lang="el-GR" sz="2800" b="0" spc="15" dirty="0">
                <a:solidFill>
                  <a:srgbClr val="2F75B5"/>
                </a:solidFill>
                <a:latin typeface="Calibri"/>
                <a:cs typeface="Calibri"/>
              </a:rPr>
              <a:t> </a:t>
            </a:r>
            <a:r>
              <a:rPr lang="el-GR" sz="2800" b="0" spc="-145" dirty="0">
                <a:solidFill>
                  <a:srgbClr val="2F75B5"/>
                </a:solidFill>
                <a:latin typeface="Calibri"/>
                <a:cs typeface="Calibri"/>
              </a:rPr>
              <a:t>τ</a:t>
            </a:r>
            <a:r>
              <a:rPr lang="el-GR" sz="2800" b="0" spc="-180" dirty="0">
                <a:solidFill>
                  <a:srgbClr val="2F75B5"/>
                </a:solidFill>
                <a:latin typeface="Calibri"/>
                <a:cs typeface="Calibri"/>
              </a:rPr>
              <a:t>η</a:t>
            </a:r>
            <a:r>
              <a:rPr lang="el-GR" sz="2800" b="0" spc="-185" dirty="0">
                <a:solidFill>
                  <a:srgbClr val="2F75B5"/>
                </a:solidFill>
                <a:latin typeface="Calibri"/>
                <a:cs typeface="Calibri"/>
              </a:rPr>
              <a:t>ν</a:t>
            </a:r>
            <a:r>
              <a:rPr lang="el-GR" sz="2800" b="0" spc="15" dirty="0">
                <a:solidFill>
                  <a:srgbClr val="2F75B5"/>
                </a:solidFill>
                <a:latin typeface="Calibri"/>
                <a:cs typeface="Calibri"/>
              </a:rPr>
              <a:t> </a:t>
            </a:r>
            <a:r>
              <a:rPr lang="el-GR" sz="2800" b="0" spc="-175" dirty="0">
                <a:solidFill>
                  <a:srgbClr val="2F75B5"/>
                </a:solidFill>
                <a:latin typeface="Calibri"/>
                <a:cs typeface="Calibri"/>
              </a:rPr>
              <a:t>ασφάλ</a:t>
            </a:r>
            <a:r>
              <a:rPr lang="el-GR" sz="2800" b="0" spc="-140" dirty="0">
                <a:solidFill>
                  <a:srgbClr val="2F75B5"/>
                </a:solidFill>
                <a:latin typeface="Calibri"/>
                <a:cs typeface="Calibri"/>
              </a:rPr>
              <a:t>ε</a:t>
            </a:r>
            <a:r>
              <a:rPr lang="el-GR" sz="2800" b="0" spc="-80" dirty="0">
                <a:solidFill>
                  <a:srgbClr val="2F75B5"/>
                </a:solidFill>
                <a:latin typeface="Calibri"/>
                <a:cs typeface="Calibri"/>
              </a:rPr>
              <a:t>ι</a:t>
            </a:r>
            <a:r>
              <a:rPr lang="el-GR" sz="2800" b="0" spc="-165" dirty="0">
                <a:solidFill>
                  <a:srgbClr val="2F75B5"/>
                </a:solidFill>
                <a:latin typeface="Calibri"/>
                <a:cs typeface="Calibri"/>
              </a:rPr>
              <a:t>α</a:t>
            </a:r>
            <a:r>
              <a:rPr lang="el-GR" sz="2800" b="0" spc="15" dirty="0">
                <a:solidFill>
                  <a:srgbClr val="2F75B5"/>
                </a:solidFill>
                <a:latin typeface="Calibri"/>
                <a:cs typeface="Calibri"/>
              </a:rPr>
              <a:t> </a:t>
            </a:r>
            <a:r>
              <a:rPr lang="el-GR" sz="2800" b="0" spc="-135" dirty="0">
                <a:solidFill>
                  <a:srgbClr val="2F75B5"/>
                </a:solidFill>
                <a:latin typeface="Calibri"/>
                <a:cs typeface="Calibri"/>
              </a:rPr>
              <a:t>σ</a:t>
            </a:r>
            <a:r>
              <a:rPr lang="el-GR" sz="2800" b="0" spc="-140" dirty="0">
                <a:solidFill>
                  <a:srgbClr val="2F75B5"/>
                </a:solidFill>
                <a:latin typeface="Calibri"/>
                <a:cs typeface="Calibri"/>
              </a:rPr>
              <a:t>τ</a:t>
            </a:r>
            <a:r>
              <a:rPr lang="el-GR" sz="2800" b="0" spc="-195" dirty="0">
                <a:solidFill>
                  <a:srgbClr val="2F75B5"/>
                </a:solidFill>
                <a:latin typeface="Calibri"/>
                <a:cs typeface="Calibri"/>
              </a:rPr>
              <a:t>ο</a:t>
            </a:r>
            <a:r>
              <a:rPr lang="el-GR" sz="2800" b="0" spc="-185" dirty="0">
                <a:solidFill>
                  <a:srgbClr val="2F75B5"/>
                </a:solidFill>
                <a:latin typeface="Calibri"/>
                <a:cs typeface="Calibri"/>
              </a:rPr>
              <a:t>ν</a:t>
            </a:r>
            <a:r>
              <a:rPr lang="el-GR" sz="2800" b="0" spc="10" dirty="0">
                <a:solidFill>
                  <a:srgbClr val="2F75B5"/>
                </a:solidFill>
                <a:latin typeface="Calibri"/>
                <a:cs typeface="Calibri"/>
              </a:rPr>
              <a:t> </a:t>
            </a:r>
            <a:r>
              <a:rPr lang="el-GR" sz="2800" b="0" spc="-150" dirty="0">
                <a:solidFill>
                  <a:srgbClr val="2F75B5"/>
                </a:solidFill>
                <a:latin typeface="Calibri"/>
                <a:cs typeface="Calibri"/>
              </a:rPr>
              <a:t>κυβερ</a:t>
            </a:r>
            <a:r>
              <a:rPr lang="el-GR" sz="2800" b="0" spc="-190" dirty="0">
                <a:solidFill>
                  <a:srgbClr val="2F75B5"/>
                </a:solidFill>
                <a:latin typeface="Calibri"/>
                <a:cs typeface="Calibri"/>
              </a:rPr>
              <a:t>νο</a:t>
            </a:r>
            <a:r>
              <a:rPr lang="el-GR" sz="2800" b="0" spc="-150" dirty="0">
                <a:solidFill>
                  <a:srgbClr val="2F75B5"/>
                </a:solidFill>
                <a:latin typeface="Calibri"/>
                <a:cs typeface="Calibri"/>
              </a:rPr>
              <a:t>χ</a:t>
            </a:r>
            <a:r>
              <a:rPr lang="el-GR" sz="2800" b="0" spc="-195" dirty="0">
                <a:solidFill>
                  <a:srgbClr val="2F75B5"/>
                </a:solidFill>
                <a:latin typeface="Calibri"/>
                <a:cs typeface="Calibri"/>
              </a:rPr>
              <a:t>ώ</a:t>
            </a:r>
            <a:r>
              <a:rPr lang="el-GR" sz="2800" b="0" spc="-175" dirty="0">
                <a:solidFill>
                  <a:srgbClr val="2F75B5"/>
                </a:solidFill>
                <a:latin typeface="Calibri"/>
                <a:cs typeface="Calibri"/>
              </a:rPr>
              <a:t>ρο</a:t>
            </a:r>
            <a:endParaRPr lang="el-GR" sz="2800" dirty="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261167" cy="8229599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754380" y="935990"/>
            <a:ext cx="317309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2100" b="1" spc="160">
                <a:solidFill>
                  <a:srgbClr val="FFFFFF"/>
                </a:solidFill>
                <a:latin typeface="Calibri"/>
                <a:cs typeface="Calibri"/>
              </a:rPr>
              <a:t>ΑΞΙΟΛΟΓΗΣΗ</a:t>
            </a:r>
            <a:r>
              <a:rPr lang="el-GR" sz="2100" b="1" spc="1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l-GR" sz="2100" b="1" spc="175">
                <a:solidFill>
                  <a:srgbClr val="FFFFFF"/>
                </a:solidFill>
                <a:latin typeface="Calibri"/>
                <a:cs typeface="Calibri"/>
              </a:rPr>
              <a:t>ΚΙΝΔΥΝΩΝ</a:t>
            </a:r>
            <a:endParaRPr lang="el-GR" sz="2100" dirty="0">
              <a:latin typeface="Calibri"/>
              <a:cs typeface="Calibri"/>
            </a:endParaRPr>
          </a:p>
        </p:txBody>
      </p:sp>
      <p:graphicFrame>
        <p:nvGraphicFramePr>
          <p:cNvPr id="22" name="Πίνακας 21">
            <a:extLst>
              <a:ext uri="{FF2B5EF4-FFF2-40B4-BE49-F238E27FC236}">
                <a16:creationId xmlns:a16="http://schemas.microsoft.com/office/drawing/2014/main" id="{FD836123-D908-3B03-E560-32BADE7F2B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711630"/>
              </p:ext>
            </p:extLst>
          </p:nvPr>
        </p:nvGraphicFramePr>
        <p:xfrm>
          <a:off x="4648200" y="2103119"/>
          <a:ext cx="8918415" cy="2011680"/>
        </p:xfrm>
        <a:graphic>
          <a:graphicData uri="http://schemas.openxmlformats.org/drawingml/2006/table">
            <a:tbl>
              <a:tblPr/>
              <a:tblGrid>
                <a:gridCol w="1783683">
                  <a:extLst>
                    <a:ext uri="{9D8B030D-6E8A-4147-A177-3AD203B41FA5}">
                      <a16:colId xmlns:a16="http://schemas.microsoft.com/office/drawing/2014/main" val="2873185155"/>
                    </a:ext>
                  </a:extLst>
                </a:gridCol>
                <a:gridCol w="1783683">
                  <a:extLst>
                    <a:ext uri="{9D8B030D-6E8A-4147-A177-3AD203B41FA5}">
                      <a16:colId xmlns:a16="http://schemas.microsoft.com/office/drawing/2014/main" val="1633321386"/>
                    </a:ext>
                  </a:extLst>
                </a:gridCol>
                <a:gridCol w="1783683">
                  <a:extLst>
                    <a:ext uri="{9D8B030D-6E8A-4147-A177-3AD203B41FA5}">
                      <a16:colId xmlns:a16="http://schemas.microsoft.com/office/drawing/2014/main" val="4198280441"/>
                    </a:ext>
                  </a:extLst>
                </a:gridCol>
                <a:gridCol w="1783683">
                  <a:extLst>
                    <a:ext uri="{9D8B030D-6E8A-4147-A177-3AD203B41FA5}">
                      <a16:colId xmlns:a16="http://schemas.microsoft.com/office/drawing/2014/main" val="969179877"/>
                    </a:ext>
                  </a:extLst>
                </a:gridCol>
                <a:gridCol w="1783683">
                  <a:extLst>
                    <a:ext uri="{9D8B030D-6E8A-4147-A177-3AD203B41FA5}">
                      <a16:colId xmlns:a16="http://schemas.microsoft.com/office/drawing/2014/main" val="36612680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l-GR"/>
                        <a:t>Πιθανότητα \ Επίπτωση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b="1"/>
                        <a:t>Αποδεκτό (Χαμηλό)</a:t>
                      </a:r>
                      <a:endParaRPr lang="el-GR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b="1" dirty="0"/>
                        <a:t>Αποδεκτό (Μέτριο)</a:t>
                      </a:r>
                      <a:endParaRPr lang="el-GR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b="1" dirty="0"/>
                        <a:t>Γενικά Μη Αποδεκτό (Υψηλό)</a:t>
                      </a:r>
                      <a:endParaRPr lang="el-GR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b="1" dirty="0"/>
                        <a:t>Μη Ανοχή (Ακραίο)</a:t>
                      </a:r>
                      <a:endParaRPr lang="el-GR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71396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l-GR" b="1"/>
                        <a:t>Απίθανο</a:t>
                      </a:r>
                      <a:endParaRPr lang="el-GR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b="1" dirty="0"/>
                        <a:t>ΧΑΜΗΛΟ (0)</a:t>
                      </a:r>
                      <a:endParaRPr lang="el-GR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b="1" dirty="0"/>
                        <a:t>ΜΕΤΡΙΟ (1)</a:t>
                      </a:r>
                      <a:endParaRPr lang="el-GR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b="1" dirty="0"/>
                        <a:t>ΜΕΤΡΙΟ (4)</a:t>
                      </a:r>
                      <a:endParaRPr lang="el-GR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b="1" dirty="0"/>
                        <a:t>ΥΨΗΛΟ (10)</a:t>
                      </a:r>
                      <a:endParaRPr lang="el-GR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198361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l-GR" b="1"/>
                        <a:t>Ενδεχόμενο</a:t>
                      </a:r>
                      <a:endParaRPr lang="el-GR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b="1" dirty="0"/>
                        <a:t>ΧΑΜΗΛΟ (2)</a:t>
                      </a:r>
                      <a:endParaRPr lang="el-GR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b="1" dirty="0"/>
                        <a:t>ΜΕΤΡΙΟ (5)</a:t>
                      </a:r>
                      <a:endParaRPr lang="el-GR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b="1" dirty="0"/>
                        <a:t>ΥΨΗΛΟ (8)</a:t>
                      </a:r>
                      <a:endParaRPr lang="el-GR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b="1"/>
                        <a:t>ΑΚΡΑΙΟ (11)</a:t>
                      </a:r>
                      <a:endParaRPr lang="el-GR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10942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l-GR" b="1"/>
                        <a:t>Πιθανό</a:t>
                      </a:r>
                      <a:endParaRPr lang="el-GR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b="1" dirty="0"/>
                        <a:t>ΜΕΤΡΙΟ (3)</a:t>
                      </a:r>
                      <a:endParaRPr lang="el-GR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b="1"/>
                        <a:t>ΥΨΗΛΟ (7)</a:t>
                      </a:r>
                      <a:endParaRPr lang="el-GR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b="1" dirty="0"/>
                        <a:t>ΥΨΗΛΟ (9)</a:t>
                      </a:r>
                      <a:endParaRPr lang="el-GR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b="1" dirty="0"/>
                        <a:t>ΑΚΡΑΙΟ (12)</a:t>
                      </a:r>
                      <a:endParaRPr lang="el-GR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10535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376027"/>
            <a:ext cx="14630400" cy="686403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5100" y="106044"/>
            <a:ext cx="4271010" cy="566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50" b="0" spc="-195" dirty="0">
                <a:solidFill>
                  <a:srgbClr val="014FA0"/>
                </a:solidFill>
                <a:latin typeface="Calibri"/>
                <a:cs typeface="Calibri"/>
              </a:rPr>
              <a:t>ΕΚΤΊΜΗΣΗ</a:t>
            </a:r>
            <a:r>
              <a:rPr sz="3550" b="0" spc="60" dirty="0">
                <a:solidFill>
                  <a:srgbClr val="014FA0"/>
                </a:solidFill>
                <a:latin typeface="Calibri"/>
                <a:cs typeface="Calibri"/>
              </a:rPr>
              <a:t> </a:t>
            </a:r>
            <a:r>
              <a:rPr sz="3550" b="0" spc="-195" dirty="0">
                <a:solidFill>
                  <a:srgbClr val="014FA0"/>
                </a:solidFill>
                <a:latin typeface="Calibri"/>
                <a:cs typeface="Calibri"/>
              </a:rPr>
              <a:t>ΚΙΝΔΎΝΟΥ</a:t>
            </a:r>
            <a:r>
              <a:rPr sz="3550" b="0" spc="70" dirty="0">
                <a:solidFill>
                  <a:srgbClr val="014FA0"/>
                </a:solidFill>
                <a:latin typeface="Calibri"/>
                <a:cs typeface="Calibri"/>
              </a:rPr>
              <a:t> </a:t>
            </a:r>
            <a:r>
              <a:rPr sz="3550" b="0" spc="-180" dirty="0">
                <a:solidFill>
                  <a:srgbClr val="014FA0"/>
                </a:solidFill>
                <a:latin typeface="Calibri"/>
                <a:cs typeface="Calibri"/>
              </a:rPr>
              <a:t>ΚΑΙ</a:t>
            </a:r>
            <a:endParaRPr sz="35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7329" y="692150"/>
            <a:ext cx="4768850" cy="9594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50" spc="-25" dirty="0">
                <a:solidFill>
                  <a:srgbClr val="014FA1"/>
                </a:solidFill>
                <a:latin typeface="Arial"/>
                <a:cs typeface="Arial"/>
              </a:rPr>
              <a:t>Back-ups</a:t>
            </a:r>
            <a:endParaRPr sz="2150">
              <a:latin typeface="Arial"/>
              <a:cs typeface="Arial"/>
            </a:endParaRPr>
          </a:p>
          <a:p>
            <a:pPr marL="86360">
              <a:lnSpc>
                <a:spcPct val="100000"/>
              </a:lnSpc>
              <a:spcBef>
                <a:spcPts val="1775"/>
              </a:spcBef>
            </a:pPr>
            <a:r>
              <a:rPr sz="2500" spc="-5" dirty="0">
                <a:solidFill>
                  <a:srgbClr val="014FA0"/>
                </a:solidFill>
                <a:latin typeface="Calibri"/>
                <a:cs typeface="Calibri"/>
              </a:rPr>
              <a:t>Τμήμα</a:t>
            </a:r>
            <a:r>
              <a:rPr sz="2500" spc="114" dirty="0">
                <a:solidFill>
                  <a:srgbClr val="014FA0"/>
                </a:solidFill>
                <a:latin typeface="Calibri"/>
                <a:cs typeface="Calibri"/>
              </a:rPr>
              <a:t> </a:t>
            </a:r>
            <a:r>
              <a:rPr sz="2500" dirty="0">
                <a:solidFill>
                  <a:srgbClr val="014FA0"/>
                </a:solidFill>
                <a:latin typeface="Arial"/>
                <a:cs typeface="Arial"/>
              </a:rPr>
              <a:t>IV</a:t>
            </a:r>
            <a:r>
              <a:rPr sz="2500" spc="-10" dirty="0">
                <a:solidFill>
                  <a:srgbClr val="014FA0"/>
                </a:solidFill>
                <a:latin typeface="Arial"/>
                <a:cs typeface="Arial"/>
              </a:rPr>
              <a:t> </a:t>
            </a:r>
            <a:r>
              <a:rPr sz="2500" spc="-5" dirty="0">
                <a:solidFill>
                  <a:srgbClr val="014FA0"/>
                </a:solidFill>
                <a:latin typeface="Calibri"/>
                <a:cs typeface="Calibri"/>
              </a:rPr>
              <a:t>Αξιολόγηση</a:t>
            </a:r>
            <a:r>
              <a:rPr sz="2500" spc="110" dirty="0">
                <a:solidFill>
                  <a:srgbClr val="014FA0"/>
                </a:solidFill>
                <a:latin typeface="Calibri"/>
                <a:cs typeface="Calibri"/>
              </a:rPr>
              <a:t> </a:t>
            </a:r>
            <a:r>
              <a:rPr sz="2500" dirty="0">
                <a:solidFill>
                  <a:srgbClr val="014FA1"/>
                </a:solidFill>
                <a:latin typeface="Calibri"/>
                <a:cs typeface="Calibri"/>
              </a:rPr>
              <a:t>του</a:t>
            </a:r>
            <a:r>
              <a:rPr sz="2500" spc="114" dirty="0">
                <a:solidFill>
                  <a:srgbClr val="014FA1"/>
                </a:solidFill>
                <a:latin typeface="Calibri"/>
                <a:cs typeface="Calibri"/>
              </a:rPr>
              <a:t> </a:t>
            </a:r>
            <a:r>
              <a:rPr sz="2500" spc="-20" dirty="0">
                <a:solidFill>
                  <a:srgbClr val="014FA0"/>
                </a:solidFill>
                <a:latin typeface="Calibri"/>
                <a:cs typeface="Calibri"/>
              </a:rPr>
              <a:t>κινδύνου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24200" y="3099519"/>
            <a:ext cx="821374" cy="9902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1100"/>
              </a:lnSpc>
              <a:spcBef>
                <a:spcPts val="100"/>
              </a:spcBef>
            </a:pPr>
            <a:r>
              <a:rPr lang="el-GR" sz="1550" spc="-20" dirty="0">
                <a:solidFill>
                  <a:srgbClr val="0789CA"/>
                </a:solidFill>
                <a:latin typeface="Calibri"/>
                <a:cs typeface="Calibri"/>
              </a:rPr>
              <a:t>Χαμηλό</a:t>
            </a:r>
            <a:r>
              <a:rPr sz="1550" spc="-20" dirty="0">
                <a:solidFill>
                  <a:srgbClr val="0789CA"/>
                </a:solidFill>
                <a:latin typeface="Calibri"/>
                <a:cs typeface="Calibri"/>
              </a:rPr>
              <a:t> </a:t>
            </a:r>
            <a:r>
              <a:rPr sz="1550" spc="-15" dirty="0">
                <a:solidFill>
                  <a:srgbClr val="0789CA"/>
                </a:solidFill>
                <a:latin typeface="Calibri"/>
                <a:cs typeface="Calibri"/>
              </a:rPr>
              <a:t> </a:t>
            </a:r>
            <a:r>
              <a:rPr sz="1550" spc="-65" dirty="0" err="1">
                <a:solidFill>
                  <a:srgbClr val="07859A"/>
                </a:solidFill>
                <a:latin typeface="Calibri"/>
                <a:cs typeface="Calibri"/>
              </a:rPr>
              <a:t>Μέ</a:t>
            </a:r>
            <a:r>
              <a:rPr sz="1550" spc="-60" dirty="0" err="1">
                <a:solidFill>
                  <a:srgbClr val="07859A"/>
                </a:solidFill>
                <a:latin typeface="Calibri"/>
                <a:cs typeface="Calibri"/>
              </a:rPr>
              <a:t>τ</a:t>
            </a:r>
            <a:r>
              <a:rPr sz="1550" spc="-65" dirty="0" err="1">
                <a:solidFill>
                  <a:srgbClr val="07859A"/>
                </a:solidFill>
                <a:latin typeface="Calibri"/>
                <a:cs typeface="Calibri"/>
              </a:rPr>
              <a:t>ρι</a:t>
            </a:r>
            <a:r>
              <a:rPr lang="el-GR" sz="1550" spc="-65" dirty="0">
                <a:solidFill>
                  <a:srgbClr val="07859A"/>
                </a:solidFill>
                <a:latin typeface="Calibri"/>
                <a:cs typeface="Calibri"/>
              </a:rPr>
              <a:t>ο</a:t>
            </a:r>
            <a:r>
              <a:rPr sz="1550" dirty="0">
                <a:solidFill>
                  <a:srgbClr val="07859A"/>
                </a:solidFill>
                <a:latin typeface="Calibri"/>
                <a:cs typeface="Calibri"/>
              </a:rPr>
              <a:t>  </a:t>
            </a:r>
            <a:r>
              <a:rPr sz="1550" spc="-20" dirty="0">
                <a:solidFill>
                  <a:srgbClr val="0789CA"/>
                </a:solidFill>
                <a:latin typeface="Calibri"/>
                <a:cs typeface="Calibri"/>
              </a:rPr>
              <a:t>Υψηλό</a:t>
            </a:r>
            <a:endParaRPr sz="155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97245" y="2645402"/>
            <a:ext cx="60134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0789CA"/>
                </a:solidFill>
                <a:latin typeface="Calibri"/>
                <a:cs typeface="Calibri"/>
              </a:rPr>
              <a:t>Χ</a:t>
            </a:r>
            <a:r>
              <a:rPr sz="1400" spc="10" dirty="0">
                <a:solidFill>
                  <a:srgbClr val="0789CA"/>
                </a:solidFill>
                <a:latin typeface="Calibri"/>
                <a:cs typeface="Calibri"/>
              </a:rPr>
              <a:t>αμ</a:t>
            </a:r>
            <a:r>
              <a:rPr sz="1400" spc="5" dirty="0">
                <a:solidFill>
                  <a:srgbClr val="0789CA"/>
                </a:solidFill>
                <a:latin typeface="Calibri"/>
                <a:cs typeface="Calibri"/>
              </a:rPr>
              <a:t>η</a:t>
            </a:r>
            <a:r>
              <a:rPr sz="1400" dirty="0">
                <a:solidFill>
                  <a:srgbClr val="0789CA"/>
                </a:solidFill>
                <a:latin typeface="Calibri"/>
                <a:cs typeface="Calibri"/>
              </a:rPr>
              <a:t>λ</a:t>
            </a:r>
            <a:r>
              <a:rPr sz="1400" spc="35" dirty="0">
                <a:solidFill>
                  <a:srgbClr val="0789CA"/>
                </a:solidFill>
                <a:latin typeface="Calibri"/>
                <a:cs typeface="Calibri"/>
              </a:rPr>
              <a:t>ή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6800" y="2709854"/>
            <a:ext cx="58801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20" dirty="0" err="1">
                <a:solidFill>
                  <a:srgbClr val="54C8DB"/>
                </a:solidFill>
                <a:latin typeface="Calibri"/>
                <a:cs typeface="Calibri"/>
              </a:rPr>
              <a:t>Μέτρι</a:t>
            </a:r>
            <a:r>
              <a:rPr lang="el-GR" sz="1400" spc="20" dirty="0">
                <a:solidFill>
                  <a:srgbClr val="54C8DB"/>
                </a:solidFill>
                <a:latin typeface="Calibri"/>
                <a:cs typeface="Calibri"/>
              </a:rPr>
              <a:t>ο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229656" y="2737672"/>
            <a:ext cx="69024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1400" dirty="0">
                <a:solidFill>
                  <a:srgbClr val="2AAAE2"/>
                </a:solidFill>
                <a:latin typeface="Calibri"/>
                <a:cs typeface="Calibri"/>
              </a:rPr>
              <a:t>Υψηλό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919901" y="2754182"/>
            <a:ext cx="10922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25" dirty="0">
                <a:solidFill>
                  <a:srgbClr val="BC7011"/>
                </a:solidFill>
                <a:latin typeface="Calibri"/>
                <a:cs typeface="Calibri"/>
              </a:rPr>
              <a:t>/</a:t>
            </a:r>
            <a:r>
              <a:rPr sz="1400" spc="-30" dirty="0">
                <a:solidFill>
                  <a:srgbClr val="BC7011"/>
                </a:solidFill>
                <a:latin typeface="Calibri"/>
                <a:cs typeface="Calibri"/>
              </a:rPr>
              <a:t> </a:t>
            </a:r>
            <a:r>
              <a:rPr sz="1400" spc="35" dirty="0">
                <a:latin typeface="Calibri"/>
                <a:cs typeface="Calibri"/>
              </a:rPr>
              <a:t>Πολύ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20" dirty="0">
                <a:solidFill>
                  <a:srgbClr val="0789CA"/>
                </a:solidFill>
                <a:latin typeface="Calibri"/>
                <a:cs typeface="Calibri"/>
              </a:rPr>
              <a:t>υψηλό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6079" y="4888229"/>
            <a:ext cx="288290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spc="-25" dirty="0">
                <a:solidFill>
                  <a:srgbClr val="3F90B8"/>
                </a:solidFill>
                <a:latin typeface="Calibri"/>
                <a:cs typeface="Calibri"/>
              </a:rPr>
              <a:t>P.</a:t>
            </a:r>
            <a:r>
              <a:rPr sz="1650" dirty="0">
                <a:solidFill>
                  <a:srgbClr val="3F90B8"/>
                </a:solidFill>
                <a:latin typeface="Calibri"/>
                <a:cs typeface="Calibri"/>
              </a:rPr>
              <a:t>6</a:t>
            </a:r>
            <a:endParaRPr sz="165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6399" y="5867400"/>
            <a:ext cx="24765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5" dirty="0">
                <a:solidFill>
                  <a:srgbClr val="3F90B8"/>
                </a:solidFill>
                <a:latin typeface="Calibri"/>
                <a:cs typeface="Calibri"/>
              </a:rPr>
              <a:t>P</a:t>
            </a:r>
            <a:r>
              <a:rPr sz="1400" spc="-20" dirty="0">
                <a:solidFill>
                  <a:srgbClr val="3F90B8"/>
                </a:solidFill>
                <a:latin typeface="Calibri"/>
                <a:cs typeface="Calibri"/>
              </a:rPr>
              <a:t>.</a:t>
            </a:r>
            <a:r>
              <a:rPr sz="1400" dirty="0">
                <a:solidFill>
                  <a:srgbClr val="3F90B8"/>
                </a:solidFill>
                <a:latin typeface="Calibri"/>
                <a:cs typeface="Calibri"/>
              </a:rPr>
              <a:t>8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82773" y="4787403"/>
            <a:ext cx="12291227" cy="137306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2225" marR="1642745" indent="3175">
              <a:lnSpc>
                <a:spcPct val="138200"/>
              </a:lnSpc>
              <a:spcBef>
                <a:spcPts val="120"/>
              </a:spcBef>
            </a:pPr>
            <a:r>
              <a:rPr spc="-10" dirty="0">
                <a:solidFill>
                  <a:srgbClr val="1487C8"/>
                </a:solidFill>
                <a:latin typeface="Calibri"/>
                <a:cs typeface="Calibri"/>
              </a:rPr>
              <a:t>Τα</a:t>
            </a:r>
            <a:r>
              <a:rPr spc="-20" dirty="0">
                <a:solidFill>
                  <a:srgbClr val="1487C8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2AAAE2"/>
                </a:solidFill>
                <a:latin typeface="Calibri"/>
                <a:cs typeface="Calibri"/>
              </a:rPr>
              <a:t>χρονοπρογραμματισμένα</a:t>
            </a:r>
            <a:r>
              <a:rPr dirty="0">
                <a:solidFill>
                  <a:srgbClr val="2AAAE2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1487C8"/>
                </a:solidFill>
                <a:latin typeface="Calibri"/>
                <a:cs typeface="Calibri"/>
              </a:rPr>
              <a:t>backups </a:t>
            </a:r>
            <a:r>
              <a:rPr spc="-10" dirty="0">
                <a:solidFill>
                  <a:srgbClr val="005DAC"/>
                </a:solidFill>
                <a:latin typeface="Calibri"/>
                <a:cs typeface="Calibri"/>
              </a:rPr>
              <a:t>θα</a:t>
            </a:r>
            <a:r>
              <a:rPr spc="-20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005DAC"/>
                </a:solidFill>
                <a:latin typeface="Calibri"/>
                <a:cs typeface="Calibri"/>
              </a:rPr>
              <a:t>πρέπει</a:t>
            </a:r>
            <a:r>
              <a:rPr spc="-5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59C3E6"/>
                </a:solidFill>
                <a:latin typeface="Calibri"/>
                <a:cs typeface="Calibri"/>
              </a:rPr>
              <a:t>να</a:t>
            </a:r>
            <a:r>
              <a:rPr spc="-15" dirty="0">
                <a:solidFill>
                  <a:srgbClr val="59C3E6"/>
                </a:solidFill>
                <a:latin typeface="Calibri"/>
                <a:cs typeface="Calibri"/>
              </a:rPr>
              <a:t> πραγματοποιούνται</a:t>
            </a:r>
            <a:r>
              <a:rPr spc="-10" dirty="0">
                <a:solidFill>
                  <a:srgbClr val="59C3E6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005DAC"/>
                </a:solidFill>
                <a:latin typeface="Calibri"/>
                <a:cs typeface="Calibri"/>
              </a:rPr>
              <a:t>τουλάχιστον</a:t>
            </a:r>
            <a:r>
              <a:rPr spc="-10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59C3E6"/>
                </a:solidFill>
                <a:latin typeface="Calibri"/>
                <a:cs typeface="Calibri"/>
              </a:rPr>
              <a:t>σε </a:t>
            </a:r>
            <a:r>
              <a:rPr spc="-5" dirty="0">
                <a:solidFill>
                  <a:srgbClr val="59C3E6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171717"/>
                </a:solidFill>
                <a:latin typeface="Calibri"/>
                <a:cs typeface="Calibri"/>
              </a:rPr>
              <a:t>καθημερινή</a:t>
            </a:r>
            <a:r>
              <a:rPr spc="-10" dirty="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2AAAE2"/>
                </a:solidFill>
                <a:latin typeface="Calibri"/>
                <a:cs typeface="Calibri"/>
              </a:rPr>
              <a:t>βάση.</a:t>
            </a:r>
            <a:r>
              <a:rPr spc="-5" dirty="0">
                <a:solidFill>
                  <a:srgbClr val="2AAAE2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3F95C6"/>
                </a:solidFill>
                <a:latin typeface="Calibri"/>
                <a:cs typeface="Calibri"/>
              </a:rPr>
              <a:t>Αντίγραφα</a:t>
            </a:r>
            <a:r>
              <a:rPr spc="15" dirty="0">
                <a:solidFill>
                  <a:srgbClr val="3F95C6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275BC"/>
                </a:solidFill>
                <a:latin typeface="Calibri"/>
                <a:cs typeface="Calibri"/>
              </a:rPr>
              <a:t>των</a:t>
            </a:r>
            <a:r>
              <a:rPr spc="15" dirty="0">
                <a:solidFill>
                  <a:srgbClr val="0275BC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171717"/>
                </a:solidFill>
                <a:latin typeface="Calibri"/>
                <a:cs typeface="Calibri"/>
              </a:rPr>
              <a:t>αντιγράφων</a:t>
            </a:r>
            <a:r>
              <a:rPr spc="10" dirty="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171717"/>
                </a:solidFill>
                <a:latin typeface="Calibri"/>
                <a:cs typeface="Calibri"/>
              </a:rPr>
              <a:t>ασφαλείας</a:t>
            </a:r>
            <a:r>
              <a:rPr spc="15" dirty="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5DAC"/>
                </a:solidFill>
                <a:latin typeface="Calibri"/>
                <a:cs typeface="Calibri"/>
              </a:rPr>
              <a:t>θα</a:t>
            </a:r>
            <a:r>
              <a:rPr spc="10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5DAC"/>
                </a:solidFill>
                <a:latin typeface="Calibri"/>
                <a:cs typeface="Calibri"/>
              </a:rPr>
              <a:t>πρέπει</a:t>
            </a:r>
            <a:r>
              <a:rPr spc="20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1762"/>
                </a:solidFill>
                <a:latin typeface="Calibri"/>
                <a:cs typeface="Calibri"/>
              </a:rPr>
              <a:t>να</a:t>
            </a:r>
            <a:r>
              <a:rPr spc="15" dirty="0">
                <a:solidFill>
                  <a:srgbClr val="001762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7EAFD6"/>
                </a:solidFill>
                <a:latin typeface="Calibri"/>
                <a:cs typeface="Calibri"/>
              </a:rPr>
              <a:t>αποθηκεύονται</a:t>
            </a:r>
            <a:r>
              <a:rPr spc="20" dirty="0">
                <a:solidFill>
                  <a:srgbClr val="7EAFD6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54A0BA"/>
                </a:solidFill>
                <a:latin typeface="Calibri"/>
                <a:cs typeface="Calibri"/>
              </a:rPr>
              <a:t>με </a:t>
            </a:r>
            <a:r>
              <a:rPr spc="-345" dirty="0">
                <a:solidFill>
                  <a:srgbClr val="54A0BA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54A0BA"/>
                </a:solidFill>
                <a:latin typeface="Calibri"/>
                <a:cs typeface="Calibri"/>
              </a:rPr>
              <a:t>ασφάλεια </a:t>
            </a:r>
            <a:r>
              <a:rPr spc="-5" dirty="0">
                <a:solidFill>
                  <a:srgbClr val="230067"/>
                </a:solidFill>
                <a:latin typeface="Calibri"/>
                <a:cs typeface="Calibri"/>
              </a:rPr>
              <a:t>σε</a:t>
            </a:r>
            <a:r>
              <a:rPr dirty="0">
                <a:solidFill>
                  <a:srgbClr val="230067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C6852A"/>
                </a:solidFill>
                <a:latin typeface="Calibri"/>
                <a:cs typeface="Calibri"/>
              </a:rPr>
              <a:t>διακεκριμένους</a:t>
            </a:r>
            <a:r>
              <a:rPr spc="5" dirty="0">
                <a:solidFill>
                  <a:srgbClr val="C6852A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2AAAE2"/>
                </a:solidFill>
                <a:latin typeface="Calibri"/>
                <a:cs typeface="Calibri"/>
              </a:rPr>
              <a:t>χώρους.</a:t>
            </a:r>
            <a:endParaRPr dirty="0">
              <a:latin typeface="Calibri"/>
              <a:cs typeface="Calibri"/>
            </a:endParaRPr>
          </a:p>
          <a:p>
            <a:pPr marL="12700" marR="5080" indent="15240">
              <a:lnSpc>
                <a:spcPts val="1760"/>
              </a:lnSpc>
              <a:spcBef>
                <a:spcPts val="955"/>
              </a:spcBef>
            </a:pPr>
            <a:r>
              <a:rPr spc="-10" dirty="0">
                <a:solidFill>
                  <a:srgbClr val="54C8F2"/>
                </a:solidFill>
                <a:latin typeface="Calibri"/>
                <a:cs typeface="Calibri"/>
              </a:rPr>
              <a:t>Σε</a:t>
            </a:r>
            <a:r>
              <a:rPr spc="-15" dirty="0">
                <a:solidFill>
                  <a:srgbClr val="54C8F2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59C3E6"/>
                </a:solidFill>
                <a:latin typeface="Calibri"/>
                <a:cs typeface="Calibri"/>
              </a:rPr>
              <a:t>περίπτωση</a:t>
            </a:r>
            <a:r>
              <a:rPr dirty="0">
                <a:solidFill>
                  <a:srgbClr val="59C3E6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59C3E6"/>
                </a:solidFill>
                <a:latin typeface="Calibri"/>
                <a:cs typeface="Calibri"/>
              </a:rPr>
              <a:t>που</a:t>
            </a:r>
            <a:r>
              <a:rPr spc="-5" dirty="0">
                <a:solidFill>
                  <a:srgbClr val="59C3E6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025DA0"/>
                </a:solidFill>
                <a:latin typeface="Calibri"/>
                <a:cs typeface="Calibri"/>
              </a:rPr>
              <a:t>χρησιμοποιείται</a:t>
            </a:r>
            <a:r>
              <a:rPr spc="5" dirty="0">
                <a:solidFill>
                  <a:srgbClr val="025DA0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54A0BA"/>
                </a:solidFill>
                <a:latin typeface="Calibri"/>
                <a:cs typeface="Calibri"/>
              </a:rPr>
              <a:t>υπηρεσία</a:t>
            </a:r>
            <a:r>
              <a:rPr spc="-5" dirty="0">
                <a:solidFill>
                  <a:srgbClr val="54A0BA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230000"/>
                </a:solidFill>
                <a:latin typeface="Calibri"/>
                <a:cs typeface="Calibri"/>
              </a:rPr>
              <a:t>τρίτου</a:t>
            </a:r>
            <a:r>
              <a:rPr dirty="0">
                <a:solidFill>
                  <a:srgbClr val="230000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230000"/>
                </a:solidFill>
                <a:latin typeface="Calibri"/>
                <a:cs typeface="Calibri"/>
              </a:rPr>
              <a:t>μέρους</a:t>
            </a:r>
            <a:r>
              <a:rPr spc="-5" dirty="0">
                <a:solidFill>
                  <a:srgbClr val="230000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5DAC"/>
                </a:solidFill>
                <a:latin typeface="Calibri"/>
                <a:cs typeface="Calibri"/>
              </a:rPr>
              <a:t>για</a:t>
            </a:r>
            <a:r>
              <a:rPr spc="-5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005DAC"/>
                </a:solidFill>
                <a:latin typeface="Calibri"/>
                <a:cs typeface="Calibri"/>
              </a:rPr>
              <a:t>εφεδρική</a:t>
            </a:r>
            <a:r>
              <a:rPr spc="-5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002389"/>
                </a:solidFill>
                <a:latin typeface="Calibri"/>
                <a:cs typeface="Calibri"/>
              </a:rPr>
              <a:t>αποθήκευση</a:t>
            </a:r>
            <a:r>
              <a:rPr spc="-15" dirty="0">
                <a:solidFill>
                  <a:srgbClr val="025DA0"/>
                </a:solidFill>
                <a:latin typeface="Calibri"/>
                <a:cs typeface="Calibri"/>
              </a:rPr>
              <a:t>,</a:t>
            </a:r>
            <a:r>
              <a:rPr spc="-10" dirty="0">
                <a:solidFill>
                  <a:srgbClr val="025DA0"/>
                </a:solidFill>
                <a:latin typeface="Calibri"/>
                <a:cs typeface="Calibri"/>
              </a:rPr>
              <a:t> το</a:t>
            </a:r>
            <a:r>
              <a:rPr spc="-5" dirty="0">
                <a:solidFill>
                  <a:srgbClr val="025DA0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262AC"/>
                </a:solidFill>
                <a:latin typeface="Calibri"/>
                <a:cs typeface="Calibri"/>
              </a:rPr>
              <a:t>Eoyp </a:t>
            </a:r>
            <a:r>
              <a:rPr spc="-15" dirty="0">
                <a:solidFill>
                  <a:srgbClr val="2A85C3"/>
                </a:solidFill>
                <a:latin typeface="Calibri"/>
                <a:cs typeface="Calibri"/>
              </a:rPr>
              <a:t>πρέπει</a:t>
            </a:r>
            <a:r>
              <a:rPr dirty="0">
                <a:solidFill>
                  <a:srgbClr val="2A85C3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5DAC"/>
                </a:solidFill>
                <a:latin typeface="Calibri"/>
                <a:cs typeface="Calibri"/>
              </a:rPr>
              <a:t>να είναι </a:t>
            </a:r>
            <a:r>
              <a:rPr spc="-350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230000"/>
                </a:solidFill>
                <a:latin typeface="Calibri"/>
                <a:cs typeface="Calibri"/>
              </a:rPr>
              <a:t>εγγεγραμμένο </a:t>
            </a:r>
            <a:r>
              <a:rPr spc="-10" dirty="0">
                <a:solidFill>
                  <a:srgbClr val="00002A"/>
                </a:solidFill>
                <a:latin typeface="Calibri"/>
                <a:cs typeface="Calibri"/>
              </a:rPr>
              <a:t>πριν</a:t>
            </a:r>
            <a:r>
              <a:rPr spc="-20" dirty="0">
                <a:solidFill>
                  <a:srgbClr val="00002A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05DAC"/>
                </a:solidFill>
                <a:latin typeface="Calibri"/>
                <a:cs typeface="Calibri"/>
              </a:rPr>
              <a:t>τη</a:t>
            </a:r>
            <a:r>
              <a:rPr spc="-5" dirty="0">
                <a:solidFill>
                  <a:srgbClr val="005DAC"/>
                </a:solidFill>
                <a:latin typeface="Calibri"/>
                <a:cs typeface="Calibri"/>
              </a:rPr>
              <a:t> μεταφορά</a:t>
            </a:r>
            <a:r>
              <a:rPr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5DAC"/>
                </a:solidFill>
                <a:latin typeface="Calibri"/>
                <a:cs typeface="Calibri"/>
              </a:rPr>
              <a:t>του</a:t>
            </a:r>
            <a:r>
              <a:rPr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5DAC"/>
                </a:solidFill>
                <a:latin typeface="Calibri"/>
                <a:cs typeface="Calibri"/>
              </a:rPr>
              <a:t>από τον</a:t>
            </a:r>
            <a:r>
              <a:rPr spc="5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59C3E6"/>
                </a:solidFill>
                <a:latin typeface="Calibri"/>
                <a:cs typeface="Calibri"/>
              </a:rPr>
              <a:t>ελεγκτή</a:t>
            </a:r>
            <a:r>
              <a:rPr dirty="0">
                <a:solidFill>
                  <a:srgbClr val="59C3E6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230000"/>
                </a:solidFill>
                <a:latin typeface="Calibri"/>
                <a:cs typeface="Calibri"/>
              </a:rPr>
              <a:t>daa</a:t>
            </a:r>
            <a:r>
              <a:rPr spc="-5" dirty="0">
                <a:solidFill>
                  <a:srgbClr val="59C3E6"/>
                </a:solidFill>
                <a:latin typeface="Calibri"/>
                <a:cs typeface="Calibri"/>
              </a:rPr>
              <a:t>.</a:t>
            </a:r>
            <a:endParaRPr dirty="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19159" y="0"/>
            <a:ext cx="6111240" cy="990600"/>
          </a:xfrm>
          <a:prstGeom prst="rect">
            <a:avLst/>
          </a:prstGeo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88327" y="974407"/>
            <a:ext cx="13240385" cy="7101840"/>
            <a:chOff x="588327" y="974407"/>
            <a:chExt cx="13240385" cy="71018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8327" y="974407"/>
              <a:ext cx="13240131" cy="66198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50892" y="7594282"/>
              <a:ext cx="2591752" cy="48164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02919" y="119380"/>
            <a:ext cx="13104494" cy="1477010"/>
          </a:xfrm>
          <a:prstGeom prst="rect">
            <a:avLst/>
          </a:prstGeom>
        </p:spPr>
        <p:txBody>
          <a:bodyPr vert="horz" wrap="square" lIns="0" tIns="158115" rIns="0" bIns="0" rtlCol="0">
            <a:spAutoFit/>
          </a:bodyPr>
          <a:lstStyle/>
          <a:p>
            <a:pPr marL="12700" marR="5080">
              <a:lnSpc>
                <a:spcPts val="5130"/>
              </a:lnSpc>
              <a:spcBef>
                <a:spcPts val="1245"/>
              </a:spcBef>
            </a:pPr>
            <a:r>
              <a:rPr sz="5250" spc="-15" dirty="0"/>
              <a:t>Απαιτήσεις </a:t>
            </a:r>
            <a:r>
              <a:rPr sz="5250" spc="-5" dirty="0"/>
              <a:t>αντιμετώπισης </a:t>
            </a:r>
            <a:r>
              <a:rPr sz="5250" spc="-10" dirty="0"/>
              <a:t>περιστατικών </a:t>
            </a:r>
            <a:r>
              <a:rPr sz="5250" spc="-1445" dirty="0"/>
              <a:t> </a:t>
            </a:r>
            <a:r>
              <a:rPr sz="5250" spc="-5" dirty="0"/>
              <a:t>και</a:t>
            </a:r>
            <a:r>
              <a:rPr sz="5250" spc="-15" dirty="0"/>
              <a:t> </a:t>
            </a:r>
            <a:r>
              <a:rPr sz="5250" spc="-5" dirty="0"/>
              <a:t>αναφοράς</a:t>
            </a:r>
            <a:endParaRPr sz="5250"/>
          </a:p>
        </p:txBody>
      </p:sp>
      <p:sp>
        <p:nvSpPr>
          <p:cNvPr id="7" name="object 7"/>
          <p:cNvSpPr txBox="1"/>
          <p:nvPr/>
        </p:nvSpPr>
        <p:spPr>
          <a:xfrm>
            <a:off x="2495550" y="2254567"/>
            <a:ext cx="8956040" cy="2603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25800"/>
              </a:lnSpc>
              <a:spcBef>
                <a:spcPts val="100"/>
              </a:spcBef>
              <a:buSzPct val="128125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6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κανονισμοί</a:t>
            </a:r>
            <a:r>
              <a:rPr sz="16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6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ΕΕ</a:t>
            </a:r>
            <a:r>
              <a:rPr sz="16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6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6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ασφάλεια</a:t>
            </a:r>
            <a:r>
              <a:rPr sz="16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6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r>
              <a:rPr sz="16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επιβάλλουν</a:t>
            </a:r>
            <a:r>
              <a:rPr sz="16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ολοκληρωμένα</a:t>
            </a:r>
            <a:r>
              <a:rPr sz="16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σχέδια </a:t>
            </a:r>
            <a:r>
              <a:rPr sz="1600" spc="-3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αντιμετώπισης</a:t>
            </a:r>
            <a:r>
              <a:rPr sz="16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περιστατικών</a:t>
            </a:r>
            <a:r>
              <a:rPr sz="16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στις</a:t>
            </a:r>
            <a:r>
              <a:rPr sz="16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εταιρείες</a:t>
            </a:r>
            <a:r>
              <a:rPr sz="16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ενέργειας.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endParaRPr sz="1600">
              <a:latin typeface="Calibri"/>
              <a:cs typeface="Calibri"/>
            </a:endParaRPr>
          </a:p>
          <a:p>
            <a:pPr marL="355600" marR="1076325" indent="-342900">
              <a:lnSpc>
                <a:spcPct val="125800"/>
              </a:lnSpc>
              <a:spcBef>
                <a:spcPts val="1080"/>
              </a:spcBef>
              <a:buSzPct val="128125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spc="125" dirty="0">
                <a:solidFill>
                  <a:srgbClr val="FFFFFF"/>
                </a:solidFill>
                <a:latin typeface="Calibri"/>
                <a:cs typeface="Calibri"/>
              </a:rPr>
              <a:t>Τα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σχέδια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FFFFFF"/>
                </a:solidFill>
                <a:latin typeface="Calibri"/>
                <a:cs typeface="Calibri"/>
              </a:rPr>
              <a:t>αυτά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30" dirty="0">
                <a:solidFill>
                  <a:srgbClr val="FFFFFF"/>
                </a:solidFill>
                <a:latin typeface="Calibri"/>
                <a:cs typeface="Calibri"/>
              </a:rPr>
              <a:t>θα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πρέπει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περιγράφουν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FFFFFF"/>
                </a:solidFill>
                <a:latin typeface="Calibri"/>
                <a:cs typeface="Calibri"/>
              </a:rPr>
              <a:t>διαδικασίες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εντοπισμό,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τον </a:t>
            </a:r>
            <a:r>
              <a:rPr sz="1600" spc="-3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περιορισμό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25" dirty="0">
                <a:solidFill>
                  <a:srgbClr val="FFFFFF"/>
                </a:solidFill>
                <a:latin typeface="Calibri"/>
                <a:cs typeface="Calibri"/>
              </a:rPr>
              <a:t>ανάκαμψη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30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περιστατικά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κυβερνοχώρο.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FFFF"/>
              </a:buClr>
              <a:buFont typeface="Arial"/>
              <a:buChar char="•"/>
            </a:pPr>
            <a:endParaRPr sz="2250">
              <a:latin typeface="Calibri"/>
              <a:cs typeface="Calibri"/>
            </a:endParaRPr>
          </a:p>
          <a:p>
            <a:pPr marL="355600" marR="261620" indent="-342900">
              <a:lnSpc>
                <a:spcPct val="125800"/>
              </a:lnSpc>
              <a:buSzPct val="128125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απαιτήσεις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25" dirty="0">
                <a:solidFill>
                  <a:srgbClr val="FFFFFF"/>
                </a:solidFill>
                <a:latin typeface="Calibri"/>
                <a:cs typeface="Calibri"/>
              </a:rPr>
              <a:t>αναφοράς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περιλαμβάνουν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FFFFFF"/>
                </a:solidFill>
                <a:latin typeface="Calibri"/>
                <a:cs typeface="Calibri"/>
              </a:rPr>
              <a:t>ενημέρωση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σχετικών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αρχών,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30" dirty="0">
                <a:solidFill>
                  <a:srgbClr val="FFFFFF"/>
                </a:solidFill>
                <a:latin typeface="Calibri"/>
                <a:cs typeface="Calibri"/>
              </a:rPr>
              <a:t>όπως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Calibri"/>
                <a:cs typeface="Calibri"/>
              </a:rPr>
              <a:t>οι </a:t>
            </a:r>
            <a:r>
              <a:rPr sz="1600" spc="-3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FFFFFF"/>
                </a:solidFill>
                <a:latin typeface="Calibri"/>
                <a:cs typeface="Calibri"/>
              </a:rPr>
              <a:t>εθνικοί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οργανισμοί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κυβερνοασφάλειας,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σημαντικά</a:t>
            </a:r>
            <a:r>
              <a:rPr sz="1600" spc="4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κυβερνοασφάλειας.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630400" cy="82296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77200" y="0"/>
              <a:ext cx="6441122" cy="82296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5120" y="3875722"/>
              <a:ext cx="7459027" cy="420116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01700" y="1236662"/>
            <a:ext cx="9842500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0" spc="-5" dirty="0">
                <a:solidFill>
                  <a:srgbClr val="FFFFFF"/>
                </a:solidFill>
                <a:latin typeface="Calibri"/>
                <a:cs typeface="Calibri"/>
              </a:rPr>
              <a:t>CIRAS</a:t>
            </a:r>
            <a:r>
              <a:rPr sz="3400" b="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b="0" spc="-10" dirty="0">
                <a:solidFill>
                  <a:srgbClr val="FFFFFF"/>
                </a:solidFill>
                <a:latin typeface="Calibri"/>
                <a:cs typeface="Calibri"/>
              </a:rPr>
              <a:t>ENISA</a:t>
            </a:r>
            <a:r>
              <a:rPr sz="3400" b="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b="0" spc="-15" dirty="0">
                <a:solidFill>
                  <a:srgbClr val="FFFFFF"/>
                </a:solidFill>
                <a:latin typeface="Calibri"/>
                <a:cs typeface="Calibri"/>
              </a:rPr>
              <a:t>(Ευρωπαϊκή</a:t>
            </a:r>
            <a:r>
              <a:rPr sz="3400" b="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b="0" spc="-15" dirty="0">
                <a:solidFill>
                  <a:srgbClr val="FFFFFF"/>
                </a:solidFill>
                <a:latin typeface="Calibri"/>
                <a:cs typeface="Calibri"/>
              </a:rPr>
              <a:t>Υπηρεσία Κυβερνοασφάλειας)</a:t>
            </a:r>
            <a:endParaRPr sz="3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1700" y="1973897"/>
            <a:ext cx="262636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15" dirty="0">
                <a:solidFill>
                  <a:srgbClr val="FFFFFF"/>
                </a:solidFill>
                <a:latin typeface="Calibri"/>
                <a:cs typeface="Calibri"/>
              </a:rPr>
              <a:t>https://ciras.enisa.europa.eu/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01320" y="1170305"/>
            <a:ext cx="6110605" cy="200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-25" dirty="0">
                <a:solidFill>
                  <a:srgbClr val="A55D7B"/>
                </a:solidFill>
                <a:latin typeface="Calibri"/>
                <a:cs typeface="Calibri"/>
              </a:rPr>
              <a:t>Σχήμα</a:t>
            </a:r>
            <a:r>
              <a:rPr sz="1150" spc="-25" dirty="0">
                <a:solidFill>
                  <a:srgbClr val="CD7790"/>
                </a:solidFill>
                <a:latin typeface="Calibri"/>
                <a:cs typeface="Calibri"/>
              </a:rPr>
              <a:t>Αριθμός</a:t>
            </a:r>
            <a:r>
              <a:rPr sz="1150" spc="-40" dirty="0">
                <a:solidFill>
                  <a:srgbClr val="CD7790"/>
                </a:solidFill>
                <a:latin typeface="Calibri"/>
                <a:cs typeface="Calibri"/>
              </a:rPr>
              <a:t> </a:t>
            </a:r>
            <a:r>
              <a:rPr sz="1150" spc="-20" dirty="0">
                <a:solidFill>
                  <a:srgbClr val="EFA5BF"/>
                </a:solidFill>
                <a:latin typeface="Calibri"/>
                <a:cs typeface="Calibri"/>
              </a:rPr>
              <a:t>αναφορών</a:t>
            </a:r>
            <a:r>
              <a:rPr sz="1150" spc="-40" dirty="0">
                <a:solidFill>
                  <a:srgbClr val="EFA5BF"/>
                </a:solidFill>
                <a:latin typeface="Calibri"/>
                <a:cs typeface="Calibri"/>
              </a:rPr>
              <a:t> </a:t>
            </a:r>
            <a:r>
              <a:rPr sz="1150" spc="-25" dirty="0">
                <a:solidFill>
                  <a:srgbClr val="FF90C3"/>
                </a:solidFill>
                <a:latin typeface="Calibri"/>
                <a:cs typeface="Calibri"/>
              </a:rPr>
              <a:t>περιστατικών</a:t>
            </a:r>
            <a:r>
              <a:rPr sz="1150" spc="-40" dirty="0">
                <a:solidFill>
                  <a:srgbClr val="FF90C3"/>
                </a:solidFill>
                <a:latin typeface="Calibri"/>
                <a:cs typeface="Calibri"/>
              </a:rPr>
              <a:t> </a:t>
            </a:r>
            <a:r>
              <a:rPr sz="1150" spc="-20" dirty="0">
                <a:solidFill>
                  <a:srgbClr val="B57287"/>
                </a:solidFill>
                <a:latin typeface="Calibri"/>
                <a:cs typeface="Calibri"/>
              </a:rPr>
              <a:t>από</a:t>
            </a:r>
            <a:r>
              <a:rPr sz="1150" spc="-30" dirty="0">
                <a:solidFill>
                  <a:srgbClr val="B57287"/>
                </a:solidFill>
                <a:latin typeface="Calibri"/>
                <a:cs typeface="Calibri"/>
              </a:rPr>
              <a:t> </a:t>
            </a:r>
            <a:r>
              <a:rPr sz="1150" spc="-15" dirty="0">
                <a:solidFill>
                  <a:srgbClr val="7E2A3D"/>
                </a:solidFill>
                <a:latin typeface="Calibri"/>
                <a:cs typeface="Calibri"/>
              </a:rPr>
              <a:t>το</a:t>
            </a:r>
            <a:r>
              <a:rPr sz="1150" spc="-40" dirty="0">
                <a:solidFill>
                  <a:srgbClr val="7E2A3D"/>
                </a:solidFill>
                <a:latin typeface="Calibri"/>
                <a:cs typeface="Calibri"/>
              </a:rPr>
              <a:t> </a:t>
            </a:r>
            <a:r>
              <a:rPr sz="1150" spc="-20" dirty="0">
                <a:solidFill>
                  <a:srgbClr val="7E2A3D"/>
                </a:solidFill>
                <a:latin typeface="Calibri"/>
                <a:cs typeface="Calibri"/>
              </a:rPr>
              <a:t>2016</a:t>
            </a:r>
            <a:r>
              <a:rPr sz="1150" spc="-40" dirty="0">
                <a:solidFill>
                  <a:srgbClr val="7E2A3D"/>
                </a:solidFill>
                <a:latin typeface="Calibri"/>
                <a:cs typeface="Calibri"/>
              </a:rPr>
              <a:t> </a:t>
            </a:r>
            <a:r>
              <a:rPr sz="1150" spc="-15" dirty="0">
                <a:solidFill>
                  <a:srgbClr val="901C3F"/>
                </a:solidFill>
                <a:latin typeface="Calibri"/>
                <a:cs typeface="Calibri"/>
              </a:rPr>
              <a:t>το</a:t>
            </a:r>
            <a:r>
              <a:rPr sz="1150" spc="-35" dirty="0">
                <a:solidFill>
                  <a:srgbClr val="901C3F"/>
                </a:solidFill>
                <a:latin typeface="Calibri"/>
                <a:cs typeface="Calibri"/>
              </a:rPr>
              <a:t> </a:t>
            </a:r>
            <a:r>
              <a:rPr sz="1150" spc="-20" dirty="0">
                <a:solidFill>
                  <a:srgbClr val="901C3F"/>
                </a:solidFill>
                <a:latin typeface="Calibri"/>
                <a:cs typeface="Calibri"/>
              </a:rPr>
              <a:t>2022</a:t>
            </a:r>
            <a:r>
              <a:rPr sz="1150" spc="-40" dirty="0">
                <a:solidFill>
                  <a:srgbClr val="901C3F"/>
                </a:solidFill>
                <a:latin typeface="Calibri"/>
                <a:cs typeface="Calibri"/>
              </a:rPr>
              <a:t> </a:t>
            </a:r>
            <a:r>
              <a:rPr sz="1150" spc="-20" dirty="0">
                <a:solidFill>
                  <a:srgbClr val="FF97C6"/>
                </a:solidFill>
                <a:latin typeface="Calibri"/>
                <a:cs typeface="Calibri"/>
              </a:rPr>
              <a:t>βάσει</a:t>
            </a:r>
            <a:r>
              <a:rPr sz="1150" spc="-40" dirty="0">
                <a:solidFill>
                  <a:srgbClr val="FF97C6"/>
                </a:solidFill>
                <a:latin typeface="Calibri"/>
                <a:cs typeface="Calibri"/>
              </a:rPr>
              <a:t> </a:t>
            </a:r>
            <a:r>
              <a:rPr sz="1150" spc="-20" dirty="0">
                <a:solidFill>
                  <a:srgbClr val="9E4D60"/>
                </a:solidFill>
                <a:latin typeface="Calibri"/>
                <a:cs typeface="Calibri"/>
              </a:rPr>
              <a:t>του</a:t>
            </a:r>
            <a:r>
              <a:rPr sz="1150" spc="-35" dirty="0">
                <a:solidFill>
                  <a:srgbClr val="9E4D60"/>
                </a:solidFill>
                <a:latin typeface="Calibri"/>
                <a:cs typeface="Calibri"/>
              </a:rPr>
              <a:t> </a:t>
            </a:r>
            <a:r>
              <a:rPr sz="1150" spc="-20" dirty="0">
                <a:solidFill>
                  <a:srgbClr val="9E4D60"/>
                </a:solidFill>
                <a:latin typeface="Calibri"/>
                <a:cs typeface="Calibri"/>
              </a:rPr>
              <a:t>άρθρου</a:t>
            </a:r>
            <a:r>
              <a:rPr sz="1150" spc="-35" dirty="0">
                <a:solidFill>
                  <a:srgbClr val="9E4D60"/>
                </a:solidFill>
                <a:latin typeface="Calibri"/>
                <a:cs typeface="Calibri"/>
              </a:rPr>
              <a:t> </a:t>
            </a:r>
            <a:r>
              <a:rPr sz="1150" spc="-15" dirty="0">
                <a:solidFill>
                  <a:srgbClr val="A86677"/>
                </a:solidFill>
                <a:latin typeface="Calibri"/>
                <a:cs typeface="Calibri"/>
              </a:rPr>
              <a:t>19</a:t>
            </a:r>
            <a:r>
              <a:rPr sz="1150" spc="-40" dirty="0">
                <a:solidFill>
                  <a:srgbClr val="A86677"/>
                </a:solidFill>
                <a:latin typeface="Calibri"/>
                <a:cs typeface="Calibri"/>
              </a:rPr>
              <a:t> </a:t>
            </a:r>
            <a:r>
              <a:rPr sz="1150" spc="-20" dirty="0">
                <a:solidFill>
                  <a:srgbClr val="DB6E8C"/>
                </a:solidFill>
                <a:latin typeface="Calibri"/>
                <a:cs typeface="Calibri"/>
              </a:rPr>
              <a:t>του</a:t>
            </a:r>
            <a:r>
              <a:rPr sz="1150" spc="-35" dirty="0">
                <a:solidFill>
                  <a:srgbClr val="DB6E8C"/>
                </a:solidFill>
                <a:latin typeface="Calibri"/>
                <a:cs typeface="Calibri"/>
              </a:rPr>
              <a:t> </a:t>
            </a:r>
            <a:r>
              <a:rPr sz="1150" spc="-20" dirty="0">
                <a:solidFill>
                  <a:srgbClr val="744D5D"/>
                </a:solidFill>
                <a:latin typeface="Calibri"/>
                <a:cs typeface="Calibri"/>
              </a:rPr>
              <a:t>κανονισμού</a:t>
            </a:r>
            <a:r>
              <a:rPr sz="1150" spc="-40" dirty="0">
                <a:solidFill>
                  <a:srgbClr val="744D5D"/>
                </a:solidFill>
                <a:latin typeface="Calibri"/>
                <a:cs typeface="Calibri"/>
              </a:rPr>
              <a:t> </a:t>
            </a:r>
            <a:r>
              <a:rPr sz="1150" spc="-20" dirty="0">
                <a:solidFill>
                  <a:srgbClr val="822F44"/>
                </a:solidFill>
                <a:latin typeface="Calibri"/>
                <a:cs typeface="Calibri"/>
              </a:rPr>
              <a:t>elDAS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830453" y="1833245"/>
            <a:ext cx="264795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35" dirty="0">
                <a:solidFill>
                  <a:srgbClr val="E66282"/>
                </a:solidFill>
                <a:latin typeface="Calibri"/>
                <a:cs typeface="Calibri"/>
              </a:rPr>
              <a:t>2:</a:t>
            </a:r>
            <a:r>
              <a:rPr sz="700" spc="20" dirty="0">
                <a:solidFill>
                  <a:srgbClr val="E66282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AE5B70"/>
                </a:solidFill>
                <a:latin typeface="Calibri"/>
                <a:cs typeface="Calibri"/>
              </a:rPr>
              <a:t>Οι</a:t>
            </a:r>
            <a:r>
              <a:rPr sz="700" spc="25" dirty="0">
                <a:solidFill>
                  <a:srgbClr val="AE5B70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EF97AC"/>
                </a:solidFill>
                <a:latin typeface="Calibri"/>
                <a:cs typeface="Calibri"/>
              </a:rPr>
              <a:t>κυριότερες</a:t>
            </a:r>
            <a:r>
              <a:rPr sz="700" spc="20" dirty="0">
                <a:solidFill>
                  <a:srgbClr val="EF97AC"/>
                </a:solidFill>
                <a:latin typeface="Calibri"/>
                <a:cs typeface="Calibri"/>
              </a:rPr>
              <a:t> </a:t>
            </a:r>
            <a:r>
              <a:rPr sz="700" spc="40" dirty="0">
                <a:solidFill>
                  <a:srgbClr val="AE5B70"/>
                </a:solidFill>
                <a:latin typeface="Calibri"/>
                <a:cs typeface="Calibri"/>
              </a:rPr>
              <a:t>αιτίες</a:t>
            </a:r>
            <a:r>
              <a:rPr sz="700" spc="25" dirty="0">
                <a:solidFill>
                  <a:srgbClr val="AE5B70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AE5B70"/>
                </a:solidFill>
                <a:latin typeface="Calibri"/>
                <a:cs typeface="Calibri"/>
              </a:rPr>
              <a:t>της</a:t>
            </a:r>
            <a:r>
              <a:rPr sz="700" spc="15" dirty="0">
                <a:solidFill>
                  <a:srgbClr val="AE5B70"/>
                </a:solidFill>
                <a:latin typeface="Calibri"/>
                <a:cs typeface="Calibri"/>
              </a:rPr>
              <a:t> </a:t>
            </a:r>
            <a:r>
              <a:rPr sz="700" spc="50" dirty="0">
                <a:solidFill>
                  <a:srgbClr val="A56B7E"/>
                </a:solidFill>
                <a:latin typeface="Calibri"/>
                <a:cs typeface="Calibri"/>
              </a:rPr>
              <a:t>ασφάλειας</a:t>
            </a:r>
            <a:r>
              <a:rPr sz="700" spc="25" dirty="0">
                <a:solidFill>
                  <a:srgbClr val="A56B7E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C67785"/>
                </a:solidFill>
                <a:latin typeface="Calibri"/>
                <a:cs typeface="Calibri"/>
              </a:rPr>
              <a:t>στην</a:t>
            </a:r>
            <a:r>
              <a:rPr sz="700" spc="20" dirty="0">
                <a:solidFill>
                  <a:srgbClr val="C67785"/>
                </a:solidFill>
                <a:latin typeface="Calibri"/>
                <a:cs typeface="Calibri"/>
              </a:rPr>
              <a:t> </a:t>
            </a:r>
            <a:r>
              <a:rPr sz="700" spc="45" dirty="0">
                <a:solidFill>
                  <a:srgbClr val="C67785"/>
                </a:solidFill>
                <a:latin typeface="Calibri"/>
                <a:cs typeface="Calibri"/>
              </a:rPr>
              <a:t>περίοδο</a:t>
            </a:r>
            <a:r>
              <a:rPr sz="700" spc="10" dirty="0">
                <a:solidFill>
                  <a:srgbClr val="C67785"/>
                </a:solidFill>
                <a:latin typeface="Calibri"/>
                <a:cs typeface="Calibri"/>
              </a:rPr>
              <a:t> </a:t>
            </a:r>
            <a:r>
              <a:rPr sz="700" spc="25" dirty="0">
                <a:solidFill>
                  <a:srgbClr val="BA6B7C"/>
                </a:solidFill>
                <a:latin typeface="Calibri"/>
                <a:cs typeface="Calibri"/>
              </a:rPr>
              <a:t>2020-2022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40759" y="2200275"/>
            <a:ext cx="14712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85" dirty="0">
                <a:solidFill>
                  <a:srgbClr val="264B77"/>
                </a:solidFill>
                <a:latin typeface="Calibri"/>
                <a:cs typeface="Calibri"/>
              </a:rPr>
              <a:t>Αριθμός</a:t>
            </a:r>
            <a:r>
              <a:rPr sz="900" spc="20" dirty="0">
                <a:solidFill>
                  <a:srgbClr val="264B77"/>
                </a:solidFill>
                <a:latin typeface="Calibri"/>
                <a:cs typeface="Calibri"/>
              </a:rPr>
              <a:t> </a:t>
            </a:r>
            <a:r>
              <a:rPr sz="900" spc="90" dirty="0">
                <a:solidFill>
                  <a:srgbClr val="2F4960"/>
                </a:solidFill>
                <a:latin typeface="Calibri"/>
                <a:cs typeface="Calibri"/>
              </a:rPr>
              <a:t>ατόμων</a:t>
            </a:r>
            <a:r>
              <a:rPr sz="900" spc="20" dirty="0">
                <a:solidFill>
                  <a:srgbClr val="2F4960"/>
                </a:solidFill>
                <a:latin typeface="Calibri"/>
                <a:cs typeface="Calibri"/>
              </a:rPr>
              <a:t> </a:t>
            </a:r>
            <a:r>
              <a:rPr sz="900" spc="90" dirty="0">
                <a:solidFill>
                  <a:srgbClr val="1F3F59"/>
                </a:solidFill>
                <a:latin typeface="Calibri"/>
                <a:cs typeface="Calibri"/>
              </a:rPr>
              <a:t>ανά</a:t>
            </a:r>
            <a:r>
              <a:rPr sz="900" spc="25" dirty="0">
                <a:solidFill>
                  <a:srgbClr val="1F3F59"/>
                </a:solidFill>
                <a:latin typeface="Calibri"/>
                <a:cs typeface="Calibri"/>
              </a:rPr>
              <a:t> </a:t>
            </a:r>
            <a:r>
              <a:rPr sz="900" spc="60" dirty="0">
                <a:solidFill>
                  <a:srgbClr val="315677"/>
                </a:solidFill>
                <a:latin typeface="Calibri"/>
                <a:cs typeface="Calibri"/>
              </a:rPr>
              <a:t>έτος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0080" y="2566352"/>
            <a:ext cx="1517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909090"/>
                </a:solidFill>
                <a:latin typeface="Calibri"/>
                <a:cs typeface="Calibri"/>
              </a:rPr>
              <a:t>5</a:t>
            </a:r>
            <a:r>
              <a:rPr sz="1000" dirty="0">
                <a:solidFill>
                  <a:srgbClr val="909090"/>
                </a:solidFill>
                <a:latin typeface="Calibri"/>
                <a:cs typeface="Calibri"/>
              </a:rPr>
              <a:t>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4525" y="3123565"/>
            <a:ext cx="1517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626262"/>
                </a:solidFill>
                <a:latin typeface="Calibri"/>
                <a:cs typeface="Calibri"/>
              </a:rPr>
              <a:t>4</a:t>
            </a:r>
            <a:r>
              <a:rPr sz="1000" dirty="0">
                <a:solidFill>
                  <a:srgbClr val="626262"/>
                </a:solidFill>
                <a:latin typeface="Calibri"/>
                <a:cs typeface="Calibri"/>
              </a:rPr>
              <a:t>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8809" y="4275772"/>
            <a:ext cx="15811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30" dirty="0">
                <a:solidFill>
                  <a:srgbClr val="ACACAC"/>
                </a:solidFill>
                <a:latin typeface="Calibri"/>
                <a:cs typeface="Calibri"/>
              </a:rPr>
              <a:t>2</a:t>
            </a:r>
            <a:r>
              <a:rPr sz="1050" dirty="0">
                <a:solidFill>
                  <a:srgbClr val="ACACAC"/>
                </a:solidFill>
                <a:latin typeface="Calibri"/>
                <a:cs typeface="Calibri"/>
              </a:rPr>
              <a:t>0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86454" y="4212272"/>
            <a:ext cx="143510" cy="261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50" spc="-30" dirty="0">
                <a:solidFill>
                  <a:srgbClr val="9AB8BC"/>
                </a:solidFill>
                <a:latin typeface="Calibri"/>
                <a:cs typeface="Calibri"/>
              </a:rPr>
              <a:t>'</a:t>
            </a:r>
            <a:r>
              <a:rPr sz="1550" dirty="0">
                <a:solidFill>
                  <a:srgbClr val="9AB8BC"/>
                </a:solidFill>
                <a:latin typeface="Calibri"/>
                <a:cs typeface="Calibri"/>
              </a:rPr>
              <a:t>s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1350" y="4821872"/>
            <a:ext cx="16700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95" dirty="0">
                <a:solidFill>
                  <a:srgbClr val="808080"/>
                </a:solidFill>
                <a:latin typeface="Courier New"/>
                <a:cs typeface="Courier New"/>
              </a:rPr>
              <a:t>1</a:t>
            </a:r>
            <a:r>
              <a:rPr sz="1050" spc="-65" dirty="0">
                <a:solidFill>
                  <a:srgbClr val="808080"/>
                </a:solidFill>
                <a:latin typeface="Courier New"/>
                <a:cs typeface="Courier New"/>
              </a:rPr>
              <a:t>0</a:t>
            </a:r>
            <a:endParaRPr sz="1050">
              <a:latin typeface="Courier New"/>
              <a:cs typeface="Courier Ne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712959" y="2275204"/>
            <a:ext cx="14668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5" dirty="0">
                <a:solidFill>
                  <a:srgbClr val="2D4D7C"/>
                </a:solidFill>
                <a:latin typeface="Calibri"/>
                <a:cs typeface="Calibri"/>
              </a:rPr>
              <a:t>Καθεστώς</a:t>
            </a:r>
            <a:r>
              <a:rPr sz="1100" spc="-35" dirty="0">
                <a:solidFill>
                  <a:srgbClr val="2D4D7C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F7087"/>
                </a:solidFill>
                <a:latin typeface="Calibri"/>
                <a:cs typeface="Calibri"/>
              </a:rPr>
              <a:t>του</a:t>
            </a:r>
            <a:r>
              <a:rPr sz="1100" spc="-35" dirty="0">
                <a:solidFill>
                  <a:srgbClr val="4F7087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386285"/>
                </a:solidFill>
                <a:latin typeface="Calibri"/>
                <a:cs typeface="Calibri"/>
              </a:rPr>
              <a:t>συμβάντος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698094" y="2892742"/>
            <a:ext cx="1684020" cy="68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DAF21"/>
                </a:solidFill>
                <a:latin typeface="Calibri"/>
                <a:cs typeface="Calibri"/>
              </a:rPr>
              <a:t>B</a:t>
            </a:r>
            <a:r>
              <a:rPr sz="1000" spc="-20" dirty="0">
                <a:solidFill>
                  <a:srgbClr val="FDAF21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6B6B6B"/>
                </a:solidFill>
                <a:latin typeface="Calibri"/>
                <a:cs typeface="Calibri"/>
              </a:rPr>
              <a:t>Σφάλματα</a:t>
            </a:r>
            <a:r>
              <a:rPr sz="1000" spc="-15" dirty="0">
                <a:solidFill>
                  <a:srgbClr val="6B6B6B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6B6B6B"/>
                </a:solidFill>
                <a:latin typeface="Calibri"/>
                <a:cs typeface="Calibri"/>
              </a:rPr>
              <a:t>ανθρώπου</a:t>
            </a:r>
            <a:r>
              <a:rPr sz="1000" spc="-10" dirty="0">
                <a:solidFill>
                  <a:srgbClr val="6B6B6B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626262"/>
                </a:solidFill>
                <a:latin typeface="Calibri"/>
                <a:cs typeface="Calibri"/>
              </a:rPr>
              <a:t>291</a:t>
            </a:r>
            <a:endParaRPr sz="1000">
              <a:latin typeface="Calibri"/>
              <a:cs typeface="Calibri"/>
            </a:endParaRPr>
          </a:p>
          <a:p>
            <a:pPr marL="12700" marR="5080" indent="1905">
              <a:lnSpc>
                <a:spcPct val="104600"/>
              </a:lnSpc>
              <a:spcBef>
                <a:spcPts val="45"/>
              </a:spcBef>
              <a:buClr>
                <a:srgbClr val="F66E67"/>
              </a:buClr>
              <a:buSzPct val="130000"/>
              <a:buFont typeface="Arial"/>
              <a:buChar char="■"/>
              <a:tabLst>
                <a:tab pos="194310" algn="l"/>
              </a:tabLst>
            </a:pPr>
            <a:r>
              <a:rPr sz="1000" spc="-25" dirty="0">
                <a:solidFill>
                  <a:srgbClr val="6B6B6B"/>
                </a:solidFill>
                <a:latin typeface="Calibri"/>
                <a:cs typeface="Calibri"/>
              </a:rPr>
              <a:t>Κακόβουλα </a:t>
            </a:r>
            <a:r>
              <a:rPr sz="1000" spc="-25" dirty="0">
                <a:solidFill>
                  <a:srgbClr val="545454"/>
                </a:solidFill>
                <a:latin typeface="Calibri"/>
                <a:cs typeface="Calibri"/>
              </a:rPr>
              <a:t>κρούσματα: </a:t>
            </a:r>
            <a:r>
              <a:rPr sz="1000" spc="-20" dirty="0">
                <a:solidFill>
                  <a:srgbClr val="707070"/>
                </a:solidFill>
                <a:latin typeface="Calibri"/>
                <a:cs typeface="Calibri"/>
              </a:rPr>
              <a:t>149ô </a:t>
            </a:r>
            <a:r>
              <a:rPr sz="1000" spc="-215" dirty="0">
                <a:solidFill>
                  <a:srgbClr val="707070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8EC126"/>
                </a:solidFill>
                <a:latin typeface="Calibri"/>
                <a:cs typeface="Calibri"/>
              </a:rPr>
              <a:t>B</a:t>
            </a:r>
            <a:r>
              <a:rPr sz="1000" spc="-10" dirty="0">
                <a:solidFill>
                  <a:srgbClr val="8EC126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545454"/>
                </a:solidFill>
                <a:latin typeface="Calibri"/>
                <a:cs typeface="Calibri"/>
              </a:rPr>
              <a:t>Φυσικά </a:t>
            </a:r>
            <a:r>
              <a:rPr sz="1000" spc="-5" dirty="0">
                <a:solidFill>
                  <a:srgbClr val="5D5D5D"/>
                </a:solidFill>
                <a:latin typeface="Calibri"/>
                <a:cs typeface="Calibri"/>
              </a:rPr>
              <a:t>φαινόμενα:</a:t>
            </a:r>
            <a:r>
              <a:rPr sz="1000" dirty="0">
                <a:solidFill>
                  <a:srgbClr val="5D5D5D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5D5D5D"/>
                </a:solidFill>
                <a:latin typeface="Calibri"/>
                <a:cs typeface="Calibri"/>
              </a:rPr>
              <a:t>0%</a:t>
            </a:r>
            <a:endParaRPr sz="1000">
              <a:latin typeface="Calibri"/>
              <a:cs typeface="Calibri"/>
            </a:endParaRPr>
          </a:p>
          <a:p>
            <a:pPr marL="202565" indent="-185420">
              <a:lnSpc>
                <a:spcPct val="100000"/>
              </a:lnSpc>
              <a:spcBef>
                <a:spcPts val="185"/>
              </a:spcBef>
              <a:buClr>
                <a:srgbClr val="4FC6FB"/>
              </a:buClr>
              <a:buSzPct val="130000"/>
              <a:buFont typeface="Arial"/>
              <a:buChar char="■"/>
              <a:tabLst>
                <a:tab pos="202565" algn="l"/>
              </a:tabLst>
            </a:pPr>
            <a:r>
              <a:rPr sz="1000" spc="-15" dirty="0">
                <a:solidFill>
                  <a:srgbClr val="757575"/>
                </a:solidFill>
                <a:latin typeface="Calibri"/>
                <a:cs typeface="Calibri"/>
              </a:rPr>
              <a:t>Βλάβες</a:t>
            </a:r>
            <a:r>
              <a:rPr sz="1000" spc="-30" dirty="0">
                <a:solidFill>
                  <a:srgbClr val="757575"/>
                </a:solidFill>
                <a:latin typeface="Calibri"/>
                <a:cs typeface="Calibri"/>
              </a:rPr>
              <a:t> </a:t>
            </a:r>
            <a:r>
              <a:rPr sz="1000" spc="-15" dirty="0">
                <a:solidFill>
                  <a:srgbClr val="757575"/>
                </a:solidFill>
                <a:latin typeface="Calibri"/>
                <a:cs typeface="Calibri"/>
              </a:rPr>
              <a:t>συστήματος:</a:t>
            </a:r>
            <a:r>
              <a:rPr sz="1000" spc="-30" dirty="0">
                <a:solidFill>
                  <a:srgbClr val="757575"/>
                </a:solidFill>
                <a:latin typeface="Calibri"/>
                <a:cs typeface="Calibri"/>
              </a:rPr>
              <a:t> </a:t>
            </a:r>
            <a:r>
              <a:rPr sz="1000" spc="-20" dirty="0">
                <a:solidFill>
                  <a:srgbClr val="666666"/>
                </a:solidFill>
                <a:latin typeface="Calibri"/>
                <a:cs typeface="Calibri"/>
              </a:rPr>
              <a:t>579s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035165" y="5732462"/>
            <a:ext cx="27622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-20" dirty="0">
                <a:solidFill>
                  <a:srgbClr val="808080"/>
                </a:solidFill>
                <a:latin typeface="Calibri"/>
                <a:cs typeface="Calibri"/>
              </a:rPr>
              <a:t>2</a:t>
            </a:r>
            <a:r>
              <a:rPr sz="950" spc="-25" dirty="0">
                <a:solidFill>
                  <a:srgbClr val="808080"/>
                </a:solidFill>
                <a:latin typeface="Calibri"/>
                <a:cs typeface="Calibri"/>
              </a:rPr>
              <a:t>D</a:t>
            </a:r>
            <a:r>
              <a:rPr sz="950" spc="-20" dirty="0">
                <a:solidFill>
                  <a:srgbClr val="808080"/>
                </a:solidFill>
                <a:latin typeface="Calibri"/>
                <a:cs typeface="Calibri"/>
              </a:rPr>
              <a:t>2</a:t>
            </a:r>
            <a:r>
              <a:rPr sz="950" dirty="0">
                <a:solidFill>
                  <a:srgbClr val="808080"/>
                </a:solidFill>
                <a:latin typeface="Calibri"/>
                <a:cs typeface="Calibri"/>
              </a:rPr>
              <a:t>1</a:t>
            </a:r>
            <a:endParaRPr sz="9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01700" y="1236662"/>
            <a:ext cx="1830070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0" spc="-15" dirty="0">
                <a:solidFill>
                  <a:srgbClr val="FFFFFF"/>
                </a:solidFill>
                <a:latin typeface="Calibri"/>
                <a:cs typeface="Calibri"/>
              </a:rPr>
              <a:t>ΤΡΕΧΟΥΣΑ</a:t>
            </a:r>
            <a:endParaRPr sz="3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1700" y="4240847"/>
            <a:ext cx="29686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SzPct val="126470"/>
              <a:buFont typeface="Arial"/>
              <a:buChar char="•"/>
              <a:tabLst>
                <a:tab pos="354330" algn="l"/>
                <a:tab pos="354965" algn="l"/>
              </a:tabLst>
            </a:pPr>
            <a:r>
              <a:rPr sz="1700" spc="-15" dirty="0">
                <a:solidFill>
                  <a:srgbClr val="FFFFFF"/>
                </a:solidFill>
                <a:latin typeface="Calibri"/>
                <a:cs typeface="Calibri"/>
              </a:rPr>
              <a:t>https://ciras.enisa.europa.eu/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6412" y="830262"/>
            <a:ext cx="13849985" cy="646112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R="5080">
              <a:lnSpc>
                <a:spcPts val="5630"/>
              </a:lnSpc>
              <a:spcBef>
                <a:spcPts val="1295"/>
              </a:spcBef>
            </a:pPr>
            <a:r>
              <a:rPr spc="-5" dirty="0"/>
              <a:t>Πληροφορίες και ανταλλαγή </a:t>
            </a:r>
            <a:r>
              <a:rPr dirty="0"/>
              <a:t> </a:t>
            </a:r>
            <a:r>
              <a:rPr spc="-5" dirty="0"/>
              <a:t>πληροφοριών για απειλές </a:t>
            </a:r>
            <a:r>
              <a:rPr spc="-10" dirty="0"/>
              <a:t>στον </a:t>
            </a:r>
            <a:r>
              <a:rPr spc="-1570" dirty="0"/>
              <a:t> </a:t>
            </a:r>
            <a:r>
              <a:rPr spc="-5" dirty="0"/>
              <a:t>κυβερνοχώρο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303779" y="2573655"/>
            <a:ext cx="8665210" cy="945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25800"/>
              </a:lnSpc>
              <a:spcBef>
                <a:spcPts val="100"/>
              </a:spcBef>
              <a:buSzPct val="128125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Οι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πληροφορίες </a:t>
            </a:r>
            <a:r>
              <a:rPr sz="1600" spc="100" dirty="0">
                <a:solidFill>
                  <a:srgbClr val="FFFFFF"/>
                </a:solidFill>
                <a:latin typeface="Calibri"/>
                <a:cs typeface="Calibri"/>
              </a:rPr>
              <a:t>για </a:t>
            </a:r>
            <a:r>
              <a:rPr sz="1600" spc="85" dirty="0">
                <a:solidFill>
                  <a:srgbClr val="FFFFFF"/>
                </a:solidFill>
                <a:latin typeface="Calibri"/>
                <a:cs typeface="Calibri"/>
              </a:rPr>
              <a:t>τις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απειλές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1600" spc="120" dirty="0">
                <a:solidFill>
                  <a:srgbClr val="FFFFFF"/>
                </a:solidFill>
                <a:latin typeface="Calibri"/>
                <a:cs typeface="Calibri"/>
              </a:rPr>
              <a:t>κυβερνοχώρο </a:t>
            </a:r>
            <a:r>
              <a:rPr sz="1600" spc="85" dirty="0">
                <a:solidFill>
                  <a:srgbClr val="FFFFFF"/>
                </a:solidFill>
                <a:latin typeface="Calibri"/>
                <a:cs typeface="Calibri"/>
              </a:rPr>
              <a:t>(CTI) </a:t>
            </a:r>
            <a:r>
              <a:rPr sz="1600" spc="95" dirty="0">
                <a:solidFill>
                  <a:srgbClr val="FFFFFF"/>
                </a:solidFill>
                <a:latin typeface="Calibri"/>
                <a:cs typeface="Calibri"/>
              </a:rPr>
              <a:t>είναι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ουσιώδεις </a:t>
            </a:r>
            <a:r>
              <a:rPr sz="1600" spc="100" dirty="0">
                <a:solidFill>
                  <a:srgbClr val="FFFFFF"/>
                </a:solidFill>
                <a:latin typeface="Calibri"/>
                <a:cs typeface="Calibri"/>
              </a:rPr>
              <a:t>για </a:t>
            </a:r>
            <a:r>
              <a:rPr sz="1600" spc="120" dirty="0">
                <a:solidFill>
                  <a:srgbClr val="FFFFFF"/>
                </a:solidFill>
                <a:latin typeface="Calibri"/>
                <a:cs typeface="Calibri"/>
              </a:rPr>
              <a:t>να </a:t>
            </a:r>
            <a:r>
              <a:rPr sz="1600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παραμείνουμε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εμπρός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30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85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απειλές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κυβερνοχώρο.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5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FFFFFF"/>
                </a:solidFill>
                <a:latin typeface="Calibri"/>
                <a:cs typeface="Calibri"/>
              </a:rPr>
              <a:t>CTI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παρέχει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πληροφορίες </a:t>
            </a:r>
            <a:r>
              <a:rPr sz="1600" spc="-3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σχετικά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Calibri"/>
                <a:cs typeface="Calibri"/>
              </a:rPr>
              <a:t>τακτικές,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85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Calibri"/>
                <a:cs typeface="Calibri"/>
              </a:rPr>
              <a:t>τεχνικές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FFFFFF"/>
                </a:solidFill>
                <a:latin typeface="Calibri"/>
                <a:cs typeface="Calibri"/>
              </a:rPr>
              <a:t>διαδικασίες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επιτιθέμενων.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03779" y="4409439"/>
            <a:ext cx="8617585" cy="1252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25800"/>
              </a:lnSpc>
              <a:spcBef>
                <a:spcPts val="100"/>
              </a:spcBef>
              <a:buSzPct val="128125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spc="100" dirty="0">
                <a:solidFill>
                  <a:srgbClr val="FFFFFF"/>
                </a:solidFill>
                <a:latin typeface="Calibri"/>
                <a:cs typeface="Calibri"/>
              </a:rPr>
              <a:t>Η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ανταλλαγή 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πληροφοριών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μεταξύ 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των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ενεργειακών 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εταιρειών, </a:t>
            </a:r>
            <a:r>
              <a:rPr sz="1600" spc="120" dirty="0">
                <a:solidFill>
                  <a:srgbClr val="FFFFFF"/>
                </a:solidFill>
                <a:latin typeface="Calibri"/>
                <a:cs typeface="Calibri"/>
              </a:rPr>
              <a:t>των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εθνικών </a:t>
            </a:r>
            <a:r>
              <a:rPr sz="1600" spc="125" dirty="0">
                <a:solidFill>
                  <a:srgbClr val="FFFFFF"/>
                </a:solidFill>
                <a:latin typeface="Calibri"/>
                <a:cs typeface="Calibri"/>
              </a:rPr>
              <a:t>αρχών </a:t>
            </a:r>
            <a:r>
              <a:rPr sz="1600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 </a:t>
            </a:r>
            <a:r>
              <a:rPr sz="1600" spc="10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διεθνών </a:t>
            </a:r>
            <a:r>
              <a:rPr sz="1600" spc="125" dirty="0">
                <a:solidFill>
                  <a:srgbClr val="FFFFFF"/>
                </a:solidFill>
                <a:latin typeface="Calibri"/>
                <a:cs typeface="Calibri"/>
              </a:rPr>
              <a:t>οργανώσεων </a:t>
            </a:r>
            <a:r>
              <a:rPr sz="1600" spc="130" dirty="0">
                <a:solidFill>
                  <a:srgbClr val="FFFFFF"/>
                </a:solidFill>
                <a:latin typeface="Calibri"/>
                <a:cs typeface="Calibri"/>
              </a:rPr>
              <a:t>όπως η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ENISA (Ευρωπαϊκή Υπηρεσία </a:t>
            </a:r>
            <a:r>
              <a:rPr sz="1600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Κυβερνοασφάλειας)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Calibri"/>
                <a:cs typeface="Calibri"/>
              </a:rPr>
              <a:t>είναι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FFFFFF"/>
                </a:solidFill>
                <a:latin typeface="Calibri"/>
                <a:cs typeface="Calibri"/>
              </a:rPr>
              <a:t>ζωτικής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σημασίας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ανταλλαγή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FFFFFF"/>
                </a:solidFill>
                <a:latin typeface="Calibri"/>
                <a:cs typeface="Calibri"/>
              </a:rPr>
              <a:t>δεδομένων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FFFFFF"/>
                </a:solidFill>
                <a:latin typeface="Calibri"/>
                <a:cs typeface="Calibri"/>
              </a:rPr>
              <a:t>σχετικά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με </a:t>
            </a:r>
            <a:r>
              <a:rPr sz="1600" spc="-3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85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6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απειλές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85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FFFFFF"/>
                </a:solidFill>
                <a:latin typeface="Calibri"/>
                <a:cs typeface="Calibri"/>
              </a:rPr>
              <a:t>βέλτιστες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FFFFFF"/>
                </a:solidFill>
                <a:latin typeface="Calibri"/>
                <a:cs typeface="Calibri"/>
              </a:rPr>
              <a:t>πρακτικές.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50892" y="7493952"/>
            <a:ext cx="2588895" cy="481012"/>
          </a:xfrm>
          <a:prstGeom prst="rect">
            <a:avLst/>
          </a:prstGeom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74675" y="80009"/>
            <a:ext cx="5311775" cy="3059430"/>
          </a:xfrm>
          <a:prstGeom prst="rect">
            <a:avLst/>
          </a:prstGeom>
        </p:spPr>
        <p:txBody>
          <a:bodyPr vert="horz" wrap="square" lIns="0" tIns="159385" rIns="0" bIns="0" rtlCol="0">
            <a:spAutoFit/>
          </a:bodyPr>
          <a:lstStyle/>
          <a:p>
            <a:pPr marL="12700" marR="5080">
              <a:lnSpc>
                <a:spcPts val="5680"/>
              </a:lnSpc>
              <a:spcBef>
                <a:spcPts val="1255"/>
              </a:spcBef>
            </a:pPr>
            <a:r>
              <a:rPr spc="-5" dirty="0"/>
              <a:t>Σχεδιασμός</a:t>
            </a:r>
            <a:r>
              <a:rPr spc="-95" dirty="0"/>
              <a:t> </a:t>
            </a:r>
            <a:r>
              <a:rPr spc="-5" dirty="0"/>
              <a:t>και </a:t>
            </a:r>
            <a:r>
              <a:rPr spc="-1570" dirty="0"/>
              <a:t> </a:t>
            </a:r>
            <a:r>
              <a:rPr spc="-15" dirty="0"/>
              <a:t>ασκήσεις </a:t>
            </a:r>
            <a:r>
              <a:rPr spc="-10" dirty="0"/>
              <a:t> αντιμετώπισης </a:t>
            </a:r>
            <a:r>
              <a:rPr spc="-1570" dirty="0"/>
              <a:t> </a:t>
            </a:r>
            <a:r>
              <a:rPr spc="-5" dirty="0"/>
              <a:t>περιστατικών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70559" y="3446462"/>
            <a:ext cx="8149590" cy="2524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695325" indent="-343535">
              <a:lnSpc>
                <a:spcPct val="125800"/>
              </a:lnSpc>
              <a:spcBef>
                <a:spcPts val="100"/>
              </a:spcBef>
              <a:buSzPct val="128125"/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600" spc="160" dirty="0">
                <a:solidFill>
                  <a:srgbClr val="DAD1E6"/>
                </a:solidFill>
                <a:latin typeface="Calibri"/>
                <a:cs typeface="Calibri"/>
              </a:rPr>
              <a:t>Ο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σχεδιασμός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αντιμετώπισης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περιστατικών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95" dirty="0">
                <a:solidFill>
                  <a:srgbClr val="DAD1E6"/>
                </a:solidFill>
                <a:latin typeface="Calibri"/>
                <a:cs typeface="Calibri"/>
              </a:rPr>
              <a:t>είναι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ζωτικής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σημασίας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για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85" dirty="0">
                <a:solidFill>
                  <a:srgbClr val="DAD1E6"/>
                </a:solidFill>
                <a:latin typeface="Calibri"/>
                <a:cs typeface="Calibri"/>
              </a:rPr>
              <a:t>τις </a:t>
            </a:r>
            <a:r>
              <a:rPr sz="1600" spc="-3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ενεργειακές </a:t>
            </a:r>
            <a:r>
              <a:rPr sz="1600" spc="95" dirty="0">
                <a:solidFill>
                  <a:srgbClr val="DAD1E6"/>
                </a:solidFill>
                <a:latin typeface="Calibri"/>
                <a:cs typeface="Calibri"/>
              </a:rPr>
              <a:t>εταιρείες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προκειμένου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να </a:t>
            </a:r>
            <a:r>
              <a:rPr sz="1600" spc="95" dirty="0">
                <a:solidFill>
                  <a:srgbClr val="DAD1E6"/>
                </a:solidFill>
                <a:latin typeface="Calibri"/>
                <a:cs typeface="Calibri"/>
              </a:rPr>
              <a:t>διαχειρίζονται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αποτελεσματικά τα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περιστατικά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κυβερνοασφάλειας.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DAD1E6"/>
              </a:buClr>
              <a:buFont typeface="Arial"/>
              <a:buChar char="•"/>
            </a:pPr>
            <a:endParaRPr sz="2250">
              <a:latin typeface="Calibri"/>
              <a:cs typeface="Calibri"/>
            </a:endParaRPr>
          </a:p>
          <a:p>
            <a:pPr marL="355600" marR="5080" indent="-343535">
              <a:lnSpc>
                <a:spcPct val="125800"/>
              </a:lnSpc>
              <a:buSzPct val="128125"/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Οι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τακτικές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ασκήσεις, </a:t>
            </a:r>
            <a:r>
              <a:rPr sz="1600" spc="130" dirty="0">
                <a:solidFill>
                  <a:srgbClr val="DAD1E6"/>
                </a:solidFill>
                <a:latin typeface="Calibri"/>
                <a:cs typeface="Calibri"/>
              </a:rPr>
              <a:t>όπως </a:t>
            </a:r>
            <a:r>
              <a:rPr sz="1600" spc="95" dirty="0">
                <a:solidFill>
                  <a:srgbClr val="DAD1E6"/>
                </a:solidFill>
                <a:latin typeface="Calibri"/>
                <a:cs typeface="Calibri"/>
              </a:rPr>
              <a:t>οι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προσομοιώσεις σε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τραπέζι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και </a:t>
            </a:r>
            <a:r>
              <a:rPr sz="1600" spc="95" dirty="0">
                <a:solidFill>
                  <a:srgbClr val="DAD1E6"/>
                </a:solidFill>
                <a:latin typeface="Calibri"/>
                <a:cs typeface="Calibri"/>
              </a:rPr>
              <a:t>οι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ασκήσεις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σε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πραγματικό κόσμο,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βοηθούν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στη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δοκιμή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της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αποτελεσματικότητας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των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σχεδίων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αντιμετώπισης,</a:t>
            </a:r>
            <a:r>
              <a:rPr sz="1600" spc="6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στον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εντοπισμό</a:t>
            </a:r>
            <a:r>
              <a:rPr sz="1600" spc="6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κενών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και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στη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βελτίωση</a:t>
            </a:r>
            <a:r>
              <a:rPr sz="1600" spc="7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του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συντονισμού</a:t>
            </a:r>
            <a:r>
              <a:rPr sz="1600" spc="6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μεταξύ </a:t>
            </a:r>
            <a:r>
              <a:rPr sz="1600" spc="-3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των</a:t>
            </a:r>
            <a:r>
              <a:rPr sz="1600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ενδιαφερομένων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μερών.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426575" y="0"/>
            <a:ext cx="5203825" cy="8229600"/>
            <a:chOff x="9426575" y="0"/>
            <a:chExt cx="5203825" cy="82296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26575" y="0"/>
              <a:ext cx="5203825" cy="82295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50892" y="7594600"/>
              <a:ext cx="2591752" cy="4816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95325" y="212725"/>
            <a:ext cx="7241540" cy="3059430"/>
          </a:xfrm>
          <a:prstGeom prst="rect">
            <a:avLst/>
          </a:prstGeom>
        </p:spPr>
        <p:txBody>
          <a:bodyPr vert="horz" wrap="square" lIns="0" tIns="159385" rIns="0" bIns="0" rtlCol="0">
            <a:spAutoFit/>
          </a:bodyPr>
          <a:lstStyle/>
          <a:p>
            <a:pPr marL="12700" marR="5080">
              <a:lnSpc>
                <a:spcPts val="5680"/>
              </a:lnSpc>
              <a:spcBef>
                <a:spcPts val="1255"/>
              </a:spcBef>
            </a:pPr>
            <a:r>
              <a:rPr spc="-5" dirty="0"/>
              <a:t>Κανονιστικοί </a:t>
            </a:r>
            <a:r>
              <a:rPr spc="-10" dirty="0"/>
              <a:t>έλεγχοι </a:t>
            </a:r>
            <a:r>
              <a:rPr spc="-1570" dirty="0"/>
              <a:t> </a:t>
            </a:r>
            <a:r>
              <a:rPr spc="-5" dirty="0"/>
              <a:t>ασφαλείας και </a:t>
            </a:r>
            <a:r>
              <a:rPr dirty="0"/>
              <a:t> </a:t>
            </a:r>
            <a:r>
              <a:rPr spc="-15" dirty="0"/>
              <a:t>αξιολογήσεις </a:t>
            </a:r>
            <a:r>
              <a:rPr spc="-10" dirty="0"/>
              <a:t> </a:t>
            </a:r>
            <a:r>
              <a:rPr spc="-5" dirty="0"/>
              <a:t>συμμόρφωσης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95325" y="3579495"/>
            <a:ext cx="10287635" cy="672465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25"/>
              </a:spcBef>
              <a:buSzPct val="128125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Οι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95" dirty="0">
                <a:solidFill>
                  <a:srgbClr val="DAD1E6"/>
                </a:solidFill>
                <a:latin typeface="Calibri"/>
                <a:cs typeface="Calibri"/>
              </a:rPr>
              <a:t>τακτικοί</a:t>
            </a:r>
            <a:r>
              <a:rPr sz="1600" spc="6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έλεγχοι</a:t>
            </a:r>
            <a:r>
              <a:rPr sz="1600" spc="7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ασφαλείας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και</a:t>
            </a:r>
            <a:r>
              <a:rPr sz="1600" spc="6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αξιολογήσεις</a:t>
            </a:r>
            <a:r>
              <a:rPr sz="1600" spc="7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95" dirty="0">
                <a:solidFill>
                  <a:srgbClr val="DAD1E6"/>
                </a:solidFill>
                <a:latin typeface="Calibri"/>
                <a:cs typeface="Calibri"/>
              </a:rPr>
              <a:t>είναι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ουσιώδεις</a:t>
            </a:r>
            <a:r>
              <a:rPr sz="1600" spc="6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για</a:t>
            </a:r>
            <a:r>
              <a:rPr sz="1600" spc="6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να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διασφαλιστεί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90" dirty="0">
                <a:solidFill>
                  <a:srgbClr val="DAD1E6"/>
                </a:solidFill>
                <a:latin typeface="Calibri"/>
                <a:cs typeface="Calibri"/>
              </a:rPr>
              <a:t>ότι</a:t>
            </a:r>
            <a:r>
              <a:rPr sz="1600" spc="9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30" dirty="0">
                <a:solidFill>
                  <a:srgbClr val="DAD1E6"/>
                </a:solidFill>
                <a:latin typeface="Calibri"/>
                <a:cs typeface="Calibri"/>
              </a:rPr>
              <a:t>η</a:t>
            </a:r>
            <a:r>
              <a:rPr sz="1600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95" dirty="0">
                <a:solidFill>
                  <a:srgbClr val="DAD1E6"/>
                </a:solidFill>
                <a:latin typeface="Calibri"/>
                <a:cs typeface="Calibri"/>
              </a:rPr>
              <a:t>ενέργεια</a:t>
            </a:r>
            <a:endParaRPr sz="16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  <a:spcBef>
                <a:spcPts val="630"/>
              </a:spcBef>
            </a:pPr>
            <a:r>
              <a:rPr sz="1600" spc="95" dirty="0">
                <a:solidFill>
                  <a:srgbClr val="DAD1E6"/>
                </a:solidFill>
                <a:latin typeface="Calibri"/>
                <a:cs typeface="Calibri"/>
              </a:rPr>
              <a:t>οι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95" dirty="0">
                <a:solidFill>
                  <a:srgbClr val="DAD1E6"/>
                </a:solidFill>
                <a:latin typeface="Calibri"/>
                <a:cs typeface="Calibri"/>
              </a:rPr>
              <a:t>εταιρείες</a:t>
            </a:r>
            <a:r>
              <a:rPr sz="1600" spc="6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τηρούν</a:t>
            </a:r>
            <a:r>
              <a:rPr sz="1600" spc="6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τους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κανονισμούς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και</a:t>
            </a:r>
            <a:r>
              <a:rPr sz="1600" spc="8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DAD1E6"/>
                </a:solidFill>
                <a:latin typeface="Calibri"/>
                <a:cs typeface="Calibri"/>
              </a:rPr>
              <a:t>τις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βέλτιστες</a:t>
            </a:r>
            <a:r>
              <a:rPr sz="1600" spc="6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95" dirty="0">
                <a:solidFill>
                  <a:srgbClr val="DAD1E6"/>
                </a:solidFill>
                <a:latin typeface="Calibri"/>
                <a:cs typeface="Calibri"/>
              </a:rPr>
              <a:t>πρακτικές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για</a:t>
            </a:r>
            <a:r>
              <a:rPr sz="1600" spc="6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την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ασφάλεια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στον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κυβερνοχώρο.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4690" y="4992052"/>
            <a:ext cx="8459470" cy="1252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>
              <a:lnSpc>
                <a:spcPct val="125800"/>
              </a:lnSpc>
              <a:spcBef>
                <a:spcPts val="100"/>
              </a:spcBef>
              <a:buSzPct val="128125"/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Αυτοί </a:t>
            </a:r>
            <a:r>
              <a:rPr sz="1600" spc="95" dirty="0">
                <a:solidFill>
                  <a:srgbClr val="DAD1E6"/>
                </a:solidFill>
                <a:latin typeface="Calibri"/>
                <a:cs typeface="Calibri"/>
              </a:rPr>
              <a:t>οι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έλεγχοι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ασφαλείας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βοηθούν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στον εντοπισμό τυχόν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κενών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στους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ελέγχους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 ασφαλείας, στην αξιολόγηση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της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αποτελεσματικότητας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των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μέτρων </a:t>
            </a:r>
            <a:r>
              <a:rPr sz="1600" spc="125" dirty="0">
                <a:solidFill>
                  <a:srgbClr val="DAD1E6"/>
                </a:solidFill>
                <a:latin typeface="Calibri"/>
                <a:cs typeface="Calibri"/>
              </a:rPr>
              <a:t>που </a:t>
            </a:r>
            <a:r>
              <a:rPr sz="1600" spc="1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υλοποιούνται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και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στη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διασφάλιση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της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συνεχούς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30" dirty="0">
                <a:solidFill>
                  <a:srgbClr val="DAD1E6"/>
                </a:solidFill>
                <a:latin typeface="Calibri"/>
                <a:cs typeface="Calibri"/>
              </a:rPr>
              <a:t>συμμόρφωσης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με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85" dirty="0">
                <a:solidFill>
                  <a:srgbClr val="DAD1E6"/>
                </a:solidFill>
                <a:latin typeface="Calibri"/>
                <a:cs typeface="Calibri"/>
              </a:rPr>
              <a:t>τις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εξελισσόμενες </a:t>
            </a:r>
            <a:r>
              <a:rPr sz="1600" spc="-3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κανονιστικές</a:t>
            </a:r>
            <a:r>
              <a:rPr sz="1600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απαιτήσεις.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9861867" y="0"/>
            <a:ext cx="4768850" cy="8229600"/>
            <a:chOff x="9861867" y="0"/>
            <a:chExt cx="4768850" cy="822960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861867" y="0"/>
              <a:ext cx="4768532" cy="82295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50892" y="7594600"/>
              <a:ext cx="2591752" cy="4816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06705" rIns="0" bIns="0" rtlCol="0">
            <a:spAutoFit/>
          </a:bodyPr>
          <a:lstStyle/>
          <a:p>
            <a:pPr marL="36830" marR="5080">
              <a:lnSpc>
                <a:spcPts val="5680"/>
              </a:lnSpc>
              <a:spcBef>
                <a:spcPts val="1255"/>
              </a:spcBef>
            </a:pPr>
            <a:r>
              <a:rPr spc="-15" dirty="0"/>
              <a:t>Συνεχής </a:t>
            </a:r>
            <a:r>
              <a:rPr spc="-10" dirty="0"/>
              <a:t>βελτίωση και </a:t>
            </a:r>
            <a:r>
              <a:rPr spc="-1570" dirty="0"/>
              <a:t> </a:t>
            </a:r>
            <a:r>
              <a:rPr spc="-15" dirty="0"/>
              <a:t>προσαρμογή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98805" y="2124392"/>
            <a:ext cx="8157209" cy="1912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382905" indent="-342900">
              <a:lnSpc>
                <a:spcPct val="125800"/>
              </a:lnSpc>
              <a:spcBef>
                <a:spcPts val="100"/>
              </a:spcBef>
              <a:buSzPct val="128125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spc="150" dirty="0">
                <a:solidFill>
                  <a:srgbClr val="DAD1E6"/>
                </a:solidFill>
                <a:latin typeface="Calibri"/>
                <a:cs typeface="Calibri"/>
              </a:rPr>
              <a:t>Η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ασφάλεια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στον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κυβερνοχώρο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95" dirty="0">
                <a:solidFill>
                  <a:srgbClr val="DAD1E6"/>
                </a:solidFill>
                <a:latin typeface="Calibri"/>
                <a:cs typeface="Calibri"/>
              </a:rPr>
              <a:t>είναι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μια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συνεχής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διαδικασία.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Οι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ενεργειακές </a:t>
            </a:r>
            <a:r>
              <a:rPr sz="1600" spc="-3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95" dirty="0">
                <a:solidFill>
                  <a:srgbClr val="DAD1E6"/>
                </a:solidFill>
                <a:latin typeface="Calibri"/>
                <a:cs typeface="Calibri"/>
              </a:rPr>
              <a:t>εταιρείες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πρέπει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να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βελτιώνουν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συνεχώς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τη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στάση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ασφαλείας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τους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και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να </a:t>
            </a:r>
            <a:r>
              <a:rPr sz="1600" spc="1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προσαρμόζονται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95" dirty="0">
                <a:solidFill>
                  <a:srgbClr val="DAD1E6"/>
                </a:solidFill>
                <a:latin typeface="Calibri"/>
                <a:cs typeface="Calibri"/>
              </a:rPr>
              <a:t>στις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εξελισσόμενες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απειλές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και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95" dirty="0">
                <a:solidFill>
                  <a:srgbClr val="DAD1E6"/>
                </a:solidFill>
                <a:latin typeface="Calibri"/>
                <a:cs typeface="Calibri"/>
              </a:rPr>
              <a:t>τεχνολογίες.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DAD1E6"/>
              </a:buClr>
              <a:buFont typeface="Arial"/>
              <a:buChar char="•"/>
            </a:pPr>
            <a:endParaRPr sz="2250">
              <a:latin typeface="Calibri"/>
              <a:cs typeface="Calibri"/>
            </a:endParaRPr>
          </a:p>
          <a:p>
            <a:pPr marL="355600" marR="5080" indent="-342900">
              <a:lnSpc>
                <a:spcPct val="125800"/>
              </a:lnSpc>
              <a:buSzPct val="128125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spc="75" dirty="0">
                <a:solidFill>
                  <a:srgbClr val="DAD1E6"/>
                </a:solidFill>
                <a:latin typeface="Calibri"/>
                <a:cs typeface="Calibri"/>
              </a:rPr>
              <a:t>Οι</a:t>
            </a:r>
            <a:r>
              <a:rPr sz="1600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65" dirty="0">
                <a:solidFill>
                  <a:srgbClr val="DAD1E6"/>
                </a:solidFill>
                <a:latin typeface="Calibri"/>
                <a:cs typeface="Calibri"/>
              </a:rPr>
              <a:t>τακτικές</a:t>
            </a:r>
            <a:r>
              <a:rPr sz="1600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DAD1E6"/>
                </a:solidFill>
                <a:latin typeface="Calibri"/>
                <a:cs typeface="Calibri"/>
              </a:rPr>
              <a:t>αναθεωρήσεις</a:t>
            </a:r>
            <a:r>
              <a:rPr sz="1600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65" dirty="0">
                <a:solidFill>
                  <a:srgbClr val="DAD1E6"/>
                </a:solidFill>
                <a:latin typeface="Calibri"/>
                <a:cs typeface="Calibri"/>
              </a:rPr>
              <a:t>και</a:t>
            </a:r>
            <a:r>
              <a:rPr sz="1600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65" dirty="0">
                <a:solidFill>
                  <a:srgbClr val="DAD1E6"/>
                </a:solidFill>
                <a:latin typeface="Calibri"/>
                <a:cs typeface="Calibri"/>
              </a:rPr>
              <a:t>αξιολογήσεις,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85" dirty="0">
                <a:solidFill>
                  <a:srgbClr val="DAD1E6"/>
                </a:solidFill>
                <a:latin typeface="Calibri"/>
                <a:cs typeface="Calibri"/>
              </a:rPr>
              <a:t>η</a:t>
            </a:r>
            <a:r>
              <a:rPr sz="1600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DAD1E6"/>
                </a:solidFill>
                <a:latin typeface="Calibri"/>
                <a:cs typeface="Calibri"/>
              </a:rPr>
              <a:t>συνεχής</a:t>
            </a:r>
            <a:r>
              <a:rPr sz="1600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DAD1E6"/>
                </a:solidFill>
                <a:latin typeface="Calibri"/>
                <a:cs typeface="Calibri"/>
              </a:rPr>
              <a:t>εκπαίδευση</a:t>
            </a:r>
            <a:r>
              <a:rPr sz="1600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65" dirty="0">
                <a:solidFill>
                  <a:srgbClr val="DAD1E6"/>
                </a:solidFill>
                <a:latin typeface="Calibri"/>
                <a:cs typeface="Calibri"/>
              </a:rPr>
              <a:t>και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85" dirty="0">
                <a:solidFill>
                  <a:srgbClr val="DAD1E6"/>
                </a:solidFill>
                <a:latin typeface="Calibri"/>
                <a:cs typeface="Calibri"/>
              </a:rPr>
              <a:t>η</a:t>
            </a:r>
            <a:r>
              <a:rPr sz="1600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DAD1E6"/>
                </a:solidFill>
                <a:latin typeface="Calibri"/>
                <a:cs typeface="Calibri"/>
              </a:rPr>
              <a:t>αξιοποίηση </a:t>
            </a:r>
            <a:r>
              <a:rPr sz="1600" spc="-3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80" dirty="0">
                <a:solidFill>
                  <a:srgbClr val="DAD1E6"/>
                </a:solidFill>
                <a:latin typeface="Calibri"/>
                <a:cs typeface="Calibri"/>
              </a:rPr>
              <a:t>νέων</a:t>
            </a:r>
            <a:r>
              <a:rPr sz="1600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DAD1E6"/>
                </a:solidFill>
                <a:latin typeface="Calibri"/>
                <a:cs typeface="Calibri"/>
              </a:rPr>
              <a:t>ασφαλείας</a:t>
            </a:r>
            <a:r>
              <a:rPr sz="1600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είναι</a:t>
            </a:r>
            <a:r>
              <a:rPr sz="1600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DAD1E6"/>
                </a:solidFill>
                <a:latin typeface="Calibri"/>
                <a:cs typeface="Calibri"/>
              </a:rPr>
              <a:t>το</a:t>
            </a:r>
            <a:r>
              <a:rPr sz="1600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κλειδί</a:t>
            </a:r>
            <a:r>
              <a:rPr sz="1600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65" dirty="0">
                <a:solidFill>
                  <a:srgbClr val="DAD1E6"/>
                </a:solidFill>
                <a:latin typeface="Calibri"/>
                <a:cs typeface="Calibri"/>
              </a:rPr>
              <a:t>για</a:t>
            </a:r>
            <a:r>
              <a:rPr sz="1600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80" dirty="0">
                <a:solidFill>
                  <a:srgbClr val="DAD1E6"/>
                </a:solidFill>
                <a:latin typeface="Calibri"/>
                <a:cs typeface="Calibri"/>
              </a:rPr>
              <a:t>να</a:t>
            </a:r>
            <a:r>
              <a:rPr sz="1600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DAD1E6"/>
                </a:solidFill>
                <a:latin typeface="Calibri"/>
                <a:cs typeface="Calibri"/>
              </a:rPr>
              <a:t>παραμείνετε</a:t>
            </a:r>
            <a:r>
              <a:rPr sz="1600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DAD1E6"/>
                </a:solidFill>
                <a:latin typeface="Calibri"/>
                <a:cs typeface="Calibri"/>
              </a:rPr>
              <a:t>εμπρός</a:t>
            </a:r>
            <a:r>
              <a:rPr sz="1600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85" dirty="0">
                <a:solidFill>
                  <a:srgbClr val="DAD1E6"/>
                </a:solidFill>
                <a:latin typeface="Calibri"/>
                <a:cs typeface="Calibri"/>
              </a:rPr>
              <a:t>από</a:t>
            </a:r>
            <a:r>
              <a:rPr sz="1600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DAD1E6"/>
                </a:solidFill>
                <a:latin typeface="Calibri"/>
                <a:cs typeface="Calibri"/>
              </a:rPr>
              <a:t>την</a:t>
            </a:r>
            <a:r>
              <a:rPr sz="1600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40" dirty="0">
                <a:solidFill>
                  <a:srgbClr val="DAD1E6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144000" y="0"/>
            <a:ext cx="5486400" cy="8229600"/>
            <a:chOff x="9144000" y="0"/>
            <a:chExt cx="5486400" cy="82296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4000" y="0"/>
              <a:ext cx="5486400" cy="82295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50892" y="7594600"/>
              <a:ext cx="2591752" cy="4816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789612" y="0"/>
            <a:ext cx="6402705" cy="6879590"/>
            <a:chOff x="5789612" y="0"/>
            <a:chExt cx="6402705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7244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808662" y="5330189"/>
              <a:ext cx="3703320" cy="737870"/>
            </a:xfrm>
            <a:custGeom>
              <a:avLst/>
              <a:gdLst/>
              <a:ahLst/>
              <a:cxnLst/>
              <a:rect l="l" t="t" r="r" b="b"/>
              <a:pathLst>
                <a:path w="3703320" h="737870">
                  <a:moveTo>
                    <a:pt x="3580447" y="0"/>
                  </a:moveTo>
                  <a:lnTo>
                    <a:pt x="122872" y="0"/>
                  </a:lnTo>
                  <a:lnTo>
                    <a:pt x="74929" y="9525"/>
                  </a:lnTo>
                  <a:lnTo>
                    <a:pt x="35877" y="35877"/>
                  </a:lnTo>
                  <a:lnTo>
                    <a:pt x="9525" y="74930"/>
                  </a:lnTo>
                  <a:lnTo>
                    <a:pt x="0" y="122872"/>
                  </a:lnTo>
                  <a:lnTo>
                    <a:pt x="0" y="614680"/>
                  </a:lnTo>
                  <a:lnTo>
                    <a:pt x="9525" y="662622"/>
                  </a:lnTo>
                  <a:lnTo>
                    <a:pt x="35877" y="701675"/>
                  </a:lnTo>
                  <a:lnTo>
                    <a:pt x="74929" y="728027"/>
                  </a:lnTo>
                  <a:lnTo>
                    <a:pt x="122872" y="737552"/>
                  </a:lnTo>
                  <a:lnTo>
                    <a:pt x="3580447" y="737552"/>
                  </a:lnTo>
                  <a:lnTo>
                    <a:pt x="3628390" y="728027"/>
                  </a:lnTo>
                  <a:lnTo>
                    <a:pt x="3667442" y="701675"/>
                  </a:lnTo>
                  <a:lnTo>
                    <a:pt x="3693795" y="662622"/>
                  </a:lnTo>
                  <a:lnTo>
                    <a:pt x="3703320" y="614680"/>
                  </a:lnTo>
                  <a:lnTo>
                    <a:pt x="3703320" y="122872"/>
                  </a:lnTo>
                  <a:lnTo>
                    <a:pt x="3693795" y="74930"/>
                  </a:lnTo>
                  <a:lnTo>
                    <a:pt x="3667442" y="35877"/>
                  </a:lnTo>
                  <a:lnTo>
                    <a:pt x="3628390" y="9525"/>
                  </a:lnTo>
                  <a:lnTo>
                    <a:pt x="35804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808662" y="5330189"/>
              <a:ext cx="3703320" cy="737870"/>
            </a:xfrm>
            <a:custGeom>
              <a:avLst/>
              <a:gdLst/>
              <a:ahLst/>
              <a:cxnLst/>
              <a:rect l="l" t="t" r="r" b="b"/>
              <a:pathLst>
                <a:path w="3703320" h="737870">
                  <a:moveTo>
                    <a:pt x="0" y="122872"/>
                  </a:moveTo>
                  <a:lnTo>
                    <a:pt x="9525" y="74930"/>
                  </a:lnTo>
                  <a:lnTo>
                    <a:pt x="35877" y="35877"/>
                  </a:lnTo>
                  <a:lnTo>
                    <a:pt x="74929" y="9525"/>
                  </a:lnTo>
                  <a:lnTo>
                    <a:pt x="122872" y="0"/>
                  </a:lnTo>
                  <a:lnTo>
                    <a:pt x="3580447" y="0"/>
                  </a:lnTo>
                  <a:lnTo>
                    <a:pt x="3628390" y="9525"/>
                  </a:lnTo>
                  <a:lnTo>
                    <a:pt x="3667442" y="35877"/>
                  </a:lnTo>
                  <a:lnTo>
                    <a:pt x="3693795" y="74930"/>
                  </a:lnTo>
                  <a:lnTo>
                    <a:pt x="3703320" y="122872"/>
                  </a:lnTo>
                  <a:lnTo>
                    <a:pt x="3703320" y="614680"/>
                  </a:lnTo>
                  <a:lnTo>
                    <a:pt x="3693795" y="662622"/>
                  </a:lnTo>
                  <a:lnTo>
                    <a:pt x="3667442" y="701675"/>
                  </a:lnTo>
                  <a:lnTo>
                    <a:pt x="3628390" y="728027"/>
                  </a:lnTo>
                  <a:lnTo>
                    <a:pt x="3580447" y="737552"/>
                  </a:lnTo>
                  <a:lnTo>
                    <a:pt x="122872" y="737552"/>
                  </a:lnTo>
                  <a:lnTo>
                    <a:pt x="74929" y="728027"/>
                  </a:lnTo>
                  <a:lnTo>
                    <a:pt x="35877" y="701675"/>
                  </a:lnTo>
                  <a:lnTo>
                    <a:pt x="9525" y="662622"/>
                  </a:lnTo>
                  <a:lnTo>
                    <a:pt x="0" y="614680"/>
                  </a:lnTo>
                  <a:lnTo>
                    <a:pt x="0" y="122872"/>
                  </a:lnTo>
                </a:path>
              </a:pathLst>
            </a:custGeom>
            <a:ln w="38100">
              <a:solidFill>
                <a:srgbClr val="BF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352425" y="1218882"/>
          <a:ext cx="9146539" cy="42421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0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80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78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10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694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4644">
                <a:tc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250" b="1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Χαρακτηριστικά/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800"/>
                    </a:solidFill>
                  </a:tcPr>
                </a:tc>
                <a:tc>
                  <a:txBody>
                    <a:bodyPr/>
                    <a:lstStyle/>
                    <a:p>
                      <a:pPr marL="4127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250" b="1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DES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800"/>
                    </a:solidFill>
                  </a:tcPr>
                </a:tc>
                <a:tc>
                  <a:txBody>
                    <a:bodyPr/>
                    <a:lstStyle/>
                    <a:p>
                      <a:pPr marL="5651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250" b="1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3DES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BF0000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800"/>
                    </a:solidFill>
                  </a:tcPr>
                </a:tc>
                <a:tc>
                  <a:txBody>
                    <a:bodyPr/>
                    <a:lstStyle/>
                    <a:p>
                      <a:pPr marL="5715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250" b="1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4450" marB="0">
                    <a:lnL w="76200">
                      <a:solidFill>
                        <a:srgbClr val="BF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BF0000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83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250" b="1" spc="114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Καμέλια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BF0000"/>
                      </a:solidFill>
                      <a:prstDash val="solid"/>
                    </a:lnR>
                    <a:lnT w="12700">
                      <a:solidFill>
                        <a:srgbClr val="BF0000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9602">
                <a:tc>
                  <a:txBody>
                    <a:bodyPr/>
                    <a:lstStyle/>
                    <a:p>
                      <a:pPr marL="3937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250" b="1" spc="110" dirty="0">
                          <a:latin typeface="Calibri"/>
                          <a:cs typeface="Calibri"/>
                        </a:rPr>
                        <a:t>Ονομασμένος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123825">
                        <a:lnSpc>
                          <a:spcPts val="1495"/>
                        </a:lnSpc>
                        <a:spcBef>
                          <a:spcPts val="345"/>
                        </a:spcBef>
                      </a:pPr>
                      <a:r>
                        <a:rPr sz="1250" spc="120" dirty="0">
                          <a:latin typeface="Calibri"/>
                          <a:cs typeface="Calibri"/>
                        </a:rPr>
                        <a:t>Πρότυπο</a:t>
                      </a:r>
                      <a:endParaRPr sz="1250">
                        <a:latin typeface="Calibri"/>
                        <a:cs typeface="Calibri"/>
                      </a:endParaRPr>
                    </a:p>
                    <a:p>
                      <a:pPr marL="464184" marR="20955">
                        <a:lnSpc>
                          <a:spcPts val="1490"/>
                        </a:lnSpc>
                        <a:spcBef>
                          <a:spcPts val="35"/>
                        </a:spcBef>
                      </a:pPr>
                      <a:r>
                        <a:rPr sz="1250" spc="-5" dirty="0">
                          <a:latin typeface="Calibri"/>
                          <a:cs typeface="Calibri"/>
                        </a:rPr>
                        <a:t>κ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ρ</a:t>
                      </a:r>
                      <a:r>
                        <a:rPr sz="1250" spc="-5" dirty="0">
                          <a:latin typeface="Calibri"/>
                          <a:cs typeface="Calibri"/>
                        </a:rPr>
                        <a:t>υ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π</a:t>
                      </a:r>
                      <a:r>
                        <a:rPr sz="1250" spc="-5" dirty="0">
                          <a:latin typeface="Calibri"/>
                          <a:cs typeface="Calibri"/>
                        </a:rPr>
                        <a:t>τ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ο</a:t>
                      </a:r>
                      <a:r>
                        <a:rPr sz="1250" spc="-5" dirty="0">
                          <a:latin typeface="Calibri"/>
                          <a:cs typeface="Calibri"/>
                        </a:rPr>
                        <a:t>γ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ρ</a:t>
                      </a:r>
                      <a:r>
                        <a:rPr sz="1250" spc="-5" dirty="0">
                          <a:latin typeface="Calibri"/>
                          <a:cs typeface="Calibri"/>
                        </a:rPr>
                        <a:t>ά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φη</a:t>
                      </a:r>
                      <a:r>
                        <a:rPr sz="1250" spc="-5" dirty="0">
                          <a:latin typeface="Calibri"/>
                          <a:cs typeface="Calibri"/>
                        </a:rPr>
                        <a:t>σ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ης  </a:t>
                      </a:r>
                      <a:r>
                        <a:rPr sz="1250" spc="125" dirty="0">
                          <a:latin typeface="Calibri"/>
                          <a:cs typeface="Calibri"/>
                        </a:rPr>
                        <a:t>δεδομένων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5461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250" spc="25" dirty="0">
                          <a:latin typeface="Calibri"/>
                          <a:cs typeface="Calibri"/>
                        </a:rPr>
                        <a:t>Τριπλό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45" dirty="0">
                          <a:latin typeface="Calibri"/>
                          <a:cs typeface="Calibri"/>
                        </a:rPr>
                        <a:t>DES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BF0000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207645" marR="342900" indent="-6413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250" i="1" spc="145" dirty="0">
                          <a:latin typeface="Calibri"/>
                          <a:cs typeface="Calibri"/>
                        </a:rPr>
                        <a:t>Σύνθετη </a:t>
                      </a:r>
                      <a:r>
                        <a:rPr sz="1250" i="1" spc="1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i="1" spc="-5" dirty="0">
                          <a:latin typeface="Calibri"/>
                          <a:cs typeface="Calibri"/>
                        </a:rPr>
                        <a:t>κ</a:t>
                      </a:r>
                      <a:r>
                        <a:rPr sz="1250" i="1" dirty="0">
                          <a:latin typeface="Calibri"/>
                          <a:cs typeface="Calibri"/>
                        </a:rPr>
                        <a:t>ρ</a:t>
                      </a:r>
                      <a:r>
                        <a:rPr sz="1250" i="1" spc="-5" dirty="0">
                          <a:latin typeface="Calibri"/>
                          <a:cs typeface="Calibri"/>
                        </a:rPr>
                        <a:t>υ</a:t>
                      </a:r>
                      <a:r>
                        <a:rPr sz="1250" i="1" dirty="0">
                          <a:latin typeface="Calibri"/>
                          <a:cs typeface="Calibri"/>
                        </a:rPr>
                        <a:t>π</a:t>
                      </a:r>
                      <a:r>
                        <a:rPr sz="1250" i="1" spc="-5" dirty="0">
                          <a:latin typeface="Calibri"/>
                          <a:cs typeface="Calibri"/>
                        </a:rPr>
                        <a:t>τ</a:t>
                      </a:r>
                      <a:r>
                        <a:rPr sz="1250" i="1" dirty="0">
                          <a:latin typeface="Calibri"/>
                          <a:cs typeface="Calibri"/>
                        </a:rPr>
                        <a:t>ο</a:t>
                      </a:r>
                      <a:r>
                        <a:rPr sz="1250" i="1" spc="-5" dirty="0">
                          <a:latin typeface="Calibri"/>
                          <a:cs typeface="Calibri"/>
                        </a:rPr>
                        <a:t>γρ</a:t>
                      </a:r>
                      <a:r>
                        <a:rPr sz="1250" i="1" dirty="0">
                          <a:latin typeface="Calibri"/>
                          <a:cs typeface="Calibri"/>
                        </a:rPr>
                        <a:t>ά</a:t>
                      </a:r>
                      <a:r>
                        <a:rPr sz="1250" i="1" spc="-5" dirty="0">
                          <a:latin typeface="Calibri"/>
                          <a:cs typeface="Calibri"/>
                        </a:rPr>
                        <a:t>φηση  </a:t>
                      </a:r>
                      <a:r>
                        <a:rPr sz="1250" i="1" spc="140" dirty="0">
                          <a:latin typeface="Calibri"/>
                          <a:cs typeface="Calibri"/>
                        </a:rPr>
                        <a:t>Standard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3815" marB="0">
                    <a:lnL w="76200">
                      <a:solidFill>
                        <a:srgbClr val="BF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250" spc="110" dirty="0">
                          <a:latin typeface="Calibri"/>
                          <a:cs typeface="Calibri"/>
                        </a:rPr>
                        <a:t>Καμέλια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BF0000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1850">
                <a:tc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250" b="1" spc="50" dirty="0">
                          <a:latin typeface="Calibri"/>
                          <a:cs typeface="Calibri"/>
                        </a:rPr>
                        <a:t>Συγγραφέας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100965" marR="53340" algn="ctr">
                        <a:lnSpc>
                          <a:spcPct val="101699"/>
                        </a:lnSpc>
                        <a:spcBef>
                          <a:spcPts val="315"/>
                        </a:spcBef>
                      </a:pPr>
                      <a:r>
                        <a:rPr sz="1250" spc="-30" dirty="0">
                          <a:latin typeface="Calibri"/>
                          <a:cs typeface="Calibri"/>
                        </a:rPr>
                        <a:t>IB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er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25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s  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ac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hin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25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π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ολ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υεθν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ι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κ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ή  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ετ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α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ι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ρ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ε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ί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α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τ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ε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χ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ν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ο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λ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ο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γί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α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ς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)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245110" marR="181610" indent="-1905" algn="ctr">
                        <a:lnSpc>
                          <a:spcPct val="101699"/>
                        </a:lnSpc>
                        <a:spcBef>
                          <a:spcPts val="315"/>
                        </a:spcBef>
                      </a:pPr>
                      <a:r>
                        <a:rPr sz="1250" spc="-30" dirty="0">
                          <a:latin typeface="Calibri"/>
                          <a:cs typeface="Calibri"/>
                        </a:rPr>
                        <a:t>IB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er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l  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25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ac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hin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25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-  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π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ολ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υεθν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ι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κ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ή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ετ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α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ι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ρ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ε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ί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α  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τεχνολογίας)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BF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264160" marR="95885" indent="-58419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250" i="1" spc="95" dirty="0">
                          <a:latin typeface="Calibri"/>
                          <a:cs typeface="Calibri"/>
                        </a:rPr>
                        <a:t>Vincent</a:t>
                      </a:r>
                      <a:r>
                        <a:rPr sz="1250" i="1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i="1" spc="95" dirty="0">
                          <a:latin typeface="Calibri"/>
                          <a:cs typeface="Calibri"/>
                        </a:rPr>
                        <a:t>Rijmen,</a:t>
                      </a:r>
                      <a:r>
                        <a:rPr sz="1250" i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i="1" spc="105" dirty="0">
                          <a:latin typeface="Calibri"/>
                          <a:cs typeface="Calibri"/>
                        </a:rPr>
                        <a:t>Joan </a:t>
                      </a:r>
                      <a:r>
                        <a:rPr sz="1250" i="1" spc="-2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i="1" spc="170" dirty="0">
                          <a:latin typeface="Calibri"/>
                          <a:cs typeface="Calibri"/>
                        </a:rPr>
                        <a:t>Daemen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3815" marB="0">
                    <a:lnL w="76200">
                      <a:solidFill>
                        <a:srgbClr val="BF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CFEB"/>
                    </a:solidFill>
                  </a:tcPr>
                </a:tc>
                <a:tc>
                  <a:txBody>
                    <a:bodyPr/>
                    <a:lstStyle/>
                    <a:p>
                      <a:pPr marL="325120" marR="576580" indent="16764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250" spc="40" dirty="0">
                          <a:latin typeface="Calibri"/>
                          <a:cs typeface="Calibri"/>
                        </a:rPr>
                        <a:t>Mitsubishi </a:t>
                      </a:r>
                      <a:r>
                        <a:rPr sz="1250" spc="45" dirty="0">
                          <a:latin typeface="Calibri"/>
                          <a:cs typeface="Calibri"/>
                        </a:rPr>
                        <a:t> Electric</a:t>
                      </a:r>
                      <a:r>
                        <a:rPr sz="12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55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2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65" dirty="0">
                          <a:latin typeface="Calibri"/>
                          <a:cs typeface="Calibri"/>
                        </a:rPr>
                        <a:t>NTT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BF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3885">
                <a:tc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250" b="1" spc="95" dirty="0">
                          <a:latin typeface="Calibri"/>
                          <a:cs typeface="Calibri"/>
                        </a:rPr>
                        <a:t>Μήκος</a:t>
                      </a:r>
                      <a:r>
                        <a:rPr sz="125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b="1" spc="80" dirty="0">
                          <a:latin typeface="Calibri"/>
                          <a:cs typeface="Calibri"/>
                        </a:rPr>
                        <a:t>κλειδιού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3746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250" spc="60" dirty="0">
                          <a:latin typeface="Calibri"/>
                          <a:cs typeface="Calibri"/>
                        </a:rPr>
                        <a:t>56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40" dirty="0">
                          <a:latin typeface="Calibri"/>
                          <a:cs typeface="Calibri"/>
                        </a:rPr>
                        <a:t>δυαδικά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50" dirty="0">
                          <a:latin typeface="Calibri"/>
                          <a:cs typeface="Calibri"/>
                        </a:rPr>
                        <a:t>ψηφία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R="328930"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1250" spc="125" dirty="0">
                          <a:latin typeface="Calibri"/>
                          <a:cs typeface="Calibri"/>
                        </a:rPr>
                        <a:t>168</a:t>
                      </a:r>
                      <a:r>
                        <a:rPr sz="12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125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2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95" dirty="0">
                          <a:latin typeface="Calibri"/>
                          <a:cs typeface="Calibri"/>
                        </a:rPr>
                        <a:t>claves)</a:t>
                      </a:r>
                      <a:r>
                        <a:rPr sz="12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130" dirty="0">
                          <a:latin typeface="Calibri"/>
                          <a:cs typeface="Calibri"/>
                        </a:rPr>
                        <a:t>o</a:t>
                      </a:r>
                      <a:endParaRPr sz="1250">
                        <a:latin typeface="Calibri"/>
                        <a:cs typeface="Calibri"/>
                      </a:endParaRPr>
                    </a:p>
                    <a:p>
                      <a:pPr marR="335915"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250" spc="95" dirty="0">
                          <a:latin typeface="Calibri"/>
                          <a:cs typeface="Calibri"/>
                        </a:rPr>
                        <a:t>112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95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2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65" dirty="0">
                          <a:latin typeface="Calibri"/>
                          <a:cs typeface="Calibri"/>
                        </a:rPr>
                        <a:t>claves)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BF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732155" marR="111125" indent="-563245">
                        <a:lnSpc>
                          <a:spcPct val="101699"/>
                        </a:lnSpc>
                        <a:spcBef>
                          <a:spcPts val="315"/>
                        </a:spcBef>
                      </a:pPr>
                      <a:r>
                        <a:rPr sz="1250" i="1" spc="50" dirty="0">
                          <a:latin typeface="Calibri"/>
                          <a:cs typeface="Calibri"/>
                        </a:rPr>
                        <a:t>128,</a:t>
                      </a:r>
                      <a:r>
                        <a:rPr sz="1250" i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i="1" spc="50" dirty="0">
                          <a:latin typeface="Calibri"/>
                          <a:cs typeface="Calibri"/>
                        </a:rPr>
                        <a:t>192,</a:t>
                      </a:r>
                      <a:r>
                        <a:rPr sz="1250" i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i="1" spc="60" dirty="0">
                          <a:latin typeface="Calibri"/>
                          <a:cs typeface="Calibri"/>
                        </a:rPr>
                        <a:t>256</a:t>
                      </a:r>
                      <a:r>
                        <a:rPr sz="1250" i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i="1" spc="60" dirty="0">
                          <a:latin typeface="Calibri"/>
                          <a:cs typeface="Calibri"/>
                        </a:rPr>
                        <a:t>δυαδικά </a:t>
                      </a:r>
                      <a:r>
                        <a:rPr sz="1250" i="1" spc="-2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i="1" spc="60" dirty="0">
                          <a:latin typeface="Calibri"/>
                          <a:cs typeface="Calibri"/>
                        </a:rPr>
                        <a:t>ψηφία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76200">
                      <a:solidFill>
                        <a:srgbClr val="BF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9EDB"/>
                    </a:solidFill>
                  </a:tcPr>
                </a:tc>
                <a:tc>
                  <a:txBody>
                    <a:bodyPr/>
                    <a:lstStyle/>
                    <a:p>
                      <a:pPr marL="712470" marR="107950" indent="-563245">
                        <a:lnSpc>
                          <a:spcPct val="101699"/>
                        </a:lnSpc>
                        <a:spcBef>
                          <a:spcPts val="315"/>
                        </a:spcBef>
                      </a:pPr>
                      <a:r>
                        <a:rPr sz="1250" spc="50" dirty="0">
                          <a:latin typeface="Calibri"/>
                          <a:cs typeface="Calibri"/>
                        </a:rPr>
                        <a:t>128,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50" dirty="0">
                          <a:latin typeface="Calibri"/>
                          <a:cs typeface="Calibri"/>
                        </a:rPr>
                        <a:t>192,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60" dirty="0">
                          <a:latin typeface="Calibri"/>
                          <a:cs typeface="Calibri"/>
                        </a:rPr>
                        <a:t>256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60" dirty="0">
                          <a:latin typeface="Calibri"/>
                          <a:cs typeface="Calibri"/>
                        </a:rPr>
                        <a:t>δυαδικά </a:t>
                      </a:r>
                      <a:r>
                        <a:rPr sz="1250" spc="-2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65" dirty="0">
                          <a:latin typeface="Calibri"/>
                          <a:cs typeface="Calibri"/>
                        </a:rPr>
                        <a:t>ψηφία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BF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1507">
                <a:tc>
                  <a:txBody>
                    <a:bodyPr/>
                    <a:lstStyle/>
                    <a:p>
                      <a:pPr marL="279400">
                        <a:lnSpc>
                          <a:spcPts val="1495"/>
                        </a:lnSpc>
                        <a:spcBef>
                          <a:spcPts val="360"/>
                        </a:spcBef>
                      </a:pPr>
                      <a:r>
                        <a:rPr sz="1250" b="1" spc="110" dirty="0">
                          <a:latin typeface="Calibri"/>
                          <a:cs typeface="Calibri"/>
                        </a:rPr>
                        <a:t>Μέγεθος</a:t>
                      </a:r>
                      <a:r>
                        <a:rPr sz="1250" b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b="1" spc="125" dirty="0">
                          <a:latin typeface="Calibri"/>
                          <a:cs typeface="Calibri"/>
                        </a:rPr>
                        <a:t>μπλοκ</a:t>
                      </a:r>
                      <a:endParaRPr sz="1250">
                        <a:latin typeface="Calibri"/>
                        <a:cs typeface="Calibri"/>
                      </a:endParaRPr>
                    </a:p>
                    <a:p>
                      <a:pPr marL="737235" marR="34925">
                        <a:lnSpc>
                          <a:spcPts val="1490"/>
                        </a:lnSpc>
                        <a:spcBef>
                          <a:spcPts val="35"/>
                        </a:spcBef>
                      </a:pPr>
                      <a:r>
                        <a:rPr sz="1250" b="1" spc="-5" dirty="0">
                          <a:latin typeface="Calibri"/>
                          <a:cs typeface="Calibri"/>
                        </a:rPr>
                        <a:t>κρυ</a:t>
                      </a:r>
                      <a:r>
                        <a:rPr sz="1250" b="1" dirty="0">
                          <a:latin typeface="Calibri"/>
                          <a:cs typeface="Calibri"/>
                        </a:rPr>
                        <a:t>π</a:t>
                      </a:r>
                      <a:r>
                        <a:rPr sz="1250" b="1" spc="-5" dirty="0">
                          <a:latin typeface="Calibri"/>
                          <a:cs typeface="Calibri"/>
                        </a:rPr>
                        <a:t>το</a:t>
                      </a:r>
                      <a:r>
                        <a:rPr sz="1250" b="1" dirty="0">
                          <a:latin typeface="Calibri"/>
                          <a:cs typeface="Calibri"/>
                        </a:rPr>
                        <a:t>γ</a:t>
                      </a:r>
                      <a:r>
                        <a:rPr sz="1250" b="1" spc="-5" dirty="0">
                          <a:latin typeface="Calibri"/>
                          <a:cs typeface="Calibri"/>
                        </a:rPr>
                        <a:t>ρά</a:t>
                      </a:r>
                      <a:r>
                        <a:rPr sz="1250" b="1" dirty="0">
                          <a:latin typeface="Calibri"/>
                          <a:cs typeface="Calibri"/>
                        </a:rPr>
                        <a:t>φ  </a:t>
                      </a:r>
                      <a:r>
                        <a:rPr sz="1250" b="1" spc="120" dirty="0">
                          <a:latin typeface="Calibri"/>
                          <a:cs typeface="Calibri"/>
                        </a:rPr>
                        <a:t>ησης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250" spc="60" dirty="0">
                          <a:latin typeface="Calibri"/>
                          <a:cs typeface="Calibri"/>
                        </a:rPr>
                        <a:t>64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40" dirty="0">
                          <a:latin typeface="Calibri"/>
                          <a:cs typeface="Calibri"/>
                        </a:rPr>
                        <a:t>δυαδικά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50" dirty="0">
                          <a:latin typeface="Calibri"/>
                          <a:cs typeface="Calibri"/>
                        </a:rPr>
                        <a:t>ψηφία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5270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250" spc="60" dirty="0">
                          <a:latin typeface="Calibri"/>
                          <a:cs typeface="Calibri"/>
                        </a:rPr>
                        <a:t>64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40" dirty="0">
                          <a:latin typeface="Calibri"/>
                          <a:cs typeface="Calibri"/>
                        </a:rPr>
                        <a:t>δυαδικά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50" dirty="0">
                          <a:latin typeface="Calibri"/>
                          <a:cs typeface="Calibri"/>
                        </a:rPr>
                        <a:t>ψηφία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BF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250" i="1" spc="60" dirty="0">
                          <a:latin typeface="Calibri"/>
                          <a:cs typeface="Calibri"/>
                        </a:rPr>
                        <a:t>128</a:t>
                      </a:r>
                      <a:r>
                        <a:rPr sz="1250" i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i="1" spc="40" dirty="0">
                          <a:latin typeface="Calibri"/>
                          <a:cs typeface="Calibri"/>
                        </a:rPr>
                        <a:t>δυαδικών</a:t>
                      </a:r>
                      <a:r>
                        <a:rPr sz="1250" i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i="1" spc="50" dirty="0">
                          <a:latin typeface="Calibri"/>
                          <a:cs typeface="Calibri"/>
                        </a:rPr>
                        <a:t>ψηφίων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76200">
                      <a:solidFill>
                        <a:srgbClr val="BF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CFEB"/>
                    </a:solidFill>
                  </a:tcPr>
                </a:tc>
                <a:tc>
                  <a:txBody>
                    <a:bodyPr/>
                    <a:lstStyle/>
                    <a:p>
                      <a:pPr marL="3746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250" spc="60" dirty="0">
                          <a:latin typeface="Calibri"/>
                          <a:cs typeface="Calibri"/>
                        </a:rPr>
                        <a:t>128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40" dirty="0">
                          <a:latin typeface="Calibri"/>
                          <a:cs typeface="Calibri"/>
                        </a:rPr>
                        <a:t>δυαδικών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50" dirty="0">
                          <a:latin typeface="Calibri"/>
                          <a:cs typeface="Calibri"/>
                        </a:rPr>
                        <a:t>ψηφίων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BF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1507">
                <a:tc>
                  <a:txBody>
                    <a:bodyPr/>
                    <a:lstStyle/>
                    <a:p>
                      <a:pPr marL="608965" marR="375920" indent="-216535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sz="1250" b="1" spc="114" dirty="0">
                          <a:latin typeface="Calibri"/>
                          <a:cs typeface="Calibri"/>
                        </a:rPr>
                        <a:t>Ταχύτητα </a:t>
                      </a:r>
                      <a:r>
                        <a:rPr sz="1250" b="1" spc="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b="1" spc="-15" dirty="0">
                          <a:latin typeface="Calibri"/>
                          <a:cs typeface="Calibri"/>
                        </a:rPr>
                        <a:t>επε</a:t>
                      </a:r>
                      <a:r>
                        <a:rPr sz="1250" b="1" spc="-10" dirty="0">
                          <a:latin typeface="Calibri"/>
                          <a:cs typeface="Calibri"/>
                        </a:rPr>
                        <a:t>ξ</a:t>
                      </a:r>
                      <a:r>
                        <a:rPr sz="1250" b="1" spc="-15" dirty="0">
                          <a:latin typeface="Calibri"/>
                          <a:cs typeface="Calibri"/>
                        </a:rPr>
                        <a:t>ε</a:t>
                      </a:r>
                      <a:r>
                        <a:rPr sz="1250" b="1" spc="-10" dirty="0">
                          <a:latin typeface="Calibri"/>
                          <a:cs typeface="Calibri"/>
                        </a:rPr>
                        <a:t>ρ</a:t>
                      </a:r>
                      <a:r>
                        <a:rPr sz="1250" b="1" spc="-15" dirty="0">
                          <a:latin typeface="Calibri"/>
                          <a:cs typeface="Calibri"/>
                        </a:rPr>
                        <a:t>γ</a:t>
                      </a:r>
                      <a:r>
                        <a:rPr sz="1250" b="1" spc="-10" dirty="0">
                          <a:latin typeface="Calibri"/>
                          <a:cs typeface="Calibri"/>
                        </a:rPr>
                        <a:t>α</a:t>
                      </a:r>
                      <a:r>
                        <a:rPr sz="1250" b="1" dirty="0">
                          <a:latin typeface="Calibri"/>
                          <a:cs typeface="Calibri"/>
                        </a:rPr>
                        <a:t>σ  </a:t>
                      </a:r>
                      <a:r>
                        <a:rPr sz="1250" b="1" spc="70" dirty="0">
                          <a:latin typeface="Calibri"/>
                          <a:cs typeface="Calibri"/>
                        </a:rPr>
                        <a:t>ίας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57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44450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250" spc="45" dirty="0">
                          <a:latin typeface="Calibri"/>
                          <a:cs typeface="Calibri"/>
                        </a:rPr>
                        <a:t>Αργή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5778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250" spc="65" dirty="0">
                          <a:latin typeface="Calibri"/>
                          <a:cs typeface="Calibri"/>
                        </a:rPr>
                        <a:t>Πολύ</a:t>
                      </a:r>
                      <a:r>
                        <a:rPr sz="12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45" dirty="0">
                          <a:latin typeface="Calibri"/>
                          <a:cs typeface="Calibri"/>
                        </a:rPr>
                        <a:t>αργή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BF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5270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250" i="1" spc="40" dirty="0">
                          <a:latin typeface="Calibri"/>
                          <a:cs typeface="Calibri"/>
                        </a:rPr>
                        <a:t>Γρήγορη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3815" marB="0">
                    <a:lnL w="76200">
                      <a:solidFill>
                        <a:srgbClr val="BF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9EDB"/>
                    </a:solidFill>
                  </a:tcPr>
                </a:tc>
                <a:tc>
                  <a:txBody>
                    <a:bodyPr/>
                    <a:lstStyle/>
                    <a:p>
                      <a:pPr marL="44450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250" spc="45" dirty="0">
                          <a:latin typeface="Calibri"/>
                          <a:cs typeface="Calibri"/>
                        </a:rPr>
                        <a:t>Αργή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BF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9119">
                <a:tc>
                  <a:txBody>
                    <a:bodyPr/>
                    <a:lstStyle/>
                    <a:p>
                      <a:pPr marL="3683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250" b="1" spc="85" dirty="0">
                          <a:latin typeface="Calibri"/>
                          <a:cs typeface="Calibri"/>
                        </a:rPr>
                        <a:t>Ασφάλεια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197485" marR="554990" indent="11112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250" spc="95" dirty="0">
                          <a:latin typeface="Calibri"/>
                          <a:cs typeface="Calibri"/>
                        </a:rPr>
                        <a:t>Χαμηλή</a:t>
                      </a:r>
                      <a:r>
                        <a:rPr sz="12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55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85" dirty="0">
                          <a:latin typeface="Calibri"/>
                          <a:cs typeface="Calibri"/>
                        </a:rPr>
                        <a:t>Δεν </a:t>
                      </a:r>
                      <a:r>
                        <a:rPr sz="1250" spc="-2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70" dirty="0">
                          <a:latin typeface="Calibri"/>
                          <a:cs typeface="Calibri"/>
                        </a:rPr>
                        <a:t>συνιστάται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52069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250" spc="90" dirty="0">
                          <a:latin typeface="Calibri"/>
                          <a:cs typeface="Calibri"/>
                        </a:rPr>
                        <a:t>Μεσαίο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BF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55244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250" i="1" spc="80" dirty="0">
                          <a:latin typeface="Calibri"/>
                          <a:cs typeface="Calibri"/>
                        </a:rPr>
                        <a:t>Υψηλό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3815" marB="0">
                    <a:lnL w="76200">
                      <a:solidFill>
                        <a:srgbClr val="BF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BF0000"/>
                      </a:solidFill>
                      <a:prstDash val="solid"/>
                    </a:lnB>
                    <a:solidFill>
                      <a:srgbClr val="F7CFEB"/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250" spc="80" dirty="0">
                          <a:latin typeface="Calibri"/>
                          <a:cs typeface="Calibri"/>
                        </a:rPr>
                        <a:t>Υψηλό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BF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BF0000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10" name="object 10"/>
          <p:cNvGrpSpPr/>
          <p:nvPr/>
        </p:nvGrpSpPr>
        <p:grpSpPr>
          <a:xfrm>
            <a:off x="5788342" y="1203007"/>
            <a:ext cx="3744595" cy="935990"/>
            <a:chOff x="5788342" y="1203007"/>
            <a:chExt cx="3744595" cy="935990"/>
          </a:xfrm>
        </p:grpSpPr>
        <p:sp>
          <p:nvSpPr>
            <p:cNvPr id="11" name="object 11"/>
            <p:cNvSpPr/>
            <p:nvPr/>
          </p:nvSpPr>
          <p:spPr>
            <a:xfrm>
              <a:off x="5788342" y="1224279"/>
              <a:ext cx="1876425" cy="335280"/>
            </a:xfrm>
            <a:custGeom>
              <a:avLst/>
              <a:gdLst/>
              <a:ahLst/>
              <a:cxnLst/>
              <a:rect l="l" t="t" r="r" b="b"/>
              <a:pathLst>
                <a:path w="1876425" h="335280">
                  <a:moveTo>
                    <a:pt x="1876107" y="0"/>
                  </a:moveTo>
                  <a:lnTo>
                    <a:pt x="0" y="0"/>
                  </a:lnTo>
                  <a:lnTo>
                    <a:pt x="0" y="316547"/>
                  </a:lnTo>
                  <a:lnTo>
                    <a:pt x="0" y="335280"/>
                  </a:lnTo>
                  <a:lnTo>
                    <a:pt x="1847532" y="335280"/>
                  </a:lnTo>
                  <a:lnTo>
                    <a:pt x="1847532" y="316547"/>
                  </a:lnTo>
                  <a:lnTo>
                    <a:pt x="1876107" y="316547"/>
                  </a:lnTo>
                  <a:lnTo>
                    <a:pt x="1876107" y="0"/>
                  </a:lnTo>
                  <a:close/>
                </a:path>
              </a:pathLst>
            </a:custGeom>
            <a:solidFill>
              <a:srgbClr val="CF1C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664767" y="1224279"/>
              <a:ext cx="1868170" cy="316865"/>
            </a:xfrm>
            <a:custGeom>
              <a:avLst/>
              <a:gdLst/>
              <a:ahLst/>
              <a:cxnLst/>
              <a:rect l="l" t="t" r="r" b="b"/>
              <a:pathLst>
                <a:path w="1868170" h="316865">
                  <a:moveTo>
                    <a:pt x="0" y="316547"/>
                  </a:moveTo>
                  <a:lnTo>
                    <a:pt x="1868170" y="316547"/>
                  </a:lnTo>
                  <a:lnTo>
                    <a:pt x="1868170" y="0"/>
                  </a:lnTo>
                  <a:lnTo>
                    <a:pt x="0" y="0"/>
                  </a:lnTo>
                  <a:lnTo>
                    <a:pt x="0" y="316547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788342" y="1559559"/>
              <a:ext cx="1847850" cy="579120"/>
            </a:xfrm>
            <a:custGeom>
              <a:avLst/>
              <a:gdLst/>
              <a:ahLst/>
              <a:cxnLst/>
              <a:rect l="l" t="t" r="r" b="b"/>
              <a:pathLst>
                <a:path w="1847850" h="579119">
                  <a:moveTo>
                    <a:pt x="0" y="579119"/>
                  </a:moveTo>
                  <a:lnTo>
                    <a:pt x="1847532" y="579119"/>
                  </a:lnTo>
                  <a:lnTo>
                    <a:pt x="1847532" y="0"/>
                  </a:lnTo>
                  <a:lnTo>
                    <a:pt x="0" y="0"/>
                  </a:lnTo>
                  <a:lnTo>
                    <a:pt x="0" y="579119"/>
                  </a:lnTo>
                  <a:close/>
                </a:path>
              </a:pathLst>
            </a:custGeom>
            <a:solidFill>
              <a:srgbClr val="F09E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18262" y="1203007"/>
              <a:ext cx="631825" cy="45497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635875" y="1218882"/>
              <a:ext cx="1869439" cy="321945"/>
            </a:xfrm>
            <a:custGeom>
              <a:avLst/>
              <a:gdLst/>
              <a:ahLst/>
              <a:cxnLst/>
              <a:rect l="l" t="t" r="r" b="b"/>
              <a:pathLst>
                <a:path w="1869440" h="321944">
                  <a:moveTo>
                    <a:pt x="1869440" y="0"/>
                  </a:moveTo>
                  <a:lnTo>
                    <a:pt x="0" y="0"/>
                  </a:lnTo>
                  <a:lnTo>
                    <a:pt x="0" y="321944"/>
                  </a:lnTo>
                  <a:lnTo>
                    <a:pt x="1869440" y="321944"/>
                  </a:lnTo>
                  <a:lnTo>
                    <a:pt x="186944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855344" y="392429"/>
            <a:ext cx="3658870" cy="662305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marR="5080">
              <a:lnSpc>
                <a:spcPts val="2370"/>
              </a:lnSpc>
              <a:spcBef>
                <a:spcPts val="405"/>
              </a:spcBef>
            </a:pPr>
            <a:r>
              <a:rPr sz="2200" b="0" spc="170" dirty="0">
                <a:solidFill>
                  <a:srgbClr val="000000"/>
                </a:solidFill>
                <a:latin typeface="Times New Roman"/>
                <a:cs typeface="Times New Roman"/>
              </a:rPr>
              <a:t>Συμμετρική</a:t>
            </a:r>
            <a:r>
              <a:rPr sz="2200" b="0" spc="19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75" dirty="0">
                <a:solidFill>
                  <a:srgbClr val="000000"/>
                </a:solidFill>
                <a:latin typeface="Times New Roman"/>
                <a:cs typeface="Times New Roman"/>
              </a:rPr>
              <a:t>κρυπτογραφία: </a:t>
            </a:r>
            <a:r>
              <a:rPr sz="2200" b="0" spc="-5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80" dirty="0">
                <a:solidFill>
                  <a:srgbClr val="000000"/>
                </a:solidFill>
                <a:latin typeface="Times New Roman"/>
                <a:cs typeface="Times New Roman"/>
              </a:rPr>
              <a:t>Κρυπτοσυστήματα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369684" y="5606732"/>
            <a:ext cx="2580640" cy="633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1270" algn="ctr">
              <a:lnSpc>
                <a:spcPct val="100000"/>
              </a:lnSpc>
              <a:spcBef>
                <a:spcPts val="100"/>
              </a:spcBef>
            </a:pPr>
            <a:r>
              <a:rPr sz="1000" spc="65" dirty="0">
                <a:latin typeface="Calibri"/>
                <a:cs typeface="Calibri"/>
              </a:rPr>
              <a:t>Και τα </a:t>
            </a:r>
            <a:r>
              <a:rPr sz="1000" spc="75" dirty="0">
                <a:latin typeface="Calibri"/>
                <a:cs typeface="Calibri"/>
              </a:rPr>
              <a:t>δύο </a:t>
            </a:r>
            <a:r>
              <a:rPr sz="1000" spc="55" dirty="0">
                <a:latin typeface="Calibri"/>
                <a:cs typeface="Calibri"/>
              </a:rPr>
              <a:t>είναι </a:t>
            </a:r>
            <a:r>
              <a:rPr sz="1000" spc="65" dirty="0">
                <a:latin typeface="Calibri"/>
                <a:cs typeface="Calibri"/>
              </a:rPr>
              <a:t>τα πιο </a:t>
            </a:r>
            <a:r>
              <a:rPr sz="1000" spc="70" dirty="0">
                <a:latin typeface="Calibri"/>
                <a:cs typeface="Calibri"/>
              </a:rPr>
              <a:t>διαδεδομένα </a:t>
            </a:r>
            <a:r>
              <a:rPr sz="1000" spc="60" dirty="0">
                <a:latin typeface="Calibri"/>
                <a:cs typeface="Calibri"/>
              </a:rPr>
              <a:t>και </a:t>
            </a:r>
            <a:r>
              <a:rPr sz="1000" spc="6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συνιστώμενα κρυπτοσυστήματα κατά τη </a:t>
            </a:r>
            <a:r>
              <a:rPr sz="1000" spc="7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διαμετακόμιση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και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την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ηρεμία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-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και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τα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δύο </a:t>
            </a:r>
            <a:r>
              <a:rPr sz="1000" spc="-21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αποτελούν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μέρος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του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TLS-v1.2/1.3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170602" y="6556057"/>
            <a:ext cx="1428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1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599544" y="57467"/>
            <a:ext cx="419100" cy="44259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045"/>
              </a:lnSpc>
            </a:pPr>
            <a:r>
              <a:rPr sz="3100" spc="14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3100" spc="-2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100" spc="165" dirty="0">
                <a:solidFill>
                  <a:srgbClr val="D8D8D8"/>
                </a:solidFill>
                <a:latin typeface="Calibri"/>
                <a:cs typeface="Calibri"/>
              </a:rPr>
              <a:t>ΕΥΑΊΣΘΗΤΩΝ</a:t>
            </a:r>
            <a:endParaRPr sz="3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0950892" y="0"/>
            <a:ext cx="3679825" cy="8185784"/>
            <a:chOff x="10950892" y="0"/>
            <a:chExt cx="3679825" cy="8185784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69675" y="0"/>
              <a:ext cx="3260725" cy="81857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50892" y="7594600"/>
              <a:ext cx="2591752" cy="48164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38480" y="143509"/>
            <a:ext cx="13320394" cy="1477010"/>
          </a:xfrm>
          <a:prstGeom prst="rect">
            <a:avLst/>
          </a:prstGeom>
        </p:spPr>
        <p:txBody>
          <a:bodyPr vert="horz" wrap="square" lIns="0" tIns="158115" rIns="0" bIns="0" rtlCol="0">
            <a:spAutoFit/>
          </a:bodyPr>
          <a:lstStyle/>
          <a:p>
            <a:pPr marL="12700" marR="5080">
              <a:lnSpc>
                <a:spcPts val="5130"/>
              </a:lnSpc>
              <a:spcBef>
                <a:spcPts val="1245"/>
              </a:spcBef>
            </a:pPr>
            <a:r>
              <a:rPr sz="5250" spc="-10" dirty="0"/>
              <a:t>Αναδυόμενες </a:t>
            </a:r>
            <a:r>
              <a:rPr sz="5250" spc="-5" dirty="0"/>
              <a:t>τεχνολογίες </a:t>
            </a:r>
            <a:r>
              <a:rPr sz="5250" dirty="0"/>
              <a:t>και </a:t>
            </a:r>
            <a:r>
              <a:rPr sz="5250" spc="-10" dirty="0"/>
              <a:t>προκλήσεις </a:t>
            </a:r>
            <a:r>
              <a:rPr sz="5250" spc="-1445" dirty="0"/>
              <a:t> </a:t>
            </a:r>
            <a:r>
              <a:rPr sz="5250" spc="-5" dirty="0"/>
              <a:t>κυβερνοασφάλειας</a:t>
            </a:r>
            <a:endParaRPr sz="5250"/>
          </a:p>
        </p:txBody>
      </p:sp>
      <p:sp>
        <p:nvSpPr>
          <p:cNvPr id="7" name="object 7"/>
          <p:cNvSpPr txBox="1"/>
          <p:nvPr/>
        </p:nvSpPr>
        <p:spPr>
          <a:xfrm>
            <a:off x="1067435" y="1926906"/>
            <a:ext cx="10175240" cy="38436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>
              <a:lnSpc>
                <a:spcPct val="125800"/>
              </a:lnSpc>
              <a:spcBef>
                <a:spcPts val="100"/>
              </a:spcBef>
              <a:buSzPct val="128125"/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Η</a:t>
            </a:r>
            <a:r>
              <a:rPr sz="1600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DAD1E6"/>
                </a:solidFill>
                <a:latin typeface="Calibri"/>
                <a:cs typeface="Calibri"/>
              </a:rPr>
              <a:t>ταχεία</a:t>
            </a:r>
            <a:r>
              <a:rPr sz="1600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80" dirty="0">
                <a:solidFill>
                  <a:srgbClr val="DAD1E6"/>
                </a:solidFill>
                <a:latin typeface="Calibri"/>
                <a:cs typeface="Calibri"/>
              </a:rPr>
              <a:t>πρόοδος</a:t>
            </a:r>
            <a:r>
              <a:rPr sz="1600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80" dirty="0">
                <a:solidFill>
                  <a:srgbClr val="DAD1E6"/>
                </a:solidFill>
                <a:latin typeface="Calibri"/>
                <a:cs typeface="Calibri"/>
              </a:rPr>
              <a:t>των</a:t>
            </a:r>
            <a:r>
              <a:rPr sz="1600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80" dirty="0">
                <a:solidFill>
                  <a:srgbClr val="DAD1E6"/>
                </a:solidFill>
                <a:latin typeface="Calibri"/>
                <a:cs typeface="Calibri"/>
              </a:rPr>
              <a:t>αναδυόμενων</a:t>
            </a:r>
            <a:r>
              <a:rPr sz="1600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DAD1E6"/>
                </a:solidFill>
                <a:latin typeface="Calibri"/>
                <a:cs typeface="Calibri"/>
              </a:rPr>
              <a:t>τεχνολογιών</a:t>
            </a:r>
            <a:r>
              <a:rPr sz="1600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DAD1E6"/>
                </a:solidFill>
                <a:latin typeface="Calibri"/>
                <a:cs typeface="Calibri"/>
              </a:rPr>
              <a:t>παρουσιάζει</a:t>
            </a:r>
            <a:r>
              <a:rPr sz="1600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65" dirty="0">
                <a:solidFill>
                  <a:srgbClr val="DAD1E6"/>
                </a:solidFill>
                <a:latin typeface="Calibri"/>
                <a:cs typeface="Calibri"/>
              </a:rPr>
              <a:t>ευκαιρίες</a:t>
            </a:r>
            <a:r>
              <a:rPr sz="1600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65" dirty="0">
                <a:solidFill>
                  <a:srgbClr val="DAD1E6"/>
                </a:solidFill>
                <a:latin typeface="Calibri"/>
                <a:cs typeface="Calibri"/>
              </a:rPr>
              <a:t>και</a:t>
            </a:r>
            <a:r>
              <a:rPr sz="1600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DAD1E6"/>
                </a:solidFill>
                <a:latin typeface="Calibri"/>
                <a:cs typeface="Calibri"/>
              </a:rPr>
              <a:t>προκλήσεις</a:t>
            </a:r>
            <a:r>
              <a:rPr sz="1600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65" dirty="0">
                <a:solidFill>
                  <a:srgbClr val="DAD1E6"/>
                </a:solidFill>
                <a:latin typeface="Calibri"/>
                <a:cs typeface="Calibri"/>
              </a:rPr>
              <a:t>για</a:t>
            </a:r>
            <a:r>
              <a:rPr sz="1600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DAD1E6"/>
                </a:solidFill>
                <a:latin typeface="Calibri"/>
                <a:cs typeface="Calibri"/>
              </a:rPr>
              <a:t>την</a:t>
            </a:r>
            <a:r>
              <a:rPr sz="1600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80" dirty="0">
                <a:solidFill>
                  <a:srgbClr val="DAD1E6"/>
                </a:solidFill>
                <a:latin typeface="Calibri"/>
                <a:cs typeface="Calibri"/>
              </a:rPr>
              <a:t>ασφάλεια </a:t>
            </a:r>
            <a:r>
              <a:rPr sz="1600" spc="-3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DAD1E6"/>
                </a:solidFill>
                <a:latin typeface="Calibri"/>
                <a:cs typeface="Calibri"/>
              </a:rPr>
              <a:t>στον κυβερνοχώρο στον τομέα </a:t>
            </a:r>
            <a:r>
              <a:rPr sz="1600" spc="70" dirty="0">
                <a:solidFill>
                  <a:srgbClr val="DAD1E6"/>
                </a:solidFill>
                <a:latin typeface="Calibri"/>
                <a:cs typeface="Calibri"/>
              </a:rPr>
              <a:t>της </a:t>
            </a:r>
            <a:r>
              <a:rPr sz="1600" spc="65" dirty="0">
                <a:solidFill>
                  <a:srgbClr val="DAD1E6"/>
                </a:solidFill>
                <a:latin typeface="Calibri"/>
                <a:cs typeface="Calibri"/>
              </a:rPr>
              <a:t>ενέργειας. </a:t>
            </a:r>
            <a:r>
              <a:rPr sz="1600" spc="70" dirty="0">
                <a:solidFill>
                  <a:srgbClr val="DAD1E6"/>
                </a:solidFill>
                <a:latin typeface="Calibri"/>
                <a:cs typeface="Calibri"/>
              </a:rPr>
              <a:t>Οι </a:t>
            </a:r>
            <a:r>
              <a:rPr sz="1600" spc="65" dirty="0">
                <a:solidFill>
                  <a:srgbClr val="DAD1E6"/>
                </a:solidFill>
                <a:latin typeface="Calibri"/>
                <a:cs typeface="Calibri"/>
              </a:rPr>
              <a:t>τεχνολογίες αυτές, </a:t>
            </a:r>
            <a:r>
              <a:rPr sz="1600" spc="85" dirty="0">
                <a:solidFill>
                  <a:srgbClr val="DAD1E6"/>
                </a:solidFill>
                <a:latin typeface="Calibri"/>
                <a:cs typeface="Calibri"/>
              </a:rPr>
              <a:t>όπως </a:t>
            </a:r>
            <a:r>
              <a:rPr sz="1600" spc="40" dirty="0">
                <a:solidFill>
                  <a:srgbClr val="DAD1E6"/>
                </a:solidFill>
                <a:latin typeface="Calibri"/>
                <a:cs typeface="Calibri"/>
              </a:rPr>
              <a:t>, </a:t>
            </a:r>
            <a:r>
              <a:rPr sz="1600" spc="70" dirty="0">
                <a:solidFill>
                  <a:srgbClr val="DAD1E6"/>
                </a:solidFill>
                <a:latin typeface="Calibri"/>
                <a:cs typeface="Calibri"/>
              </a:rPr>
              <a:t>το 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IoT, </a:t>
            </a:r>
            <a:r>
              <a:rPr sz="1600" spc="85" dirty="0">
                <a:solidFill>
                  <a:srgbClr val="DAD1E6"/>
                </a:solidFill>
                <a:latin typeface="Calibri"/>
                <a:cs typeface="Calibri"/>
              </a:rPr>
              <a:t>ο </a:t>
            </a:r>
            <a:r>
              <a:rPr sz="1600" spc="75" dirty="0">
                <a:solidFill>
                  <a:srgbClr val="DAD1E6"/>
                </a:solidFill>
                <a:latin typeface="Calibri"/>
                <a:cs typeface="Calibri"/>
              </a:rPr>
              <a:t>τρόπος νέφους </a:t>
            </a:r>
            <a:r>
              <a:rPr sz="1600" spc="65" dirty="0">
                <a:solidFill>
                  <a:srgbClr val="DAD1E6"/>
                </a:solidFill>
                <a:latin typeface="Calibri"/>
                <a:cs typeface="Calibri"/>
              </a:rPr>
              <a:t>και </a:t>
            </a:r>
            <a:r>
              <a:rPr sz="1600" spc="85" dirty="0">
                <a:solidFill>
                  <a:srgbClr val="DAD1E6"/>
                </a:solidFill>
                <a:latin typeface="Calibri"/>
                <a:cs typeface="Calibri"/>
              </a:rPr>
              <a:t>η </a:t>
            </a:r>
            <a:r>
              <a:rPr sz="1600" spc="9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DAD1E6"/>
                </a:solidFill>
                <a:latin typeface="Calibri"/>
                <a:cs typeface="Calibri"/>
              </a:rPr>
              <a:t>τεχνητή </a:t>
            </a:r>
            <a:r>
              <a:rPr sz="1600" spc="80" dirty="0">
                <a:solidFill>
                  <a:srgbClr val="DAD1E6"/>
                </a:solidFill>
                <a:latin typeface="Calibri"/>
                <a:cs typeface="Calibri"/>
              </a:rPr>
              <a:t>νοημοσύνη </a:t>
            </a:r>
            <a:r>
              <a:rPr sz="1600" spc="70" dirty="0">
                <a:solidFill>
                  <a:srgbClr val="DAD1E6"/>
                </a:solidFill>
                <a:latin typeface="Calibri"/>
                <a:cs typeface="Calibri"/>
              </a:rPr>
              <a:t>(Τεχνητή </a:t>
            </a:r>
            <a:r>
              <a:rPr sz="1600" spc="75" dirty="0">
                <a:solidFill>
                  <a:srgbClr val="DAD1E6"/>
                </a:solidFill>
                <a:latin typeface="Calibri"/>
                <a:cs typeface="Calibri"/>
              </a:rPr>
              <a:t>Νοημοσύνη), </a:t>
            </a:r>
            <a:r>
              <a:rPr sz="1600" spc="70" dirty="0">
                <a:solidFill>
                  <a:srgbClr val="DAD1E6"/>
                </a:solidFill>
                <a:latin typeface="Calibri"/>
                <a:cs typeface="Calibri"/>
              </a:rPr>
              <a:t>μετασχηματίζουν την ενεργειακή </a:t>
            </a:r>
            <a:r>
              <a:rPr sz="1600" spc="75" dirty="0">
                <a:solidFill>
                  <a:srgbClr val="DAD1E6"/>
                </a:solidFill>
                <a:latin typeface="Calibri"/>
                <a:cs typeface="Calibri"/>
              </a:rPr>
              <a:t>υποδομή, 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τις </a:t>
            </a:r>
            <a:r>
              <a:rPr sz="1600" spc="65" dirty="0">
                <a:solidFill>
                  <a:srgbClr val="DAD1E6"/>
                </a:solidFill>
                <a:latin typeface="Calibri"/>
                <a:cs typeface="Calibri"/>
              </a:rPr>
              <a:t>λειτουργίες και </a:t>
            </a:r>
            <a:r>
              <a:rPr sz="1600" spc="7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DAD1E6"/>
                </a:solidFill>
                <a:latin typeface="Calibri"/>
                <a:cs typeface="Calibri"/>
              </a:rPr>
              <a:t>τα </a:t>
            </a:r>
            <a:r>
              <a:rPr sz="1600" spc="70" dirty="0">
                <a:solidFill>
                  <a:srgbClr val="DAD1E6"/>
                </a:solidFill>
                <a:latin typeface="Calibri"/>
                <a:cs typeface="Calibri"/>
              </a:rPr>
              <a:t>επιχειρηματικά μοντέλα. </a:t>
            </a:r>
            <a:r>
              <a:rPr sz="1600" spc="75" dirty="0">
                <a:solidFill>
                  <a:srgbClr val="DAD1E6"/>
                </a:solidFill>
                <a:latin typeface="Calibri"/>
                <a:cs typeface="Calibri"/>
              </a:rPr>
              <a:t>Ωστόσο, </a:t>
            </a:r>
            <a:r>
              <a:rPr sz="1600" spc="70" dirty="0">
                <a:solidFill>
                  <a:srgbClr val="DAD1E6"/>
                </a:solidFill>
                <a:latin typeface="Calibri"/>
                <a:cs typeface="Calibri"/>
              </a:rPr>
              <a:t>εισάγουν επίσης νέους φορείς </a:t>
            </a:r>
            <a:r>
              <a:rPr sz="1600" spc="75" dirty="0">
                <a:solidFill>
                  <a:srgbClr val="DAD1E6"/>
                </a:solidFill>
                <a:latin typeface="Calibri"/>
                <a:cs typeface="Calibri"/>
              </a:rPr>
              <a:t>επιθέσεων </a:t>
            </a:r>
            <a:r>
              <a:rPr sz="1600" spc="65" dirty="0">
                <a:solidFill>
                  <a:srgbClr val="DAD1E6"/>
                </a:solidFill>
                <a:latin typeface="Calibri"/>
                <a:cs typeface="Calibri"/>
              </a:rPr>
              <a:t>και </a:t>
            </a:r>
            <a:r>
              <a:rPr sz="1600" spc="70" dirty="0">
                <a:solidFill>
                  <a:srgbClr val="DAD1E6"/>
                </a:solidFill>
                <a:latin typeface="Calibri"/>
                <a:cs typeface="Calibri"/>
              </a:rPr>
              <a:t>Ευπάθειες </a:t>
            </a:r>
            <a:r>
              <a:rPr sz="1600" spc="85" dirty="0">
                <a:solidFill>
                  <a:srgbClr val="DAD1E6"/>
                </a:solidFill>
                <a:latin typeface="Calibri"/>
                <a:cs typeface="Calibri"/>
              </a:rPr>
              <a:t>που </a:t>
            </a:r>
            <a:r>
              <a:rPr sz="1600" spc="70" dirty="0">
                <a:solidFill>
                  <a:srgbClr val="DAD1E6"/>
                </a:solidFill>
                <a:latin typeface="Calibri"/>
                <a:cs typeface="Calibri"/>
              </a:rPr>
              <a:t>πρέπει </a:t>
            </a:r>
            <a:r>
              <a:rPr sz="1600" spc="7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80" dirty="0">
                <a:solidFill>
                  <a:srgbClr val="DAD1E6"/>
                </a:solidFill>
                <a:latin typeface="Calibri"/>
                <a:cs typeface="Calibri"/>
              </a:rPr>
              <a:t>να</a:t>
            </a:r>
            <a:r>
              <a:rPr sz="1600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DAD1E6"/>
                </a:solidFill>
                <a:latin typeface="Calibri"/>
                <a:cs typeface="Calibri"/>
              </a:rPr>
              <a:t>διευθυνσιοδοτηθούν.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DAD1E6"/>
              </a:buClr>
              <a:buFont typeface="Arial"/>
              <a:buChar char="•"/>
            </a:pP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DAD1E6"/>
              </a:buClr>
              <a:buFont typeface="Arial"/>
              <a:buChar char="•"/>
            </a:pPr>
            <a:endParaRPr sz="1250">
              <a:latin typeface="Calibri"/>
              <a:cs typeface="Calibri"/>
            </a:endParaRPr>
          </a:p>
          <a:p>
            <a:pPr marL="355600" marR="297180" indent="-343535">
              <a:lnSpc>
                <a:spcPct val="125800"/>
              </a:lnSpc>
              <a:buSzPct val="128125"/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Οι </a:t>
            </a:r>
            <a:r>
              <a:rPr sz="1600" spc="95" dirty="0">
                <a:solidFill>
                  <a:srgbClr val="DAD1E6"/>
                </a:solidFill>
                <a:latin typeface="Calibri"/>
                <a:cs typeface="Calibri"/>
              </a:rPr>
              <a:t>εταιρείες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ενέργειας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πρέπει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να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υιοθετήσουν προδραστική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προσέγγιση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για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τη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διαχείριση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αυτών </a:t>
            </a:r>
            <a:r>
              <a:rPr sz="1600" spc="1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των προκλήσεων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στον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κυβερνοχώρο.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Αυτό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περιλαμβάνει την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υλοποίηση κατάλληλων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ελέγχων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ασφαλείας, την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ανάπτυξη ισχυρών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στρατηγικών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διαχείρισης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κινδύνων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και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τη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συνεργασία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με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τους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 ενδιαφερόμενους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φορείς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του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κλάδου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για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την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ανταλλαγή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πληροφοριών</a:t>
            </a:r>
            <a:r>
              <a:rPr sz="1600" spc="6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και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βέλτιστων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πρακτικών.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50" dirty="0">
                <a:solidFill>
                  <a:srgbClr val="DAD1E6"/>
                </a:solidFill>
                <a:latin typeface="Calibri"/>
                <a:cs typeface="Calibri"/>
              </a:rPr>
              <a:t>Η </a:t>
            </a:r>
            <a:r>
              <a:rPr sz="1600" spc="-3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συνεχής </a:t>
            </a:r>
            <a:r>
              <a:rPr sz="1600" spc="125" dirty="0">
                <a:solidFill>
                  <a:srgbClr val="DAD1E6"/>
                </a:solidFill>
                <a:latin typeface="Calibri"/>
                <a:cs typeface="Calibri"/>
              </a:rPr>
              <a:t>παρακολούθηση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και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προσαρμοστικότητα </a:t>
            </a:r>
            <a:r>
              <a:rPr sz="1600" spc="95" dirty="0">
                <a:solidFill>
                  <a:srgbClr val="DAD1E6"/>
                </a:solidFill>
                <a:latin typeface="Calibri"/>
                <a:cs typeface="Calibri"/>
              </a:rPr>
              <a:t>είναι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ουσιώδεις </a:t>
            </a:r>
            <a:r>
              <a:rPr sz="1600" spc="125" dirty="0">
                <a:solidFill>
                  <a:srgbClr val="DAD1E6"/>
                </a:solidFill>
                <a:latin typeface="Calibri"/>
                <a:cs typeface="Calibri"/>
              </a:rPr>
              <a:t>καθώς </a:t>
            </a:r>
            <a:r>
              <a:rPr sz="1600" spc="95" dirty="0">
                <a:solidFill>
                  <a:srgbClr val="DAD1E6"/>
                </a:solidFill>
                <a:latin typeface="Calibri"/>
                <a:cs typeface="Calibri"/>
              </a:rPr>
              <a:t>οι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αναδυόμενες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τεχνολογίες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εξελίσσονται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και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εμφανίζονται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νέες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απειλές.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86740" y="87312"/>
            <a:ext cx="7091045" cy="894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Ασφάλεια</a:t>
            </a:r>
            <a:r>
              <a:rPr spc="-35" dirty="0"/>
              <a:t> </a:t>
            </a:r>
            <a:r>
              <a:rPr dirty="0"/>
              <a:t>5G</a:t>
            </a:r>
            <a:r>
              <a:rPr spc="-35" dirty="0"/>
              <a:t> </a:t>
            </a:r>
            <a:r>
              <a:rPr spc="-5" dirty="0"/>
              <a:t>και</a:t>
            </a:r>
            <a:r>
              <a:rPr spc="-35" dirty="0"/>
              <a:t> </a:t>
            </a:r>
            <a:r>
              <a:rPr spc="-5" dirty="0"/>
              <a:t>IoT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86740" y="1428431"/>
            <a:ext cx="9387840" cy="41643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25800"/>
              </a:lnSpc>
              <a:spcBef>
                <a:spcPts val="100"/>
              </a:spcBef>
              <a:buSzPct val="128125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spc="150" dirty="0">
                <a:solidFill>
                  <a:srgbClr val="DAD1E6"/>
                </a:solidFill>
                <a:latin typeface="Calibri"/>
                <a:cs typeface="Calibri"/>
              </a:rPr>
              <a:t>Η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ολοκλήρωση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του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35" dirty="0">
                <a:solidFill>
                  <a:srgbClr val="DAD1E6"/>
                </a:solidFill>
                <a:latin typeface="Calibri"/>
                <a:cs typeface="Calibri"/>
              </a:rPr>
              <a:t>5G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και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του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95" dirty="0">
                <a:solidFill>
                  <a:srgbClr val="DAD1E6"/>
                </a:solidFill>
                <a:latin typeface="Calibri"/>
                <a:cs typeface="Calibri"/>
              </a:rPr>
              <a:t>Ίντερνετ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των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25" dirty="0">
                <a:solidFill>
                  <a:srgbClr val="DAD1E6"/>
                </a:solidFill>
                <a:latin typeface="Calibri"/>
                <a:cs typeface="Calibri"/>
              </a:rPr>
              <a:t>Πραγμάτων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90" dirty="0">
                <a:solidFill>
                  <a:srgbClr val="DAD1E6"/>
                </a:solidFill>
                <a:latin typeface="Calibri"/>
                <a:cs typeface="Calibri"/>
              </a:rPr>
              <a:t>IoT)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στον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τομέα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της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ενέργειας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εισάγει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 νέες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προκλήσεις στον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τομέα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της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κυβερνοασφάλειας.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Το </a:t>
            </a:r>
            <a:r>
              <a:rPr sz="1600" spc="130" dirty="0">
                <a:solidFill>
                  <a:srgbClr val="DAD1E6"/>
                </a:solidFill>
                <a:latin typeface="Calibri"/>
                <a:cs typeface="Calibri"/>
              </a:rPr>
              <a:t>υψηλό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εύρος ζώνης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και </a:t>
            </a:r>
            <a:r>
              <a:rPr sz="1600" spc="125" dirty="0">
                <a:solidFill>
                  <a:srgbClr val="DAD1E6"/>
                </a:solidFill>
                <a:latin typeface="Calibri"/>
                <a:cs typeface="Calibri"/>
              </a:rPr>
              <a:t>ο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χαμηλός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 λανθάνων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χρόνος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των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δικτύων </a:t>
            </a:r>
            <a:r>
              <a:rPr sz="1600" spc="135" dirty="0">
                <a:solidFill>
                  <a:srgbClr val="DAD1E6"/>
                </a:solidFill>
                <a:latin typeface="Calibri"/>
                <a:cs typeface="Calibri"/>
              </a:rPr>
              <a:t>5G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ενεργοποιούν τη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διαδικασία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εγκατάστασης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και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εκτέλεσης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25" dirty="0">
                <a:solidFill>
                  <a:srgbClr val="DAD1E6"/>
                </a:solidFill>
                <a:latin typeface="Calibri"/>
                <a:cs typeface="Calibri"/>
              </a:rPr>
              <a:t>εφαρμογών</a:t>
            </a:r>
            <a:r>
              <a:rPr sz="1600" spc="6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σε</a:t>
            </a:r>
            <a:r>
              <a:rPr sz="1600" spc="6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περιβάλλον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παραγωγής,</a:t>
            </a:r>
            <a:r>
              <a:rPr sz="1600" spc="7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ενισχύοντας</a:t>
            </a:r>
            <a:r>
              <a:rPr sz="1600" spc="6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την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αποδοτικότητα</a:t>
            </a:r>
            <a:r>
              <a:rPr sz="1600" spc="7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και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τον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αυτοματισμό. </a:t>
            </a:r>
            <a:r>
              <a:rPr sz="1600" spc="-3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Ωστόσο,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αυτή </a:t>
            </a:r>
            <a:r>
              <a:rPr sz="1600" spc="130" dirty="0">
                <a:solidFill>
                  <a:srgbClr val="DAD1E6"/>
                </a:solidFill>
                <a:latin typeface="Calibri"/>
                <a:cs typeface="Calibri"/>
              </a:rPr>
              <a:t>η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διασύνδεση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δημιουργεί επίσης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μεγαλύτερη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επιφάνεια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επίθεσης,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παράγοντας/καλώντας</a:t>
            </a:r>
            <a:r>
              <a:rPr sz="1600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σε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30" dirty="0">
                <a:solidFill>
                  <a:srgbClr val="DAD1E6"/>
                </a:solidFill>
                <a:latin typeface="Calibri"/>
                <a:cs typeface="Calibri"/>
              </a:rPr>
              <a:t>ασφαλή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μέτρα.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DAD1E6"/>
              </a:buClr>
              <a:buFont typeface="Arial"/>
              <a:buChar char="•"/>
            </a:pP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DAD1E6"/>
              </a:buClr>
              <a:buFont typeface="Arial"/>
              <a:buChar char="•"/>
            </a:pPr>
            <a:endParaRPr sz="1350">
              <a:latin typeface="Calibri"/>
              <a:cs typeface="Calibri"/>
            </a:endParaRPr>
          </a:p>
          <a:p>
            <a:pPr marL="355600" marR="258445" indent="-342900">
              <a:lnSpc>
                <a:spcPct val="125800"/>
              </a:lnSpc>
              <a:buSzPct val="128125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Οι </a:t>
            </a:r>
            <a:r>
              <a:rPr sz="1600" spc="95" dirty="0">
                <a:solidFill>
                  <a:srgbClr val="DAD1E6"/>
                </a:solidFill>
                <a:latin typeface="Calibri"/>
                <a:cs typeface="Calibri"/>
              </a:rPr>
              <a:t>εταιρείες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ενέργειας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πρέπει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να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διευθυνσιοδοτούν </a:t>
            </a:r>
            <a:r>
              <a:rPr sz="1600" spc="80" dirty="0">
                <a:solidFill>
                  <a:srgbClr val="DAD1E6"/>
                </a:solidFill>
                <a:latin typeface="Calibri"/>
                <a:cs typeface="Calibri"/>
              </a:rPr>
              <a:t>τις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ευπάθειες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ασφαλείας σε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διάφορα </a:t>
            </a:r>
            <a:r>
              <a:rPr sz="1600" spc="1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επίπεδα,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συμπεριλαμβανομένης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της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υποδομής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δικτύου,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των </a:t>
            </a:r>
            <a:r>
              <a:rPr sz="1600" spc="125" dirty="0">
                <a:solidFill>
                  <a:srgbClr val="DAD1E6"/>
                </a:solidFill>
                <a:latin typeface="Calibri"/>
                <a:cs typeface="Calibri"/>
              </a:rPr>
              <a:t>συσκευών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IoT και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των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 πρωτοκόλλων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δεδομένων. </a:t>
            </a:r>
            <a:r>
              <a:rPr sz="1600" spc="150" dirty="0">
                <a:solidFill>
                  <a:srgbClr val="DAD1E6"/>
                </a:solidFill>
                <a:latin typeface="Calibri"/>
                <a:cs typeface="Calibri"/>
              </a:rPr>
              <a:t>Η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υλοποίηση ισχυρών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πρωτοκόλλων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ασφάλειας, </a:t>
            </a:r>
            <a:r>
              <a:rPr sz="1600" spc="130" dirty="0">
                <a:solidFill>
                  <a:srgbClr val="DAD1E6"/>
                </a:solidFill>
                <a:latin typeface="Calibri"/>
                <a:cs typeface="Calibri"/>
              </a:rPr>
              <a:t>η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διαδικασία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μεταφοράς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κώδικα </a:t>
            </a:r>
            <a:r>
              <a:rPr sz="1600" spc="130" dirty="0">
                <a:solidFill>
                  <a:srgbClr val="DAD1E6"/>
                </a:solidFill>
                <a:latin typeface="Calibri"/>
                <a:cs typeface="Calibri"/>
              </a:rPr>
              <a:t>από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ανάπτυξη σε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χρήση </a:t>
            </a:r>
            <a:r>
              <a:rPr sz="1600" spc="125" dirty="0">
                <a:solidFill>
                  <a:srgbClr val="DAD1E6"/>
                </a:solidFill>
                <a:latin typeface="Calibri"/>
                <a:cs typeface="Calibri"/>
              </a:rPr>
              <a:t>παραγωγής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και </a:t>
            </a:r>
            <a:r>
              <a:rPr sz="1600" spc="130" dirty="0">
                <a:solidFill>
                  <a:srgbClr val="DAD1E6"/>
                </a:solidFill>
                <a:latin typeface="Calibri"/>
                <a:cs typeface="Calibri"/>
              </a:rPr>
              <a:t>η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υιοθέτηση </a:t>
            </a:r>
            <a:r>
              <a:rPr sz="1600" spc="130" dirty="0">
                <a:solidFill>
                  <a:srgbClr val="DAD1E6"/>
                </a:solidFill>
                <a:latin typeface="Calibri"/>
                <a:cs typeface="Calibri"/>
              </a:rPr>
              <a:t>ασφαλών </a:t>
            </a:r>
            <a:r>
              <a:rPr sz="1600" spc="1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25" dirty="0">
                <a:solidFill>
                  <a:srgbClr val="DAD1E6"/>
                </a:solidFill>
                <a:latin typeface="Calibri"/>
                <a:cs typeface="Calibri"/>
              </a:rPr>
              <a:t>προτύπων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επικοινωνίας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95" dirty="0">
                <a:solidFill>
                  <a:srgbClr val="DAD1E6"/>
                </a:solidFill>
                <a:latin typeface="Calibri"/>
                <a:cs typeface="Calibri"/>
              </a:rPr>
              <a:t>είναι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για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την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προστασία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των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κρίσιμων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ενεργειακών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30" dirty="0">
                <a:solidFill>
                  <a:srgbClr val="DAD1E6"/>
                </a:solidFill>
                <a:latin typeface="Calibri"/>
                <a:cs typeface="Calibri"/>
              </a:rPr>
              <a:t>υποδομών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30" dirty="0">
                <a:solidFill>
                  <a:srgbClr val="DAD1E6"/>
                </a:solidFill>
                <a:latin typeface="Calibri"/>
                <a:cs typeface="Calibri"/>
              </a:rPr>
              <a:t>από </a:t>
            </a:r>
            <a:r>
              <a:rPr sz="1600" spc="-3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απειλές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στον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κυβερνοχώρο</a:t>
            </a:r>
            <a:r>
              <a:rPr sz="1600" spc="6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στην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εποχή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του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35" dirty="0">
                <a:solidFill>
                  <a:srgbClr val="DAD1E6"/>
                </a:solidFill>
                <a:latin typeface="Calibri"/>
                <a:cs typeface="Calibri"/>
              </a:rPr>
              <a:t>5G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και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του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85" dirty="0">
                <a:solidFill>
                  <a:srgbClr val="DAD1E6"/>
                </a:solidFill>
                <a:latin typeface="Calibri"/>
                <a:cs typeface="Calibri"/>
              </a:rPr>
              <a:t>IoT.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0098722" y="0"/>
            <a:ext cx="4531995" cy="8229600"/>
            <a:chOff x="10098722" y="0"/>
            <a:chExt cx="4531995" cy="82296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98722" y="0"/>
              <a:ext cx="4531677" cy="82295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50892" y="7594600"/>
              <a:ext cx="2591752" cy="4816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83565" y="115569"/>
            <a:ext cx="8603615" cy="1609090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12700" marR="5080">
              <a:lnSpc>
                <a:spcPts val="5630"/>
              </a:lnSpc>
              <a:spcBef>
                <a:spcPts val="1295"/>
              </a:spcBef>
            </a:pPr>
            <a:r>
              <a:rPr spc="-5" dirty="0"/>
              <a:t>Τρόπος νέφους </a:t>
            </a:r>
            <a:r>
              <a:rPr spc="-10" dirty="0"/>
              <a:t>και </a:t>
            </a:r>
            <a:r>
              <a:rPr spc="-5" dirty="0"/>
              <a:t> </a:t>
            </a:r>
            <a:r>
              <a:rPr spc="-15" dirty="0"/>
              <a:t>ασφάλεια</a:t>
            </a:r>
            <a:r>
              <a:rPr spc="-55" dirty="0"/>
              <a:t> </a:t>
            </a:r>
            <a:r>
              <a:rPr spc="-15" dirty="0"/>
              <a:t>υπολογιστικής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91515" y="2038031"/>
            <a:ext cx="9577070" cy="3866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125095" indent="-342900">
              <a:lnSpc>
                <a:spcPct val="125800"/>
              </a:lnSpc>
              <a:spcBef>
                <a:spcPts val="100"/>
              </a:spcBef>
              <a:buSzPct val="128125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spc="150" dirty="0">
                <a:solidFill>
                  <a:srgbClr val="DAD1E6"/>
                </a:solidFill>
                <a:latin typeface="Calibri"/>
                <a:cs typeface="Calibri"/>
              </a:rPr>
              <a:t>Η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υιοθέτηση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του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τρόπου νέφους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και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της υπολογιστικής αιχμής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στον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τομέα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της ενέργειας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δημιουργεί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μοναδικές προκλήσεις στον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τομέα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της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κυβερνοασφάλειας. Αυτές </a:t>
            </a:r>
            <a:r>
              <a:rPr sz="1600" spc="95" dirty="0">
                <a:solidFill>
                  <a:srgbClr val="DAD1E6"/>
                </a:solidFill>
                <a:latin typeface="Calibri"/>
                <a:cs typeface="Calibri"/>
              </a:rPr>
              <a:t>οι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πλατφόρμες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25" dirty="0">
                <a:solidFill>
                  <a:srgbClr val="DAD1E6"/>
                </a:solidFill>
                <a:latin typeface="Calibri"/>
                <a:cs typeface="Calibri"/>
              </a:rPr>
              <a:t>προσφέρουν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σημαντικά </a:t>
            </a:r>
            <a:r>
              <a:rPr sz="1600" spc="125" dirty="0">
                <a:solidFill>
                  <a:srgbClr val="DAD1E6"/>
                </a:solidFill>
                <a:latin typeface="Calibri"/>
                <a:cs typeface="Calibri"/>
              </a:rPr>
              <a:t>οφέλη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για </a:t>
            </a:r>
            <a:r>
              <a:rPr sz="1600" spc="85" dirty="0">
                <a:solidFill>
                  <a:srgbClr val="DAD1E6"/>
                </a:solidFill>
                <a:latin typeface="Calibri"/>
                <a:cs typeface="Calibri"/>
              </a:rPr>
              <a:t>τις </a:t>
            </a:r>
            <a:r>
              <a:rPr sz="1600" spc="95" dirty="0">
                <a:solidFill>
                  <a:srgbClr val="DAD1E6"/>
                </a:solidFill>
                <a:latin typeface="Calibri"/>
                <a:cs typeface="Calibri"/>
              </a:rPr>
              <a:t>εταιρείες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ενέργειας, </a:t>
            </a:r>
            <a:r>
              <a:rPr sz="1600" spc="130" dirty="0">
                <a:solidFill>
                  <a:srgbClr val="DAD1E6"/>
                </a:solidFill>
                <a:latin typeface="Calibri"/>
                <a:cs typeface="Calibri"/>
              </a:rPr>
              <a:t>όπως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επεκτασιμότητα,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ευελιξία και </a:t>
            </a:r>
            <a:r>
              <a:rPr sz="1600" spc="-3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εξοικονόμηση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κόστους.</a:t>
            </a:r>
            <a:r>
              <a:rPr sz="1600" spc="6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Ωστόσο,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εισάγουν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επίσης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νέες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επιφάνειες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επίθεσης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και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Ευπάθειες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25" dirty="0">
                <a:solidFill>
                  <a:srgbClr val="DAD1E6"/>
                </a:solidFill>
                <a:latin typeface="Calibri"/>
                <a:cs typeface="Calibri"/>
              </a:rPr>
              <a:t>που </a:t>
            </a:r>
            <a:r>
              <a:rPr sz="1600" spc="-3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απαιτούν</a:t>
            </a:r>
            <a:r>
              <a:rPr sz="1600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προσεκτική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95" dirty="0">
                <a:solidFill>
                  <a:srgbClr val="DAD1E6"/>
                </a:solidFill>
                <a:latin typeface="Calibri"/>
                <a:cs typeface="Calibri"/>
              </a:rPr>
              <a:t>εξέταση.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DAD1E6"/>
              </a:buClr>
              <a:buFont typeface="Arial"/>
              <a:buChar char="•"/>
            </a:pP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DAD1E6"/>
              </a:buClr>
              <a:buFont typeface="Arial"/>
              <a:buChar char="•"/>
            </a:pPr>
            <a:endParaRPr sz="1400">
              <a:latin typeface="Calibri"/>
              <a:cs typeface="Calibri"/>
            </a:endParaRPr>
          </a:p>
          <a:p>
            <a:pPr marL="355600" marR="5080" indent="-342900">
              <a:lnSpc>
                <a:spcPct val="125800"/>
              </a:lnSpc>
              <a:spcBef>
                <a:spcPts val="5"/>
              </a:spcBef>
              <a:buSzPct val="128125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Οι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ενεργειακές </a:t>
            </a:r>
            <a:r>
              <a:rPr sz="1600" spc="95" dirty="0">
                <a:solidFill>
                  <a:srgbClr val="DAD1E6"/>
                </a:solidFill>
                <a:latin typeface="Calibri"/>
                <a:cs typeface="Calibri"/>
              </a:rPr>
              <a:t>εταιρείες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πρέπει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να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υλοποιούν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ισχυρά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μέτρα ασφαλείας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για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την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προστασία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των </a:t>
            </a:r>
            <a:r>
              <a:rPr sz="1600" spc="-3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δεδομένων,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των </a:t>
            </a:r>
            <a:r>
              <a:rPr sz="1600" spc="125" dirty="0">
                <a:solidFill>
                  <a:srgbClr val="DAD1E6"/>
                </a:solidFill>
                <a:latin typeface="Calibri"/>
                <a:cs typeface="Calibri"/>
              </a:rPr>
              <a:t>εφαρμογών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και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των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κρίσιμων </a:t>
            </a:r>
            <a:r>
              <a:rPr sz="1600" spc="130" dirty="0">
                <a:solidFill>
                  <a:srgbClr val="DAD1E6"/>
                </a:solidFill>
                <a:latin typeface="Calibri"/>
                <a:cs typeface="Calibri"/>
              </a:rPr>
              <a:t>υποδομών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τους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σε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περιβάλλοντα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νέφους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και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άκρων.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Αυτό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περιλαμβάνει την υιοθέτηση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πολυεπίπεδης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προσέγγισης ασφάλειας, την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αξιοποίηση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προηγμένων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ασφάλειας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και </a:t>
            </a:r>
            <a:r>
              <a:rPr sz="1600" spc="125" dirty="0">
                <a:solidFill>
                  <a:srgbClr val="DAD1E6"/>
                </a:solidFill>
                <a:latin typeface="Calibri"/>
                <a:cs typeface="Calibri"/>
              </a:rPr>
              <a:t>αυστηρών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μέτρων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ελέγχου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πρόσβασηςΟι </a:t>
            </a:r>
            <a:r>
              <a:rPr sz="1600" spc="95" dirty="0">
                <a:solidFill>
                  <a:srgbClr val="DAD1E6"/>
                </a:solidFill>
                <a:latin typeface="Calibri"/>
                <a:cs typeface="Calibri"/>
              </a:rPr>
              <a:t>τακτικοί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 έλεγχοι</a:t>
            </a:r>
            <a:r>
              <a:rPr sz="1600" spc="6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ασφαλείας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και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95" dirty="0">
                <a:solidFill>
                  <a:srgbClr val="DAD1E6"/>
                </a:solidFill>
                <a:latin typeface="Calibri"/>
                <a:cs typeface="Calibri"/>
              </a:rPr>
              <a:t>οι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αξιολογήσεις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ευπάθειας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95" dirty="0">
                <a:solidFill>
                  <a:srgbClr val="DAD1E6"/>
                </a:solidFill>
                <a:latin typeface="Calibri"/>
                <a:cs typeface="Calibri"/>
              </a:rPr>
              <a:t>είναι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ζωτικής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σημασίας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για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τον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εντοπισμό</a:t>
            </a:r>
            <a:r>
              <a:rPr sz="1600" spc="6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και </a:t>
            </a:r>
            <a:r>
              <a:rPr sz="1600" spc="-3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τον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μετριασμό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δυνητικών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κινδύνων.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0563225" y="0"/>
            <a:ext cx="4067175" cy="8229600"/>
            <a:chOff x="10563225" y="0"/>
            <a:chExt cx="4067175" cy="82296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63225" y="0"/>
              <a:ext cx="4067175" cy="82295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50892" y="7594600"/>
              <a:ext cx="2591752" cy="4816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600200" y="452437"/>
            <a:ext cx="11942445" cy="7623809"/>
            <a:chOff x="1600200" y="452437"/>
            <a:chExt cx="11942445" cy="7623809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00200" y="452437"/>
              <a:ext cx="11430000" cy="732472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50892" y="7594600"/>
              <a:ext cx="2591752" cy="48164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51180" y="182244"/>
            <a:ext cx="6964045" cy="894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Τεχνητή</a:t>
            </a:r>
            <a:r>
              <a:rPr spc="-50" dirty="0"/>
              <a:t> </a:t>
            </a:r>
            <a:r>
              <a:rPr spc="-15" dirty="0"/>
              <a:t>νοημοσύνη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51180" y="1302067"/>
            <a:ext cx="6898640" cy="894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700" b="1" spc="-5" dirty="0">
                <a:solidFill>
                  <a:srgbClr val="FF706B"/>
                </a:solidFill>
                <a:latin typeface="Calibri"/>
                <a:cs typeface="Calibri"/>
              </a:rPr>
              <a:t>και</a:t>
            </a:r>
            <a:r>
              <a:rPr sz="5700" b="1" spc="245" dirty="0">
                <a:solidFill>
                  <a:srgbClr val="FF706B"/>
                </a:solidFill>
                <a:latin typeface="Calibri"/>
                <a:cs typeface="Calibri"/>
              </a:rPr>
              <a:t> </a:t>
            </a:r>
            <a:r>
              <a:rPr sz="5700" b="1" spc="-15" dirty="0">
                <a:solidFill>
                  <a:srgbClr val="FF706B"/>
                </a:solidFill>
                <a:latin typeface="Calibri"/>
                <a:cs typeface="Calibri"/>
              </a:rPr>
              <a:t>Κυβερνοασφάλεια</a:t>
            </a:r>
            <a:endParaRPr sz="57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1180" y="2793681"/>
            <a:ext cx="9544050" cy="355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264160" indent="-342900">
              <a:lnSpc>
                <a:spcPct val="125800"/>
              </a:lnSpc>
              <a:spcBef>
                <a:spcPts val="100"/>
              </a:spcBef>
              <a:buSzPct val="128125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spc="150" dirty="0">
                <a:solidFill>
                  <a:srgbClr val="DAD1E6"/>
                </a:solidFill>
                <a:latin typeface="Calibri"/>
                <a:cs typeface="Calibri"/>
              </a:rPr>
              <a:t>Η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Τεχνητή </a:t>
            </a:r>
            <a:r>
              <a:rPr sz="1600" spc="125" dirty="0">
                <a:solidFill>
                  <a:srgbClr val="DAD1E6"/>
                </a:solidFill>
                <a:latin typeface="Calibri"/>
                <a:cs typeface="Calibri"/>
              </a:rPr>
              <a:t>Νοημοσύνη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(ΤΝ)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μεταμορφώνει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ταχύτατα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τον ενεργειακό τομέα,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προσφέροντας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ευκαιρίες για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βελτιωμένη αποδοτικότητα,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αυτοματισμό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και </a:t>
            </a:r>
            <a:r>
              <a:rPr sz="1600" spc="130" dirty="0">
                <a:solidFill>
                  <a:srgbClr val="DAD1E6"/>
                </a:solidFill>
                <a:latin typeface="Calibri"/>
                <a:cs typeface="Calibri"/>
              </a:rPr>
              <a:t>λήψη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αποφάσεων.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Ωστόσο, </a:t>
            </a:r>
            <a:r>
              <a:rPr sz="1600" spc="130" dirty="0">
                <a:solidFill>
                  <a:srgbClr val="DAD1E6"/>
                </a:solidFill>
                <a:latin typeface="Calibri"/>
                <a:cs typeface="Calibri"/>
              </a:rPr>
              <a:t>η </a:t>
            </a:r>
            <a:r>
              <a:rPr sz="1600" spc="1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ολοκλήρωση</a:t>
            </a:r>
            <a:r>
              <a:rPr sz="1600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της</a:t>
            </a:r>
            <a:r>
              <a:rPr sz="1600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παρουσιάζει</a:t>
            </a:r>
            <a:r>
              <a:rPr sz="1600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επίσης</a:t>
            </a:r>
            <a:r>
              <a:rPr sz="1600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95" dirty="0">
                <a:solidFill>
                  <a:srgbClr val="DAD1E6"/>
                </a:solidFill>
                <a:latin typeface="Calibri"/>
                <a:cs typeface="Calibri"/>
              </a:rPr>
              <a:t>νέες</a:t>
            </a:r>
            <a:r>
              <a:rPr sz="1600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προκλήσεις</a:t>
            </a:r>
            <a:r>
              <a:rPr sz="1600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στον</a:t>
            </a:r>
            <a:r>
              <a:rPr sz="1600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τομέα</a:t>
            </a:r>
            <a:r>
              <a:rPr sz="1600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της</a:t>
            </a:r>
            <a:r>
              <a:rPr sz="1600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κυβερνοασφάλειας</a:t>
            </a:r>
            <a:r>
              <a:rPr sz="1600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που </a:t>
            </a:r>
            <a:r>
              <a:rPr sz="1600" spc="-3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απαιτούν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προσεκτική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εξέταση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και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στρατηγικές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μετριασμού.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DAD1E6"/>
              </a:buClr>
              <a:buFont typeface="Arial"/>
              <a:buChar char="•"/>
            </a:pP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DAD1E6"/>
              </a:buClr>
              <a:buFont typeface="Arial"/>
              <a:buChar char="•"/>
            </a:pPr>
            <a:endParaRPr sz="1350">
              <a:latin typeface="Calibri"/>
              <a:cs typeface="Calibri"/>
            </a:endParaRPr>
          </a:p>
          <a:p>
            <a:pPr marL="355600" marR="5080" indent="-342900">
              <a:lnSpc>
                <a:spcPct val="125800"/>
              </a:lnSpc>
              <a:buSzPct val="128125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Οι αλγόριθμοι Τεχνητής </a:t>
            </a:r>
            <a:r>
              <a:rPr sz="1600" spc="125" dirty="0">
                <a:solidFill>
                  <a:srgbClr val="DAD1E6"/>
                </a:solidFill>
                <a:latin typeface="Calibri"/>
                <a:cs typeface="Calibri"/>
              </a:rPr>
              <a:t>Νοημοσύνης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μπορεί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να </a:t>
            </a:r>
            <a:r>
              <a:rPr sz="1600" spc="95" dirty="0">
                <a:solidFill>
                  <a:srgbClr val="DAD1E6"/>
                </a:solidFill>
                <a:latin typeface="Calibri"/>
                <a:cs typeface="Calibri"/>
              </a:rPr>
              <a:t>είναι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επιρρεπείς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σε </a:t>
            </a:r>
            <a:r>
              <a:rPr sz="1600" spc="95" dirty="0">
                <a:solidFill>
                  <a:srgbClr val="DAD1E6"/>
                </a:solidFill>
                <a:latin typeface="Calibri"/>
                <a:cs typeface="Calibri"/>
              </a:rPr>
              <a:t>επιθέσεις, </a:t>
            </a:r>
            <a:r>
              <a:rPr sz="1600" spc="125" dirty="0">
                <a:solidFill>
                  <a:srgbClr val="DAD1E6"/>
                </a:solidFill>
                <a:latin typeface="Calibri"/>
                <a:cs typeface="Calibri"/>
              </a:rPr>
              <a:t>όπου </a:t>
            </a:r>
            <a:r>
              <a:rPr sz="1600" spc="95" dirty="0">
                <a:solidFill>
                  <a:srgbClr val="DAD1E6"/>
                </a:solidFill>
                <a:latin typeface="Calibri"/>
                <a:cs typeface="Calibri"/>
              </a:rPr>
              <a:t>οι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 επιτιθέμενοι </a:t>
            </a:r>
            <a:r>
              <a:rPr sz="1600" spc="95" dirty="0">
                <a:solidFill>
                  <a:srgbClr val="DAD1E6"/>
                </a:solidFill>
                <a:latin typeface="Calibri"/>
                <a:cs typeface="Calibri"/>
              </a:rPr>
              <a:t>χειρίζονται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δεδομένα </a:t>
            </a:r>
            <a:r>
              <a:rPr sz="1600" spc="130" dirty="0">
                <a:solidFill>
                  <a:srgbClr val="DAD1E6"/>
                </a:solidFill>
                <a:latin typeface="Calibri"/>
                <a:cs typeface="Calibri"/>
              </a:rPr>
              <a:t>ή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αλγόριθμους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για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να θέσουν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σε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κίνδυνο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την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επίδοση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του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 συστήματος </a:t>
            </a:r>
            <a:r>
              <a:rPr sz="1600" spc="130" dirty="0">
                <a:solidFill>
                  <a:srgbClr val="DAD1E6"/>
                </a:solidFill>
                <a:latin typeface="Calibri"/>
                <a:cs typeface="Calibri"/>
              </a:rPr>
              <a:t>ή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να </a:t>
            </a:r>
            <a:r>
              <a:rPr sz="1600" spc="125" dirty="0">
                <a:solidFill>
                  <a:srgbClr val="DAD1E6"/>
                </a:solidFill>
                <a:latin typeface="Calibri"/>
                <a:cs typeface="Calibri"/>
              </a:rPr>
              <a:t>αποσπάσουν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ευαίσθητες πληροφορίες. </a:t>
            </a:r>
            <a:r>
              <a:rPr sz="1600" spc="125" dirty="0">
                <a:solidFill>
                  <a:srgbClr val="DAD1E6"/>
                </a:solidFill>
                <a:latin typeface="Calibri"/>
                <a:cs typeface="Calibri"/>
              </a:rPr>
              <a:t>Τα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ισχυρά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μέτρα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ασφαλείας, </a:t>
            </a:r>
            <a:r>
              <a:rPr sz="1600" spc="130" dirty="0">
                <a:solidFill>
                  <a:srgbClr val="DAD1E6"/>
                </a:solidFill>
                <a:latin typeface="Calibri"/>
                <a:cs typeface="Calibri"/>
              </a:rPr>
              <a:t>όπως η </a:t>
            </a:r>
            <a:r>
              <a:rPr sz="1600" spc="1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εξυγίανση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δεδομένων, </a:t>
            </a:r>
            <a:r>
              <a:rPr sz="1600" spc="130" dirty="0">
                <a:solidFill>
                  <a:srgbClr val="DAD1E6"/>
                </a:solidFill>
                <a:latin typeface="Calibri"/>
                <a:cs typeface="Calibri"/>
              </a:rPr>
              <a:t>η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επικύρωση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μοντέλων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και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τα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συστήματα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ανίχνευσης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απειλών, </a:t>
            </a:r>
            <a:r>
              <a:rPr sz="1600" spc="95" dirty="0">
                <a:solidFill>
                  <a:srgbClr val="DAD1E6"/>
                </a:solidFill>
                <a:latin typeface="Calibri"/>
                <a:cs typeface="Calibri"/>
              </a:rPr>
              <a:t>είναι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ζωτικής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σημασίας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για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την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προστασία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των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συστημάτων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25" dirty="0">
                <a:solidFill>
                  <a:srgbClr val="DAD1E6"/>
                </a:solidFill>
                <a:latin typeface="Calibri"/>
                <a:cs typeface="Calibri"/>
              </a:rPr>
              <a:t>που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λειτουργούν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με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Τεχνητή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25" dirty="0">
                <a:solidFill>
                  <a:srgbClr val="DAD1E6"/>
                </a:solidFill>
                <a:latin typeface="Calibri"/>
                <a:cs typeface="Calibri"/>
              </a:rPr>
              <a:t>Νοημοσύνη </a:t>
            </a:r>
            <a:r>
              <a:rPr sz="1600" spc="-3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30" dirty="0">
                <a:solidFill>
                  <a:srgbClr val="DAD1E6"/>
                </a:solidFill>
                <a:latin typeface="Calibri"/>
                <a:cs typeface="Calibri"/>
              </a:rPr>
              <a:t>από</a:t>
            </a:r>
            <a:r>
              <a:rPr sz="1600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κακόβουλους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φορείς.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68069" y="1191259"/>
            <a:ext cx="5727700" cy="2420620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marR="5080">
              <a:lnSpc>
                <a:spcPts val="6010"/>
              </a:lnSpc>
              <a:spcBef>
                <a:spcPts val="990"/>
              </a:spcBef>
            </a:pPr>
            <a:r>
              <a:rPr spc="-5" dirty="0"/>
              <a:t>Συμπέρασμα</a:t>
            </a:r>
            <a:r>
              <a:rPr spc="-105" dirty="0"/>
              <a:t> </a:t>
            </a:r>
            <a:r>
              <a:rPr spc="-10" dirty="0"/>
              <a:t>και </a:t>
            </a:r>
            <a:r>
              <a:rPr spc="-1565" dirty="0"/>
              <a:t> </a:t>
            </a:r>
            <a:r>
              <a:rPr spc="-5" dirty="0"/>
              <a:t>βασικά </a:t>
            </a:r>
            <a:r>
              <a:rPr dirty="0"/>
              <a:t> </a:t>
            </a:r>
            <a:r>
              <a:rPr spc="-5" dirty="0"/>
              <a:t>συμπεράσματα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67435" y="4039869"/>
            <a:ext cx="7132955" cy="3199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603885" indent="-343535" algn="just">
              <a:lnSpc>
                <a:spcPct val="125800"/>
              </a:lnSpc>
              <a:spcBef>
                <a:spcPts val="100"/>
              </a:spcBef>
              <a:buSzPct val="128125"/>
              <a:buFont typeface="Arial"/>
              <a:buChar char="•"/>
              <a:tabLst>
                <a:tab pos="356235" algn="l"/>
              </a:tabLst>
            </a:pP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Οι</a:t>
            </a:r>
            <a:r>
              <a:rPr sz="1600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κανονισμοί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της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ΕΕ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για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την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ασφάλεια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στον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κυβερνοχώρο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95" dirty="0">
                <a:solidFill>
                  <a:srgbClr val="DAD1E6"/>
                </a:solidFill>
                <a:latin typeface="Calibri"/>
                <a:cs typeface="Calibri"/>
              </a:rPr>
              <a:t>είναι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ουσιώδεις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για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τη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διασφάλιση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της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ενεργειακής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υποδομής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και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την </a:t>
            </a:r>
            <a:r>
              <a:rPr sz="1600" spc="-3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προστασία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ευαίσθητων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δεδομένων.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DAD1E6"/>
              </a:buClr>
              <a:buFont typeface="Arial"/>
              <a:buChar char="•"/>
            </a:pPr>
            <a:endParaRPr sz="2250">
              <a:latin typeface="Calibri"/>
              <a:cs typeface="Calibri"/>
            </a:endParaRPr>
          </a:p>
          <a:p>
            <a:pPr marL="355600" marR="5080" indent="-343535">
              <a:lnSpc>
                <a:spcPct val="125800"/>
              </a:lnSpc>
              <a:buSzPct val="128125"/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Οι </a:t>
            </a:r>
            <a:r>
              <a:rPr sz="1600" spc="90" dirty="0">
                <a:solidFill>
                  <a:srgbClr val="DAD1E6"/>
                </a:solidFill>
                <a:latin typeface="Calibri"/>
                <a:cs typeface="Calibri"/>
              </a:rPr>
              <a:t>εταιρείες </a:t>
            </a:r>
            <a:r>
              <a:rPr sz="1600" spc="95" dirty="0">
                <a:solidFill>
                  <a:srgbClr val="DAD1E6"/>
                </a:solidFill>
                <a:latin typeface="Calibri"/>
                <a:cs typeface="Calibri"/>
              </a:rPr>
              <a:t>ενέργειας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πρέπει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να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υλοποιούν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ισχυρή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στρατηγική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κυβερνοασφάλειας</a:t>
            </a:r>
            <a:r>
              <a:rPr sz="1600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25" dirty="0">
                <a:solidFill>
                  <a:srgbClr val="DAD1E6"/>
                </a:solidFill>
                <a:latin typeface="Calibri"/>
                <a:cs typeface="Calibri"/>
              </a:rPr>
              <a:t>που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να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ευθυγραμμίζεται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με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τους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επιχειρηματικούς </a:t>
            </a:r>
            <a:r>
              <a:rPr sz="1600" spc="-3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τους</a:t>
            </a:r>
            <a:r>
              <a:rPr sz="1600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στόχους.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DAD1E6"/>
              </a:buClr>
              <a:buFont typeface="Arial"/>
              <a:buChar char="•"/>
            </a:pPr>
            <a:endParaRPr sz="2150">
              <a:latin typeface="Calibri"/>
              <a:cs typeface="Calibri"/>
            </a:endParaRPr>
          </a:p>
          <a:p>
            <a:pPr marL="355600" marR="446405" indent="-342900">
              <a:lnSpc>
                <a:spcPct val="132700"/>
              </a:lnSpc>
              <a:buSzPct val="128125"/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Αυτό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περιλαμβάνει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συνεχή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εκπαίδευση,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αξιολόγηση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κινδύνων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και </a:t>
            </a:r>
            <a:r>
              <a:rPr sz="1600" spc="-3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DAD1E6"/>
                </a:solidFill>
                <a:latin typeface="Calibri"/>
                <a:cs typeface="Calibri"/>
              </a:rPr>
              <a:t>συνεχής</a:t>
            </a:r>
            <a:r>
              <a:rPr sz="1600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βελτίωση.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144000" y="0"/>
            <a:ext cx="5486400" cy="8229600"/>
            <a:chOff x="9144000" y="0"/>
            <a:chExt cx="5486400" cy="82296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4000" y="0"/>
              <a:ext cx="5486400" cy="82295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50892" y="7594600"/>
              <a:ext cx="2591752" cy="4816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630400" cy="82296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50892" y="7594600"/>
              <a:ext cx="2591752" cy="481647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01700" y="383857"/>
            <a:ext cx="204152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0" spc="-15" dirty="0">
                <a:solidFill>
                  <a:srgbClr val="FFFFFF"/>
                </a:solidFill>
                <a:latin typeface="Calibri"/>
                <a:cs typeface="Calibri"/>
              </a:rPr>
              <a:t>ΑΝΑΦΟΡΕΣ</a:t>
            </a:r>
            <a:endParaRPr sz="3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1064" y="1274444"/>
            <a:ext cx="12147550" cy="463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0035" indent="-267335">
              <a:lnSpc>
                <a:spcPts val="1650"/>
              </a:lnSpc>
              <a:buSzPct val="128000"/>
              <a:buFont typeface="Arial"/>
              <a:buAutoNum type="arabicPeriod"/>
              <a:tabLst>
                <a:tab pos="280035" algn="l"/>
              </a:tabLst>
            </a:pPr>
            <a:r>
              <a:rPr sz="1250" spc="-160" dirty="0">
                <a:solidFill>
                  <a:srgbClr val="FFFFFF"/>
                </a:solidFill>
                <a:latin typeface="Calibri"/>
                <a:cs typeface="Calibri"/>
              </a:rPr>
              <a:t>Οργανισμός</a:t>
            </a:r>
            <a:r>
              <a:rPr sz="1250" spc="-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4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2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60" dirty="0">
                <a:solidFill>
                  <a:srgbClr val="FFFFFF"/>
                </a:solidFill>
                <a:latin typeface="Calibri"/>
                <a:cs typeface="Calibri"/>
              </a:rPr>
              <a:t>Ευρωπαϊκής</a:t>
            </a:r>
            <a:r>
              <a:rPr sz="1250" spc="-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65" dirty="0">
                <a:solidFill>
                  <a:srgbClr val="FFFFFF"/>
                </a:solidFill>
                <a:latin typeface="Calibri"/>
                <a:cs typeface="Calibri"/>
              </a:rPr>
              <a:t>Ένωσης</a:t>
            </a:r>
            <a:r>
              <a:rPr sz="12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4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2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45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2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65" dirty="0">
                <a:solidFill>
                  <a:srgbClr val="FFFFFF"/>
                </a:solidFill>
                <a:latin typeface="Calibri"/>
                <a:cs typeface="Calibri"/>
              </a:rPr>
              <a:t>ασφάλεια</a:t>
            </a:r>
            <a:r>
              <a:rPr sz="12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50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2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65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r>
              <a:rPr sz="12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90" dirty="0">
                <a:solidFill>
                  <a:srgbClr val="FFFFFF"/>
                </a:solidFill>
                <a:latin typeface="Arial"/>
                <a:cs typeface="Arial"/>
              </a:rPr>
              <a:t>ENISA</a:t>
            </a:r>
            <a:r>
              <a:rPr sz="125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-160" dirty="0">
                <a:solidFill>
                  <a:srgbClr val="FFFFFF"/>
                </a:solidFill>
                <a:latin typeface="Calibri"/>
                <a:cs typeface="Calibri"/>
              </a:rPr>
              <a:t>Υπηρεσία</a:t>
            </a:r>
            <a:r>
              <a:rPr sz="12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5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</a:t>
            </a:r>
            <a:r>
              <a:rPr sz="1250" spc="-150" dirty="0">
                <a:solidFill>
                  <a:srgbClr val="FFFFFF"/>
                </a:solidFill>
                <a:latin typeface="Arial"/>
                <a:cs typeface="Arial"/>
              </a:rPr>
              <a:t>)).</a:t>
            </a:r>
            <a:r>
              <a:rPr sz="125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-145" dirty="0">
                <a:solidFill>
                  <a:srgbClr val="FFFFFF"/>
                </a:solidFill>
                <a:latin typeface="Arial"/>
                <a:cs typeface="Arial"/>
              </a:rPr>
              <a:t>(2023).</a:t>
            </a:r>
            <a:r>
              <a:rPr sz="125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-220" dirty="0">
                <a:solidFill>
                  <a:srgbClr val="FFFFFF"/>
                </a:solidFill>
                <a:latin typeface="Arial"/>
                <a:cs typeface="Arial"/>
              </a:rPr>
              <a:t>EU</a:t>
            </a:r>
            <a:r>
              <a:rPr sz="125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-155" dirty="0">
                <a:solidFill>
                  <a:srgbClr val="FFFFFF"/>
                </a:solidFill>
                <a:latin typeface="Arial"/>
                <a:cs typeface="Arial"/>
              </a:rPr>
              <a:t>Cybersecurity</a:t>
            </a:r>
            <a:r>
              <a:rPr sz="125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-155" dirty="0">
                <a:solidFill>
                  <a:srgbClr val="FFFFFF"/>
                </a:solidFill>
                <a:latin typeface="Arial"/>
                <a:cs typeface="Arial"/>
              </a:rPr>
              <a:t>Act</a:t>
            </a:r>
            <a:r>
              <a:rPr sz="125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-130" dirty="0">
                <a:solidFill>
                  <a:srgbClr val="FFFFFF"/>
                </a:solidFill>
                <a:latin typeface="Arial"/>
                <a:cs typeface="Arial"/>
              </a:rPr>
              <a:t>https://digital-</a:t>
            </a:r>
            <a:endParaRPr sz="1250">
              <a:latin typeface="Arial"/>
              <a:cs typeface="Arial"/>
            </a:endParaRPr>
          </a:p>
          <a:p>
            <a:pPr marL="280670">
              <a:lnSpc>
                <a:spcPts val="1480"/>
              </a:lnSpc>
            </a:pPr>
            <a:r>
              <a:rPr sz="1250" spc="-155" dirty="0">
                <a:solidFill>
                  <a:srgbClr val="FFFFFF"/>
                </a:solidFill>
                <a:latin typeface="Arial"/>
                <a:cs typeface="Arial"/>
              </a:rPr>
              <a:t>strategy.ec.europa.eu/en/policies/cybersecurity-act.</a:t>
            </a:r>
            <a:endParaRPr sz="1250">
              <a:latin typeface="Arial"/>
              <a:cs typeface="Arial"/>
            </a:endParaRPr>
          </a:p>
          <a:p>
            <a:pPr marL="280035" indent="-267335">
              <a:lnSpc>
                <a:spcPct val="100000"/>
              </a:lnSpc>
              <a:spcBef>
                <a:spcPts val="555"/>
              </a:spcBef>
              <a:buSzPct val="128000"/>
              <a:buAutoNum type="arabicPeriod" startAt="2"/>
              <a:tabLst>
                <a:tab pos="280035" algn="l"/>
              </a:tabLst>
            </a:pPr>
            <a:r>
              <a:rPr sz="1250" spc="-140" dirty="0">
                <a:solidFill>
                  <a:srgbClr val="FFFFFF"/>
                </a:solidFill>
                <a:latin typeface="Arial"/>
                <a:cs typeface="Arial"/>
              </a:rPr>
              <a:t>Fortinet</a:t>
            </a:r>
            <a:r>
              <a:rPr sz="125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-135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1250" spc="-135" dirty="0">
                <a:solidFill>
                  <a:srgbClr val="FFFFFF"/>
                </a:solidFill>
                <a:latin typeface="Calibri"/>
                <a:cs typeface="Calibri"/>
              </a:rPr>
              <a:t>εταιρεία</a:t>
            </a:r>
            <a:r>
              <a:rPr sz="12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6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</a:t>
            </a:r>
            <a:r>
              <a:rPr sz="1250" spc="-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05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r>
              <a:rPr sz="125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-145" dirty="0">
                <a:solidFill>
                  <a:srgbClr val="FFFFFF"/>
                </a:solidFill>
                <a:latin typeface="Arial"/>
                <a:cs typeface="Arial"/>
              </a:rPr>
              <a:t>(2022).</a:t>
            </a:r>
            <a:r>
              <a:rPr sz="125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-165" dirty="0">
                <a:solidFill>
                  <a:srgbClr val="FFFFFF"/>
                </a:solidFill>
                <a:latin typeface="Calibri"/>
                <a:cs typeface="Calibri"/>
              </a:rPr>
              <a:t>Ασφάλεια</a:t>
            </a:r>
            <a:r>
              <a:rPr sz="1250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40" dirty="0">
                <a:solidFill>
                  <a:srgbClr val="FFFFFF"/>
                </a:solidFill>
                <a:latin typeface="Calibri"/>
                <a:cs typeface="Calibri"/>
              </a:rPr>
              <a:t>δικτύου</a:t>
            </a:r>
            <a:r>
              <a:rPr sz="1250" spc="-14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25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-150" dirty="0">
                <a:solidFill>
                  <a:srgbClr val="FFFFFF"/>
                </a:solidFill>
                <a:latin typeface="Calibri"/>
                <a:cs typeface="Calibri"/>
              </a:rPr>
              <a:t>Βασικές</a:t>
            </a:r>
            <a:r>
              <a:rPr sz="12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45" dirty="0">
                <a:solidFill>
                  <a:srgbClr val="FFFFFF"/>
                </a:solidFill>
                <a:latin typeface="Calibri"/>
                <a:cs typeface="Calibri"/>
              </a:rPr>
              <a:t>αρχές</a:t>
            </a:r>
            <a:r>
              <a:rPr sz="1250" spc="-145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25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-210" dirty="0">
                <a:solidFill>
                  <a:srgbClr val="FFFFFF"/>
                </a:solidFill>
                <a:latin typeface="Arial"/>
                <a:cs typeface="Arial"/>
              </a:rPr>
              <a:t>A  </a:t>
            </a:r>
            <a:r>
              <a:rPr sz="1250" spc="-175" dirty="0">
                <a:solidFill>
                  <a:srgbClr val="FFFFFF"/>
                </a:solidFill>
                <a:latin typeface="Arial"/>
                <a:cs typeface="Arial"/>
              </a:rPr>
              <a:t>Comprehensive</a:t>
            </a:r>
            <a:r>
              <a:rPr sz="125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-160" dirty="0">
                <a:solidFill>
                  <a:srgbClr val="FFFFFF"/>
                </a:solidFill>
                <a:latin typeface="Arial"/>
                <a:cs typeface="Arial"/>
              </a:rPr>
              <a:t>Guide.</a:t>
            </a:r>
            <a:r>
              <a:rPr sz="12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-130" dirty="0">
                <a:solidFill>
                  <a:srgbClr val="FFFFFF"/>
                </a:solidFill>
                <a:latin typeface="Arial"/>
                <a:cs typeface="Arial"/>
                <a:hlinkClick r:id="rId4"/>
              </a:rPr>
              <a:t>https://www.forti</a:t>
            </a:r>
            <a:r>
              <a:rPr sz="1250" spc="-130" dirty="0">
                <a:solidFill>
                  <a:srgbClr val="FFFFFF"/>
                </a:solidFill>
                <a:latin typeface="Arial"/>
                <a:cs typeface="Arial"/>
              </a:rPr>
              <a:t>net.com/resources/cyberglossary/what-is-</a:t>
            </a:r>
            <a:r>
              <a:rPr sz="125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-130" dirty="0">
                <a:solidFill>
                  <a:srgbClr val="FFFFFF"/>
                </a:solidFill>
                <a:latin typeface="Arial"/>
                <a:cs typeface="Arial"/>
              </a:rPr>
              <a:t>network-security</a:t>
            </a:r>
            <a:endParaRPr sz="1250">
              <a:latin typeface="Arial"/>
              <a:cs typeface="Arial"/>
            </a:endParaRPr>
          </a:p>
          <a:p>
            <a:pPr marL="280670" marR="5091430" indent="-267970">
              <a:lnSpc>
                <a:spcPct val="100000"/>
              </a:lnSpc>
              <a:spcBef>
                <a:spcPts val="555"/>
              </a:spcBef>
              <a:buSzPct val="128000"/>
              <a:buFont typeface="Arial"/>
              <a:buAutoNum type="arabicPeriod" startAt="2"/>
              <a:tabLst>
                <a:tab pos="280035" algn="l"/>
              </a:tabLst>
            </a:pPr>
            <a:r>
              <a:rPr sz="1250" spc="-150" dirty="0">
                <a:solidFill>
                  <a:srgbClr val="FFFFFF"/>
                </a:solidFill>
                <a:latin typeface="Calibri"/>
                <a:cs typeface="Calibri"/>
              </a:rPr>
              <a:t>Διεθνής</a:t>
            </a:r>
            <a:r>
              <a:rPr sz="1250" spc="-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60" dirty="0">
                <a:solidFill>
                  <a:srgbClr val="FFFFFF"/>
                </a:solidFill>
                <a:latin typeface="Calibri"/>
                <a:cs typeface="Calibri"/>
              </a:rPr>
              <a:t>Οργανισμός</a:t>
            </a:r>
            <a:r>
              <a:rPr sz="1250" spc="-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60" dirty="0">
                <a:solidFill>
                  <a:srgbClr val="FFFFFF"/>
                </a:solidFill>
                <a:latin typeface="Calibri"/>
                <a:cs typeface="Calibri"/>
              </a:rPr>
              <a:t>Τυποποίησης</a:t>
            </a:r>
            <a:r>
              <a:rPr sz="1250" spc="-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50" dirty="0">
                <a:solidFill>
                  <a:srgbClr val="FFFFFF"/>
                </a:solidFill>
                <a:latin typeface="Arial"/>
                <a:cs typeface="Arial"/>
              </a:rPr>
              <a:t>ISO).</a:t>
            </a:r>
            <a:r>
              <a:rPr sz="1250" spc="-145" dirty="0">
                <a:solidFill>
                  <a:srgbClr val="FFFFFF"/>
                </a:solidFill>
                <a:latin typeface="Arial"/>
                <a:cs typeface="Arial"/>
              </a:rPr>
              <a:t> (2022). </a:t>
            </a:r>
            <a:r>
              <a:rPr sz="1250" spc="-170" dirty="0">
                <a:solidFill>
                  <a:srgbClr val="FFFFFF"/>
                </a:solidFill>
                <a:latin typeface="Arial"/>
                <a:cs typeface="Arial"/>
              </a:rPr>
              <a:t>ISO/IEC</a:t>
            </a:r>
            <a:r>
              <a:rPr sz="1250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-170" dirty="0">
                <a:solidFill>
                  <a:srgbClr val="FFFFFF"/>
                </a:solidFill>
                <a:latin typeface="Arial"/>
                <a:cs typeface="Arial"/>
              </a:rPr>
              <a:t>27001:2022</a:t>
            </a:r>
            <a:r>
              <a:rPr sz="1250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-105" dirty="0">
                <a:solidFill>
                  <a:srgbClr val="FFFFFF"/>
                </a:solidFill>
                <a:latin typeface="Arial"/>
                <a:cs typeface="Arial"/>
              </a:rPr>
              <a:t>- </a:t>
            </a:r>
            <a:r>
              <a:rPr sz="1250" spc="-150" dirty="0">
                <a:solidFill>
                  <a:srgbClr val="FFFFFF"/>
                </a:solidFill>
                <a:latin typeface="Calibri"/>
                <a:cs typeface="Calibri"/>
              </a:rPr>
              <a:t>Τεχνολογία</a:t>
            </a:r>
            <a:r>
              <a:rPr sz="1250" spc="-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65" dirty="0">
                <a:solidFill>
                  <a:srgbClr val="FFFFFF"/>
                </a:solidFill>
                <a:latin typeface="Calibri"/>
                <a:cs typeface="Calibri"/>
              </a:rPr>
              <a:t>πληροφοριών</a:t>
            </a:r>
            <a:r>
              <a:rPr sz="1250" spc="-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05" dirty="0">
                <a:solidFill>
                  <a:srgbClr val="FFFFFF"/>
                </a:solidFill>
                <a:latin typeface="Arial"/>
                <a:cs typeface="Arial"/>
              </a:rPr>
              <a:t>- </a:t>
            </a:r>
            <a:r>
              <a:rPr sz="1250" spc="-140" dirty="0">
                <a:solidFill>
                  <a:srgbClr val="FFFFFF"/>
                </a:solidFill>
                <a:latin typeface="Calibri"/>
                <a:cs typeface="Calibri"/>
              </a:rPr>
              <a:t>Τεχνικές</a:t>
            </a:r>
            <a:r>
              <a:rPr sz="1250" spc="-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60" dirty="0">
                <a:solidFill>
                  <a:srgbClr val="FFFFFF"/>
                </a:solidFill>
                <a:latin typeface="Calibri"/>
                <a:cs typeface="Calibri"/>
              </a:rPr>
              <a:t>ασφάλειας</a:t>
            </a:r>
            <a:r>
              <a:rPr sz="1250" spc="-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05" dirty="0">
                <a:solidFill>
                  <a:srgbClr val="FFFFFF"/>
                </a:solidFill>
                <a:latin typeface="Arial"/>
                <a:cs typeface="Arial"/>
              </a:rPr>
              <a:t>- </a:t>
            </a:r>
            <a:r>
              <a:rPr sz="1250" spc="-165" dirty="0">
                <a:solidFill>
                  <a:srgbClr val="FFFFFF"/>
                </a:solidFill>
                <a:latin typeface="Calibri"/>
                <a:cs typeface="Calibri"/>
              </a:rPr>
              <a:t>Πληροφορίες</a:t>
            </a:r>
            <a:r>
              <a:rPr sz="1250" spc="-165" dirty="0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sz="1250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-130" dirty="0">
                <a:solidFill>
                  <a:srgbClr val="FFFFFF"/>
                </a:solidFill>
                <a:latin typeface="Calibri"/>
                <a:cs typeface="Calibri"/>
              </a:rPr>
              <a:t>συστήματα</a:t>
            </a:r>
            <a:r>
              <a:rPr sz="12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14" dirty="0">
                <a:solidFill>
                  <a:srgbClr val="FFFFFF"/>
                </a:solidFill>
                <a:latin typeface="Calibri"/>
                <a:cs typeface="Calibri"/>
              </a:rPr>
              <a:t>διαχείρισης</a:t>
            </a:r>
            <a:r>
              <a:rPr sz="12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14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2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30" dirty="0">
                <a:solidFill>
                  <a:srgbClr val="FFFFFF"/>
                </a:solidFill>
                <a:latin typeface="Calibri"/>
                <a:cs typeface="Calibri"/>
              </a:rPr>
              <a:t>ασφάλειας</a:t>
            </a:r>
            <a:r>
              <a:rPr sz="12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14" dirty="0">
                <a:solidFill>
                  <a:srgbClr val="FFFFFF"/>
                </a:solidFill>
                <a:latin typeface="Calibri"/>
                <a:cs typeface="Calibri"/>
              </a:rPr>
              <a:t>Απαιτήσεις</a:t>
            </a:r>
            <a:r>
              <a:rPr sz="1250" spc="-114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25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-130" dirty="0">
                <a:solidFill>
                  <a:srgbClr val="FFFFFF"/>
                </a:solidFill>
                <a:latin typeface="Arial"/>
                <a:cs typeface="Arial"/>
                <a:hlinkClick r:id="rId5"/>
              </a:rPr>
              <a:t>https://www.iso.org/standard/27001</a:t>
            </a:r>
            <a:endParaRPr sz="1250">
              <a:latin typeface="Arial"/>
              <a:cs typeface="Arial"/>
            </a:endParaRPr>
          </a:p>
          <a:p>
            <a:pPr marL="280670" indent="-267970">
              <a:lnSpc>
                <a:spcPct val="100000"/>
              </a:lnSpc>
              <a:spcBef>
                <a:spcPts val="630"/>
              </a:spcBef>
              <a:buSzPct val="128000"/>
              <a:buFont typeface="Arial"/>
              <a:buAutoNum type="arabicPeriod" startAt="2"/>
              <a:tabLst>
                <a:tab pos="280670" algn="l"/>
              </a:tabLst>
            </a:pPr>
            <a:r>
              <a:rPr sz="1250" spc="-130" dirty="0">
                <a:solidFill>
                  <a:srgbClr val="FFFFFF"/>
                </a:solidFill>
                <a:latin typeface="Calibri"/>
                <a:cs typeface="Calibri"/>
              </a:rPr>
              <a:t>Οργανισμός</a:t>
            </a:r>
            <a:r>
              <a:rPr sz="12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14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2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30" dirty="0">
                <a:solidFill>
                  <a:srgbClr val="FFFFFF"/>
                </a:solidFill>
                <a:latin typeface="Calibri"/>
                <a:cs typeface="Calibri"/>
              </a:rPr>
              <a:t>Ευρωπαϊκής</a:t>
            </a:r>
            <a:r>
              <a:rPr sz="12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35" dirty="0">
                <a:solidFill>
                  <a:srgbClr val="FFFFFF"/>
                </a:solidFill>
                <a:latin typeface="Calibri"/>
                <a:cs typeface="Calibri"/>
              </a:rPr>
              <a:t>Ένωσης</a:t>
            </a:r>
            <a:r>
              <a:rPr sz="12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1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2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2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2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30" dirty="0">
                <a:solidFill>
                  <a:srgbClr val="FFFFFF"/>
                </a:solidFill>
                <a:latin typeface="Calibri"/>
                <a:cs typeface="Calibri"/>
              </a:rPr>
              <a:t>ασφάλεια</a:t>
            </a:r>
            <a:r>
              <a:rPr sz="12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20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2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30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r>
              <a:rPr sz="12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55" dirty="0">
                <a:solidFill>
                  <a:srgbClr val="FFFFFF"/>
                </a:solidFill>
                <a:latin typeface="Arial"/>
                <a:cs typeface="Arial"/>
              </a:rPr>
              <a:t>ENISA</a:t>
            </a:r>
            <a:r>
              <a:rPr sz="12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-125" dirty="0">
                <a:solidFill>
                  <a:srgbClr val="FFFFFF"/>
                </a:solidFill>
                <a:latin typeface="Calibri"/>
                <a:cs typeface="Calibri"/>
              </a:rPr>
              <a:t>Υπηρεσία</a:t>
            </a:r>
            <a:r>
              <a:rPr sz="12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2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</a:t>
            </a:r>
            <a:r>
              <a:rPr sz="1250" spc="-120" dirty="0">
                <a:solidFill>
                  <a:srgbClr val="FFFFFF"/>
                </a:solidFill>
                <a:latin typeface="Arial"/>
                <a:cs typeface="Arial"/>
              </a:rPr>
              <a:t>)).</a:t>
            </a:r>
            <a:r>
              <a:rPr sz="12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-120" dirty="0">
                <a:solidFill>
                  <a:srgbClr val="FFFFFF"/>
                </a:solidFill>
                <a:latin typeface="Arial"/>
                <a:cs typeface="Arial"/>
              </a:rPr>
              <a:t>(2022).</a:t>
            </a:r>
            <a:r>
              <a:rPr sz="125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-125" dirty="0">
                <a:solidFill>
                  <a:srgbClr val="FFFFFF"/>
                </a:solidFill>
                <a:latin typeface="Calibri"/>
                <a:cs typeface="Calibri"/>
              </a:rPr>
              <a:t>Καλές</a:t>
            </a:r>
            <a:r>
              <a:rPr sz="12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14" dirty="0">
                <a:solidFill>
                  <a:srgbClr val="FFFFFF"/>
                </a:solidFill>
                <a:latin typeface="Calibri"/>
                <a:cs typeface="Calibri"/>
              </a:rPr>
              <a:t>πρακτικές</a:t>
            </a:r>
            <a:r>
              <a:rPr sz="12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1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2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25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25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45" dirty="0">
                <a:solidFill>
                  <a:srgbClr val="FFFFFF"/>
                </a:solidFill>
                <a:latin typeface="Calibri"/>
                <a:cs typeface="Calibri"/>
              </a:rPr>
              <a:t>παρακολούθηση  </a:t>
            </a:r>
            <a:r>
              <a:rPr sz="1250" spc="-114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2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30" dirty="0">
                <a:solidFill>
                  <a:srgbClr val="FFFFFF"/>
                </a:solidFill>
                <a:latin typeface="Calibri"/>
                <a:cs typeface="Calibri"/>
              </a:rPr>
              <a:t>ασφάλειας</a:t>
            </a:r>
            <a:r>
              <a:rPr sz="12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14" dirty="0">
                <a:solidFill>
                  <a:srgbClr val="FFFFFF"/>
                </a:solidFill>
                <a:latin typeface="Calibri"/>
                <a:cs typeface="Calibri"/>
              </a:rPr>
              <a:t>δικτύων</a:t>
            </a:r>
            <a:r>
              <a:rPr sz="1250" spc="-114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250">
              <a:latin typeface="Arial"/>
              <a:cs typeface="Arial"/>
            </a:endParaRPr>
          </a:p>
          <a:p>
            <a:pPr marL="280670" indent="-267970">
              <a:lnSpc>
                <a:spcPct val="100000"/>
              </a:lnSpc>
              <a:spcBef>
                <a:spcPts val="560"/>
              </a:spcBef>
              <a:buSzPct val="128000"/>
              <a:buFont typeface="Arial"/>
              <a:buAutoNum type="arabicPeriod" startAt="2"/>
              <a:tabLst>
                <a:tab pos="280670" algn="l"/>
              </a:tabLst>
            </a:pPr>
            <a:r>
              <a:rPr sz="1250" spc="-130" dirty="0">
                <a:solidFill>
                  <a:srgbClr val="FFFFFF"/>
                </a:solidFill>
                <a:latin typeface="Calibri"/>
                <a:cs typeface="Calibri"/>
              </a:rPr>
              <a:t>Οργανισμός</a:t>
            </a:r>
            <a:r>
              <a:rPr sz="12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14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2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30" dirty="0">
                <a:solidFill>
                  <a:srgbClr val="FFFFFF"/>
                </a:solidFill>
                <a:latin typeface="Calibri"/>
                <a:cs typeface="Calibri"/>
              </a:rPr>
              <a:t>Ευρωπαϊκής</a:t>
            </a:r>
            <a:r>
              <a:rPr sz="12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35" dirty="0">
                <a:solidFill>
                  <a:srgbClr val="FFFFFF"/>
                </a:solidFill>
                <a:latin typeface="Calibri"/>
                <a:cs typeface="Calibri"/>
              </a:rPr>
              <a:t>Ένωσης</a:t>
            </a:r>
            <a:r>
              <a:rPr sz="12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1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2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2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2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30" dirty="0">
                <a:solidFill>
                  <a:srgbClr val="FFFFFF"/>
                </a:solidFill>
                <a:latin typeface="Calibri"/>
                <a:cs typeface="Calibri"/>
              </a:rPr>
              <a:t>ασφάλεια</a:t>
            </a:r>
            <a:r>
              <a:rPr sz="12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20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2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30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r>
              <a:rPr sz="12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55" dirty="0">
                <a:solidFill>
                  <a:srgbClr val="FFFFFF"/>
                </a:solidFill>
                <a:latin typeface="Arial"/>
                <a:cs typeface="Arial"/>
              </a:rPr>
              <a:t>ENISA</a:t>
            </a:r>
            <a:r>
              <a:rPr sz="12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-125" dirty="0">
                <a:solidFill>
                  <a:srgbClr val="FFFFFF"/>
                </a:solidFill>
                <a:latin typeface="Calibri"/>
                <a:cs typeface="Calibri"/>
              </a:rPr>
              <a:t>Υπηρεσία</a:t>
            </a:r>
            <a:r>
              <a:rPr sz="12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2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</a:t>
            </a:r>
            <a:r>
              <a:rPr sz="1250" spc="-120" dirty="0">
                <a:solidFill>
                  <a:srgbClr val="FFFFFF"/>
                </a:solidFill>
                <a:latin typeface="Arial"/>
                <a:cs typeface="Arial"/>
              </a:rPr>
              <a:t>)).</a:t>
            </a:r>
            <a:r>
              <a:rPr sz="12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-120" dirty="0">
                <a:solidFill>
                  <a:srgbClr val="FFFFFF"/>
                </a:solidFill>
                <a:latin typeface="Arial"/>
                <a:cs typeface="Arial"/>
              </a:rPr>
              <a:t>(2021).</a:t>
            </a:r>
            <a:r>
              <a:rPr sz="125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-150" dirty="0">
                <a:solidFill>
                  <a:srgbClr val="FFFFFF"/>
                </a:solidFill>
                <a:latin typeface="Calibri"/>
                <a:cs typeface="Calibri"/>
              </a:rPr>
              <a:t>Αναφορά</a:t>
            </a:r>
            <a:r>
              <a:rPr sz="125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10" dirty="0">
                <a:solidFill>
                  <a:srgbClr val="FFFFFF"/>
                </a:solidFill>
                <a:latin typeface="Calibri"/>
                <a:cs typeface="Calibri"/>
              </a:rPr>
              <a:t>πειλής</a:t>
            </a:r>
            <a:r>
              <a:rPr sz="1250" spc="-11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250">
              <a:latin typeface="Arial"/>
              <a:cs typeface="Arial"/>
            </a:endParaRPr>
          </a:p>
          <a:p>
            <a:pPr marL="280035" indent="-267335">
              <a:lnSpc>
                <a:spcPct val="100000"/>
              </a:lnSpc>
              <a:spcBef>
                <a:spcPts val="560"/>
              </a:spcBef>
              <a:buSzPct val="128000"/>
              <a:buFont typeface="Arial"/>
              <a:buAutoNum type="arabicPeriod" startAt="2"/>
              <a:tabLst>
                <a:tab pos="280035" algn="l"/>
              </a:tabLst>
            </a:pPr>
            <a:r>
              <a:rPr sz="1250" spc="-165" dirty="0">
                <a:solidFill>
                  <a:srgbClr val="FFFFFF"/>
                </a:solidFill>
                <a:latin typeface="Calibri"/>
                <a:cs typeface="Calibri"/>
              </a:rPr>
              <a:t>Ευρωπαϊκή</a:t>
            </a:r>
            <a:r>
              <a:rPr sz="1250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55" dirty="0">
                <a:solidFill>
                  <a:srgbClr val="FFFFFF"/>
                </a:solidFill>
                <a:latin typeface="Calibri"/>
                <a:cs typeface="Calibri"/>
              </a:rPr>
              <a:t>Επιτροπή</a:t>
            </a:r>
            <a:r>
              <a:rPr sz="1250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60" dirty="0">
                <a:solidFill>
                  <a:srgbClr val="FFFFFF"/>
                </a:solidFill>
                <a:latin typeface="Arial"/>
                <a:cs typeface="Arial"/>
              </a:rPr>
              <a:t>2020,</a:t>
            </a:r>
            <a:r>
              <a:rPr sz="125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-180" dirty="0">
                <a:solidFill>
                  <a:srgbClr val="FFFFFF"/>
                </a:solidFill>
                <a:latin typeface="Arial"/>
                <a:cs typeface="Arial"/>
              </a:rPr>
              <a:t>22</a:t>
            </a:r>
            <a:r>
              <a:rPr sz="12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-145" dirty="0">
                <a:solidFill>
                  <a:srgbClr val="FFFFFF"/>
                </a:solidFill>
                <a:latin typeface="Calibri"/>
                <a:cs typeface="Calibri"/>
              </a:rPr>
              <a:t>ΙουλίουΚρίσιμες</a:t>
            </a:r>
            <a:r>
              <a:rPr sz="12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65" dirty="0">
                <a:solidFill>
                  <a:srgbClr val="FFFFFF"/>
                </a:solidFill>
                <a:latin typeface="Calibri"/>
                <a:cs typeface="Calibri"/>
              </a:rPr>
              <a:t>υποδομές</a:t>
            </a:r>
            <a:r>
              <a:rPr sz="12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4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2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65" dirty="0">
                <a:solidFill>
                  <a:srgbClr val="FFFFFF"/>
                </a:solidFill>
                <a:latin typeface="Calibri"/>
                <a:cs typeface="Calibri"/>
              </a:rPr>
              <a:t>ασφάλεια</a:t>
            </a:r>
            <a:r>
              <a:rPr sz="12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50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2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65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r>
              <a:rPr sz="12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50" dirty="0">
                <a:solidFill>
                  <a:srgbClr val="FFFFFF"/>
                </a:solidFill>
                <a:latin typeface="Calibri"/>
                <a:cs typeface="Calibri"/>
              </a:rPr>
              <a:t>Ενέργεια</a:t>
            </a:r>
            <a:r>
              <a:rPr sz="12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50" dirty="0">
                <a:solidFill>
                  <a:srgbClr val="FFFFFF"/>
                </a:solidFill>
                <a:latin typeface="Arial"/>
                <a:cs typeface="Arial"/>
                <a:hlinkClick r:id="rId6"/>
              </a:rPr>
              <a:t>https:/</a:t>
            </a:r>
            <a:r>
              <a:rPr sz="1250" spc="-150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250" spc="-150" dirty="0">
                <a:solidFill>
                  <a:srgbClr val="FFFFFF"/>
                </a:solidFill>
                <a:latin typeface="Arial"/>
                <a:cs typeface="Arial"/>
                <a:hlinkClick r:id="rId6"/>
              </a:rPr>
              <a:t>www.enisa.europa.eu/topics/critical-</a:t>
            </a:r>
            <a:r>
              <a:rPr sz="1250" spc="-85" dirty="0">
                <a:solidFill>
                  <a:srgbClr val="FFFFFF"/>
                </a:solidFill>
                <a:latin typeface="Arial"/>
                <a:cs typeface="Arial"/>
                <a:hlinkClick r:id="rId6"/>
              </a:rPr>
              <a:t> </a:t>
            </a:r>
            <a:r>
              <a:rPr sz="1250" spc="-150" dirty="0">
                <a:solidFill>
                  <a:srgbClr val="FFFFFF"/>
                </a:solidFill>
                <a:latin typeface="Arial"/>
                <a:cs typeface="Arial"/>
              </a:rPr>
              <a:t>information-infrastructures-and-services.</a:t>
            </a:r>
            <a:endParaRPr sz="1250">
              <a:latin typeface="Arial"/>
              <a:cs typeface="Arial"/>
            </a:endParaRPr>
          </a:p>
          <a:p>
            <a:pPr marL="280670" indent="-267970">
              <a:lnSpc>
                <a:spcPct val="100000"/>
              </a:lnSpc>
              <a:spcBef>
                <a:spcPts val="560"/>
              </a:spcBef>
              <a:buSzPct val="128000"/>
              <a:buFont typeface="Arial"/>
              <a:buAutoNum type="arabicPeriod" startAt="2"/>
              <a:tabLst>
                <a:tab pos="280670" algn="l"/>
              </a:tabLst>
            </a:pPr>
            <a:r>
              <a:rPr sz="1250" spc="-135" dirty="0">
                <a:solidFill>
                  <a:srgbClr val="FFFFFF"/>
                </a:solidFill>
                <a:latin typeface="Calibri"/>
                <a:cs typeface="Calibri"/>
              </a:rPr>
              <a:t>Οργανισμός</a:t>
            </a:r>
            <a:r>
              <a:rPr sz="125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2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25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40" dirty="0">
                <a:solidFill>
                  <a:srgbClr val="FFFFFF"/>
                </a:solidFill>
                <a:latin typeface="Calibri"/>
                <a:cs typeface="Calibri"/>
              </a:rPr>
              <a:t>Ευρωπαϊκής</a:t>
            </a:r>
            <a:r>
              <a:rPr sz="125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40" dirty="0">
                <a:solidFill>
                  <a:srgbClr val="FFFFFF"/>
                </a:solidFill>
                <a:latin typeface="Calibri"/>
                <a:cs typeface="Calibri"/>
              </a:rPr>
              <a:t>Ένωσης</a:t>
            </a:r>
            <a:r>
              <a:rPr sz="125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2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25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25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25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40" dirty="0">
                <a:solidFill>
                  <a:srgbClr val="FFFFFF"/>
                </a:solidFill>
                <a:latin typeface="Calibri"/>
                <a:cs typeface="Calibri"/>
              </a:rPr>
              <a:t>ασφάλεια</a:t>
            </a:r>
            <a:r>
              <a:rPr sz="125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30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25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40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r>
              <a:rPr sz="125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50" dirty="0">
                <a:solidFill>
                  <a:srgbClr val="FFFFFF"/>
                </a:solidFill>
                <a:latin typeface="Arial"/>
                <a:cs typeface="Arial"/>
              </a:rPr>
              <a:t>ENISA)</a:t>
            </a:r>
            <a:r>
              <a:rPr sz="125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-105" dirty="0">
                <a:solidFill>
                  <a:srgbClr val="FFFFFF"/>
                </a:solidFill>
                <a:latin typeface="Arial"/>
                <a:cs typeface="Arial"/>
              </a:rPr>
              <a:t>(n.d.).</a:t>
            </a:r>
            <a:r>
              <a:rPr sz="125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-135" dirty="0">
                <a:solidFill>
                  <a:srgbClr val="FFFFFF"/>
                </a:solidFill>
                <a:latin typeface="Calibri"/>
                <a:cs typeface="Calibri"/>
              </a:rPr>
              <a:t>Οργανισμός</a:t>
            </a:r>
            <a:r>
              <a:rPr sz="125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2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25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40" dirty="0">
                <a:solidFill>
                  <a:srgbClr val="FFFFFF"/>
                </a:solidFill>
                <a:latin typeface="Calibri"/>
                <a:cs typeface="Calibri"/>
              </a:rPr>
              <a:t>Ευρωπαϊκής</a:t>
            </a:r>
            <a:r>
              <a:rPr sz="125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40" dirty="0">
                <a:solidFill>
                  <a:srgbClr val="FFFFFF"/>
                </a:solidFill>
                <a:latin typeface="Calibri"/>
                <a:cs typeface="Calibri"/>
              </a:rPr>
              <a:t>Ένωσης</a:t>
            </a:r>
            <a:r>
              <a:rPr sz="125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2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25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25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25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40" dirty="0">
                <a:solidFill>
                  <a:srgbClr val="FFFFFF"/>
                </a:solidFill>
                <a:latin typeface="Calibri"/>
                <a:cs typeface="Calibri"/>
              </a:rPr>
              <a:t>ασφάλεια</a:t>
            </a:r>
            <a:r>
              <a:rPr sz="125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30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25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40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r>
              <a:rPr sz="125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60" dirty="0">
                <a:solidFill>
                  <a:srgbClr val="FFFFFF"/>
                </a:solidFill>
                <a:latin typeface="Arial"/>
                <a:cs typeface="Arial"/>
              </a:rPr>
              <a:t>ENISA</a:t>
            </a:r>
            <a:r>
              <a:rPr sz="125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-135" dirty="0">
                <a:solidFill>
                  <a:srgbClr val="FFFFFF"/>
                </a:solidFill>
                <a:latin typeface="Calibri"/>
                <a:cs typeface="Calibri"/>
              </a:rPr>
              <a:t>Υπηρεσία</a:t>
            </a:r>
            <a:r>
              <a:rPr sz="125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3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</a:t>
            </a:r>
            <a:r>
              <a:rPr sz="1250" spc="-130" dirty="0">
                <a:solidFill>
                  <a:srgbClr val="FFFFFF"/>
                </a:solidFill>
                <a:latin typeface="Arial"/>
                <a:cs typeface="Arial"/>
              </a:rPr>
              <a:t>)).</a:t>
            </a:r>
            <a:endParaRPr sz="1250">
              <a:latin typeface="Arial"/>
              <a:cs typeface="Arial"/>
            </a:endParaRPr>
          </a:p>
          <a:p>
            <a:pPr marL="280670" marR="1611630" indent="-268605">
              <a:lnSpc>
                <a:spcPct val="97600"/>
              </a:lnSpc>
              <a:spcBef>
                <a:spcPts val="605"/>
              </a:spcBef>
              <a:buSzPct val="128000"/>
              <a:buFont typeface="Arial"/>
              <a:buAutoNum type="arabicPeriod" startAt="2"/>
              <a:tabLst>
                <a:tab pos="280035" algn="l"/>
              </a:tabLst>
            </a:pPr>
            <a:r>
              <a:rPr sz="1250" spc="-135" dirty="0">
                <a:solidFill>
                  <a:srgbClr val="FFFFFF"/>
                </a:solidFill>
                <a:latin typeface="Calibri"/>
                <a:cs typeface="Calibri"/>
              </a:rPr>
              <a:t>Ευρωπαϊκή</a:t>
            </a:r>
            <a:r>
              <a:rPr sz="1250" spc="-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25" dirty="0">
                <a:solidFill>
                  <a:srgbClr val="FFFFFF"/>
                </a:solidFill>
                <a:latin typeface="Calibri"/>
                <a:cs typeface="Calibri"/>
              </a:rPr>
              <a:t>Επιτροπή</a:t>
            </a:r>
            <a:r>
              <a:rPr sz="1250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30" dirty="0">
                <a:solidFill>
                  <a:srgbClr val="FFFFFF"/>
                </a:solidFill>
                <a:latin typeface="Arial"/>
                <a:cs typeface="Arial"/>
              </a:rPr>
              <a:t>2024, </a:t>
            </a:r>
            <a:r>
              <a:rPr sz="1250" spc="-145" dirty="0">
                <a:solidFill>
                  <a:srgbClr val="FFFFFF"/>
                </a:solidFill>
                <a:latin typeface="Arial"/>
                <a:cs typeface="Arial"/>
              </a:rPr>
              <a:t>15 </a:t>
            </a:r>
            <a:r>
              <a:rPr sz="1250" spc="-125" dirty="0">
                <a:solidFill>
                  <a:srgbClr val="FFFFFF"/>
                </a:solidFill>
                <a:latin typeface="Calibri"/>
                <a:cs typeface="Calibri"/>
              </a:rPr>
              <a:t>Φεβρουαρίου</a:t>
            </a:r>
            <a:r>
              <a:rPr sz="1250" spc="-125" dirty="0">
                <a:solidFill>
                  <a:srgbClr val="FFFFFF"/>
                </a:solidFill>
                <a:latin typeface="Arial"/>
                <a:cs typeface="Arial"/>
              </a:rPr>
              <a:t>). </a:t>
            </a:r>
            <a:r>
              <a:rPr sz="1250" spc="-155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250" spc="-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25" dirty="0">
                <a:solidFill>
                  <a:srgbClr val="FFFFFF"/>
                </a:solidFill>
                <a:latin typeface="Calibri"/>
                <a:cs typeface="Calibri"/>
              </a:rPr>
              <a:t>Επιτροπή</a:t>
            </a:r>
            <a:r>
              <a:rPr sz="1250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10" dirty="0">
                <a:solidFill>
                  <a:srgbClr val="FFFFFF"/>
                </a:solidFill>
                <a:latin typeface="Calibri"/>
                <a:cs typeface="Calibri"/>
              </a:rPr>
              <a:t>υιοθετεί</a:t>
            </a:r>
            <a:r>
              <a:rPr sz="125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30" dirty="0">
                <a:solidFill>
                  <a:srgbClr val="FFFFFF"/>
                </a:solidFill>
                <a:latin typeface="Calibri"/>
                <a:cs typeface="Calibri"/>
              </a:rPr>
              <a:t>κώδικα</a:t>
            </a:r>
            <a:r>
              <a:rPr sz="1250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30" dirty="0">
                <a:solidFill>
                  <a:srgbClr val="FFFFFF"/>
                </a:solidFill>
                <a:latin typeface="Calibri"/>
                <a:cs typeface="Calibri"/>
              </a:rPr>
              <a:t>προγραμματισμού</a:t>
            </a:r>
            <a:r>
              <a:rPr sz="1250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14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25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25" dirty="0">
                <a:solidFill>
                  <a:srgbClr val="FFFFFF"/>
                </a:solidFill>
                <a:latin typeface="Calibri"/>
                <a:cs typeface="Calibri"/>
              </a:rPr>
              <a:t>ΕΕ</a:t>
            </a:r>
            <a:r>
              <a:rPr sz="1250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10" dirty="0">
                <a:solidFill>
                  <a:srgbClr val="FFFFFF"/>
                </a:solidFill>
                <a:latin typeface="Calibri"/>
                <a:cs typeface="Calibri"/>
              </a:rPr>
              <a:t>για </a:t>
            </a:r>
            <a:r>
              <a:rPr sz="1250" spc="-12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250" spc="-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30" dirty="0">
                <a:solidFill>
                  <a:srgbClr val="FFFFFF"/>
                </a:solidFill>
                <a:latin typeface="Calibri"/>
                <a:cs typeface="Calibri"/>
              </a:rPr>
              <a:t>ασφάλεια</a:t>
            </a:r>
            <a:r>
              <a:rPr sz="1250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20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250" spc="-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30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r>
              <a:rPr sz="1250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14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25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14" dirty="0">
                <a:solidFill>
                  <a:srgbClr val="FFFFFF"/>
                </a:solidFill>
                <a:latin typeface="Calibri"/>
                <a:cs typeface="Calibri"/>
              </a:rPr>
              <a:t>ενέργειας</a:t>
            </a:r>
            <a:r>
              <a:rPr sz="125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50" dirty="0">
                <a:solidFill>
                  <a:srgbClr val="FFFFFF"/>
                </a:solidFill>
                <a:latin typeface="Arial"/>
                <a:cs typeface="Arial"/>
              </a:rPr>
              <a:t>https://www.smart- </a:t>
            </a:r>
            <a:r>
              <a:rPr sz="1250" spc="-160" dirty="0">
                <a:solidFill>
                  <a:srgbClr val="FFFFFF"/>
                </a:solidFill>
                <a:latin typeface="Arial"/>
                <a:cs typeface="Arial"/>
              </a:rPr>
              <a:t>energy.com/industry- </a:t>
            </a:r>
            <a:r>
              <a:rPr sz="125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-160" dirty="0">
                <a:solidFill>
                  <a:srgbClr val="FFFFFF"/>
                </a:solidFill>
                <a:latin typeface="Arial"/>
                <a:cs typeface="Arial"/>
              </a:rPr>
              <a:t>sectors/cybersecurity/european-commission-adopts-eu-network-code-on-energy-cybersecurity/.</a:t>
            </a:r>
            <a:endParaRPr sz="1250">
              <a:latin typeface="Arial"/>
              <a:cs typeface="Arial"/>
            </a:endParaRPr>
          </a:p>
          <a:p>
            <a:pPr marL="280670" marR="5080" indent="-268605">
              <a:lnSpc>
                <a:spcPct val="97600"/>
              </a:lnSpc>
              <a:spcBef>
                <a:spcPts val="600"/>
              </a:spcBef>
              <a:buSzPct val="128000"/>
              <a:buAutoNum type="arabicPeriod" startAt="2"/>
              <a:tabLst>
                <a:tab pos="280035" algn="l"/>
              </a:tabLst>
            </a:pPr>
            <a:r>
              <a:rPr sz="1250" spc="-125" dirty="0">
                <a:solidFill>
                  <a:srgbClr val="FFFFFF"/>
                </a:solidFill>
                <a:latin typeface="Arial"/>
                <a:cs typeface="Arial"/>
              </a:rPr>
              <a:t>Cruceru, </a:t>
            </a:r>
            <a:r>
              <a:rPr sz="1250" spc="-110" dirty="0">
                <a:solidFill>
                  <a:srgbClr val="FFFFFF"/>
                </a:solidFill>
                <a:latin typeface="Arial"/>
                <a:cs typeface="Arial"/>
              </a:rPr>
              <a:t>C., </a:t>
            </a:r>
            <a:r>
              <a:rPr sz="1250" spc="-140" dirty="0">
                <a:solidFill>
                  <a:srgbClr val="FFFFFF"/>
                </a:solidFill>
                <a:latin typeface="Arial"/>
                <a:cs typeface="Arial"/>
              </a:rPr>
              <a:t>Chen, </a:t>
            </a:r>
            <a:r>
              <a:rPr sz="1250" spc="-130" dirty="0">
                <a:solidFill>
                  <a:srgbClr val="FFFFFF"/>
                </a:solidFill>
                <a:latin typeface="Arial"/>
                <a:cs typeface="Arial"/>
              </a:rPr>
              <a:t>W., </a:t>
            </a:r>
            <a:r>
              <a:rPr sz="1250" spc="-110" dirty="0">
                <a:solidFill>
                  <a:srgbClr val="FFFFFF"/>
                </a:solidFill>
                <a:latin typeface="Arial"/>
                <a:cs typeface="Arial"/>
              </a:rPr>
              <a:t>Boldt, </a:t>
            </a:r>
            <a:r>
              <a:rPr sz="1250" spc="-120" dirty="0">
                <a:solidFill>
                  <a:srgbClr val="FFFFFF"/>
                </a:solidFill>
                <a:latin typeface="Arial"/>
                <a:cs typeface="Arial"/>
              </a:rPr>
              <a:t>M., </a:t>
            </a:r>
            <a:r>
              <a:rPr sz="1250" spc="-17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1250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-125" dirty="0">
                <a:solidFill>
                  <a:srgbClr val="FFFFFF"/>
                </a:solidFill>
                <a:latin typeface="Arial"/>
                <a:cs typeface="Arial"/>
              </a:rPr>
              <a:t>Eremia, </a:t>
            </a:r>
            <a:r>
              <a:rPr sz="1250" spc="-114" dirty="0">
                <a:solidFill>
                  <a:srgbClr val="FFFFFF"/>
                </a:solidFill>
                <a:latin typeface="Arial"/>
                <a:cs typeface="Arial"/>
              </a:rPr>
              <a:t>T. </a:t>
            </a:r>
            <a:r>
              <a:rPr sz="1250" spc="-125" dirty="0">
                <a:solidFill>
                  <a:srgbClr val="FFFFFF"/>
                </a:solidFill>
                <a:latin typeface="Arial"/>
                <a:cs typeface="Arial"/>
              </a:rPr>
              <a:t>2020).</a:t>
            </a:r>
            <a:r>
              <a:rPr sz="125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-135" dirty="0">
                <a:solidFill>
                  <a:srgbClr val="FFFFFF"/>
                </a:solidFill>
                <a:latin typeface="Calibri"/>
                <a:cs typeface="Calibri"/>
              </a:rPr>
              <a:t>Ανασκόπηση</a:t>
            </a:r>
            <a:r>
              <a:rPr sz="1250" spc="-130" dirty="0">
                <a:solidFill>
                  <a:srgbClr val="FFFFFF"/>
                </a:solidFill>
                <a:latin typeface="Calibri"/>
                <a:cs typeface="Calibri"/>
              </a:rPr>
              <a:t> των</a:t>
            </a:r>
            <a:r>
              <a:rPr sz="1250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35" dirty="0">
                <a:solidFill>
                  <a:srgbClr val="FFFFFF"/>
                </a:solidFill>
                <a:latin typeface="Calibri"/>
                <a:cs typeface="Calibri"/>
              </a:rPr>
              <a:t>φυσικών</a:t>
            </a:r>
            <a:r>
              <a:rPr sz="1250" spc="-130" dirty="0">
                <a:solidFill>
                  <a:srgbClr val="FFFFFF"/>
                </a:solidFill>
                <a:latin typeface="Calibri"/>
                <a:cs typeface="Calibri"/>
              </a:rPr>
              <a:t> επιθέσεων</a:t>
            </a:r>
            <a:r>
              <a:rPr sz="1250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20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250" spc="-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30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r>
              <a:rPr sz="1250" spc="-125" dirty="0">
                <a:solidFill>
                  <a:srgbClr val="FFFFFF"/>
                </a:solidFill>
                <a:latin typeface="Calibri"/>
                <a:cs typeface="Calibri"/>
              </a:rPr>
              <a:t> σε</a:t>
            </a:r>
            <a:r>
              <a:rPr sz="1250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30" dirty="0">
                <a:solidFill>
                  <a:srgbClr val="FFFFFF"/>
                </a:solidFill>
                <a:latin typeface="Calibri"/>
                <a:cs typeface="Calibri"/>
              </a:rPr>
              <a:t>συστήματα</a:t>
            </a:r>
            <a:r>
              <a:rPr sz="1250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14" dirty="0">
                <a:solidFill>
                  <a:srgbClr val="FFFFFF"/>
                </a:solidFill>
                <a:latin typeface="Calibri"/>
                <a:cs typeface="Calibri"/>
              </a:rPr>
              <a:t>ηλεκτρικής</a:t>
            </a:r>
            <a:r>
              <a:rPr sz="1250" spc="-110" dirty="0">
                <a:solidFill>
                  <a:srgbClr val="FFFFFF"/>
                </a:solidFill>
                <a:latin typeface="Calibri"/>
                <a:cs typeface="Calibri"/>
              </a:rPr>
              <a:t> ενέργειας</a:t>
            </a:r>
            <a:r>
              <a:rPr sz="1250" spc="-110" dirty="0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sz="1250" spc="-130" dirty="0">
                <a:solidFill>
                  <a:srgbClr val="FFFFFF"/>
                </a:solidFill>
                <a:latin typeface="Calibri"/>
                <a:cs typeface="Calibri"/>
              </a:rPr>
              <a:t>Ανανεώσιμες</a:t>
            </a:r>
            <a:r>
              <a:rPr sz="1250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1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25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20" dirty="0">
                <a:solidFill>
                  <a:srgbClr val="FFFFFF"/>
                </a:solidFill>
                <a:latin typeface="Calibri"/>
                <a:cs typeface="Calibri"/>
              </a:rPr>
              <a:t>βιώσιμες</a:t>
            </a:r>
            <a:r>
              <a:rPr sz="1250" spc="-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30" dirty="0">
                <a:solidFill>
                  <a:srgbClr val="FFFFFF"/>
                </a:solidFill>
                <a:latin typeface="Calibri"/>
                <a:cs typeface="Calibri"/>
              </a:rPr>
              <a:t>ανανεώσιμες</a:t>
            </a:r>
            <a:r>
              <a:rPr sz="1250" spc="-125" dirty="0">
                <a:solidFill>
                  <a:srgbClr val="FFFFFF"/>
                </a:solidFill>
                <a:latin typeface="Calibri"/>
                <a:cs typeface="Calibri"/>
              </a:rPr>
              <a:t> πηγές</a:t>
            </a:r>
            <a:r>
              <a:rPr sz="1250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10" dirty="0">
                <a:solidFill>
                  <a:srgbClr val="FFFFFF"/>
                </a:solidFill>
                <a:latin typeface="Calibri"/>
                <a:cs typeface="Calibri"/>
              </a:rPr>
              <a:t>ενέργειας</a:t>
            </a:r>
            <a:r>
              <a:rPr sz="1250" spc="-110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sz="1250" spc="-125" dirty="0">
                <a:solidFill>
                  <a:srgbClr val="FFFFFF"/>
                </a:solidFill>
                <a:latin typeface="Arial"/>
                <a:cs typeface="Arial"/>
              </a:rPr>
              <a:t>131, </a:t>
            </a:r>
            <a:r>
              <a:rPr sz="1250" spc="-135" dirty="0">
                <a:solidFill>
                  <a:srgbClr val="FFFFFF"/>
                </a:solidFill>
                <a:latin typeface="Arial"/>
                <a:cs typeface="Arial"/>
              </a:rPr>
              <a:t>110002. </a:t>
            </a:r>
            <a:r>
              <a:rPr sz="125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-120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1250" spc="-120" dirty="0">
                <a:solidFill>
                  <a:srgbClr val="FFFFFF"/>
                </a:solidFill>
                <a:latin typeface="Arial"/>
                <a:cs typeface="Arial"/>
                <a:hlinkClick r:id="rId7"/>
              </a:rPr>
              <a:t>https://www.sciencedirect.com/science/article/abs/pii/S0096300321001041)</a:t>
            </a:r>
            <a:endParaRPr sz="1250">
              <a:latin typeface="Arial"/>
              <a:cs typeface="Arial"/>
            </a:endParaRPr>
          </a:p>
          <a:p>
            <a:pPr marL="280670" marR="4133850" indent="-267970">
              <a:lnSpc>
                <a:spcPts val="1550"/>
              </a:lnSpc>
              <a:spcBef>
                <a:spcPts val="915"/>
              </a:spcBef>
              <a:buSzPct val="128000"/>
              <a:buFont typeface="Arial"/>
              <a:buAutoNum type="arabicPeriod" startAt="2"/>
              <a:tabLst>
                <a:tab pos="469900" algn="l"/>
                <a:tab pos="470534" algn="l"/>
              </a:tabLst>
            </a:pPr>
            <a:r>
              <a:rPr sz="1250" spc="-135" dirty="0">
                <a:solidFill>
                  <a:srgbClr val="FFFFFF"/>
                </a:solidFill>
                <a:latin typeface="Calibri"/>
                <a:cs typeface="Calibri"/>
              </a:rPr>
              <a:t>Ευρωπαϊκή</a:t>
            </a:r>
            <a:r>
              <a:rPr sz="1250" spc="-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25" dirty="0">
                <a:solidFill>
                  <a:srgbClr val="FFFFFF"/>
                </a:solidFill>
                <a:latin typeface="Calibri"/>
                <a:cs typeface="Calibri"/>
              </a:rPr>
              <a:t>Επιτροπή</a:t>
            </a:r>
            <a:r>
              <a:rPr sz="1250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30" dirty="0">
                <a:solidFill>
                  <a:srgbClr val="FFFFFF"/>
                </a:solidFill>
                <a:latin typeface="Arial"/>
                <a:cs typeface="Arial"/>
              </a:rPr>
              <a:t>2021, </a:t>
            </a:r>
            <a:r>
              <a:rPr sz="1250" spc="-140" dirty="0">
                <a:solidFill>
                  <a:srgbClr val="FFFFFF"/>
                </a:solidFill>
                <a:latin typeface="Arial"/>
                <a:cs typeface="Arial"/>
              </a:rPr>
              <a:t>5 </a:t>
            </a:r>
            <a:r>
              <a:rPr sz="1250" spc="-120" dirty="0">
                <a:solidFill>
                  <a:srgbClr val="FFFFFF"/>
                </a:solidFill>
                <a:latin typeface="Calibri"/>
                <a:cs typeface="Calibri"/>
              </a:rPr>
              <a:t>Δεκεμβρίου</a:t>
            </a:r>
            <a:r>
              <a:rPr sz="1250" spc="-120" dirty="0">
                <a:solidFill>
                  <a:srgbClr val="FFFFFF"/>
                </a:solidFill>
                <a:latin typeface="Arial"/>
                <a:cs typeface="Arial"/>
              </a:rPr>
              <a:t>). </a:t>
            </a:r>
            <a:r>
              <a:rPr sz="1250" spc="-155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250" spc="-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20" dirty="0">
                <a:solidFill>
                  <a:srgbClr val="FFFFFF"/>
                </a:solidFill>
                <a:latin typeface="Calibri"/>
                <a:cs typeface="Calibri"/>
              </a:rPr>
              <a:t>στρατηγική</a:t>
            </a:r>
            <a:r>
              <a:rPr sz="1250" spc="-114" dirty="0">
                <a:solidFill>
                  <a:srgbClr val="FFFFFF"/>
                </a:solidFill>
                <a:latin typeface="Calibri"/>
                <a:cs typeface="Calibri"/>
              </a:rPr>
              <a:t> της</a:t>
            </a:r>
            <a:r>
              <a:rPr sz="125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25" dirty="0">
                <a:solidFill>
                  <a:srgbClr val="FFFFFF"/>
                </a:solidFill>
                <a:latin typeface="Calibri"/>
                <a:cs typeface="Calibri"/>
              </a:rPr>
              <a:t>ΕΕ</a:t>
            </a:r>
            <a:r>
              <a:rPr sz="1250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1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25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2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250" spc="-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30" dirty="0">
                <a:solidFill>
                  <a:srgbClr val="FFFFFF"/>
                </a:solidFill>
                <a:latin typeface="Calibri"/>
                <a:cs typeface="Calibri"/>
              </a:rPr>
              <a:t>ασφάλεια</a:t>
            </a:r>
            <a:r>
              <a:rPr sz="1250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20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250" spc="-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30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r>
              <a:rPr sz="1250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1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25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2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250" spc="-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40" dirty="0">
                <a:solidFill>
                  <a:srgbClr val="FFFFFF"/>
                </a:solidFill>
                <a:latin typeface="Calibri"/>
                <a:cs typeface="Calibri"/>
              </a:rPr>
              <a:t>ψηφιακή</a:t>
            </a:r>
            <a:r>
              <a:rPr sz="1250" spc="-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20" dirty="0">
                <a:solidFill>
                  <a:srgbClr val="FFFFFF"/>
                </a:solidFill>
                <a:latin typeface="Calibri"/>
                <a:cs typeface="Calibri"/>
              </a:rPr>
              <a:t>δεκαετία</a:t>
            </a:r>
            <a:r>
              <a:rPr sz="1250" spc="-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30" dirty="0">
                <a:solidFill>
                  <a:srgbClr val="FFFFFF"/>
                </a:solidFill>
                <a:latin typeface="Arial"/>
                <a:cs typeface="Arial"/>
              </a:rPr>
              <a:t>https://digital- </a:t>
            </a:r>
            <a:r>
              <a:rPr sz="1250" spc="-3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-170" dirty="0">
                <a:solidFill>
                  <a:srgbClr val="FFFFFF"/>
                </a:solidFill>
                <a:latin typeface="Arial"/>
                <a:cs typeface="Arial"/>
              </a:rPr>
              <a:t>strategy.ec.europa.eu/en/policies/cybersecurity-strategy.</a:t>
            </a:r>
            <a:endParaRPr sz="1250">
              <a:latin typeface="Arial"/>
              <a:cs typeface="Arial"/>
            </a:endParaRPr>
          </a:p>
          <a:p>
            <a:pPr marL="470534" indent="-457834">
              <a:lnSpc>
                <a:spcPct val="100000"/>
              </a:lnSpc>
              <a:spcBef>
                <a:spcPts val="505"/>
              </a:spcBef>
              <a:buSzPct val="128000"/>
              <a:buFont typeface="Arial"/>
              <a:buAutoNum type="arabicPeriod" startAt="2"/>
              <a:tabLst>
                <a:tab pos="469900" algn="l"/>
                <a:tab pos="470534" algn="l"/>
              </a:tabLst>
            </a:pPr>
            <a:r>
              <a:rPr sz="1250" spc="-195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250" spc="-1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45" dirty="0">
                <a:solidFill>
                  <a:srgbClr val="FFFFFF"/>
                </a:solidFill>
                <a:latin typeface="Calibri"/>
                <a:cs typeface="Calibri"/>
              </a:rPr>
              <a:t>ιστοσελίδα</a:t>
            </a:r>
            <a:r>
              <a:rPr sz="12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4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2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60" dirty="0">
                <a:solidFill>
                  <a:srgbClr val="FFFFFF"/>
                </a:solidFill>
                <a:latin typeface="Calibri"/>
                <a:cs typeface="Calibri"/>
              </a:rPr>
              <a:t>Ευρωπαϊκής</a:t>
            </a:r>
            <a:r>
              <a:rPr sz="12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45" dirty="0">
                <a:solidFill>
                  <a:srgbClr val="FFFFFF"/>
                </a:solidFill>
                <a:latin typeface="Calibri"/>
                <a:cs typeface="Calibri"/>
              </a:rPr>
              <a:t>Επιτροπής</a:t>
            </a:r>
            <a:r>
              <a:rPr sz="1250" spc="-145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25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-150" dirty="0">
                <a:solidFill>
                  <a:srgbClr val="FFFFFF"/>
                </a:solidFill>
                <a:latin typeface="Calibri"/>
                <a:cs typeface="Calibri"/>
              </a:rPr>
              <a:t>παρέχει</a:t>
            </a:r>
            <a:r>
              <a:rPr sz="12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60" dirty="0">
                <a:solidFill>
                  <a:srgbClr val="FFFFFF"/>
                </a:solidFill>
                <a:latin typeface="Calibri"/>
                <a:cs typeface="Calibri"/>
              </a:rPr>
              <a:t>πληροφορίες</a:t>
            </a:r>
            <a:r>
              <a:rPr sz="12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45" dirty="0">
                <a:solidFill>
                  <a:srgbClr val="FFFFFF"/>
                </a:solidFill>
                <a:latin typeface="Calibri"/>
                <a:cs typeface="Calibri"/>
              </a:rPr>
              <a:t>σχετικά</a:t>
            </a:r>
            <a:r>
              <a:rPr sz="12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60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2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45" dirty="0">
                <a:solidFill>
                  <a:srgbClr val="FFFFFF"/>
                </a:solidFill>
                <a:latin typeface="Calibri"/>
                <a:cs typeface="Calibri"/>
              </a:rPr>
              <a:t>την  </a:t>
            </a:r>
            <a:r>
              <a:rPr sz="1250" spc="-155" dirty="0">
                <a:solidFill>
                  <a:srgbClr val="FFFFFF"/>
                </a:solidFill>
                <a:latin typeface="Calibri"/>
                <a:cs typeface="Calibri"/>
              </a:rPr>
              <a:t>οδηγία</a:t>
            </a:r>
            <a:r>
              <a:rPr sz="12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80" dirty="0">
                <a:solidFill>
                  <a:srgbClr val="FFFFFF"/>
                </a:solidFill>
                <a:latin typeface="Arial"/>
                <a:cs typeface="Arial"/>
              </a:rPr>
              <a:t>NIS</a:t>
            </a:r>
            <a:r>
              <a:rPr sz="125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-14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2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60" dirty="0">
                <a:solidFill>
                  <a:srgbClr val="FFFFFF"/>
                </a:solidFill>
                <a:latin typeface="Calibri"/>
                <a:cs typeface="Calibri"/>
              </a:rPr>
              <a:t>άλλους</a:t>
            </a:r>
            <a:r>
              <a:rPr sz="12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45" dirty="0">
                <a:solidFill>
                  <a:srgbClr val="FFFFFF"/>
                </a:solidFill>
                <a:latin typeface="Calibri"/>
                <a:cs typeface="Calibri"/>
              </a:rPr>
              <a:t>σχετικούς</a:t>
            </a:r>
            <a:r>
              <a:rPr sz="12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50" dirty="0">
                <a:solidFill>
                  <a:srgbClr val="FFFFFF"/>
                </a:solidFill>
                <a:latin typeface="Calibri"/>
                <a:cs typeface="Calibri"/>
              </a:rPr>
              <a:t>κανονισμούς</a:t>
            </a:r>
            <a:r>
              <a:rPr sz="1250" spc="-15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25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-160" dirty="0">
                <a:solidFill>
                  <a:srgbClr val="FFFFFF"/>
                </a:solidFill>
                <a:latin typeface="Arial"/>
                <a:cs typeface="Arial"/>
                <a:hlinkClick r:id="rId8"/>
              </a:rPr>
              <a:t>https://www.enisa.europa.eu/</a:t>
            </a:r>
            <a:endParaRPr sz="1250">
              <a:latin typeface="Arial"/>
              <a:cs typeface="Arial"/>
            </a:endParaRPr>
          </a:p>
          <a:p>
            <a:pPr marL="470534" indent="-457834">
              <a:lnSpc>
                <a:spcPct val="100000"/>
              </a:lnSpc>
              <a:spcBef>
                <a:spcPts val="560"/>
              </a:spcBef>
              <a:buSzPct val="128000"/>
              <a:buFont typeface="Arial"/>
              <a:buAutoNum type="arabicPeriod" startAt="2"/>
              <a:tabLst>
                <a:tab pos="469900" algn="l"/>
                <a:tab pos="470534" algn="l"/>
              </a:tabLst>
            </a:pPr>
            <a:r>
              <a:rPr sz="1250" spc="-145" dirty="0">
                <a:solidFill>
                  <a:srgbClr val="FFFFFF"/>
                </a:solidFill>
                <a:latin typeface="Calibri"/>
                <a:cs typeface="Calibri"/>
              </a:rPr>
              <a:t>Ιστοσελίδα</a:t>
            </a:r>
            <a:r>
              <a:rPr sz="1250" spc="-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55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250" spc="-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60" dirty="0">
                <a:solidFill>
                  <a:srgbClr val="FFFFFF"/>
                </a:solidFill>
                <a:latin typeface="Calibri"/>
                <a:cs typeface="Calibri"/>
              </a:rPr>
              <a:t>Συμβουλίου</a:t>
            </a:r>
            <a:r>
              <a:rPr sz="12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4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2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60" dirty="0">
                <a:solidFill>
                  <a:srgbClr val="FFFFFF"/>
                </a:solidFill>
                <a:latin typeface="Calibri"/>
                <a:cs typeface="Calibri"/>
              </a:rPr>
              <a:t>Ευρωπαϊκής</a:t>
            </a:r>
            <a:r>
              <a:rPr sz="125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55" dirty="0">
                <a:solidFill>
                  <a:srgbClr val="FFFFFF"/>
                </a:solidFill>
                <a:latin typeface="Calibri"/>
                <a:cs typeface="Calibri"/>
              </a:rPr>
              <a:t>Ένωσης</a:t>
            </a:r>
            <a:r>
              <a:rPr sz="1250" spc="-155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25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-160" dirty="0">
                <a:solidFill>
                  <a:srgbClr val="FFFFFF"/>
                </a:solidFill>
                <a:latin typeface="Calibri"/>
                <a:cs typeface="Calibri"/>
              </a:rPr>
              <a:t>Προσφέρει</a:t>
            </a:r>
            <a:r>
              <a:rPr sz="12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55" dirty="0">
                <a:solidFill>
                  <a:srgbClr val="FFFFFF"/>
                </a:solidFill>
                <a:latin typeface="Calibri"/>
                <a:cs typeface="Calibri"/>
              </a:rPr>
              <a:t>ενημερώσεις</a:t>
            </a:r>
            <a:r>
              <a:rPr sz="12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45" dirty="0">
                <a:solidFill>
                  <a:srgbClr val="FFFFFF"/>
                </a:solidFill>
                <a:latin typeface="Calibri"/>
                <a:cs typeface="Calibri"/>
              </a:rPr>
              <a:t>σχετικά  </a:t>
            </a:r>
            <a:r>
              <a:rPr sz="1250" spc="-160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2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45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2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60" dirty="0">
                <a:solidFill>
                  <a:srgbClr val="FFFFFF"/>
                </a:solidFill>
                <a:latin typeface="Calibri"/>
                <a:cs typeface="Calibri"/>
              </a:rPr>
              <a:t>νομοθεσία</a:t>
            </a:r>
            <a:r>
              <a:rPr sz="12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4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2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55" dirty="0">
                <a:solidFill>
                  <a:srgbClr val="FFFFFF"/>
                </a:solidFill>
                <a:latin typeface="Calibri"/>
                <a:cs typeface="Calibri"/>
              </a:rPr>
              <a:t>ΕΕ</a:t>
            </a:r>
            <a:r>
              <a:rPr sz="12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70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2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80" dirty="0">
                <a:solidFill>
                  <a:srgbClr val="FFFFFF"/>
                </a:solidFill>
                <a:latin typeface="Calibri"/>
                <a:cs typeface="Calibri"/>
              </a:rPr>
              <a:t>αφορά</a:t>
            </a:r>
            <a:r>
              <a:rPr sz="12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45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2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65" dirty="0">
                <a:solidFill>
                  <a:srgbClr val="FFFFFF"/>
                </a:solidFill>
                <a:latin typeface="Calibri"/>
                <a:cs typeface="Calibri"/>
              </a:rPr>
              <a:t>ασφάλεια</a:t>
            </a:r>
            <a:r>
              <a:rPr sz="12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50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2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60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r>
              <a:rPr sz="1250" spc="-16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25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-160" dirty="0">
                <a:solidFill>
                  <a:srgbClr val="FFFFFF"/>
                </a:solidFill>
                <a:latin typeface="Arial"/>
                <a:cs typeface="Arial"/>
              </a:rPr>
              <a:t>https://</a:t>
            </a:r>
            <a:r>
              <a:rPr sz="1250" spc="-160" dirty="0">
                <a:solidFill>
                  <a:srgbClr val="FFFFFF"/>
                </a:solidFill>
                <a:latin typeface="Arial"/>
                <a:cs typeface="Arial"/>
                <a:hlinkClick r:id="rId9"/>
              </a:rPr>
              <a:t>www.consilium.europa.eu/en/.</a:t>
            </a:r>
            <a:endParaRPr sz="12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169264" y="5956934"/>
            <a:ext cx="142430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-180" dirty="0">
                <a:solidFill>
                  <a:srgbClr val="FFFFFF"/>
                </a:solidFill>
                <a:latin typeface="Calibri"/>
                <a:cs typeface="Calibri"/>
              </a:rPr>
              <a:t>Όλ</a:t>
            </a:r>
            <a:r>
              <a:rPr sz="1250" spc="-150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1250" spc="-130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r>
              <a:rPr sz="125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65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250" spc="-90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125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30" dirty="0">
                <a:solidFill>
                  <a:srgbClr val="FFFFFF"/>
                </a:solidFill>
                <a:latin typeface="Calibri"/>
                <a:cs typeface="Calibri"/>
              </a:rPr>
              <a:t>εικ</a:t>
            </a:r>
            <a:r>
              <a:rPr sz="1250" spc="-165" dirty="0">
                <a:solidFill>
                  <a:srgbClr val="FFFFFF"/>
                </a:solidFill>
                <a:latin typeface="Calibri"/>
                <a:cs typeface="Calibri"/>
              </a:rPr>
              <a:t>ό</a:t>
            </a:r>
            <a:r>
              <a:rPr sz="1250" spc="-145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r>
              <a:rPr sz="1250" spc="-150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1250" spc="-130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r>
              <a:rPr sz="125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80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1250" spc="-90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1250" spc="-170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1250" spc="-125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1250" spc="-225" dirty="0">
                <a:solidFill>
                  <a:srgbClr val="FFFFFF"/>
                </a:solidFill>
                <a:latin typeface="Calibri"/>
                <a:cs typeface="Calibri"/>
              </a:rPr>
              <a:t>ώ</a:t>
            </a:r>
            <a:r>
              <a:rPr sz="1250" spc="-140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r>
              <a:rPr sz="1250" spc="-170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250" spc="-140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r>
              <a:rPr sz="1250" spc="-130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1250" spc="-18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250" spc="-90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1700" y="6039484"/>
            <a:ext cx="4611370" cy="411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730"/>
              </a:lnSpc>
              <a:spcBef>
                <a:spcPts val="100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13.</a:t>
            </a:r>
            <a:endParaRPr sz="1600">
              <a:latin typeface="Arial"/>
              <a:cs typeface="Arial"/>
            </a:endParaRPr>
          </a:p>
          <a:p>
            <a:pPr marL="292100">
              <a:lnSpc>
                <a:spcPts val="1310"/>
              </a:lnSpc>
            </a:pPr>
            <a:r>
              <a:rPr sz="1250" spc="-155" dirty="0">
                <a:solidFill>
                  <a:srgbClr val="FFFFFF"/>
                </a:solidFill>
                <a:latin typeface="Calibri"/>
                <a:cs typeface="Calibri"/>
              </a:rPr>
              <a:t>στο</a:t>
            </a:r>
            <a:r>
              <a:rPr sz="1250" spc="-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85" dirty="0">
                <a:solidFill>
                  <a:srgbClr val="FFFFFF"/>
                </a:solidFill>
                <a:latin typeface="Arial"/>
                <a:cs typeface="Arial"/>
              </a:rPr>
              <a:t>Adobe</a:t>
            </a:r>
            <a:r>
              <a:rPr sz="125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-135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1250" spc="-135" dirty="0">
                <a:solidFill>
                  <a:srgbClr val="FFFFFF"/>
                </a:solidFill>
                <a:latin typeface="Calibri"/>
                <a:cs typeface="Calibri"/>
              </a:rPr>
              <a:t>εταιρεία</a:t>
            </a:r>
            <a:r>
              <a:rPr sz="125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45" dirty="0">
                <a:solidFill>
                  <a:srgbClr val="FFFFFF"/>
                </a:solidFill>
                <a:latin typeface="Calibri"/>
                <a:cs typeface="Calibri"/>
              </a:rPr>
              <a:t>λογισμικού</a:t>
            </a:r>
            <a:r>
              <a:rPr sz="1250" spc="-145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r>
              <a:rPr sz="125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-150" dirty="0">
                <a:solidFill>
                  <a:srgbClr val="FFFFFF"/>
                </a:solidFill>
                <a:latin typeface="Calibri"/>
                <a:cs typeface="Calibri"/>
              </a:rPr>
              <a:t>Τεχνητή</a:t>
            </a:r>
            <a:r>
              <a:rPr sz="125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70" dirty="0">
                <a:solidFill>
                  <a:srgbClr val="FFFFFF"/>
                </a:solidFill>
                <a:latin typeface="Calibri"/>
                <a:cs typeface="Calibri"/>
              </a:rPr>
              <a:t>Νοημοσύνη</a:t>
            </a:r>
            <a:r>
              <a:rPr sz="125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80" dirty="0">
                <a:solidFill>
                  <a:srgbClr val="FFFFFF"/>
                </a:solidFill>
                <a:latin typeface="Arial"/>
                <a:cs typeface="Arial"/>
              </a:rPr>
              <a:t>Image</a:t>
            </a:r>
            <a:r>
              <a:rPr sz="125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-120" dirty="0">
                <a:solidFill>
                  <a:srgbClr val="FFFFFF"/>
                </a:solidFill>
                <a:latin typeface="Arial"/>
                <a:cs typeface="Arial"/>
              </a:rPr>
              <a:t>Illustrator</a:t>
            </a:r>
            <a:r>
              <a:rPr sz="125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-185" dirty="0">
                <a:solidFill>
                  <a:srgbClr val="FFFFFF"/>
                </a:solidFill>
                <a:latin typeface="Arial"/>
                <a:cs typeface="Arial"/>
              </a:rPr>
              <a:t>Adobe</a:t>
            </a:r>
            <a:r>
              <a:rPr sz="125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-135" dirty="0">
                <a:solidFill>
                  <a:srgbClr val="FFFFFF"/>
                </a:solidFill>
                <a:latin typeface="Arial"/>
                <a:cs typeface="Arial"/>
              </a:rPr>
              <a:t>Firefly</a:t>
            </a:r>
            <a:endParaRPr sz="12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022580" y="6343015"/>
            <a:ext cx="1758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40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r>
              <a:rPr sz="1400" spc="-11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630400" cy="8255000"/>
            <a:chOff x="0" y="0"/>
            <a:chExt cx="14630400" cy="8255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63665" y="2222"/>
              <a:ext cx="6433820" cy="8204200"/>
            </a:xfrm>
            <a:custGeom>
              <a:avLst/>
              <a:gdLst/>
              <a:ahLst/>
              <a:cxnLst/>
              <a:rect l="l" t="t" r="r" b="b"/>
              <a:pathLst>
                <a:path w="6433820" h="8204200">
                  <a:moveTo>
                    <a:pt x="6433566" y="0"/>
                  </a:moveTo>
                  <a:lnTo>
                    <a:pt x="2306637" y="0"/>
                  </a:lnTo>
                  <a:lnTo>
                    <a:pt x="0" y="8204200"/>
                  </a:lnTo>
                  <a:lnTo>
                    <a:pt x="4126547" y="8204200"/>
                  </a:lnTo>
                  <a:lnTo>
                    <a:pt x="6433566" y="0"/>
                  </a:lnTo>
                  <a:close/>
                </a:path>
              </a:pathLst>
            </a:custGeom>
            <a:solidFill>
              <a:srgbClr val="E84474">
                <a:alpha val="2235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474334" y="0"/>
              <a:ext cx="2310130" cy="8229600"/>
            </a:xfrm>
            <a:custGeom>
              <a:avLst/>
              <a:gdLst/>
              <a:ahLst/>
              <a:cxnLst/>
              <a:rect l="l" t="t" r="r" b="b"/>
              <a:pathLst>
                <a:path w="2310129" h="8229600">
                  <a:moveTo>
                    <a:pt x="2309812" y="0"/>
                  </a:moveTo>
                  <a:lnTo>
                    <a:pt x="0" y="8229600"/>
                  </a:lnTo>
                </a:path>
              </a:pathLst>
            </a:custGeom>
            <a:ln w="25400">
              <a:solidFill>
                <a:srgbClr val="EBEB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97635" y="3347084"/>
              <a:ext cx="55244" cy="15240"/>
            </a:xfrm>
            <a:custGeom>
              <a:avLst/>
              <a:gdLst/>
              <a:ahLst/>
              <a:cxnLst/>
              <a:rect l="l" t="t" r="r" b="b"/>
              <a:pathLst>
                <a:path w="55244" h="15239">
                  <a:moveTo>
                    <a:pt x="54927" y="0"/>
                  </a:moveTo>
                  <a:lnTo>
                    <a:pt x="0" y="0"/>
                  </a:lnTo>
                  <a:lnTo>
                    <a:pt x="0" y="15239"/>
                  </a:lnTo>
                  <a:lnTo>
                    <a:pt x="54927" y="15239"/>
                  </a:lnTo>
                  <a:lnTo>
                    <a:pt x="54927" y="0"/>
                  </a:lnTo>
                  <a:close/>
                </a:path>
              </a:pathLst>
            </a:custGeom>
            <a:solidFill>
              <a:srgbClr val="C472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22365" y="111125"/>
              <a:ext cx="8408035" cy="811847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17309" y="306704"/>
              <a:ext cx="7868920" cy="761619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5675" y="5350827"/>
              <a:ext cx="5041582" cy="2572067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033780" y="474027"/>
            <a:ext cx="3663315" cy="1522730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12700" marR="5080">
              <a:lnSpc>
                <a:spcPts val="2870"/>
              </a:lnSpc>
              <a:spcBef>
                <a:spcPts val="450"/>
              </a:spcBef>
            </a:pPr>
            <a:r>
              <a:rPr sz="2650" b="0" spc="-5" dirty="0">
                <a:solidFill>
                  <a:srgbClr val="FFFFFF"/>
                </a:solidFill>
                <a:latin typeface="Calibri"/>
                <a:cs typeface="Calibri"/>
              </a:rPr>
              <a:t>ΣΥΝΔΕΘΕΊΤΕ ΜΕ </a:t>
            </a:r>
            <a:r>
              <a:rPr sz="2650" b="0" spc="-15" dirty="0">
                <a:solidFill>
                  <a:srgbClr val="FFFFFF"/>
                </a:solidFill>
                <a:latin typeface="Calibri"/>
                <a:cs typeface="Calibri"/>
              </a:rPr>
              <a:t>ΤΟ </a:t>
            </a:r>
            <a:r>
              <a:rPr sz="2650" b="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650" b="0" spc="-20" dirty="0">
                <a:solidFill>
                  <a:srgbClr val="FFFFFF"/>
                </a:solidFill>
                <a:latin typeface="Calibri"/>
                <a:cs typeface="Calibri"/>
              </a:rPr>
              <a:t>CYBERSECPRO: </a:t>
            </a:r>
            <a:r>
              <a:rPr sz="2650" b="0" spc="-15" dirty="0">
                <a:solidFill>
                  <a:srgbClr val="FFFFFF"/>
                </a:solidFill>
                <a:latin typeface="Calibri"/>
                <a:cs typeface="Calibri"/>
              </a:rPr>
              <a:t>ΠΏΣ ΝΑ </a:t>
            </a:r>
            <a:r>
              <a:rPr sz="2650" b="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650" b="0" spc="-15" dirty="0">
                <a:solidFill>
                  <a:srgbClr val="FFFFFF"/>
                </a:solidFill>
                <a:latin typeface="Calibri"/>
                <a:cs typeface="Calibri"/>
              </a:rPr>
              <a:t>ΕΓΓΡΑΦΕΊΤΕ </a:t>
            </a:r>
            <a:r>
              <a:rPr sz="2650" b="0" spc="-1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2650" b="0" spc="-85" dirty="0">
                <a:solidFill>
                  <a:srgbClr val="FFFFFF"/>
                </a:solidFill>
                <a:latin typeface="Calibri"/>
                <a:cs typeface="Calibri"/>
              </a:rPr>
              <a:t>ΠΡΑΚΤΙΚΈΣ </a:t>
            </a:r>
            <a:r>
              <a:rPr sz="2650" b="0" spc="-5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650" b="0" spc="-85" dirty="0">
                <a:solidFill>
                  <a:srgbClr val="FFFFFF"/>
                </a:solidFill>
                <a:latin typeface="Calibri"/>
                <a:cs typeface="Calibri"/>
              </a:rPr>
              <a:t>ΠΛΗΡΟΦΟΡΊΕΣ</a:t>
            </a:r>
            <a:endParaRPr sz="26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33780" y="2331084"/>
            <a:ext cx="4138295" cy="211709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424815" indent="-412115">
              <a:lnSpc>
                <a:spcPct val="100000"/>
              </a:lnSpc>
              <a:spcBef>
                <a:spcPts val="110"/>
              </a:spcBef>
              <a:buClr>
                <a:srgbClr val="E84474"/>
              </a:buClr>
              <a:buSzPct val="126666"/>
              <a:buAutoNum type="arabicPeriod"/>
              <a:tabLst>
                <a:tab pos="424180" algn="l"/>
                <a:tab pos="424815" algn="l"/>
              </a:tabLst>
            </a:pPr>
            <a:r>
              <a:rPr sz="1500" spc="-15" dirty="0">
                <a:solidFill>
                  <a:srgbClr val="FFFFFF"/>
                </a:solidFill>
                <a:latin typeface="Calibri"/>
                <a:cs typeface="Calibri"/>
              </a:rPr>
              <a:t>Ιστοσελίδα:</a:t>
            </a:r>
            <a:endParaRPr sz="1500">
              <a:latin typeface="Calibri"/>
              <a:cs typeface="Calibri"/>
            </a:endParaRPr>
          </a:p>
          <a:p>
            <a:pPr marL="417830">
              <a:lnSpc>
                <a:spcPct val="100000"/>
              </a:lnSpc>
              <a:spcBef>
                <a:spcPts val="330"/>
              </a:spcBef>
            </a:pPr>
            <a:r>
              <a:rPr sz="1500" u="sng" spc="-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6"/>
              </a:rPr>
              <a:t>www.cybersecpro-project.eu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300">
              <a:latin typeface="Calibri"/>
              <a:cs typeface="Calibri"/>
            </a:endParaRPr>
          </a:p>
          <a:p>
            <a:pPr marL="424815" indent="-412115">
              <a:lnSpc>
                <a:spcPct val="100000"/>
              </a:lnSpc>
              <a:buClr>
                <a:srgbClr val="E84474"/>
              </a:buClr>
              <a:buSzPct val="126666"/>
              <a:buAutoNum type="arabicPeriod" startAt="2"/>
              <a:tabLst>
                <a:tab pos="424180" algn="l"/>
                <a:tab pos="424815" algn="l"/>
              </a:tabLst>
            </a:pP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sz="15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Calibri"/>
                <a:cs typeface="Calibri"/>
              </a:rPr>
              <a:t>Twitter):</a:t>
            </a:r>
            <a:r>
              <a:rPr sz="15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5" dirty="0">
                <a:solidFill>
                  <a:srgbClr val="FFFFFF"/>
                </a:solidFill>
                <a:latin typeface="Calibri"/>
                <a:cs typeface="Calibri"/>
              </a:rPr>
              <a:t>https</a:t>
            </a:r>
            <a:r>
              <a:rPr sz="1500" u="sng" spc="-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7"/>
              </a:rPr>
              <a:t>twitter.com/CyberSecPro_eu</a:t>
            </a:r>
            <a:endParaRPr sz="1500">
              <a:latin typeface="Calibri"/>
              <a:cs typeface="Calibri"/>
            </a:endParaRPr>
          </a:p>
          <a:p>
            <a:pPr marL="424180" marR="5080" indent="-412115">
              <a:lnSpc>
                <a:spcPct val="123500"/>
              </a:lnSpc>
              <a:spcBef>
                <a:spcPts val="820"/>
              </a:spcBef>
              <a:buClr>
                <a:srgbClr val="E84474"/>
              </a:buClr>
              <a:buSzPct val="126666"/>
              <a:buAutoNum type="arabicPeriod" startAt="2"/>
              <a:tabLst>
                <a:tab pos="424180" algn="l"/>
                <a:tab pos="424815" algn="l"/>
              </a:tabLst>
            </a:pPr>
            <a:r>
              <a:rPr sz="1500" spc="-15" dirty="0">
                <a:solidFill>
                  <a:srgbClr val="FFFFFF"/>
                </a:solidFill>
                <a:latin typeface="Calibri"/>
                <a:cs typeface="Calibri"/>
              </a:rPr>
              <a:t>LinkedIn (επαγγελματικό κοινωνικό δίκτυο):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u="sng" spc="-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8"/>
              </a:rPr>
              <a:t>https://www.linkedin.com/company/cybersecpr </a:t>
            </a:r>
            <a:r>
              <a:rPr sz="1500" spc="-3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u="sng" spc="-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8"/>
              </a:rPr>
              <a:t>o-euproject/</a:t>
            </a:r>
            <a:endParaRPr sz="1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92402" y="40640"/>
            <a:ext cx="6417310" cy="8183245"/>
          </a:xfrm>
          <a:custGeom>
            <a:avLst/>
            <a:gdLst/>
            <a:ahLst/>
            <a:cxnLst/>
            <a:rect l="l" t="t" r="r" b="b"/>
            <a:pathLst>
              <a:path w="6417309" h="8183245">
                <a:moveTo>
                  <a:pt x="6416992" y="0"/>
                </a:moveTo>
                <a:lnTo>
                  <a:pt x="2300922" y="0"/>
                </a:lnTo>
                <a:lnTo>
                  <a:pt x="0" y="8183244"/>
                </a:lnTo>
                <a:lnTo>
                  <a:pt x="4116387" y="8183244"/>
                </a:lnTo>
                <a:lnTo>
                  <a:pt x="6416992" y="0"/>
                </a:lnTo>
                <a:close/>
              </a:path>
            </a:pathLst>
          </a:custGeom>
          <a:solidFill>
            <a:srgbClr val="E64472">
              <a:alpha val="1254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8386445" cy="8251825"/>
            <a:chOff x="0" y="0"/>
            <a:chExt cx="8386445" cy="8251825"/>
          </a:xfrm>
        </p:grpSpPr>
        <p:sp>
          <p:nvSpPr>
            <p:cNvPr id="4" name="object 4"/>
            <p:cNvSpPr/>
            <p:nvPr/>
          </p:nvSpPr>
          <p:spPr>
            <a:xfrm>
              <a:off x="6541452" y="6136322"/>
              <a:ext cx="959485" cy="2085975"/>
            </a:xfrm>
            <a:custGeom>
              <a:avLst/>
              <a:gdLst/>
              <a:ahLst/>
              <a:cxnLst/>
              <a:rect l="l" t="t" r="r" b="b"/>
              <a:pathLst>
                <a:path w="959484" h="2085975">
                  <a:moveTo>
                    <a:pt x="733425" y="0"/>
                  </a:moveTo>
                  <a:lnTo>
                    <a:pt x="684529" y="5397"/>
                  </a:lnTo>
                  <a:lnTo>
                    <a:pt x="638492" y="21589"/>
                  </a:lnTo>
                  <a:lnTo>
                    <a:pt x="597217" y="46989"/>
                  </a:lnTo>
                  <a:lnTo>
                    <a:pt x="561975" y="80962"/>
                  </a:lnTo>
                  <a:lnTo>
                    <a:pt x="534034" y="122554"/>
                  </a:lnTo>
                  <a:lnTo>
                    <a:pt x="515619" y="170497"/>
                  </a:lnTo>
                  <a:lnTo>
                    <a:pt x="0" y="2085975"/>
                  </a:lnTo>
                  <a:lnTo>
                    <a:pt x="33337" y="2085975"/>
                  </a:lnTo>
                  <a:lnTo>
                    <a:pt x="545782" y="178752"/>
                  </a:lnTo>
                  <a:lnTo>
                    <a:pt x="561975" y="136207"/>
                  </a:lnTo>
                  <a:lnTo>
                    <a:pt x="586739" y="99694"/>
                  </a:lnTo>
                  <a:lnTo>
                    <a:pt x="618489" y="70167"/>
                  </a:lnTo>
                  <a:lnTo>
                    <a:pt x="655637" y="48577"/>
                  </a:lnTo>
                  <a:lnTo>
                    <a:pt x="696594" y="35559"/>
                  </a:lnTo>
                  <a:lnTo>
                    <a:pt x="740092" y="32067"/>
                  </a:lnTo>
                  <a:lnTo>
                    <a:pt x="846304" y="32067"/>
                  </a:lnTo>
                  <a:lnTo>
                    <a:pt x="833754" y="24129"/>
                  </a:lnTo>
                  <a:lnTo>
                    <a:pt x="792479" y="8254"/>
                  </a:lnTo>
                  <a:lnTo>
                    <a:pt x="748029" y="634"/>
                  </a:lnTo>
                  <a:lnTo>
                    <a:pt x="733425" y="0"/>
                  </a:lnTo>
                  <a:close/>
                </a:path>
                <a:path w="959484" h="2085975">
                  <a:moveTo>
                    <a:pt x="846304" y="32067"/>
                  </a:moveTo>
                  <a:lnTo>
                    <a:pt x="740092" y="32067"/>
                  </a:lnTo>
                  <a:lnTo>
                    <a:pt x="784542" y="39052"/>
                  </a:lnTo>
                  <a:lnTo>
                    <a:pt x="820737" y="52387"/>
                  </a:lnTo>
                  <a:lnTo>
                    <a:pt x="852804" y="73025"/>
                  </a:lnTo>
                  <a:lnTo>
                    <a:pt x="880109" y="99694"/>
                  </a:lnTo>
                  <a:lnTo>
                    <a:pt x="902334" y="131444"/>
                  </a:lnTo>
                  <a:lnTo>
                    <a:pt x="917892" y="167004"/>
                  </a:lnTo>
                  <a:lnTo>
                    <a:pt x="926782" y="204787"/>
                  </a:lnTo>
                  <a:lnTo>
                    <a:pt x="928052" y="243522"/>
                  </a:lnTo>
                  <a:lnTo>
                    <a:pt x="921384" y="282575"/>
                  </a:lnTo>
                  <a:lnTo>
                    <a:pt x="435927" y="2085975"/>
                  </a:lnTo>
                  <a:lnTo>
                    <a:pt x="469264" y="2085975"/>
                  </a:lnTo>
                  <a:lnTo>
                    <a:pt x="951547" y="290829"/>
                  </a:lnTo>
                  <a:lnTo>
                    <a:pt x="959167" y="245427"/>
                  </a:lnTo>
                  <a:lnTo>
                    <a:pt x="957579" y="200659"/>
                  </a:lnTo>
                  <a:lnTo>
                    <a:pt x="947737" y="156844"/>
                  </a:lnTo>
                  <a:lnTo>
                    <a:pt x="929322" y="115252"/>
                  </a:lnTo>
                  <a:lnTo>
                    <a:pt x="903287" y="78104"/>
                  </a:lnTo>
                  <a:lnTo>
                    <a:pt x="870902" y="47625"/>
                  </a:lnTo>
                  <a:lnTo>
                    <a:pt x="846304" y="32067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8141017" cy="82295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332412" y="6032"/>
              <a:ext cx="3054350" cy="8204834"/>
            </a:xfrm>
            <a:custGeom>
              <a:avLst/>
              <a:gdLst/>
              <a:ahLst/>
              <a:cxnLst/>
              <a:rect l="l" t="t" r="r" b="b"/>
              <a:pathLst>
                <a:path w="3054350" h="8204834">
                  <a:moveTo>
                    <a:pt x="1603375" y="2740025"/>
                  </a:moveTo>
                  <a:lnTo>
                    <a:pt x="1559559" y="2741929"/>
                  </a:lnTo>
                  <a:lnTo>
                    <a:pt x="1517650" y="2752090"/>
                  </a:lnTo>
                  <a:lnTo>
                    <a:pt x="1478597" y="2770187"/>
                  </a:lnTo>
                  <a:lnTo>
                    <a:pt x="1443990" y="2795904"/>
                  </a:lnTo>
                  <a:lnTo>
                    <a:pt x="1414145" y="2828290"/>
                  </a:lnTo>
                  <a:lnTo>
                    <a:pt x="1391284" y="2866707"/>
                  </a:lnTo>
                  <a:lnTo>
                    <a:pt x="1391284" y="2868294"/>
                  </a:lnTo>
                  <a:lnTo>
                    <a:pt x="982979" y="4390390"/>
                  </a:lnTo>
                  <a:lnTo>
                    <a:pt x="0" y="8203247"/>
                  </a:lnTo>
                  <a:lnTo>
                    <a:pt x="15875" y="8204517"/>
                  </a:lnTo>
                  <a:lnTo>
                    <a:pt x="31750" y="8204517"/>
                  </a:lnTo>
                  <a:lnTo>
                    <a:pt x="1011957" y="4397692"/>
                  </a:lnTo>
                  <a:lnTo>
                    <a:pt x="1419859" y="2877502"/>
                  </a:lnTo>
                  <a:lnTo>
                    <a:pt x="1443990" y="2839402"/>
                  </a:lnTo>
                  <a:lnTo>
                    <a:pt x="1475104" y="2808604"/>
                  </a:lnTo>
                  <a:lnTo>
                    <a:pt x="1511617" y="2786379"/>
                  </a:lnTo>
                  <a:lnTo>
                    <a:pt x="1552575" y="2772727"/>
                  </a:lnTo>
                  <a:lnTo>
                    <a:pt x="1595754" y="2769234"/>
                  </a:lnTo>
                  <a:lnTo>
                    <a:pt x="1699577" y="2769234"/>
                  </a:lnTo>
                  <a:lnTo>
                    <a:pt x="1689100" y="2762567"/>
                  </a:lnTo>
                  <a:lnTo>
                    <a:pt x="1647507" y="2747009"/>
                  </a:lnTo>
                  <a:lnTo>
                    <a:pt x="1603375" y="2740025"/>
                  </a:lnTo>
                  <a:close/>
                </a:path>
                <a:path w="3054350" h="8204834">
                  <a:moveTo>
                    <a:pt x="1699577" y="2769234"/>
                  </a:moveTo>
                  <a:lnTo>
                    <a:pt x="1595754" y="2769234"/>
                  </a:lnTo>
                  <a:lnTo>
                    <a:pt x="1639887" y="2775902"/>
                  </a:lnTo>
                  <a:lnTo>
                    <a:pt x="1686559" y="2795587"/>
                  </a:lnTo>
                  <a:lnTo>
                    <a:pt x="1725295" y="2825750"/>
                  </a:lnTo>
                  <a:lnTo>
                    <a:pt x="1754504" y="2864484"/>
                  </a:lnTo>
                  <a:lnTo>
                    <a:pt x="1773237" y="2909252"/>
                  </a:lnTo>
                  <a:lnTo>
                    <a:pt x="1779904" y="2957829"/>
                  </a:lnTo>
                  <a:lnTo>
                    <a:pt x="1773554" y="3007994"/>
                  </a:lnTo>
                  <a:lnTo>
                    <a:pt x="1463992" y="4149407"/>
                  </a:lnTo>
                  <a:lnTo>
                    <a:pt x="1456690" y="4191952"/>
                  </a:lnTo>
                  <a:lnTo>
                    <a:pt x="1457959" y="4231322"/>
                  </a:lnTo>
                  <a:lnTo>
                    <a:pt x="1457959" y="4234497"/>
                  </a:lnTo>
                  <a:lnTo>
                    <a:pt x="1467484" y="4276090"/>
                  </a:lnTo>
                  <a:lnTo>
                    <a:pt x="1485265" y="4316095"/>
                  </a:lnTo>
                  <a:lnTo>
                    <a:pt x="1510029" y="4351972"/>
                  </a:lnTo>
                  <a:lnTo>
                    <a:pt x="1541145" y="4381182"/>
                  </a:lnTo>
                  <a:lnTo>
                    <a:pt x="1577657" y="4404042"/>
                  </a:lnTo>
                  <a:lnTo>
                    <a:pt x="1618615" y="4419282"/>
                  </a:lnTo>
                  <a:lnTo>
                    <a:pt x="1662429" y="4426584"/>
                  </a:lnTo>
                  <a:lnTo>
                    <a:pt x="1705609" y="4424997"/>
                  </a:lnTo>
                  <a:lnTo>
                    <a:pt x="1747202" y="4415155"/>
                  </a:lnTo>
                  <a:lnTo>
                    <a:pt x="1785302" y="4397692"/>
                  </a:lnTo>
                  <a:lnTo>
                    <a:pt x="1788477" y="4395470"/>
                  </a:lnTo>
                  <a:lnTo>
                    <a:pt x="1674812" y="4395470"/>
                  </a:lnTo>
                  <a:lnTo>
                    <a:pt x="1624965" y="4388802"/>
                  </a:lnTo>
                  <a:lnTo>
                    <a:pt x="1558925" y="4356417"/>
                  </a:lnTo>
                  <a:lnTo>
                    <a:pt x="1510982" y="4300855"/>
                  </a:lnTo>
                  <a:lnTo>
                    <a:pt x="1487170" y="4231322"/>
                  </a:lnTo>
                  <a:lnTo>
                    <a:pt x="1486217" y="4194492"/>
                  </a:lnTo>
                  <a:lnTo>
                    <a:pt x="1492884" y="4157027"/>
                  </a:lnTo>
                  <a:lnTo>
                    <a:pt x="1802129" y="3015297"/>
                  </a:lnTo>
                  <a:lnTo>
                    <a:pt x="1809432" y="2971482"/>
                  </a:lnTo>
                  <a:lnTo>
                    <a:pt x="1807845" y="2928619"/>
                  </a:lnTo>
                  <a:lnTo>
                    <a:pt x="1798002" y="2887027"/>
                  </a:lnTo>
                  <a:lnTo>
                    <a:pt x="1780540" y="2848927"/>
                  </a:lnTo>
                  <a:lnTo>
                    <a:pt x="1756409" y="2814637"/>
                  </a:lnTo>
                  <a:lnTo>
                    <a:pt x="1725612" y="2785427"/>
                  </a:lnTo>
                  <a:lnTo>
                    <a:pt x="1699577" y="2769234"/>
                  </a:lnTo>
                  <a:close/>
                </a:path>
                <a:path w="3054350" h="8204834">
                  <a:moveTo>
                    <a:pt x="3054032" y="0"/>
                  </a:moveTo>
                  <a:lnTo>
                    <a:pt x="3021965" y="0"/>
                  </a:lnTo>
                  <a:lnTo>
                    <a:pt x="2327275" y="2521267"/>
                  </a:lnTo>
                  <a:lnTo>
                    <a:pt x="1857057" y="4255452"/>
                  </a:lnTo>
                  <a:lnTo>
                    <a:pt x="1837372" y="4302125"/>
                  </a:lnTo>
                  <a:lnTo>
                    <a:pt x="1806892" y="4340542"/>
                  </a:lnTo>
                  <a:lnTo>
                    <a:pt x="1768157" y="4370070"/>
                  </a:lnTo>
                  <a:lnTo>
                    <a:pt x="1723390" y="4388802"/>
                  </a:lnTo>
                  <a:lnTo>
                    <a:pt x="1674812" y="4395470"/>
                  </a:lnTo>
                  <a:lnTo>
                    <a:pt x="1788477" y="4395470"/>
                  </a:lnTo>
                  <a:lnTo>
                    <a:pt x="1819909" y="4373245"/>
                  </a:lnTo>
                  <a:lnTo>
                    <a:pt x="1848802" y="4342447"/>
                  </a:lnTo>
                  <a:lnTo>
                    <a:pt x="1871662" y="4305934"/>
                  </a:lnTo>
                  <a:lnTo>
                    <a:pt x="1887220" y="4264659"/>
                  </a:lnTo>
                  <a:lnTo>
                    <a:pt x="2357754" y="2530157"/>
                  </a:lnTo>
                  <a:lnTo>
                    <a:pt x="3048000" y="19684"/>
                  </a:lnTo>
                  <a:lnTo>
                    <a:pt x="3052445" y="4445"/>
                  </a:lnTo>
                  <a:lnTo>
                    <a:pt x="3054032" y="0"/>
                  </a:lnTo>
                  <a:close/>
                </a:path>
              </a:pathLst>
            </a:custGeom>
            <a:solidFill>
              <a:srgbClr val="E844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875847" y="0"/>
              <a:ext cx="2182495" cy="8229600"/>
            </a:xfrm>
            <a:custGeom>
              <a:avLst/>
              <a:gdLst/>
              <a:ahLst/>
              <a:cxnLst/>
              <a:rect l="l" t="t" r="r" b="b"/>
              <a:pathLst>
                <a:path w="2182495" h="8229600">
                  <a:moveTo>
                    <a:pt x="2182177" y="0"/>
                  </a:moveTo>
                  <a:lnTo>
                    <a:pt x="0" y="8229599"/>
                  </a:lnTo>
                </a:path>
              </a:pathLst>
            </a:custGeom>
            <a:ln w="22225">
              <a:solidFill>
                <a:srgbClr val="EBEB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50892" y="7594600"/>
            <a:ext cx="2591752" cy="481647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443594" y="2632709"/>
            <a:ext cx="5990590" cy="901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750" b="0" spc="-20" dirty="0">
                <a:solidFill>
                  <a:srgbClr val="E84474"/>
                </a:solidFill>
                <a:latin typeface="Calibri"/>
                <a:cs typeface="Calibri"/>
              </a:rPr>
              <a:t>ΣΑΣ</a:t>
            </a:r>
            <a:r>
              <a:rPr sz="5750" b="0" spc="-10" dirty="0">
                <a:solidFill>
                  <a:srgbClr val="E84474"/>
                </a:solidFill>
                <a:latin typeface="Calibri"/>
                <a:cs typeface="Calibri"/>
              </a:rPr>
              <a:t> </a:t>
            </a:r>
            <a:r>
              <a:rPr sz="5750" b="0" spc="75" dirty="0">
                <a:solidFill>
                  <a:srgbClr val="E84474"/>
                </a:solidFill>
                <a:latin typeface="Calibri"/>
                <a:cs typeface="Calibri"/>
              </a:rPr>
              <a:t>ΕΥΧΑΡΙΣΤΟΥΜΕ</a:t>
            </a:r>
            <a:endParaRPr sz="57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43594" y="5437822"/>
            <a:ext cx="473646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latin typeface="Calibri"/>
                <a:cs typeface="Calibri"/>
              </a:rPr>
              <a:t>Παρακαλούμε</a:t>
            </a:r>
            <a:r>
              <a:rPr sz="1500" spc="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στείλτε</a:t>
            </a:r>
            <a:r>
              <a:rPr sz="1500" spc="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όλες</a:t>
            </a:r>
            <a:r>
              <a:rPr sz="1500" spc="1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τις</a:t>
            </a:r>
            <a:r>
              <a:rPr sz="1500" spc="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ερωτήσεις</a:t>
            </a:r>
            <a:r>
              <a:rPr sz="1500" spc="1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στους</a:t>
            </a:r>
            <a:r>
              <a:rPr sz="1500" spc="5" dirty="0">
                <a:latin typeface="Calibri"/>
                <a:cs typeface="Calibri"/>
              </a:rPr>
              <a:t> </a:t>
            </a:r>
            <a:r>
              <a:rPr sz="1500" spc="-15" dirty="0">
                <a:latin typeface="Calibri"/>
                <a:cs typeface="Calibri"/>
              </a:rPr>
              <a:t>εκπαιδευτές</a:t>
            </a:r>
            <a:endParaRPr sz="1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308600" cy="6879590"/>
            <a:chOff x="6883400" y="0"/>
            <a:chExt cx="530860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7245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</p:grp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365125" y="1218882"/>
          <a:ext cx="9147173" cy="42087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0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7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14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76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497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4644"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250" b="1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Χαρακτηριστικά/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BF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800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250" b="1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DES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4450" marB="0">
                    <a:lnL w="38100">
                      <a:solidFill>
                        <a:srgbClr val="BF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BF0000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8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250" b="1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3DES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BF0000"/>
                      </a:solidFill>
                      <a:prstDash val="solid"/>
                    </a:lnR>
                    <a:lnT w="12700">
                      <a:solidFill>
                        <a:srgbClr val="BF0000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8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250" b="1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4450" marB="0">
                    <a:lnL w="76200">
                      <a:solidFill>
                        <a:srgbClr val="BF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250" b="1" spc="114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Καμέλια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802">
                <a:tc rowSpan="2">
                  <a:txBody>
                    <a:bodyPr/>
                    <a:lstStyle/>
                    <a:p>
                      <a:pPr marL="36576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250" b="1" spc="110" dirty="0">
                          <a:latin typeface="Calibri"/>
                          <a:cs typeface="Calibri"/>
                        </a:rPr>
                        <a:t>Ονομασμένος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BF0000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09855">
                        <a:lnSpc>
                          <a:spcPts val="1495"/>
                        </a:lnSpc>
                        <a:spcBef>
                          <a:spcPts val="345"/>
                        </a:spcBef>
                      </a:pPr>
                      <a:r>
                        <a:rPr sz="1250" spc="120" dirty="0">
                          <a:latin typeface="Calibri"/>
                          <a:cs typeface="Calibri"/>
                        </a:rPr>
                        <a:t>Πρότυπο</a:t>
                      </a:r>
                      <a:endParaRPr sz="1250">
                        <a:latin typeface="Calibri"/>
                        <a:cs typeface="Calibri"/>
                      </a:endParaRPr>
                    </a:p>
                    <a:p>
                      <a:pPr marL="450850" marR="33655">
                        <a:lnSpc>
                          <a:spcPts val="1490"/>
                        </a:lnSpc>
                        <a:spcBef>
                          <a:spcPts val="35"/>
                        </a:spcBef>
                      </a:pPr>
                      <a:r>
                        <a:rPr sz="1250" spc="-5" dirty="0">
                          <a:latin typeface="Calibri"/>
                          <a:cs typeface="Calibri"/>
                        </a:rPr>
                        <a:t>κ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ρ</a:t>
                      </a:r>
                      <a:r>
                        <a:rPr sz="1250" spc="-5" dirty="0">
                          <a:latin typeface="Calibri"/>
                          <a:cs typeface="Calibri"/>
                        </a:rPr>
                        <a:t>υ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π</a:t>
                      </a:r>
                      <a:r>
                        <a:rPr sz="1250" spc="-5" dirty="0">
                          <a:latin typeface="Calibri"/>
                          <a:cs typeface="Calibri"/>
                        </a:rPr>
                        <a:t>τ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ο</a:t>
                      </a:r>
                      <a:r>
                        <a:rPr sz="1250" spc="-5" dirty="0">
                          <a:latin typeface="Calibri"/>
                          <a:cs typeface="Calibri"/>
                        </a:rPr>
                        <a:t>γ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ρ</a:t>
                      </a:r>
                      <a:r>
                        <a:rPr sz="1250" spc="-5" dirty="0">
                          <a:latin typeface="Calibri"/>
                          <a:cs typeface="Calibri"/>
                        </a:rPr>
                        <a:t>α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φη</a:t>
                      </a:r>
                      <a:r>
                        <a:rPr sz="1250" spc="-5" dirty="0">
                          <a:latin typeface="Calibri"/>
                          <a:cs typeface="Calibri"/>
                        </a:rPr>
                        <a:t>μέν  </a:t>
                      </a:r>
                      <a:r>
                        <a:rPr sz="1250" spc="114" dirty="0">
                          <a:latin typeface="Calibri"/>
                          <a:cs typeface="Calibri"/>
                        </a:rPr>
                        <a:t>ης </a:t>
                      </a:r>
                      <a:r>
                        <a:rPr sz="1250" spc="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5" dirty="0">
                          <a:latin typeface="Calibri"/>
                          <a:cs typeface="Calibri"/>
                        </a:rPr>
                        <a:t>κ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ρ</a:t>
                      </a:r>
                      <a:r>
                        <a:rPr sz="1250" spc="-5" dirty="0">
                          <a:latin typeface="Calibri"/>
                          <a:cs typeface="Calibri"/>
                        </a:rPr>
                        <a:t>υ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π</a:t>
                      </a:r>
                      <a:r>
                        <a:rPr sz="1250" spc="-5" dirty="0">
                          <a:latin typeface="Calibri"/>
                          <a:cs typeface="Calibri"/>
                        </a:rPr>
                        <a:t>τ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ο</a:t>
                      </a:r>
                      <a:r>
                        <a:rPr sz="1250" spc="-5" dirty="0">
                          <a:latin typeface="Calibri"/>
                          <a:cs typeface="Calibri"/>
                        </a:rPr>
                        <a:t>γ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ρ</a:t>
                      </a:r>
                      <a:r>
                        <a:rPr sz="1250" spc="-5" dirty="0">
                          <a:latin typeface="Calibri"/>
                          <a:cs typeface="Calibri"/>
                        </a:rPr>
                        <a:t>ά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φη</a:t>
                      </a:r>
                      <a:r>
                        <a:rPr sz="1250" spc="-5" dirty="0">
                          <a:latin typeface="Calibri"/>
                          <a:cs typeface="Calibri"/>
                        </a:rPr>
                        <a:t>σ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ης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3815" marB="0">
                    <a:lnL w="38100">
                      <a:solidFill>
                        <a:srgbClr val="BF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9212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250" spc="25" dirty="0">
                          <a:latin typeface="Calibri"/>
                          <a:cs typeface="Calibri"/>
                        </a:rPr>
                        <a:t>Τριπλό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45" dirty="0">
                          <a:latin typeface="Calibri"/>
                          <a:cs typeface="Calibri"/>
                        </a:rPr>
                        <a:t>DES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BF0000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366395" indent="-6413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250" i="1" spc="145" dirty="0">
                          <a:latin typeface="Calibri"/>
                          <a:cs typeface="Calibri"/>
                        </a:rPr>
                        <a:t>Σύνθετη </a:t>
                      </a:r>
                      <a:r>
                        <a:rPr sz="1250" i="1" spc="1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i="1" spc="-5" dirty="0">
                          <a:latin typeface="Calibri"/>
                          <a:cs typeface="Calibri"/>
                        </a:rPr>
                        <a:t>κ</a:t>
                      </a:r>
                      <a:r>
                        <a:rPr sz="1250" i="1" dirty="0">
                          <a:latin typeface="Calibri"/>
                          <a:cs typeface="Calibri"/>
                        </a:rPr>
                        <a:t>ρ</a:t>
                      </a:r>
                      <a:r>
                        <a:rPr sz="1250" i="1" spc="-5" dirty="0">
                          <a:latin typeface="Calibri"/>
                          <a:cs typeface="Calibri"/>
                        </a:rPr>
                        <a:t>υ</a:t>
                      </a:r>
                      <a:r>
                        <a:rPr sz="1250" i="1" dirty="0">
                          <a:latin typeface="Calibri"/>
                          <a:cs typeface="Calibri"/>
                        </a:rPr>
                        <a:t>π</a:t>
                      </a:r>
                      <a:r>
                        <a:rPr sz="1250" i="1" spc="-5" dirty="0">
                          <a:latin typeface="Calibri"/>
                          <a:cs typeface="Calibri"/>
                        </a:rPr>
                        <a:t>τ</a:t>
                      </a:r>
                      <a:r>
                        <a:rPr sz="1250" i="1" dirty="0">
                          <a:latin typeface="Calibri"/>
                          <a:cs typeface="Calibri"/>
                        </a:rPr>
                        <a:t>ο</a:t>
                      </a:r>
                      <a:r>
                        <a:rPr sz="1250" i="1" spc="-5" dirty="0">
                          <a:latin typeface="Calibri"/>
                          <a:cs typeface="Calibri"/>
                        </a:rPr>
                        <a:t>γρ</a:t>
                      </a:r>
                      <a:r>
                        <a:rPr sz="1250" i="1" dirty="0">
                          <a:latin typeface="Calibri"/>
                          <a:cs typeface="Calibri"/>
                        </a:rPr>
                        <a:t>ά</a:t>
                      </a:r>
                      <a:r>
                        <a:rPr sz="1250" i="1" spc="-5" dirty="0">
                          <a:latin typeface="Calibri"/>
                          <a:cs typeface="Calibri"/>
                        </a:rPr>
                        <a:t>φηση  </a:t>
                      </a:r>
                      <a:r>
                        <a:rPr sz="1250" i="1" spc="140" dirty="0">
                          <a:latin typeface="Calibri"/>
                          <a:cs typeface="Calibri"/>
                        </a:rPr>
                        <a:t>Standard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76200">
                      <a:solidFill>
                        <a:srgbClr val="BF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</a:tcPr>
                </a:tc>
                <a:tc rowSpan="2">
                  <a:txBody>
                    <a:bodyPr/>
                    <a:lstStyle/>
                    <a:p>
                      <a:pPr marL="60896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250" spc="110" dirty="0">
                          <a:latin typeface="Calibri"/>
                          <a:cs typeface="Calibri"/>
                        </a:rPr>
                        <a:t>Καμέλια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034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44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BF0000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3815" marB="0">
                    <a:lnL w="38100">
                      <a:solidFill>
                        <a:srgbClr val="BF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BF0000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BF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250" b="1" spc="50" dirty="0">
                          <a:latin typeface="Calibri"/>
                          <a:cs typeface="Calibri"/>
                        </a:rPr>
                        <a:t>Συγγραφέας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BF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87630" marR="66675" algn="ctr">
                        <a:lnSpc>
                          <a:spcPct val="101699"/>
                        </a:lnSpc>
                        <a:spcBef>
                          <a:spcPts val="315"/>
                        </a:spcBef>
                      </a:pPr>
                      <a:r>
                        <a:rPr sz="1250" spc="-30" dirty="0">
                          <a:latin typeface="Calibri"/>
                          <a:cs typeface="Calibri"/>
                        </a:rPr>
                        <a:t>IB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er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25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s  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ac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hin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25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π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ολ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υεθν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ι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κ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ή  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ετ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α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ι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ρ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ε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ί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α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τ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ε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χ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ν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ο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λ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ο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γί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α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ς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)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38100">
                      <a:solidFill>
                        <a:srgbClr val="BF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27940" algn="ctr">
                        <a:lnSpc>
                          <a:spcPct val="101699"/>
                        </a:lnSpc>
                        <a:spcBef>
                          <a:spcPts val="315"/>
                        </a:spcBef>
                      </a:pPr>
                      <a:r>
                        <a:rPr sz="1250" spc="-30" dirty="0">
                          <a:latin typeface="Calibri"/>
                          <a:cs typeface="Calibri"/>
                        </a:rPr>
                        <a:t>IB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er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25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s  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ac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hin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25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π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ολ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υεθν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ι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κ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ή  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ετ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α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ι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ρ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ε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ί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α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τ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ε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χ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ν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ο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λ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ο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γί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α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ς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)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BF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226695" marR="118110" indent="-5651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250" i="1" spc="95" dirty="0">
                          <a:latin typeface="Calibri"/>
                          <a:cs typeface="Calibri"/>
                        </a:rPr>
                        <a:t>Vincent</a:t>
                      </a:r>
                      <a:r>
                        <a:rPr sz="1250" i="1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i="1" spc="95" dirty="0">
                          <a:latin typeface="Calibri"/>
                          <a:cs typeface="Calibri"/>
                        </a:rPr>
                        <a:t>Rijmen,</a:t>
                      </a:r>
                      <a:r>
                        <a:rPr sz="1250" i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i="1" spc="105" dirty="0">
                          <a:latin typeface="Calibri"/>
                          <a:cs typeface="Calibri"/>
                        </a:rPr>
                        <a:t>Joan </a:t>
                      </a:r>
                      <a:r>
                        <a:rPr sz="1250" i="1" spc="-2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i="1" spc="170" dirty="0">
                          <a:latin typeface="Calibri"/>
                          <a:cs typeface="Calibri"/>
                        </a:rPr>
                        <a:t>Daemen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3815" marB="0">
                    <a:lnL w="76200">
                      <a:solidFill>
                        <a:srgbClr val="BF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CFEB"/>
                    </a:solidFill>
                  </a:tcPr>
                </a:tc>
                <a:tc>
                  <a:txBody>
                    <a:bodyPr/>
                    <a:lstStyle/>
                    <a:p>
                      <a:pPr marL="301625" marR="87630" indent="16764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250" spc="40" dirty="0">
                          <a:latin typeface="Calibri"/>
                          <a:cs typeface="Calibri"/>
                        </a:rPr>
                        <a:t>Mitsubishi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45" dirty="0">
                          <a:latin typeface="Calibri"/>
                          <a:cs typeface="Calibri"/>
                        </a:rPr>
                        <a:t>Electric </a:t>
                      </a:r>
                      <a:r>
                        <a:rPr sz="1250" spc="-2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55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2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65" dirty="0">
                          <a:latin typeface="Calibri"/>
                          <a:cs typeface="Calibri"/>
                        </a:rPr>
                        <a:t>NTT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3885"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250" b="1" spc="95" dirty="0">
                          <a:latin typeface="Calibri"/>
                          <a:cs typeface="Calibri"/>
                        </a:rPr>
                        <a:t>Μήκος</a:t>
                      </a:r>
                      <a:r>
                        <a:rPr sz="125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b="1" spc="80" dirty="0">
                          <a:latin typeface="Calibri"/>
                          <a:cs typeface="Calibri"/>
                        </a:rPr>
                        <a:t>κλειδιού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BF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250" spc="60" dirty="0">
                          <a:latin typeface="Calibri"/>
                          <a:cs typeface="Calibri"/>
                        </a:rPr>
                        <a:t>56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40" dirty="0">
                          <a:latin typeface="Calibri"/>
                          <a:cs typeface="Calibri"/>
                        </a:rPr>
                        <a:t>δυαδικά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50" dirty="0">
                          <a:latin typeface="Calibri"/>
                          <a:cs typeface="Calibri"/>
                        </a:rPr>
                        <a:t>ψηφία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38100">
                      <a:solidFill>
                        <a:srgbClr val="BF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R="387985"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1250" spc="125" dirty="0">
                          <a:latin typeface="Calibri"/>
                          <a:cs typeface="Calibri"/>
                        </a:rPr>
                        <a:t>168</a:t>
                      </a:r>
                      <a:r>
                        <a:rPr sz="12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125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2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95" dirty="0">
                          <a:latin typeface="Calibri"/>
                          <a:cs typeface="Calibri"/>
                        </a:rPr>
                        <a:t>claves)</a:t>
                      </a:r>
                      <a:r>
                        <a:rPr sz="12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130" dirty="0">
                          <a:latin typeface="Calibri"/>
                          <a:cs typeface="Calibri"/>
                        </a:rPr>
                        <a:t>o</a:t>
                      </a:r>
                      <a:endParaRPr sz="1250">
                        <a:latin typeface="Calibri"/>
                        <a:cs typeface="Calibri"/>
                      </a:endParaRPr>
                    </a:p>
                    <a:p>
                      <a:pPr marR="394970"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250" spc="95" dirty="0">
                          <a:latin typeface="Calibri"/>
                          <a:cs typeface="Calibri"/>
                        </a:rPr>
                        <a:t>112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95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2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65" dirty="0">
                          <a:latin typeface="Calibri"/>
                          <a:cs typeface="Calibri"/>
                        </a:rPr>
                        <a:t>claves)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BF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696595" marR="133985" indent="-563245">
                        <a:lnSpc>
                          <a:spcPct val="101699"/>
                        </a:lnSpc>
                        <a:spcBef>
                          <a:spcPts val="315"/>
                        </a:spcBef>
                      </a:pPr>
                      <a:r>
                        <a:rPr sz="1250" i="1" spc="50" dirty="0">
                          <a:latin typeface="Calibri"/>
                          <a:cs typeface="Calibri"/>
                        </a:rPr>
                        <a:t>128,</a:t>
                      </a:r>
                      <a:r>
                        <a:rPr sz="1250" i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i="1" spc="50" dirty="0">
                          <a:latin typeface="Calibri"/>
                          <a:cs typeface="Calibri"/>
                        </a:rPr>
                        <a:t>192,</a:t>
                      </a:r>
                      <a:r>
                        <a:rPr sz="1250" i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i="1" spc="60" dirty="0">
                          <a:latin typeface="Calibri"/>
                          <a:cs typeface="Calibri"/>
                        </a:rPr>
                        <a:t>256</a:t>
                      </a:r>
                      <a:r>
                        <a:rPr sz="1250" i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i="1" spc="60" dirty="0">
                          <a:latin typeface="Calibri"/>
                          <a:cs typeface="Calibri"/>
                        </a:rPr>
                        <a:t>δυαδικά </a:t>
                      </a:r>
                      <a:r>
                        <a:rPr sz="1250" i="1" spc="-2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i="1" spc="60" dirty="0">
                          <a:latin typeface="Calibri"/>
                          <a:cs typeface="Calibri"/>
                        </a:rPr>
                        <a:t>ψηφία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76200">
                      <a:solidFill>
                        <a:srgbClr val="BF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9EDB"/>
                    </a:solidFill>
                  </a:tcPr>
                </a:tc>
                <a:tc>
                  <a:txBody>
                    <a:bodyPr/>
                    <a:lstStyle/>
                    <a:p>
                      <a:pPr marL="688975" marR="111760" indent="-563245">
                        <a:lnSpc>
                          <a:spcPct val="101699"/>
                        </a:lnSpc>
                        <a:spcBef>
                          <a:spcPts val="315"/>
                        </a:spcBef>
                      </a:pPr>
                      <a:r>
                        <a:rPr sz="1250" spc="50" dirty="0">
                          <a:latin typeface="Calibri"/>
                          <a:cs typeface="Calibri"/>
                        </a:rPr>
                        <a:t>128,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50" dirty="0">
                          <a:latin typeface="Calibri"/>
                          <a:cs typeface="Calibri"/>
                        </a:rPr>
                        <a:t>192,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60" dirty="0">
                          <a:latin typeface="Calibri"/>
                          <a:cs typeface="Calibri"/>
                        </a:rPr>
                        <a:t>256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60" dirty="0">
                          <a:latin typeface="Calibri"/>
                          <a:cs typeface="Calibri"/>
                        </a:rPr>
                        <a:t>δυαδικά </a:t>
                      </a:r>
                      <a:r>
                        <a:rPr sz="1250" spc="-2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65" dirty="0">
                          <a:latin typeface="Calibri"/>
                          <a:cs typeface="Calibri"/>
                        </a:rPr>
                        <a:t>ψηφία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1507">
                <a:tc>
                  <a:txBody>
                    <a:bodyPr/>
                    <a:lstStyle/>
                    <a:p>
                      <a:pPr marL="266700">
                        <a:lnSpc>
                          <a:spcPts val="1495"/>
                        </a:lnSpc>
                        <a:spcBef>
                          <a:spcPts val="360"/>
                        </a:spcBef>
                      </a:pPr>
                      <a:r>
                        <a:rPr sz="1250" b="1" spc="110" dirty="0">
                          <a:latin typeface="Calibri"/>
                          <a:cs typeface="Calibri"/>
                        </a:rPr>
                        <a:t>Μέγεθος</a:t>
                      </a:r>
                      <a:r>
                        <a:rPr sz="1250" b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b="1" spc="125" dirty="0">
                          <a:latin typeface="Calibri"/>
                          <a:cs typeface="Calibri"/>
                        </a:rPr>
                        <a:t>μπλοκ</a:t>
                      </a:r>
                      <a:endParaRPr sz="1250">
                        <a:latin typeface="Calibri"/>
                        <a:cs typeface="Calibri"/>
                      </a:endParaRPr>
                    </a:p>
                    <a:p>
                      <a:pPr marL="724535" marR="48260">
                        <a:lnSpc>
                          <a:spcPts val="1490"/>
                        </a:lnSpc>
                        <a:spcBef>
                          <a:spcPts val="35"/>
                        </a:spcBef>
                      </a:pPr>
                      <a:r>
                        <a:rPr sz="1250" b="1" spc="-5" dirty="0">
                          <a:latin typeface="Calibri"/>
                          <a:cs typeface="Calibri"/>
                        </a:rPr>
                        <a:t>κρυ</a:t>
                      </a:r>
                      <a:r>
                        <a:rPr sz="1250" b="1" dirty="0">
                          <a:latin typeface="Calibri"/>
                          <a:cs typeface="Calibri"/>
                        </a:rPr>
                        <a:t>π</a:t>
                      </a:r>
                      <a:r>
                        <a:rPr sz="1250" b="1" spc="-5" dirty="0">
                          <a:latin typeface="Calibri"/>
                          <a:cs typeface="Calibri"/>
                        </a:rPr>
                        <a:t>το</a:t>
                      </a:r>
                      <a:r>
                        <a:rPr sz="1250" b="1" dirty="0">
                          <a:latin typeface="Calibri"/>
                          <a:cs typeface="Calibri"/>
                        </a:rPr>
                        <a:t>γ</a:t>
                      </a:r>
                      <a:r>
                        <a:rPr sz="1250" b="1" spc="-5" dirty="0">
                          <a:latin typeface="Calibri"/>
                          <a:cs typeface="Calibri"/>
                        </a:rPr>
                        <a:t>ρά</a:t>
                      </a:r>
                      <a:r>
                        <a:rPr sz="1250" b="1" dirty="0">
                          <a:latin typeface="Calibri"/>
                          <a:cs typeface="Calibri"/>
                        </a:rPr>
                        <a:t>φ  </a:t>
                      </a:r>
                      <a:r>
                        <a:rPr sz="1250" b="1" spc="120" dirty="0">
                          <a:latin typeface="Calibri"/>
                          <a:cs typeface="Calibri"/>
                        </a:rPr>
                        <a:t>ησης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BF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250" spc="60" dirty="0">
                          <a:latin typeface="Calibri"/>
                          <a:cs typeface="Calibri"/>
                        </a:rPr>
                        <a:t>64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40" dirty="0">
                          <a:latin typeface="Calibri"/>
                          <a:cs typeface="Calibri"/>
                        </a:rPr>
                        <a:t>δυαδικά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50" dirty="0">
                          <a:latin typeface="Calibri"/>
                          <a:cs typeface="Calibri"/>
                        </a:rPr>
                        <a:t>ψηφία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38100">
                      <a:solidFill>
                        <a:srgbClr val="BF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250" spc="60" dirty="0">
                          <a:latin typeface="Calibri"/>
                          <a:cs typeface="Calibri"/>
                        </a:rPr>
                        <a:t>64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40" dirty="0">
                          <a:latin typeface="Calibri"/>
                          <a:cs typeface="Calibri"/>
                        </a:rPr>
                        <a:t>δυαδικά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50" dirty="0">
                          <a:latin typeface="Calibri"/>
                          <a:cs typeface="Calibri"/>
                        </a:rPr>
                        <a:t>ψηφία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BF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250" i="1" spc="60" dirty="0">
                          <a:latin typeface="Calibri"/>
                          <a:cs typeface="Calibri"/>
                        </a:rPr>
                        <a:t>128</a:t>
                      </a:r>
                      <a:r>
                        <a:rPr sz="1250" i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i="1" spc="40" dirty="0">
                          <a:latin typeface="Calibri"/>
                          <a:cs typeface="Calibri"/>
                        </a:rPr>
                        <a:t>δυαδικών</a:t>
                      </a:r>
                      <a:r>
                        <a:rPr sz="1250" i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i="1" spc="50" dirty="0">
                          <a:latin typeface="Calibri"/>
                          <a:cs typeface="Calibri"/>
                        </a:rPr>
                        <a:t>ψηφίων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76200">
                      <a:solidFill>
                        <a:srgbClr val="BF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CFEB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250" spc="60" dirty="0">
                          <a:latin typeface="Calibri"/>
                          <a:cs typeface="Calibri"/>
                        </a:rPr>
                        <a:t>128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40" dirty="0">
                          <a:latin typeface="Calibri"/>
                          <a:cs typeface="Calibri"/>
                        </a:rPr>
                        <a:t>δυαδικών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50" dirty="0">
                          <a:latin typeface="Calibri"/>
                          <a:cs typeface="Calibri"/>
                        </a:rPr>
                        <a:t>ψηφίων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8485">
                <a:tc>
                  <a:txBody>
                    <a:bodyPr/>
                    <a:lstStyle/>
                    <a:p>
                      <a:pPr marL="596265" marR="158115" indent="-216535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sz="1250" b="1" spc="114" dirty="0">
                          <a:latin typeface="Calibri"/>
                          <a:cs typeface="Calibri"/>
                        </a:rPr>
                        <a:t>Ταχύτητα </a:t>
                      </a:r>
                      <a:r>
                        <a:rPr sz="1250" b="1" spc="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b="1" spc="-15" dirty="0">
                          <a:latin typeface="Calibri"/>
                          <a:cs typeface="Calibri"/>
                        </a:rPr>
                        <a:t>επε</a:t>
                      </a:r>
                      <a:r>
                        <a:rPr sz="1250" b="1" spc="-10" dirty="0">
                          <a:latin typeface="Calibri"/>
                          <a:cs typeface="Calibri"/>
                        </a:rPr>
                        <a:t>ξ</a:t>
                      </a:r>
                      <a:r>
                        <a:rPr sz="1250" b="1" spc="-15" dirty="0">
                          <a:latin typeface="Calibri"/>
                          <a:cs typeface="Calibri"/>
                        </a:rPr>
                        <a:t>ε</a:t>
                      </a:r>
                      <a:r>
                        <a:rPr sz="1250" b="1" spc="-10" dirty="0">
                          <a:latin typeface="Calibri"/>
                          <a:cs typeface="Calibri"/>
                        </a:rPr>
                        <a:t>ρ</a:t>
                      </a:r>
                      <a:r>
                        <a:rPr sz="1250" b="1" spc="-15" dirty="0">
                          <a:latin typeface="Calibri"/>
                          <a:cs typeface="Calibri"/>
                        </a:rPr>
                        <a:t>γ</a:t>
                      </a:r>
                      <a:r>
                        <a:rPr sz="1250" b="1" spc="-10" dirty="0">
                          <a:latin typeface="Calibri"/>
                          <a:cs typeface="Calibri"/>
                        </a:rPr>
                        <a:t>α</a:t>
                      </a:r>
                      <a:r>
                        <a:rPr sz="1250" b="1" spc="-15" dirty="0">
                          <a:latin typeface="Calibri"/>
                          <a:cs typeface="Calibri"/>
                        </a:rPr>
                        <a:t>σία</a:t>
                      </a:r>
                      <a:r>
                        <a:rPr sz="1250" b="1" dirty="0">
                          <a:latin typeface="Calibri"/>
                          <a:cs typeface="Calibri"/>
                        </a:rPr>
                        <a:t>ς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57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BF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250" spc="45" dirty="0">
                          <a:latin typeface="Calibri"/>
                          <a:cs typeface="Calibri"/>
                        </a:rPr>
                        <a:t>Αργή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3815" marB="0">
                    <a:lnL w="38100">
                      <a:solidFill>
                        <a:srgbClr val="BF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250" spc="65" dirty="0">
                          <a:latin typeface="Calibri"/>
                          <a:cs typeface="Calibri"/>
                        </a:rPr>
                        <a:t>Πολύ</a:t>
                      </a:r>
                      <a:r>
                        <a:rPr sz="12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45" dirty="0">
                          <a:latin typeface="Calibri"/>
                          <a:cs typeface="Calibri"/>
                        </a:rPr>
                        <a:t>αργή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BF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250" i="1" spc="40" dirty="0">
                          <a:latin typeface="Calibri"/>
                          <a:cs typeface="Calibri"/>
                        </a:rPr>
                        <a:t>Γρήγορη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3815" marB="0">
                    <a:lnL w="76200">
                      <a:solidFill>
                        <a:srgbClr val="BF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9EDB"/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250" spc="45" dirty="0">
                          <a:latin typeface="Calibri"/>
                          <a:cs typeface="Calibri"/>
                        </a:rPr>
                        <a:t>Αργή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9119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250" b="1" spc="85" dirty="0">
                          <a:latin typeface="Calibri"/>
                          <a:cs typeface="Calibri"/>
                        </a:rPr>
                        <a:t>Ασφάλεια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BF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184150" marR="610870" indent="11112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250" spc="60" dirty="0">
                          <a:latin typeface="Calibri"/>
                          <a:cs typeface="Calibri"/>
                        </a:rPr>
                        <a:t>Χαμηλή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35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2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55" dirty="0">
                          <a:latin typeface="Calibri"/>
                          <a:cs typeface="Calibri"/>
                        </a:rPr>
                        <a:t>Δεν </a:t>
                      </a:r>
                      <a:r>
                        <a:rPr sz="1250" spc="-2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40" dirty="0">
                          <a:latin typeface="Calibri"/>
                          <a:cs typeface="Calibri"/>
                        </a:rPr>
                        <a:t>συνιστάται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4450" marB="0">
                    <a:lnL w="38100">
                      <a:solidFill>
                        <a:srgbClr val="BF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BF0000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250" spc="90" dirty="0">
                          <a:latin typeface="Calibri"/>
                          <a:cs typeface="Calibri"/>
                        </a:rPr>
                        <a:t>Μεσαίο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BF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BF0000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250" i="1" spc="80" dirty="0">
                          <a:latin typeface="Calibri"/>
                          <a:cs typeface="Calibri"/>
                        </a:rPr>
                        <a:t>Υψηλό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3815" marB="0">
                    <a:lnL w="76200">
                      <a:solidFill>
                        <a:srgbClr val="BF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7CFEB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250" spc="80" dirty="0">
                          <a:latin typeface="Calibri"/>
                          <a:cs typeface="Calibri"/>
                        </a:rPr>
                        <a:t>Υψηλό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8" name="object 8"/>
          <p:cNvGrpSpPr/>
          <p:nvPr/>
        </p:nvGrpSpPr>
        <p:grpSpPr>
          <a:xfrm>
            <a:off x="5801359" y="1203007"/>
            <a:ext cx="3744595" cy="935990"/>
            <a:chOff x="5801359" y="1203007"/>
            <a:chExt cx="3744595" cy="935990"/>
          </a:xfrm>
        </p:grpSpPr>
        <p:sp>
          <p:nvSpPr>
            <p:cNvPr id="9" name="object 9"/>
            <p:cNvSpPr/>
            <p:nvPr/>
          </p:nvSpPr>
          <p:spPr>
            <a:xfrm>
              <a:off x="5801360" y="1224279"/>
              <a:ext cx="1895475" cy="335280"/>
            </a:xfrm>
            <a:custGeom>
              <a:avLst/>
              <a:gdLst/>
              <a:ahLst/>
              <a:cxnLst/>
              <a:rect l="l" t="t" r="r" b="b"/>
              <a:pathLst>
                <a:path w="1895475" h="335280">
                  <a:moveTo>
                    <a:pt x="1895475" y="0"/>
                  </a:moveTo>
                  <a:lnTo>
                    <a:pt x="0" y="0"/>
                  </a:lnTo>
                  <a:lnTo>
                    <a:pt x="0" y="316547"/>
                  </a:lnTo>
                  <a:lnTo>
                    <a:pt x="0" y="335280"/>
                  </a:lnTo>
                  <a:lnTo>
                    <a:pt x="1867535" y="335280"/>
                  </a:lnTo>
                  <a:lnTo>
                    <a:pt x="1867535" y="316547"/>
                  </a:lnTo>
                  <a:lnTo>
                    <a:pt x="1895475" y="316547"/>
                  </a:lnTo>
                  <a:lnTo>
                    <a:pt x="1895475" y="0"/>
                  </a:lnTo>
                  <a:close/>
                </a:path>
              </a:pathLst>
            </a:custGeom>
            <a:solidFill>
              <a:srgbClr val="CF1C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696834" y="1224279"/>
              <a:ext cx="1849120" cy="316865"/>
            </a:xfrm>
            <a:custGeom>
              <a:avLst/>
              <a:gdLst/>
              <a:ahLst/>
              <a:cxnLst/>
              <a:rect l="l" t="t" r="r" b="b"/>
              <a:pathLst>
                <a:path w="1849120" h="316865">
                  <a:moveTo>
                    <a:pt x="0" y="316547"/>
                  </a:moveTo>
                  <a:lnTo>
                    <a:pt x="1849120" y="316547"/>
                  </a:lnTo>
                  <a:lnTo>
                    <a:pt x="1849120" y="0"/>
                  </a:lnTo>
                  <a:lnTo>
                    <a:pt x="0" y="0"/>
                  </a:lnTo>
                  <a:lnTo>
                    <a:pt x="0" y="316547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801359" y="1559559"/>
              <a:ext cx="1867535" cy="579120"/>
            </a:xfrm>
            <a:custGeom>
              <a:avLst/>
              <a:gdLst/>
              <a:ahLst/>
              <a:cxnLst/>
              <a:rect l="l" t="t" r="r" b="b"/>
              <a:pathLst>
                <a:path w="1867534" h="579119">
                  <a:moveTo>
                    <a:pt x="0" y="579119"/>
                  </a:moveTo>
                  <a:lnTo>
                    <a:pt x="1867535" y="579119"/>
                  </a:lnTo>
                  <a:lnTo>
                    <a:pt x="1867535" y="0"/>
                  </a:lnTo>
                  <a:lnTo>
                    <a:pt x="0" y="0"/>
                  </a:lnTo>
                  <a:lnTo>
                    <a:pt x="0" y="579119"/>
                  </a:lnTo>
                  <a:close/>
                </a:path>
              </a:pathLst>
            </a:custGeom>
            <a:solidFill>
              <a:srgbClr val="F09E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40487" y="1203007"/>
              <a:ext cx="631825" cy="45497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668894" y="1218882"/>
              <a:ext cx="1849755" cy="321945"/>
            </a:xfrm>
            <a:custGeom>
              <a:avLst/>
              <a:gdLst/>
              <a:ahLst/>
              <a:cxnLst/>
              <a:rect l="l" t="t" r="r" b="b"/>
              <a:pathLst>
                <a:path w="1849754" h="321944">
                  <a:moveTo>
                    <a:pt x="1849754" y="0"/>
                  </a:moveTo>
                  <a:lnTo>
                    <a:pt x="0" y="0"/>
                  </a:lnTo>
                  <a:lnTo>
                    <a:pt x="0" y="321944"/>
                  </a:lnTo>
                  <a:lnTo>
                    <a:pt x="1849754" y="321944"/>
                  </a:lnTo>
                  <a:lnTo>
                    <a:pt x="1849754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855344" y="392429"/>
            <a:ext cx="3658870" cy="662305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marR="5080">
              <a:lnSpc>
                <a:spcPts val="2370"/>
              </a:lnSpc>
              <a:spcBef>
                <a:spcPts val="405"/>
              </a:spcBef>
            </a:pPr>
            <a:r>
              <a:rPr sz="2200" b="0" spc="170" dirty="0">
                <a:solidFill>
                  <a:srgbClr val="000000"/>
                </a:solidFill>
                <a:latin typeface="Times New Roman"/>
                <a:cs typeface="Times New Roman"/>
              </a:rPr>
              <a:t>Συμμετρική</a:t>
            </a:r>
            <a:r>
              <a:rPr sz="2200" b="0" spc="19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75" dirty="0">
                <a:solidFill>
                  <a:srgbClr val="000000"/>
                </a:solidFill>
                <a:latin typeface="Times New Roman"/>
                <a:cs typeface="Times New Roman"/>
              </a:rPr>
              <a:t>κρυπτογραφία: </a:t>
            </a:r>
            <a:r>
              <a:rPr sz="2200" b="0" spc="-5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80" dirty="0">
                <a:solidFill>
                  <a:srgbClr val="000000"/>
                </a:solidFill>
                <a:latin typeface="Times New Roman"/>
                <a:cs typeface="Times New Roman"/>
              </a:rPr>
              <a:t>Κρυπτοσυστήματα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2554" y="6422216"/>
            <a:ext cx="4408805" cy="435609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417320">
              <a:lnSpc>
                <a:spcPct val="100000"/>
              </a:lnSpc>
              <a:spcBef>
                <a:spcPts val="484"/>
              </a:spcBef>
            </a:pPr>
            <a:r>
              <a:rPr sz="850" b="1" spc="25" dirty="0">
                <a:latin typeface="Calibri"/>
                <a:cs typeface="Calibri"/>
              </a:rPr>
              <a:t>Ελεγκτής</a:t>
            </a:r>
            <a:endParaRPr sz="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100" spc="80" dirty="0">
                <a:latin typeface="Calibri"/>
                <a:cs typeface="Calibri"/>
              </a:rPr>
              <a:t>CSP001_C_E</a:t>
            </a:r>
            <a:r>
              <a:rPr sz="1100" spc="3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6: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Davide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Ferraris,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Πανεπιστήμιο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ΜάλαγαΙσπανία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168697" y="6503034"/>
            <a:ext cx="1428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1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599544" y="57467"/>
            <a:ext cx="419100" cy="44259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045"/>
              </a:lnSpc>
            </a:pPr>
            <a:r>
              <a:rPr sz="3100" spc="14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3100" spc="-2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100" spc="165" dirty="0">
                <a:solidFill>
                  <a:srgbClr val="D8D8D8"/>
                </a:solidFill>
                <a:latin typeface="Calibri"/>
                <a:cs typeface="Calibri"/>
              </a:rPr>
              <a:t>ΕΥΑΊΣΘΗΤΩΝ</a:t>
            </a:r>
            <a:endParaRPr sz="310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437322" y="5487670"/>
            <a:ext cx="4390390" cy="1000760"/>
            <a:chOff x="1437322" y="5487670"/>
            <a:chExt cx="4390390" cy="1000760"/>
          </a:xfrm>
        </p:grpSpPr>
        <p:sp>
          <p:nvSpPr>
            <p:cNvPr id="19" name="object 19"/>
            <p:cNvSpPr/>
            <p:nvPr/>
          </p:nvSpPr>
          <p:spPr>
            <a:xfrm>
              <a:off x="2166302" y="5512117"/>
              <a:ext cx="3642360" cy="737870"/>
            </a:xfrm>
            <a:custGeom>
              <a:avLst/>
              <a:gdLst/>
              <a:ahLst/>
              <a:cxnLst/>
              <a:rect l="l" t="t" r="r" b="b"/>
              <a:pathLst>
                <a:path w="3642360" h="737870">
                  <a:moveTo>
                    <a:pt x="0" y="122872"/>
                  </a:moveTo>
                  <a:lnTo>
                    <a:pt x="9525" y="74930"/>
                  </a:lnTo>
                  <a:lnTo>
                    <a:pt x="35877" y="35877"/>
                  </a:lnTo>
                  <a:lnTo>
                    <a:pt x="74930" y="9525"/>
                  </a:lnTo>
                  <a:lnTo>
                    <a:pt x="122872" y="0"/>
                  </a:lnTo>
                  <a:lnTo>
                    <a:pt x="3519487" y="0"/>
                  </a:lnTo>
                  <a:lnTo>
                    <a:pt x="3567430" y="9525"/>
                  </a:lnTo>
                  <a:lnTo>
                    <a:pt x="3606482" y="35877"/>
                  </a:lnTo>
                  <a:lnTo>
                    <a:pt x="3632835" y="74930"/>
                  </a:lnTo>
                  <a:lnTo>
                    <a:pt x="3642360" y="122872"/>
                  </a:lnTo>
                  <a:lnTo>
                    <a:pt x="3642360" y="614680"/>
                  </a:lnTo>
                  <a:lnTo>
                    <a:pt x="3632835" y="662622"/>
                  </a:lnTo>
                  <a:lnTo>
                    <a:pt x="3606482" y="701675"/>
                  </a:lnTo>
                  <a:lnTo>
                    <a:pt x="3567430" y="728027"/>
                  </a:lnTo>
                  <a:lnTo>
                    <a:pt x="3519487" y="737552"/>
                  </a:lnTo>
                  <a:lnTo>
                    <a:pt x="122872" y="737552"/>
                  </a:lnTo>
                  <a:lnTo>
                    <a:pt x="74930" y="728027"/>
                  </a:lnTo>
                  <a:lnTo>
                    <a:pt x="35877" y="701675"/>
                  </a:lnTo>
                  <a:lnTo>
                    <a:pt x="9525" y="662622"/>
                  </a:lnTo>
                  <a:lnTo>
                    <a:pt x="0" y="614680"/>
                  </a:lnTo>
                  <a:lnTo>
                    <a:pt x="0" y="122872"/>
                  </a:lnTo>
                </a:path>
              </a:pathLst>
            </a:custGeom>
            <a:ln w="38100">
              <a:solidFill>
                <a:srgbClr val="BF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437322" y="5487670"/>
              <a:ext cx="802640" cy="921385"/>
            </a:xfrm>
            <a:custGeom>
              <a:avLst/>
              <a:gdLst/>
              <a:ahLst/>
              <a:cxnLst/>
              <a:rect l="l" t="t" r="r" b="b"/>
              <a:pathLst>
                <a:path w="802639" h="921385">
                  <a:moveTo>
                    <a:pt x="0" y="288607"/>
                  </a:moveTo>
                  <a:lnTo>
                    <a:pt x="0" y="701357"/>
                  </a:lnTo>
                  <a:lnTo>
                    <a:pt x="376872" y="921067"/>
                  </a:lnTo>
                  <a:lnTo>
                    <a:pt x="376872" y="619442"/>
                  </a:lnTo>
                  <a:lnTo>
                    <a:pt x="328295" y="619442"/>
                  </a:lnTo>
                  <a:lnTo>
                    <a:pt x="243204" y="572769"/>
                  </a:lnTo>
                  <a:lnTo>
                    <a:pt x="243204" y="490854"/>
                  </a:lnTo>
                  <a:lnTo>
                    <a:pt x="328295" y="490854"/>
                  </a:lnTo>
                  <a:lnTo>
                    <a:pt x="328295" y="480059"/>
                  </a:lnTo>
                  <a:lnTo>
                    <a:pt x="0" y="288607"/>
                  </a:lnTo>
                  <a:close/>
                </a:path>
                <a:path w="802639" h="921385">
                  <a:moveTo>
                    <a:pt x="802322" y="288607"/>
                  </a:moveTo>
                  <a:lnTo>
                    <a:pt x="425450" y="508317"/>
                  </a:lnTo>
                  <a:lnTo>
                    <a:pt x="425450" y="921067"/>
                  </a:lnTo>
                  <a:lnTo>
                    <a:pt x="802322" y="701357"/>
                  </a:lnTo>
                  <a:lnTo>
                    <a:pt x="802322" y="288607"/>
                  </a:lnTo>
                  <a:close/>
                </a:path>
                <a:path w="802639" h="921385">
                  <a:moveTo>
                    <a:pt x="328295" y="480059"/>
                  </a:moveTo>
                  <a:lnTo>
                    <a:pt x="328295" y="619442"/>
                  </a:lnTo>
                  <a:lnTo>
                    <a:pt x="376872" y="619442"/>
                  </a:lnTo>
                  <a:lnTo>
                    <a:pt x="376872" y="508317"/>
                  </a:lnTo>
                  <a:lnTo>
                    <a:pt x="328295" y="480059"/>
                  </a:lnTo>
                  <a:close/>
                </a:path>
                <a:path w="802639" h="921385">
                  <a:moveTo>
                    <a:pt x="328295" y="490854"/>
                  </a:moveTo>
                  <a:lnTo>
                    <a:pt x="243204" y="490854"/>
                  </a:lnTo>
                  <a:lnTo>
                    <a:pt x="328295" y="537527"/>
                  </a:lnTo>
                  <a:lnTo>
                    <a:pt x="328295" y="490854"/>
                  </a:lnTo>
                  <a:close/>
                </a:path>
                <a:path w="802639" h="921385">
                  <a:moveTo>
                    <a:pt x="620077" y="127317"/>
                  </a:moveTo>
                  <a:lnTo>
                    <a:pt x="218757" y="360997"/>
                  </a:lnTo>
                  <a:lnTo>
                    <a:pt x="401320" y="467359"/>
                  </a:lnTo>
                  <a:lnTo>
                    <a:pt x="802322" y="233679"/>
                  </a:lnTo>
                  <a:lnTo>
                    <a:pt x="620077" y="127317"/>
                  </a:lnTo>
                  <a:close/>
                </a:path>
                <a:path w="802639" h="921385">
                  <a:moveTo>
                    <a:pt x="401320" y="0"/>
                  </a:moveTo>
                  <a:lnTo>
                    <a:pt x="0" y="233679"/>
                  </a:lnTo>
                  <a:lnTo>
                    <a:pt x="172720" y="334327"/>
                  </a:lnTo>
                  <a:lnTo>
                    <a:pt x="573722" y="100329"/>
                  </a:lnTo>
                  <a:lnTo>
                    <a:pt x="4013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990725" y="6101080"/>
              <a:ext cx="314960" cy="387350"/>
            </a:xfrm>
            <a:custGeom>
              <a:avLst/>
              <a:gdLst/>
              <a:ahLst/>
              <a:cxnLst/>
              <a:rect l="l" t="t" r="r" b="b"/>
              <a:pathLst>
                <a:path w="314960" h="387350">
                  <a:moveTo>
                    <a:pt x="0" y="265112"/>
                  </a:moveTo>
                  <a:lnTo>
                    <a:pt x="0" y="346710"/>
                  </a:lnTo>
                  <a:lnTo>
                    <a:pt x="12382" y="362585"/>
                  </a:lnTo>
                  <a:lnTo>
                    <a:pt x="46037" y="375602"/>
                  </a:lnTo>
                  <a:lnTo>
                    <a:pt x="96202" y="384175"/>
                  </a:lnTo>
                  <a:lnTo>
                    <a:pt x="157162" y="387350"/>
                  </a:lnTo>
                  <a:lnTo>
                    <a:pt x="218439" y="384175"/>
                  </a:lnTo>
                  <a:lnTo>
                    <a:pt x="268287" y="375602"/>
                  </a:lnTo>
                  <a:lnTo>
                    <a:pt x="301942" y="362585"/>
                  </a:lnTo>
                  <a:lnTo>
                    <a:pt x="314642" y="346710"/>
                  </a:lnTo>
                  <a:lnTo>
                    <a:pt x="262889" y="346710"/>
                  </a:lnTo>
                  <a:lnTo>
                    <a:pt x="258444" y="342582"/>
                  </a:lnTo>
                  <a:lnTo>
                    <a:pt x="258444" y="330517"/>
                  </a:lnTo>
                  <a:lnTo>
                    <a:pt x="262889" y="326390"/>
                  </a:lnTo>
                  <a:lnTo>
                    <a:pt x="280669" y="326390"/>
                  </a:lnTo>
                  <a:lnTo>
                    <a:pt x="280669" y="305752"/>
                  </a:lnTo>
                  <a:lnTo>
                    <a:pt x="157162" y="305752"/>
                  </a:lnTo>
                  <a:lnTo>
                    <a:pt x="96202" y="302577"/>
                  </a:lnTo>
                  <a:lnTo>
                    <a:pt x="46037" y="294005"/>
                  </a:lnTo>
                  <a:lnTo>
                    <a:pt x="12382" y="280987"/>
                  </a:lnTo>
                  <a:lnTo>
                    <a:pt x="0" y="265112"/>
                  </a:lnTo>
                  <a:close/>
                </a:path>
                <a:path w="314960" h="387350">
                  <a:moveTo>
                    <a:pt x="314642" y="265112"/>
                  </a:moveTo>
                  <a:lnTo>
                    <a:pt x="301942" y="280987"/>
                  </a:lnTo>
                  <a:lnTo>
                    <a:pt x="280669" y="289242"/>
                  </a:lnTo>
                  <a:lnTo>
                    <a:pt x="280669" y="342582"/>
                  </a:lnTo>
                  <a:lnTo>
                    <a:pt x="276225" y="346710"/>
                  </a:lnTo>
                  <a:lnTo>
                    <a:pt x="314642" y="346710"/>
                  </a:lnTo>
                  <a:lnTo>
                    <a:pt x="314642" y="265112"/>
                  </a:lnTo>
                  <a:close/>
                </a:path>
                <a:path w="314960" h="387350">
                  <a:moveTo>
                    <a:pt x="280669" y="326390"/>
                  </a:moveTo>
                  <a:lnTo>
                    <a:pt x="276225" y="326390"/>
                  </a:lnTo>
                  <a:lnTo>
                    <a:pt x="280669" y="330517"/>
                  </a:lnTo>
                  <a:lnTo>
                    <a:pt x="280669" y="326390"/>
                  </a:lnTo>
                  <a:close/>
                </a:path>
                <a:path w="314960" h="387350">
                  <a:moveTo>
                    <a:pt x="280669" y="289242"/>
                  </a:moveTo>
                  <a:lnTo>
                    <a:pt x="268287" y="294005"/>
                  </a:lnTo>
                  <a:lnTo>
                    <a:pt x="218439" y="302577"/>
                  </a:lnTo>
                  <a:lnTo>
                    <a:pt x="157162" y="305752"/>
                  </a:lnTo>
                  <a:lnTo>
                    <a:pt x="280669" y="305752"/>
                  </a:lnTo>
                  <a:lnTo>
                    <a:pt x="280669" y="289242"/>
                  </a:lnTo>
                  <a:close/>
                </a:path>
                <a:path w="314960" h="387350">
                  <a:moveTo>
                    <a:pt x="0" y="163195"/>
                  </a:moveTo>
                  <a:lnTo>
                    <a:pt x="0" y="244792"/>
                  </a:lnTo>
                  <a:lnTo>
                    <a:pt x="12382" y="260667"/>
                  </a:lnTo>
                  <a:lnTo>
                    <a:pt x="46037" y="273367"/>
                  </a:lnTo>
                  <a:lnTo>
                    <a:pt x="96202" y="282257"/>
                  </a:lnTo>
                  <a:lnTo>
                    <a:pt x="157162" y="285432"/>
                  </a:lnTo>
                  <a:lnTo>
                    <a:pt x="218439" y="282257"/>
                  </a:lnTo>
                  <a:lnTo>
                    <a:pt x="268287" y="273367"/>
                  </a:lnTo>
                  <a:lnTo>
                    <a:pt x="301942" y="260667"/>
                  </a:lnTo>
                  <a:lnTo>
                    <a:pt x="314642" y="244792"/>
                  </a:lnTo>
                  <a:lnTo>
                    <a:pt x="262889" y="244792"/>
                  </a:lnTo>
                  <a:lnTo>
                    <a:pt x="258444" y="240665"/>
                  </a:lnTo>
                  <a:lnTo>
                    <a:pt x="258444" y="228282"/>
                  </a:lnTo>
                  <a:lnTo>
                    <a:pt x="262889" y="224472"/>
                  </a:lnTo>
                  <a:lnTo>
                    <a:pt x="280669" y="224472"/>
                  </a:lnTo>
                  <a:lnTo>
                    <a:pt x="280669" y="203835"/>
                  </a:lnTo>
                  <a:lnTo>
                    <a:pt x="157162" y="203835"/>
                  </a:lnTo>
                  <a:lnTo>
                    <a:pt x="96202" y="200660"/>
                  </a:lnTo>
                  <a:lnTo>
                    <a:pt x="46037" y="192087"/>
                  </a:lnTo>
                  <a:lnTo>
                    <a:pt x="12382" y="179070"/>
                  </a:lnTo>
                  <a:lnTo>
                    <a:pt x="0" y="163195"/>
                  </a:lnTo>
                  <a:close/>
                </a:path>
                <a:path w="314960" h="387350">
                  <a:moveTo>
                    <a:pt x="314642" y="163195"/>
                  </a:moveTo>
                  <a:lnTo>
                    <a:pt x="301942" y="179070"/>
                  </a:lnTo>
                  <a:lnTo>
                    <a:pt x="280669" y="187007"/>
                  </a:lnTo>
                  <a:lnTo>
                    <a:pt x="280669" y="240665"/>
                  </a:lnTo>
                  <a:lnTo>
                    <a:pt x="276225" y="244792"/>
                  </a:lnTo>
                  <a:lnTo>
                    <a:pt x="314642" y="244792"/>
                  </a:lnTo>
                  <a:lnTo>
                    <a:pt x="314642" y="163195"/>
                  </a:lnTo>
                  <a:close/>
                </a:path>
                <a:path w="314960" h="387350">
                  <a:moveTo>
                    <a:pt x="280669" y="224472"/>
                  </a:moveTo>
                  <a:lnTo>
                    <a:pt x="276225" y="224472"/>
                  </a:lnTo>
                  <a:lnTo>
                    <a:pt x="280669" y="228282"/>
                  </a:lnTo>
                  <a:lnTo>
                    <a:pt x="280669" y="224472"/>
                  </a:lnTo>
                  <a:close/>
                </a:path>
                <a:path w="314960" h="387350">
                  <a:moveTo>
                    <a:pt x="280669" y="187007"/>
                  </a:moveTo>
                  <a:lnTo>
                    <a:pt x="268287" y="192087"/>
                  </a:lnTo>
                  <a:lnTo>
                    <a:pt x="218439" y="200660"/>
                  </a:lnTo>
                  <a:lnTo>
                    <a:pt x="157162" y="203835"/>
                  </a:lnTo>
                  <a:lnTo>
                    <a:pt x="280669" y="203835"/>
                  </a:lnTo>
                  <a:lnTo>
                    <a:pt x="280669" y="187007"/>
                  </a:lnTo>
                  <a:close/>
                </a:path>
                <a:path w="314960" h="387350">
                  <a:moveTo>
                    <a:pt x="0" y="61277"/>
                  </a:moveTo>
                  <a:lnTo>
                    <a:pt x="0" y="142875"/>
                  </a:lnTo>
                  <a:lnTo>
                    <a:pt x="12382" y="158432"/>
                  </a:lnTo>
                  <a:lnTo>
                    <a:pt x="46037" y="171450"/>
                  </a:lnTo>
                  <a:lnTo>
                    <a:pt x="96202" y="180340"/>
                  </a:lnTo>
                  <a:lnTo>
                    <a:pt x="157162" y="183515"/>
                  </a:lnTo>
                  <a:lnTo>
                    <a:pt x="218439" y="180340"/>
                  </a:lnTo>
                  <a:lnTo>
                    <a:pt x="268287" y="171450"/>
                  </a:lnTo>
                  <a:lnTo>
                    <a:pt x="301942" y="158432"/>
                  </a:lnTo>
                  <a:lnTo>
                    <a:pt x="314642" y="142875"/>
                  </a:lnTo>
                  <a:lnTo>
                    <a:pt x="262889" y="142875"/>
                  </a:lnTo>
                  <a:lnTo>
                    <a:pt x="258444" y="138747"/>
                  </a:lnTo>
                  <a:lnTo>
                    <a:pt x="258444" y="126365"/>
                  </a:lnTo>
                  <a:lnTo>
                    <a:pt x="262889" y="122237"/>
                  </a:lnTo>
                  <a:lnTo>
                    <a:pt x="280669" y="122237"/>
                  </a:lnTo>
                  <a:lnTo>
                    <a:pt x="280669" y="101917"/>
                  </a:lnTo>
                  <a:lnTo>
                    <a:pt x="157162" y="101917"/>
                  </a:lnTo>
                  <a:lnTo>
                    <a:pt x="96202" y="98742"/>
                  </a:lnTo>
                  <a:lnTo>
                    <a:pt x="46037" y="89852"/>
                  </a:lnTo>
                  <a:lnTo>
                    <a:pt x="12382" y="77152"/>
                  </a:lnTo>
                  <a:lnTo>
                    <a:pt x="0" y="61277"/>
                  </a:lnTo>
                  <a:close/>
                </a:path>
                <a:path w="314960" h="387350">
                  <a:moveTo>
                    <a:pt x="314642" y="61277"/>
                  </a:moveTo>
                  <a:lnTo>
                    <a:pt x="301942" y="77152"/>
                  </a:lnTo>
                  <a:lnTo>
                    <a:pt x="280669" y="85090"/>
                  </a:lnTo>
                  <a:lnTo>
                    <a:pt x="280669" y="138747"/>
                  </a:lnTo>
                  <a:lnTo>
                    <a:pt x="276225" y="142875"/>
                  </a:lnTo>
                  <a:lnTo>
                    <a:pt x="314642" y="142875"/>
                  </a:lnTo>
                  <a:lnTo>
                    <a:pt x="314642" y="61277"/>
                  </a:lnTo>
                  <a:close/>
                </a:path>
                <a:path w="314960" h="387350">
                  <a:moveTo>
                    <a:pt x="280669" y="122237"/>
                  </a:moveTo>
                  <a:lnTo>
                    <a:pt x="276225" y="122237"/>
                  </a:lnTo>
                  <a:lnTo>
                    <a:pt x="280669" y="126365"/>
                  </a:lnTo>
                  <a:lnTo>
                    <a:pt x="280669" y="122237"/>
                  </a:lnTo>
                  <a:close/>
                </a:path>
                <a:path w="314960" h="387350">
                  <a:moveTo>
                    <a:pt x="280669" y="85090"/>
                  </a:moveTo>
                  <a:lnTo>
                    <a:pt x="268287" y="89852"/>
                  </a:lnTo>
                  <a:lnTo>
                    <a:pt x="218439" y="98742"/>
                  </a:lnTo>
                  <a:lnTo>
                    <a:pt x="157162" y="101917"/>
                  </a:lnTo>
                  <a:lnTo>
                    <a:pt x="280669" y="101917"/>
                  </a:lnTo>
                  <a:lnTo>
                    <a:pt x="280669" y="85090"/>
                  </a:lnTo>
                  <a:close/>
                </a:path>
                <a:path w="314960" h="387350">
                  <a:moveTo>
                    <a:pt x="157162" y="0"/>
                  </a:moveTo>
                  <a:lnTo>
                    <a:pt x="95885" y="3175"/>
                  </a:lnTo>
                  <a:lnTo>
                    <a:pt x="46037" y="12065"/>
                  </a:lnTo>
                  <a:lnTo>
                    <a:pt x="12382" y="24765"/>
                  </a:lnTo>
                  <a:lnTo>
                    <a:pt x="0" y="40640"/>
                  </a:lnTo>
                  <a:lnTo>
                    <a:pt x="12382" y="56515"/>
                  </a:lnTo>
                  <a:lnTo>
                    <a:pt x="46037" y="69532"/>
                  </a:lnTo>
                  <a:lnTo>
                    <a:pt x="95885" y="78422"/>
                  </a:lnTo>
                  <a:lnTo>
                    <a:pt x="157162" y="81597"/>
                  </a:lnTo>
                  <a:lnTo>
                    <a:pt x="218439" y="78422"/>
                  </a:lnTo>
                  <a:lnTo>
                    <a:pt x="268287" y="69532"/>
                  </a:lnTo>
                  <a:lnTo>
                    <a:pt x="302260" y="56515"/>
                  </a:lnTo>
                  <a:lnTo>
                    <a:pt x="314642" y="40640"/>
                  </a:lnTo>
                  <a:lnTo>
                    <a:pt x="302260" y="24765"/>
                  </a:lnTo>
                  <a:lnTo>
                    <a:pt x="268287" y="12065"/>
                  </a:lnTo>
                  <a:lnTo>
                    <a:pt x="218439" y="3175"/>
                  </a:lnTo>
                  <a:lnTo>
                    <a:pt x="157162" y="0"/>
                  </a:lnTo>
                  <a:close/>
                </a:path>
              </a:pathLst>
            </a:custGeom>
            <a:solidFill>
              <a:srgbClr val="EB79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2416175" y="5546725"/>
            <a:ext cx="3143885" cy="527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100" spc="105" dirty="0">
                <a:latin typeface="Calibri"/>
                <a:cs typeface="Calibri"/>
              </a:rPr>
              <a:t>Ωστόσο,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δεν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πρέπει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να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ξεχνάμε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ότι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υπάρχουν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ακόμη </a:t>
            </a:r>
            <a:r>
              <a:rPr sz="1100" spc="114" dirty="0">
                <a:latin typeface="Calibri"/>
                <a:cs typeface="Calibri"/>
              </a:rPr>
              <a:t>παρωχημένα </a:t>
            </a:r>
            <a:r>
              <a:rPr sz="1100" spc="110" dirty="0">
                <a:latin typeface="Calibri"/>
                <a:cs typeface="Calibri"/>
              </a:rPr>
              <a:t>συστήματα </a:t>
            </a:r>
            <a:r>
              <a:rPr sz="1100" spc="114" dirty="0">
                <a:latin typeface="Calibri"/>
                <a:cs typeface="Calibri"/>
              </a:rPr>
              <a:t>που </a:t>
            </a:r>
            <a:r>
              <a:rPr sz="1100" spc="120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εφαρμόζουν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αυτά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τα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κρυπτοσυστήματα.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79165" y="0"/>
            <a:ext cx="8712835" cy="6879590"/>
            <a:chOff x="3479165" y="0"/>
            <a:chExt cx="8712835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7245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5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79165" y="4111625"/>
              <a:ext cx="7772400" cy="1786255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55344" y="392429"/>
            <a:ext cx="4272915" cy="662305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marR="5080">
              <a:lnSpc>
                <a:spcPts val="2370"/>
              </a:lnSpc>
              <a:spcBef>
                <a:spcPts val="405"/>
              </a:spcBef>
            </a:pPr>
            <a:r>
              <a:rPr sz="2200" b="0" spc="170" dirty="0">
                <a:solidFill>
                  <a:srgbClr val="000000"/>
                </a:solidFill>
                <a:latin typeface="Times New Roman"/>
                <a:cs typeface="Times New Roman"/>
              </a:rPr>
              <a:t>Συμμετρική</a:t>
            </a:r>
            <a:r>
              <a:rPr sz="2200" b="0" spc="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75" dirty="0">
                <a:solidFill>
                  <a:srgbClr val="000000"/>
                </a:solidFill>
                <a:latin typeface="Times New Roman"/>
                <a:cs typeface="Times New Roman"/>
              </a:rPr>
              <a:t>κρυπτογραφία:</a:t>
            </a:r>
            <a:r>
              <a:rPr sz="2200" b="0" spc="2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20" dirty="0">
                <a:solidFill>
                  <a:srgbClr val="000000"/>
                </a:solidFill>
                <a:latin typeface="Times New Roman"/>
                <a:cs typeface="Times New Roman"/>
              </a:rPr>
              <a:t>Μια </a:t>
            </a:r>
            <a:r>
              <a:rPr sz="2200" b="0" spc="-5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70" dirty="0">
                <a:solidFill>
                  <a:srgbClr val="000000"/>
                </a:solidFill>
                <a:latin typeface="Times New Roman"/>
                <a:cs typeface="Times New Roman"/>
              </a:rPr>
              <a:t>πρακτική</a:t>
            </a:r>
            <a:r>
              <a:rPr sz="2200" b="0" spc="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70" dirty="0">
                <a:solidFill>
                  <a:srgbClr val="000000"/>
                </a:solidFill>
                <a:latin typeface="Times New Roman"/>
                <a:cs typeface="Times New Roman"/>
              </a:rPr>
              <a:t>άποψη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2150" y="1467167"/>
            <a:ext cx="7863840" cy="391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 marR="1035685" indent="-91440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42857"/>
              <a:buFont typeface="Arial"/>
              <a:buChar char="•"/>
              <a:tabLst>
                <a:tab pos="167640" algn="l"/>
              </a:tabLst>
            </a:pPr>
            <a:r>
              <a:rPr sz="1400" spc="165" dirty="0">
                <a:latin typeface="Calibri"/>
                <a:cs typeface="Calibri"/>
              </a:rPr>
              <a:t>Μέσω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του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διαδικτυακού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εργαλείου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b="1" spc="90" dirty="0">
                <a:latin typeface="Calibri"/>
                <a:cs typeface="Calibri"/>
              </a:rPr>
              <a:t>cryptii</a:t>
            </a:r>
            <a:r>
              <a:rPr sz="1400" b="1" spc="45" dirty="0">
                <a:solidFill>
                  <a:srgbClr val="85872B"/>
                </a:solidFill>
                <a:latin typeface="Calibri"/>
                <a:cs typeface="Calibri"/>
              </a:rPr>
              <a:t> </a:t>
            </a:r>
            <a:r>
              <a:rPr sz="1400" u="sng" spc="9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https://cryp</a:t>
            </a:r>
            <a:r>
              <a:rPr sz="1400" u="sng" spc="9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tii.</a:t>
            </a:r>
            <a:r>
              <a:rPr sz="1400" spc="95" dirty="0">
                <a:latin typeface="Calibri"/>
                <a:cs typeface="Calibri"/>
              </a:rPr>
              <a:t>com),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μπορούμε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να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εφαρμόσουμε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τις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γνώσεις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45" dirty="0">
                <a:latin typeface="Calibri"/>
                <a:cs typeface="Calibri"/>
              </a:rPr>
              <a:t>μάθησης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στην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πράξη.</a:t>
            </a:r>
            <a:endParaRPr sz="14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00"/>
              </a:spcBef>
              <a:buSzPct val="128000"/>
              <a:buFont typeface="Arial"/>
              <a:buChar char="•"/>
              <a:tabLst>
                <a:tab pos="396240" algn="l"/>
              </a:tabLst>
            </a:pPr>
            <a:r>
              <a:rPr sz="1250" i="1" spc="110" dirty="0">
                <a:latin typeface="Calibri"/>
                <a:cs typeface="Calibri"/>
              </a:rPr>
              <a:t>&gt;'Σύγχρονη</a:t>
            </a:r>
            <a:r>
              <a:rPr sz="1250" i="1" spc="60" dirty="0">
                <a:latin typeface="Calibri"/>
                <a:cs typeface="Calibri"/>
              </a:rPr>
              <a:t> </a:t>
            </a:r>
            <a:r>
              <a:rPr sz="1250" i="1" spc="114" dirty="0">
                <a:latin typeface="Calibri"/>
                <a:cs typeface="Calibri"/>
              </a:rPr>
              <a:t>κρυπτογραφία'</a:t>
            </a:r>
            <a:r>
              <a:rPr sz="1250" i="1" spc="60" dirty="0">
                <a:latin typeface="Calibri"/>
                <a:cs typeface="Calibri"/>
              </a:rPr>
              <a:t> </a:t>
            </a:r>
            <a:r>
              <a:rPr sz="1250" i="1" spc="145" dirty="0">
                <a:latin typeface="Calibri"/>
                <a:cs typeface="Calibri"/>
              </a:rPr>
              <a:t>XML</a:t>
            </a:r>
            <a:r>
              <a:rPr sz="1250" i="1" spc="65" dirty="0">
                <a:latin typeface="Calibri"/>
                <a:cs typeface="Calibri"/>
              </a:rPr>
              <a:t> </a:t>
            </a:r>
            <a:r>
              <a:rPr sz="1250" i="1" spc="95" dirty="0">
                <a:latin typeface="Calibri"/>
                <a:cs typeface="Calibri"/>
              </a:rPr>
              <a:t>(Extensible</a:t>
            </a:r>
            <a:r>
              <a:rPr sz="1250" i="1" spc="70" dirty="0">
                <a:latin typeface="Calibri"/>
                <a:cs typeface="Calibri"/>
              </a:rPr>
              <a:t> </a:t>
            </a:r>
            <a:r>
              <a:rPr sz="1250" i="1" spc="120" dirty="0">
                <a:latin typeface="Calibri"/>
                <a:cs typeface="Calibri"/>
              </a:rPr>
              <a:t>Markup-</a:t>
            </a:r>
            <a:r>
              <a:rPr sz="1250" i="1" spc="70" dirty="0">
                <a:latin typeface="Calibri"/>
                <a:cs typeface="Calibri"/>
              </a:rPr>
              <a:t> </a:t>
            </a:r>
            <a:r>
              <a:rPr sz="1250" i="1" spc="114" dirty="0">
                <a:latin typeface="Calibri"/>
                <a:cs typeface="Calibri"/>
              </a:rPr>
              <a:t>δομημένη</a:t>
            </a:r>
            <a:r>
              <a:rPr sz="1250" i="1" spc="50" dirty="0">
                <a:latin typeface="Calibri"/>
                <a:cs typeface="Calibri"/>
              </a:rPr>
              <a:t> </a:t>
            </a:r>
            <a:r>
              <a:rPr sz="1250" i="1" spc="125" dirty="0">
                <a:latin typeface="Calibri"/>
                <a:cs typeface="Calibri"/>
              </a:rPr>
              <a:t>μορφή</a:t>
            </a:r>
            <a:r>
              <a:rPr sz="1250" i="1" spc="45" dirty="0">
                <a:latin typeface="Calibri"/>
                <a:cs typeface="Calibri"/>
              </a:rPr>
              <a:t> </a:t>
            </a:r>
            <a:r>
              <a:rPr sz="1250" i="1" spc="110" dirty="0">
                <a:latin typeface="Calibri"/>
                <a:cs typeface="Calibri"/>
              </a:rPr>
              <a:t>ανταλλαγής</a:t>
            </a:r>
            <a:r>
              <a:rPr sz="1250" i="1" spc="45" dirty="0">
                <a:latin typeface="Calibri"/>
                <a:cs typeface="Calibri"/>
              </a:rPr>
              <a:t> </a:t>
            </a:r>
            <a:r>
              <a:rPr sz="1250" i="1" spc="110" dirty="0">
                <a:latin typeface="Calibri"/>
                <a:cs typeface="Calibri"/>
              </a:rPr>
              <a:t>δεδομένωνn)</a:t>
            </a:r>
            <a:endParaRPr sz="1250">
              <a:latin typeface="Calibri"/>
              <a:cs typeface="Calibri"/>
            </a:endParaRPr>
          </a:p>
          <a:p>
            <a:pPr marL="167640" indent="-154940">
              <a:lnSpc>
                <a:spcPct val="100000"/>
              </a:lnSpc>
              <a:spcBef>
                <a:spcPts val="1140"/>
              </a:spcBef>
              <a:buClr>
                <a:srgbClr val="FFB800"/>
              </a:buClr>
              <a:buSzPct val="142857"/>
              <a:buFont typeface="Arial"/>
              <a:buChar char="•"/>
              <a:tabLst>
                <a:tab pos="167640" algn="l"/>
              </a:tabLst>
            </a:pPr>
            <a:r>
              <a:rPr sz="1400" spc="85" dirty="0">
                <a:latin typeface="Calibri"/>
                <a:cs typeface="Calibri"/>
              </a:rPr>
              <a:t>Ασκήσεις:</a:t>
            </a:r>
            <a:endParaRPr sz="1400">
              <a:latin typeface="Calibri"/>
              <a:cs typeface="Calibri"/>
            </a:endParaRPr>
          </a:p>
          <a:p>
            <a:pPr marL="556260" marR="777240" indent="-342900">
              <a:lnSpc>
                <a:spcPct val="119000"/>
              </a:lnSpc>
              <a:spcBef>
                <a:spcPts val="229"/>
              </a:spcBef>
              <a:buSzPct val="128000"/>
              <a:buAutoNum type="arabicPeriod"/>
              <a:tabLst>
                <a:tab pos="555625" algn="l"/>
                <a:tab pos="556260" algn="l"/>
              </a:tabLst>
            </a:pPr>
            <a:r>
              <a:rPr sz="1250" spc="90" dirty="0">
                <a:latin typeface="Calibri"/>
                <a:cs typeface="Calibri"/>
              </a:rPr>
              <a:t>Κρυπτογραφήστε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το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ακόλουθο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μήνυμα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i="1" spc="90" dirty="0">
                <a:latin typeface="Calibri"/>
                <a:cs typeface="Calibri"/>
              </a:rPr>
              <a:t>'Welcome</a:t>
            </a:r>
            <a:r>
              <a:rPr sz="1250" i="1" spc="50" dirty="0">
                <a:latin typeface="Calibri"/>
                <a:cs typeface="Calibri"/>
              </a:rPr>
              <a:t> </a:t>
            </a:r>
            <a:r>
              <a:rPr sz="1250" i="1" spc="80" dirty="0">
                <a:latin typeface="Calibri"/>
                <a:cs typeface="Calibri"/>
              </a:rPr>
              <a:t>to</a:t>
            </a:r>
            <a:r>
              <a:rPr sz="1250" i="1" spc="50" dirty="0">
                <a:latin typeface="Calibri"/>
                <a:cs typeface="Calibri"/>
              </a:rPr>
              <a:t> </a:t>
            </a:r>
            <a:r>
              <a:rPr sz="1250" i="1" spc="65" dirty="0">
                <a:latin typeface="Calibri"/>
                <a:cs typeface="Calibri"/>
              </a:rPr>
              <a:t>this</a:t>
            </a:r>
            <a:r>
              <a:rPr sz="1250" i="1" spc="60" dirty="0">
                <a:latin typeface="Calibri"/>
                <a:cs typeface="Calibri"/>
              </a:rPr>
              <a:t> </a:t>
            </a:r>
            <a:r>
              <a:rPr sz="1250" i="1" spc="75" dirty="0">
                <a:latin typeface="Calibri"/>
                <a:cs typeface="Calibri"/>
              </a:rPr>
              <a:t>module!',</a:t>
            </a:r>
            <a:r>
              <a:rPr sz="1250" i="1" spc="5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χρησιμοποιώντας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το </a:t>
            </a:r>
            <a:r>
              <a:rPr sz="1250" spc="-26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ακόλουθο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70" dirty="0">
                <a:solidFill>
                  <a:srgbClr val="7E7E7E"/>
                </a:solidFill>
                <a:latin typeface="Calibri"/>
                <a:cs typeface="Calibri"/>
              </a:rPr>
              <a:t>κλειδί:</a:t>
            </a:r>
            <a:r>
              <a:rPr sz="125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i="1" spc="75" dirty="0">
                <a:solidFill>
                  <a:srgbClr val="7E7E7E"/>
                </a:solidFill>
                <a:latin typeface="Calibri"/>
                <a:cs typeface="Calibri"/>
              </a:rPr>
              <a:t>2b7e151628aed2a6abf7158809cf4f3c</a:t>
            </a:r>
            <a:endParaRPr sz="1250">
              <a:latin typeface="Calibri"/>
              <a:cs typeface="Calibri"/>
            </a:endParaRPr>
          </a:p>
          <a:p>
            <a:pPr marL="556260" marR="1666239" indent="-342900">
              <a:lnSpc>
                <a:spcPct val="95100"/>
              </a:lnSpc>
              <a:spcBef>
                <a:spcPts val="720"/>
              </a:spcBef>
              <a:buSzPct val="128000"/>
              <a:buAutoNum type="arabicPeriod"/>
              <a:tabLst>
                <a:tab pos="556260" algn="l"/>
                <a:tab pos="556895" algn="l"/>
              </a:tabLst>
            </a:pPr>
            <a:r>
              <a:rPr sz="1250" spc="95" dirty="0">
                <a:latin typeface="Calibri"/>
                <a:cs typeface="Calibri"/>
              </a:rPr>
              <a:t>Αποκρυπτογράφηση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του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κρυπτογραφημένου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κειμένου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με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το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ίδιο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κλειδί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και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τις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ίδιες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συνθήκες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κρυπτογράφησης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950">
              <a:latin typeface="Calibri"/>
              <a:cs typeface="Calibri"/>
            </a:endParaRPr>
          </a:p>
          <a:p>
            <a:pPr marL="173355" indent="-160655">
              <a:lnSpc>
                <a:spcPct val="100000"/>
              </a:lnSpc>
              <a:spcBef>
                <a:spcPts val="5"/>
              </a:spcBef>
              <a:buClr>
                <a:srgbClr val="FFB800"/>
              </a:buClr>
              <a:buSzPct val="142857"/>
              <a:buFont typeface="Arial"/>
              <a:buChar char="•"/>
              <a:tabLst>
                <a:tab pos="173355" algn="l"/>
              </a:tabLst>
            </a:pPr>
            <a:r>
              <a:rPr sz="1400" spc="80" dirty="0">
                <a:latin typeface="Calibri"/>
                <a:cs typeface="Calibri"/>
              </a:rPr>
              <a:t>Τι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συμβαίνει;</a:t>
            </a:r>
            <a:endParaRPr sz="14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44"/>
              </a:spcBef>
              <a:buSzPct val="128000"/>
              <a:buFont typeface="Arial"/>
              <a:buChar char="•"/>
              <a:tabLst>
                <a:tab pos="396240" algn="l"/>
              </a:tabLst>
            </a:pPr>
            <a:r>
              <a:rPr sz="1250" spc="25" dirty="0">
                <a:latin typeface="Calibri"/>
                <a:cs typeface="Calibri"/>
              </a:rPr>
              <a:t>Wuala</a:t>
            </a:r>
            <a:r>
              <a:rPr sz="1250" spc="25" dirty="0">
                <a:latin typeface="Segoe UI Symbol"/>
                <a:cs typeface="Segoe UI Symbol"/>
              </a:rPr>
              <a:t>☺</a:t>
            </a:r>
            <a:endParaRPr sz="1250">
              <a:latin typeface="Segoe UI Symbol"/>
              <a:cs typeface="Segoe UI Symbol"/>
            </a:endParaRPr>
          </a:p>
          <a:p>
            <a:pPr marL="396875" marR="5244465" lvl="1" indent="-182880">
              <a:lnSpc>
                <a:spcPct val="100000"/>
              </a:lnSpc>
              <a:spcBef>
                <a:spcPts val="900"/>
              </a:spcBef>
              <a:buSzPct val="128000"/>
              <a:buFont typeface="Arial"/>
              <a:buChar char="•"/>
              <a:tabLst>
                <a:tab pos="396875" algn="l"/>
              </a:tabLst>
            </a:pPr>
            <a:r>
              <a:rPr sz="1250" spc="140" dirty="0">
                <a:latin typeface="Calibri"/>
                <a:cs typeface="Calibri"/>
              </a:rPr>
              <a:t>Μπορούμε </a:t>
            </a:r>
            <a:r>
              <a:rPr sz="1250" spc="125" dirty="0">
                <a:latin typeface="Calibri"/>
                <a:cs typeface="Calibri"/>
              </a:rPr>
              <a:t>να </a:t>
            </a:r>
            <a:r>
              <a:rPr sz="1250" spc="130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κρυπτογραφήσουμε </a:t>
            </a:r>
            <a:r>
              <a:rPr sz="1250" spc="130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μηνύματα </a:t>
            </a:r>
            <a:r>
              <a:rPr sz="1250" spc="105" dirty="0">
                <a:latin typeface="Calibri"/>
                <a:cs typeface="Calibri"/>
              </a:rPr>
              <a:t>και </a:t>
            </a:r>
            <a:r>
              <a:rPr sz="1250" spc="125" dirty="0">
                <a:latin typeface="Calibri"/>
                <a:cs typeface="Calibri"/>
              </a:rPr>
              <a:t>να </a:t>
            </a:r>
            <a:r>
              <a:rPr sz="1250" spc="130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ανακτήσουμε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το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πρωτότυπο </a:t>
            </a:r>
            <a:r>
              <a:rPr sz="1250" spc="-265" dirty="0">
                <a:latin typeface="Calibri"/>
                <a:cs typeface="Calibri"/>
              </a:rPr>
              <a:t> </a:t>
            </a:r>
            <a:r>
              <a:rPr sz="1250" spc="130" dirty="0">
                <a:latin typeface="Calibri"/>
                <a:cs typeface="Calibri"/>
              </a:rPr>
              <a:t>μήνυμα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8589" y="6145212"/>
            <a:ext cx="957580" cy="30289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600" spc="10" dirty="0">
                <a:latin typeface="Calibri"/>
                <a:cs typeface="Calibri"/>
              </a:rPr>
              <a:t>Πηγή: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Arial"/>
                <a:cs typeface="Arial"/>
              </a:rPr>
              <a:t>Wierk,</a:t>
            </a:r>
            <a:r>
              <a:rPr sz="600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600" spc="5" dirty="0">
                <a:solidFill>
                  <a:srgbClr val="151515"/>
                </a:solidFill>
                <a:latin typeface="Arial"/>
                <a:cs typeface="Arial"/>
              </a:rPr>
              <a:t>Cryptii,</a:t>
            </a:r>
            <a:r>
              <a:rPr sz="600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Arial"/>
                <a:cs typeface="Arial"/>
              </a:rPr>
              <a:t>2024.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600" spc="25" dirty="0">
                <a:latin typeface="Calibri"/>
                <a:cs typeface="Calibri"/>
              </a:rPr>
              <a:t>URL: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u="sng" spc="-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https://cryptii.co</a:t>
            </a:r>
            <a:r>
              <a:rPr sz="600" u="sng" spc="-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m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168697" y="6293167"/>
            <a:ext cx="1428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1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2554" y="6482397"/>
            <a:ext cx="44088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CSP001_C_E</a:t>
            </a:r>
            <a:r>
              <a:rPr sz="1100" spc="3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6: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Davide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Ferraris,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Πανεπιστήμιο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ΜάλαγαΙσπανία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599544" y="57467"/>
            <a:ext cx="419100" cy="44259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045"/>
              </a:lnSpc>
            </a:pPr>
            <a:r>
              <a:rPr sz="3100" spc="14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3100" spc="-2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100" spc="165" dirty="0">
                <a:solidFill>
                  <a:srgbClr val="D8D8D8"/>
                </a:solidFill>
                <a:latin typeface="Calibri"/>
                <a:cs typeface="Calibri"/>
              </a:rPr>
              <a:t>ΕΥΑΊΣΘΗΤΩΝ</a:t>
            </a:r>
            <a:endParaRPr sz="3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308600" cy="6879590"/>
            <a:chOff x="6883400" y="0"/>
            <a:chExt cx="530860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7245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04175" y="347344"/>
              <a:ext cx="3489959" cy="564038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999094" y="342582"/>
              <a:ext cx="3499485" cy="5650230"/>
            </a:xfrm>
            <a:custGeom>
              <a:avLst/>
              <a:gdLst/>
              <a:ahLst/>
              <a:cxnLst/>
              <a:rect l="l" t="t" r="r" b="b"/>
              <a:pathLst>
                <a:path w="3499484" h="5650230">
                  <a:moveTo>
                    <a:pt x="0" y="5649912"/>
                  </a:moveTo>
                  <a:lnTo>
                    <a:pt x="3499484" y="5649912"/>
                  </a:lnTo>
                  <a:lnTo>
                    <a:pt x="3499484" y="0"/>
                  </a:lnTo>
                  <a:lnTo>
                    <a:pt x="0" y="0"/>
                  </a:lnTo>
                  <a:lnTo>
                    <a:pt x="0" y="5649912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063547" y="754379"/>
              <a:ext cx="3322320" cy="4732020"/>
            </a:xfrm>
            <a:custGeom>
              <a:avLst/>
              <a:gdLst/>
              <a:ahLst/>
              <a:cxnLst/>
              <a:rect l="l" t="t" r="r" b="b"/>
              <a:pathLst>
                <a:path w="3322320" h="4732020">
                  <a:moveTo>
                    <a:pt x="0" y="1199515"/>
                  </a:moveTo>
                  <a:lnTo>
                    <a:pt x="3322320" y="1199515"/>
                  </a:lnTo>
                  <a:lnTo>
                    <a:pt x="3322320" y="0"/>
                  </a:lnTo>
                  <a:lnTo>
                    <a:pt x="0" y="0"/>
                  </a:lnTo>
                  <a:lnTo>
                    <a:pt x="0" y="1199515"/>
                  </a:lnTo>
                </a:path>
                <a:path w="3322320" h="4732020">
                  <a:moveTo>
                    <a:pt x="0" y="2345372"/>
                  </a:moveTo>
                  <a:lnTo>
                    <a:pt x="3322320" y="2345372"/>
                  </a:lnTo>
                  <a:lnTo>
                    <a:pt x="3322320" y="1226820"/>
                  </a:lnTo>
                  <a:lnTo>
                    <a:pt x="0" y="1226820"/>
                  </a:lnTo>
                  <a:lnTo>
                    <a:pt x="0" y="2345372"/>
                  </a:lnTo>
                </a:path>
                <a:path w="3322320" h="4732020">
                  <a:moveTo>
                    <a:pt x="514985" y="3358832"/>
                  </a:moveTo>
                  <a:lnTo>
                    <a:pt x="3214052" y="3358832"/>
                  </a:lnTo>
                  <a:lnTo>
                    <a:pt x="3214052" y="3175952"/>
                  </a:lnTo>
                  <a:lnTo>
                    <a:pt x="514985" y="3175952"/>
                  </a:lnTo>
                  <a:lnTo>
                    <a:pt x="514985" y="3358832"/>
                  </a:lnTo>
                </a:path>
                <a:path w="3322320" h="4732020">
                  <a:moveTo>
                    <a:pt x="534987" y="4286885"/>
                  </a:moveTo>
                  <a:lnTo>
                    <a:pt x="3235325" y="4286885"/>
                  </a:lnTo>
                  <a:lnTo>
                    <a:pt x="3235325" y="3495992"/>
                  </a:lnTo>
                  <a:lnTo>
                    <a:pt x="534987" y="3495992"/>
                  </a:lnTo>
                  <a:lnTo>
                    <a:pt x="534987" y="4286885"/>
                  </a:lnTo>
                </a:path>
                <a:path w="3322320" h="4732020">
                  <a:moveTo>
                    <a:pt x="533400" y="4732020"/>
                  </a:moveTo>
                  <a:lnTo>
                    <a:pt x="3232467" y="4732020"/>
                  </a:lnTo>
                  <a:lnTo>
                    <a:pt x="3232467" y="4311332"/>
                  </a:lnTo>
                  <a:lnTo>
                    <a:pt x="533400" y="4311332"/>
                  </a:lnTo>
                  <a:lnTo>
                    <a:pt x="533400" y="4732020"/>
                  </a:lnTo>
                </a:path>
              </a:pathLst>
            </a:custGeom>
            <a:ln w="158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55344" y="392429"/>
            <a:ext cx="4272915" cy="662305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marR="5080">
              <a:lnSpc>
                <a:spcPts val="2370"/>
              </a:lnSpc>
              <a:spcBef>
                <a:spcPts val="405"/>
              </a:spcBef>
            </a:pPr>
            <a:r>
              <a:rPr sz="2200" b="0" spc="170" dirty="0">
                <a:solidFill>
                  <a:srgbClr val="000000"/>
                </a:solidFill>
                <a:latin typeface="Times New Roman"/>
                <a:cs typeface="Times New Roman"/>
              </a:rPr>
              <a:t>Συμμετρική</a:t>
            </a:r>
            <a:r>
              <a:rPr sz="2200" b="0" spc="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75" dirty="0">
                <a:solidFill>
                  <a:srgbClr val="000000"/>
                </a:solidFill>
                <a:latin typeface="Times New Roman"/>
                <a:cs typeface="Times New Roman"/>
              </a:rPr>
              <a:t>κρυπτογραφία:</a:t>
            </a:r>
            <a:r>
              <a:rPr sz="2200" b="0" spc="2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20" dirty="0">
                <a:solidFill>
                  <a:srgbClr val="000000"/>
                </a:solidFill>
                <a:latin typeface="Times New Roman"/>
                <a:cs typeface="Times New Roman"/>
              </a:rPr>
              <a:t>Μια </a:t>
            </a:r>
            <a:r>
              <a:rPr sz="2200" b="0" spc="-5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70" dirty="0">
                <a:solidFill>
                  <a:srgbClr val="000000"/>
                </a:solidFill>
                <a:latin typeface="Times New Roman"/>
                <a:cs typeface="Times New Roman"/>
              </a:rPr>
              <a:t>πρακτική</a:t>
            </a:r>
            <a:r>
              <a:rPr sz="2200" b="0" spc="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70" dirty="0">
                <a:solidFill>
                  <a:srgbClr val="000000"/>
                </a:solidFill>
                <a:latin typeface="Times New Roman"/>
                <a:cs typeface="Times New Roman"/>
              </a:rPr>
              <a:t>άποψη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92150" y="1387792"/>
            <a:ext cx="6718934" cy="855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7640" marR="161925" indent="-154940">
              <a:lnSpc>
                <a:spcPct val="129800"/>
              </a:lnSpc>
              <a:spcBef>
                <a:spcPts val="100"/>
              </a:spcBef>
              <a:buClr>
                <a:srgbClr val="FFB800"/>
              </a:buClr>
              <a:buSzPct val="142857"/>
              <a:buFont typeface="Arial"/>
              <a:buChar char="•"/>
              <a:tabLst>
                <a:tab pos="167640" algn="l"/>
              </a:tabLst>
            </a:pPr>
            <a:r>
              <a:rPr sz="1400" spc="155" dirty="0">
                <a:latin typeface="Calibri"/>
                <a:cs typeface="Calibri"/>
              </a:rPr>
              <a:t>Μπορούμε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να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ενισχύσουμε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τις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τεχνικές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μας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γνώσεις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και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να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επεκτείνουμε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τις</a:t>
            </a:r>
            <a:endParaRPr sz="1400">
              <a:latin typeface="Calibri"/>
              <a:cs typeface="Calibri"/>
            </a:endParaRPr>
          </a:p>
          <a:p>
            <a:pPr marL="104139">
              <a:lnSpc>
                <a:spcPct val="100000"/>
              </a:lnSpc>
              <a:spcBef>
                <a:spcPts val="500"/>
              </a:spcBef>
            </a:pPr>
            <a:r>
              <a:rPr sz="1400" spc="100" dirty="0">
                <a:latin typeface="Calibri"/>
                <a:cs typeface="Calibri"/>
              </a:rPr>
              <a:t>"ΙΚΑΝΟΤΗΤΕΣ"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λαμβάνοντας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υπόψη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το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διαδικτυακό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εργαλείο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της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b="1" spc="75" dirty="0">
                <a:latin typeface="Calibri"/>
                <a:cs typeface="Calibri"/>
              </a:rPr>
              <a:t>Asecuritysite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93444" y="2287349"/>
            <a:ext cx="6332220" cy="1174681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algn="l"/>
            <a:r>
              <a:rPr lang="sv-SE" sz="1800" b="0" i="0" u="none" strike="noStrike" baseline="0" dirty="0">
                <a:solidFill>
                  <a:srgbClr val="000000"/>
                </a:solidFill>
                <a:latin typeface="ArialMT"/>
              </a:rPr>
              <a:t>• </a:t>
            </a:r>
            <a:r>
              <a:rPr lang="sv-SE" sz="1800" b="0" i="0" u="none" strike="noStrike" baseline="0" dirty="0">
                <a:solidFill>
                  <a:srgbClr val="000000"/>
                </a:solidFill>
                <a:latin typeface="CenturyGothic"/>
              </a:rPr>
              <a:t>AES: </a:t>
            </a:r>
            <a:r>
              <a:rPr lang="sv-SE" sz="1800" b="0" i="0" u="none" strike="noStrike" baseline="0" dirty="0">
                <a:solidFill>
                  <a:srgbClr val="87882D"/>
                </a:solidFill>
                <a:latin typeface="CenturyGothic"/>
              </a:rPr>
              <a:t>https://asecuritysite.com/symmetric/aes</a:t>
            </a:r>
          </a:p>
          <a:p>
            <a:pPr algn="l"/>
            <a:r>
              <a:rPr lang="fr-FR" sz="1800" b="0" i="0" u="none" strike="noStrike" baseline="0" dirty="0">
                <a:solidFill>
                  <a:srgbClr val="000000"/>
                </a:solidFill>
                <a:latin typeface="ArialMT"/>
              </a:rPr>
              <a:t>• 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CenturyGothic"/>
              </a:rPr>
              <a:t>DES: </a:t>
            </a:r>
            <a:r>
              <a:rPr lang="fr-FR" sz="1800" b="0" i="0" u="none" strike="noStrike" baseline="0" dirty="0">
                <a:solidFill>
                  <a:srgbClr val="87882D"/>
                </a:solidFill>
                <a:latin typeface="CenturyGothic"/>
              </a:rPr>
              <a:t>https://asecuritysite.com/symmetric/des</a:t>
            </a:r>
          </a:p>
          <a:p>
            <a:pPr algn="l"/>
            <a:r>
              <a:rPr lang="fr-FR" sz="1800" b="0" i="0" u="none" strike="noStrike" baseline="0" dirty="0">
                <a:solidFill>
                  <a:srgbClr val="000000"/>
                </a:solidFill>
                <a:latin typeface="ArialMT"/>
              </a:rPr>
              <a:t>• 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CenturyGothic"/>
              </a:rPr>
              <a:t>3DES: </a:t>
            </a:r>
            <a:r>
              <a:rPr lang="fr-FR" sz="1800" b="0" i="0" u="none" strike="noStrike" baseline="0" dirty="0">
                <a:solidFill>
                  <a:srgbClr val="87882D"/>
                </a:solidFill>
                <a:latin typeface="CenturyGothic"/>
              </a:rPr>
              <a:t>https://asecuritysite.com/symmetric/threedes</a:t>
            </a:r>
          </a:p>
          <a:p>
            <a:pPr algn="l"/>
            <a:r>
              <a:rPr lang="it-IT" sz="1800" b="0" i="0" u="none" strike="noStrike" baseline="0" dirty="0">
                <a:solidFill>
                  <a:srgbClr val="000000"/>
                </a:solidFill>
                <a:latin typeface="ArialMT"/>
              </a:rPr>
              <a:t>•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CenturyGothic"/>
              </a:rPr>
              <a:t>Camelia: </a:t>
            </a:r>
            <a:r>
              <a:rPr lang="it-IT" sz="1800" b="0" i="0" u="none" strike="noStrike" baseline="0" dirty="0">
                <a:solidFill>
                  <a:srgbClr val="87882D"/>
                </a:solidFill>
                <a:latin typeface="CenturyGothic"/>
              </a:rPr>
              <a:t>https://asecuritysite.com/symmetric/camellia</a:t>
            </a:r>
            <a:endParaRPr sz="125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92150" y="3716972"/>
            <a:ext cx="6282690" cy="167513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67640" indent="-154940">
              <a:lnSpc>
                <a:spcPct val="100000"/>
              </a:lnSpc>
              <a:spcBef>
                <a:spcPts val="625"/>
              </a:spcBef>
              <a:buClr>
                <a:srgbClr val="FFB800"/>
              </a:buClr>
              <a:buSzPct val="142857"/>
              <a:buFont typeface="Arial"/>
              <a:buChar char="•"/>
              <a:tabLst>
                <a:tab pos="167640" algn="l"/>
              </a:tabLst>
            </a:pPr>
            <a:r>
              <a:rPr sz="1400" spc="85" dirty="0">
                <a:latin typeface="Calibri"/>
                <a:cs typeface="Calibri"/>
              </a:rPr>
              <a:t>Ασκήσεις:</a:t>
            </a:r>
            <a:endParaRPr sz="1400">
              <a:latin typeface="Calibri"/>
              <a:cs typeface="Calibri"/>
            </a:endParaRPr>
          </a:p>
          <a:p>
            <a:pPr marL="625475" marR="193675" lvl="1" indent="-228600">
              <a:lnSpc>
                <a:spcPct val="119300"/>
              </a:lnSpc>
              <a:spcBef>
                <a:spcPts val="229"/>
              </a:spcBef>
              <a:buSzPct val="128000"/>
              <a:buAutoNum type="arabicPeriod"/>
              <a:tabLst>
                <a:tab pos="624205" algn="l"/>
              </a:tabLst>
            </a:pPr>
            <a:r>
              <a:rPr sz="1250" spc="120" dirty="0">
                <a:latin typeface="Calibri"/>
                <a:cs typeface="Calibri"/>
              </a:rPr>
              <a:t>Αποκτήστε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το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κλειδί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συνόδου,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30" dirty="0">
                <a:latin typeface="Calibri"/>
                <a:cs typeface="Calibri"/>
              </a:rPr>
              <a:t>ο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σπόρος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(ένα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ειδικό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προ-κλειδί)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για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το </a:t>
            </a:r>
            <a:r>
              <a:rPr sz="1250" spc="-265" dirty="0">
                <a:latin typeface="Calibri"/>
                <a:cs typeface="Calibri"/>
              </a:rPr>
              <a:t> </a:t>
            </a:r>
            <a:r>
              <a:rPr sz="1250" spc="135" dirty="0">
                <a:latin typeface="Calibri"/>
                <a:cs typeface="Calibri"/>
              </a:rPr>
              <a:t>η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30" dirty="0">
                <a:latin typeface="Calibri"/>
                <a:cs typeface="Calibri"/>
              </a:rPr>
              <a:t>παραγωγή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του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κλειδιού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35" dirty="0">
                <a:latin typeface="Calibri"/>
                <a:cs typeface="Calibri"/>
              </a:rPr>
              <a:t>θα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μπορούσε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να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είναι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"1234"</a:t>
            </a:r>
            <a:endParaRPr sz="1250">
              <a:latin typeface="Calibri"/>
              <a:cs typeface="Calibri"/>
            </a:endParaRPr>
          </a:p>
          <a:p>
            <a:pPr marL="624205" lvl="1" indent="-227329">
              <a:lnSpc>
                <a:spcPct val="100000"/>
              </a:lnSpc>
              <a:spcBef>
                <a:spcPts val="630"/>
              </a:spcBef>
              <a:buSzPct val="128000"/>
              <a:buAutoNum type="arabicPeriod"/>
              <a:tabLst>
                <a:tab pos="624205" algn="l"/>
              </a:tabLst>
            </a:pPr>
            <a:r>
              <a:rPr sz="1250" spc="125" dirty="0">
                <a:latin typeface="Calibri"/>
                <a:cs typeface="Calibri"/>
              </a:rPr>
              <a:t>Κρυπτογράφηση</a:t>
            </a:r>
            <a:r>
              <a:rPr sz="1250" spc="70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και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αποκρυπτογράφηση</a:t>
            </a:r>
            <a:r>
              <a:rPr sz="1250" spc="75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μηνύματος,</a:t>
            </a:r>
            <a:r>
              <a:rPr sz="1250" spc="7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π.χ"Hello</a:t>
            </a:r>
            <a:r>
              <a:rPr sz="1250" spc="75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World</a:t>
            </a:r>
            <a:r>
              <a:rPr sz="1250" spc="7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!"</a:t>
            </a:r>
            <a:endParaRPr sz="1250">
              <a:latin typeface="Calibri"/>
              <a:cs typeface="Calibri"/>
            </a:endParaRPr>
          </a:p>
          <a:p>
            <a:pPr marL="625475" marR="662940" lvl="1" indent="-228600">
              <a:lnSpc>
                <a:spcPct val="95100"/>
              </a:lnSpc>
              <a:spcBef>
                <a:spcPts val="590"/>
              </a:spcBef>
              <a:buSzPct val="128000"/>
              <a:buAutoNum type="arabicPeriod"/>
              <a:tabLst>
                <a:tab pos="624205" algn="l"/>
              </a:tabLst>
            </a:pPr>
            <a:r>
              <a:rPr sz="1250" spc="160" dirty="0">
                <a:latin typeface="Calibri"/>
                <a:cs typeface="Calibri"/>
              </a:rPr>
              <a:t>Αν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spc="130" dirty="0">
                <a:latin typeface="Calibri"/>
                <a:cs typeface="Calibri"/>
              </a:rPr>
              <a:t>έχετε</a:t>
            </a:r>
            <a:r>
              <a:rPr sz="1250" spc="75" dirty="0">
                <a:latin typeface="Calibri"/>
                <a:cs typeface="Calibri"/>
              </a:rPr>
              <a:t> </a:t>
            </a:r>
            <a:r>
              <a:rPr sz="1250" spc="135" dirty="0">
                <a:latin typeface="Calibri"/>
                <a:cs typeface="Calibri"/>
              </a:rPr>
              <a:t>χρόνο,</a:t>
            </a:r>
            <a:r>
              <a:rPr sz="1250" spc="70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ρίξτε</a:t>
            </a:r>
            <a:r>
              <a:rPr sz="1250" spc="70" dirty="0">
                <a:latin typeface="Calibri"/>
                <a:cs typeface="Calibri"/>
              </a:rPr>
              <a:t> </a:t>
            </a:r>
            <a:r>
              <a:rPr sz="1250" spc="140" dirty="0">
                <a:latin typeface="Calibri"/>
                <a:cs typeface="Calibri"/>
              </a:rPr>
              <a:t>μια</a:t>
            </a:r>
            <a:r>
              <a:rPr sz="1250" spc="75" dirty="0">
                <a:latin typeface="Calibri"/>
                <a:cs typeface="Calibri"/>
              </a:rPr>
              <a:t> </a:t>
            </a:r>
            <a:r>
              <a:rPr sz="1250" spc="140" dirty="0">
                <a:latin typeface="Calibri"/>
                <a:cs typeface="Calibri"/>
              </a:rPr>
              <a:t>ματιά</a:t>
            </a:r>
            <a:r>
              <a:rPr sz="1250" spc="75" dirty="0">
                <a:latin typeface="Calibri"/>
                <a:cs typeface="Calibri"/>
              </a:rPr>
              <a:t> </a:t>
            </a:r>
            <a:r>
              <a:rPr sz="1250" spc="145" dirty="0">
                <a:latin typeface="Calibri"/>
                <a:cs typeface="Calibri"/>
              </a:rPr>
              <a:t>στον</a:t>
            </a:r>
            <a:r>
              <a:rPr sz="1250" spc="75" dirty="0">
                <a:latin typeface="Calibri"/>
                <a:cs typeface="Calibri"/>
              </a:rPr>
              <a:t> </a:t>
            </a:r>
            <a:r>
              <a:rPr sz="1250" spc="150" dirty="0">
                <a:latin typeface="Calibri"/>
                <a:cs typeface="Calibri"/>
              </a:rPr>
              <a:t>επισυναπτόμενο</a:t>
            </a:r>
            <a:r>
              <a:rPr sz="1250" spc="75" dirty="0">
                <a:latin typeface="Calibri"/>
                <a:cs typeface="Calibri"/>
              </a:rPr>
              <a:t> </a:t>
            </a:r>
            <a:r>
              <a:rPr sz="1250" spc="150" dirty="0">
                <a:latin typeface="Calibri"/>
                <a:cs typeface="Calibri"/>
              </a:rPr>
              <a:t>κώδικα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155" dirty="0">
                <a:latin typeface="Calibri"/>
                <a:cs typeface="Calibri"/>
              </a:rPr>
              <a:t>προγραμματισμού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spc="145" dirty="0">
                <a:latin typeface="Calibri"/>
                <a:cs typeface="Calibri"/>
              </a:rPr>
              <a:t>στην</a:t>
            </a:r>
            <a:r>
              <a:rPr sz="1250" spc="70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ίδια</a:t>
            </a:r>
            <a:r>
              <a:rPr sz="1250" spc="70" dirty="0">
                <a:latin typeface="Calibri"/>
                <a:cs typeface="Calibri"/>
              </a:rPr>
              <a:t> </a:t>
            </a:r>
            <a:r>
              <a:rPr sz="1250" spc="140" dirty="0">
                <a:latin typeface="Calibri"/>
                <a:cs typeface="Calibri"/>
              </a:rPr>
              <a:t>σελίδα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385742" y="3144520"/>
            <a:ext cx="150558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100" dirty="0">
                <a:solidFill>
                  <a:srgbClr val="BF0000"/>
                </a:solidFill>
                <a:latin typeface="Calibri"/>
                <a:cs typeface="Calibri"/>
              </a:rPr>
              <a:t>Κώδικας</a:t>
            </a:r>
            <a:r>
              <a:rPr sz="800" b="1" spc="5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800" b="1" spc="100" dirty="0">
                <a:solidFill>
                  <a:srgbClr val="BF0000"/>
                </a:solidFill>
                <a:latin typeface="Calibri"/>
                <a:cs typeface="Calibri"/>
              </a:rPr>
              <a:t>προγραμματισμού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41604" y="5707697"/>
            <a:ext cx="3225165" cy="7588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600" spc="75" dirty="0">
                <a:latin typeface="Calibri"/>
                <a:cs typeface="Calibri"/>
              </a:rPr>
              <a:t>Πηγή</a:t>
            </a:r>
            <a:r>
              <a:rPr sz="600" spc="35" dirty="0">
                <a:latin typeface="Calibri"/>
                <a:cs typeface="Calibri"/>
              </a:rPr>
              <a:t> </a:t>
            </a:r>
            <a:r>
              <a:rPr sz="600" spc="60" dirty="0">
                <a:latin typeface="Calibri"/>
                <a:cs typeface="Calibri"/>
              </a:rPr>
              <a:t>και</a:t>
            </a:r>
            <a:r>
              <a:rPr sz="600" spc="35" dirty="0">
                <a:latin typeface="Calibri"/>
                <a:cs typeface="Calibri"/>
              </a:rPr>
              <a:t> </a:t>
            </a:r>
            <a:r>
              <a:rPr sz="600" spc="75" dirty="0">
                <a:latin typeface="Calibri"/>
                <a:cs typeface="Calibri"/>
              </a:rPr>
              <a:t>πηγή</a:t>
            </a:r>
            <a:r>
              <a:rPr sz="600" spc="35" dirty="0">
                <a:latin typeface="Calibri"/>
                <a:cs typeface="Calibri"/>
              </a:rPr>
              <a:t> </a:t>
            </a:r>
            <a:r>
              <a:rPr sz="600" spc="65" dirty="0">
                <a:latin typeface="Calibri"/>
                <a:cs typeface="Calibri"/>
              </a:rPr>
              <a:t>σχήματος:</a:t>
            </a:r>
            <a:r>
              <a:rPr sz="600" spc="45" dirty="0">
                <a:latin typeface="Calibri"/>
                <a:cs typeface="Calibri"/>
              </a:rPr>
              <a:t> </a:t>
            </a:r>
            <a:r>
              <a:rPr sz="600" spc="65" dirty="0">
                <a:solidFill>
                  <a:srgbClr val="333333"/>
                </a:solidFill>
                <a:latin typeface="Calibri"/>
                <a:cs typeface="Calibri"/>
              </a:rPr>
              <a:t>Buchanan,</a:t>
            </a:r>
            <a:r>
              <a:rPr sz="600" spc="3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600" spc="60" dirty="0">
                <a:solidFill>
                  <a:srgbClr val="333333"/>
                </a:solidFill>
                <a:latin typeface="Calibri"/>
                <a:cs typeface="Calibri"/>
              </a:rPr>
              <a:t>William</a:t>
            </a:r>
            <a:r>
              <a:rPr sz="600" spc="3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600" spc="40" dirty="0">
                <a:solidFill>
                  <a:srgbClr val="333333"/>
                </a:solidFill>
                <a:latin typeface="Calibri"/>
                <a:cs typeface="Calibri"/>
              </a:rPr>
              <a:t>J., </a:t>
            </a:r>
            <a:r>
              <a:rPr sz="600" spc="60" dirty="0">
                <a:solidFill>
                  <a:srgbClr val="333333"/>
                </a:solidFill>
                <a:latin typeface="Calibri"/>
                <a:cs typeface="Calibri"/>
              </a:rPr>
              <a:t>AES.</a:t>
            </a:r>
            <a:r>
              <a:rPr sz="600" spc="3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600" spc="60" dirty="0">
                <a:solidFill>
                  <a:srgbClr val="333333"/>
                </a:solidFill>
                <a:latin typeface="Calibri"/>
                <a:cs typeface="Calibri"/>
              </a:rPr>
              <a:t>Asecuritysite.com,</a:t>
            </a:r>
            <a:r>
              <a:rPr sz="600" spc="3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600" spc="65" dirty="0">
                <a:solidFill>
                  <a:srgbClr val="333333"/>
                </a:solidFill>
                <a:latin typeface="Calibri"/>
                <a:cs typeface="Calibri"/>
              </a:rPr>
              <a:t>2024.</a:t>
            </a:r>
            <a:r>
              <a:rPr sz="600" spc="5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600" spc="65" dirty="0">
                <a:solidFill>
                  <a:srgbClr val="333333"/>
                </a:solidFill>
                <a:latin typeface="Calibri"/>
                <a:cs typeface="Calibri"/>
              </a:rPr>
              <a:t>URL: </a:t>
            </a:r>
            <a:r>
              <a:rPr sz="600" spc="-12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600" u="sng" spc="6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https://asecuritysite.com/symm</a:t>
            </a:r>
            <a:r>
              <a:rPr sz="600" u="sng" spc="6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etric/aes</a:t>
            </a:r>
            <a:endParaRPr sz="600">
              <a:latin typeface="Calibri"/>
              <a:cs typeface="Calibri"/>
            </a:endParaRPr>
          </a:p>
          <a:p>
            <a:pPr marL="12700" marR="487045">
              <a:lnSpc>
                <a:spcPts val="730"/>
              </a:lnSpc>
              <a:spcBef>
                <a:spcPts val="20"/>
              </a:spcBef>
            </a:pPr>
            <a:r>
              <a:rPr sz="600" spc="70" dirty="0">
                <a:latin typeface="Calibri"/>
                <a:cs typeface="Calibri"/>
              </a:rPr>
              <a:t>Πηγή:</a:t>
            </a:r>
            <a:r>
              <a:rPr sz="600" spc="30" dirty="0">
                <a:latin typeface="Calibri"/>
                <a:cs typeface="Calibri"/>
              </a:rPr>
              <a:t> </a:t>
            </a:r>
            <a:r>
              <a:rPr sz="600" spc="65" dirty="0">
                <a:latin typeface="Calibri"/>
                <a:cs typeface="Calibri"/>
              </a:rPr>
              <a:t>Buchanan,</a:t>
            </a:r>
            <a:r>
              <a:rPr sz="600" spc="35" dirty="0">
                <a:latin typeface="Calibri"/>
                <a:cs typeface="Calibri"/>
              </a:rPr>
              <a:t> </a:t>
            </a:r>
            <a:r>
              <a:rPr sz="600" spc="60" dirty="0">
                <a:latin typeface="Calibri"/>
                <a:cs typeface="Calibri"/>
              </a:rPr>
              <a:t>William</a:t>
            </a:r>
            <a:r>
              <a:rPr sz="600" spc="35" dirty="0">
                <a:latin typeface="Calibri"/>
                <a:cs typeface="Calibri"/>
              </a:rPr>
              <a:t> </a:t>
            </a:r>
            <a:r>
              <a:rPr sz="600" spc="40" dirty="0">
                <a:latin typeface="Calibri"/>
                <a:cs typeface="Calibri"/>
              </a:rPr>
              <a:t>J.,</a:t>
            </a:r>
            <a:r>
              <a:rPr sz="600" spc="35" dirty="0">
                <a:latin typeface="Calibri"/>
                <a:cs typeface="Calibri"/>
              </a:rPr>
              <a:t> </a:t>
            </a:r>
            <a:r>
              <a:rPr sz="600" spc="75" dirty="0">
                <a:latin typeface="Calibri"/>
                <a:cs typeface="Calibri"/>
              </a:rPr>
              <a:t>DES</a:t>
            </a:r>
            <a:r>
              <a:rPr sz="600" spc="35" dirty="0">
                <a:latin typeface="Calibri"/>
                <a:cs typeface="Calibri"/>
              </a:rPr>
              <a:t> </a:t>
            </a:r>
            <a:r>
              <a:rPr sz="600" spc="55" dirty="0">
                <a:latin typeface="Calibri"/>
                <a:cs typeface="Calibri"/>
              </a:rPr>
              <a:t>Cipher.</a:t>
            </a:r>
            <a:r>
              <a:rPr sz="600" spc="40" dirty="0">
                <a:latin typeface="Calibri"/>
                <a:cs typeface="Calibri"/>
              </a:rPr>
              <a:t> </a:t>
            </a:r>
            <a:r>
              <a:rPr sz="600" spc="60" dirty="0">
                <a:solidFill>
                  <a:srgbClr val="333333"/>
                </a:solidFill>
                <a:latin typeface="Calibri"/>
                <a:cs typeface="Calibri"/>
              </a:rPr>
              <a:t>Asecuritysite.com,</a:t>
            </a:r>
            <a:r>
              <a:rPr sz="600" spc="3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600" spc="65" dirty="0">
                <a:solidFill>
                  <a:srgbClr val="333333"/>
                </a:solidFill>
                <a:latin typeface="Calibri"/>
                <a:cs typeface="Calibri"/>
              </a:rPr>
              <a:t>2024.</a:t>
            </a:r>
            <a:r>
              <a:rPr sz="600" spc="4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600" spc="65" dirty="0">
                <a:solidFill>
                  <a:srgbClr val="333333"/>
                </a:solidFill>
                <a:latin typeface="Calibri"/>
                <a:cs typeface="Calibri"/>
              </a:rPr>
              <a:t>URL: </a:t>
            </a:r>
            <a:r>
              <a:rPr sz="600" spc="-12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600" u="sng" spc="6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https://asecuritysite.com/symm</a:t>
            </a:r>
            <a:r>
              <a:rPr sz="600" u="sng" spc="6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etric/des</a:t>
            </a:r>
            <a:endParaRPr sz="600">
              <a:latin typeface="Calibri"/>
              <a:cs typeface="Calibri"/>
            </a:endParaRPr>
          </a:p>
          <a:p>
            <a:pPr marL="12700" marR="659765">
              <a:lnSpc>
                <a:spcPts val="720"/>
              </a:lnSpc>
            </a:pPr>
            <a:r>
              <a:rPr sz="600" spc="40" dirty="0">
                <a:latin typeface="Calibri"/>
                <a:cs typeface="Calibri"/>
              </a:rPr>
              <a:t>Πηγή: Buchanan, </a:t>
            </a:r>
            <a:r>
              <a:rPr sz="600" spc="35" dirty="0">
                <a:latin typeface="Calibri"/>
                <a:cs typeface="Calibri"/>
              </a:rPr>
              <a:t>William </a:t>
            </a:r>
            <a:r>
              <a:rPr sz="600" spc="20" dirty="0">
                <a:latin typeface="Calibri"/>
                <a:cs typeface="Calibri"/>
              </a:rPr>
              <a:t>J., </a:t>
            </a:r>
            <a:r>
              <a:rPr sz="600" spc="40" dirty="0">
                <a:latin typeface="Calibri"/>
                <a:cs typeface="Calibri"/>
              </a:rPr>
              <a:t>3DES </a:t>
            </a:r>
            <a:r>
              <a:rPr sz="600" spc="30" dirty="0">
                <a:latin typeface="Calibri"/>
                <a:cs typeface="Calibri"/>
              </a:rPr>
              <a:t>Cipher. </a:t>
            </a:r>
            <a:r>
              <a:rPr sz="600" spc="35" dirty="0">
                <a:latin typeface="Calibri"/>
                <a:cs typeface="Calibri"/>
              </a:rPr>
              <a:t>Asecuritysite.com, 2024. </a:t>
            </a:r>
            <a:r>
              <a:rPr sz="600" spc="40" dirty="0">
                <a:latin typeface="Calibri"/>
                <a:cs typeface="Calibri"/>
              </a:rPr>
              <a:t>URL: </a:t>
            </a:r>
            <a:r>
              <a:rPr sz="600" spc="-125" dirty="0">
                <a:latin typeface="Calibri"/>
                <a:cs typeface="Calibri"/>
              </a:rPr>
              <a:t> </a:t>
            </a:r>
            <a:r>
              <a:rPr sz="600" u="sng" spc="3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7"/>
              </a:rPr>
              <a:t>https://asecuritysite.com/symmetric/thr</a:t>
            </a:r>
            <a:r>
              <a:rPr sz="600" u="sng" spc="3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eedes</a:t>
            </a:r>
            <a:endParaRPr sz="600">
              <a:latin typeface="Calibri"/>
              <a:cs typeface="Calibri"/>
            </a:endParaRPr>
          </a:p>
          <a:p>
            <a:pPr marL="12700">
              <a:lnSpc>
                <a:spcPts val="690"/>
              </a:lnSpc>
            </a:pPr>
            <a:r>
              <a:rPr sz="600" spc="40" dirty="0">
                <a:latin typeface="Calibri"/>
                <a:cs typeface="Calibri"/>
              </a:rPr>
              <a:t>Πηγή:</a:t>
            </a:r>
            <a:r>
              <a:rPr sz="600" spc="15" dirty="0">
                <a:latin typeface="Calibri"/>
                <a:cs typeface="Calibri"/>
              </a:rPr>
              <a:t> </a:t>
            </a:r>
            <a:r>
              <a:rPr sz="600" spc="40" dirty="0">
                <a:latin typeface="Calibri"/>
                <a:cs typeface="Calibri"/>
              </a:rPr>
              <a:t>Buchanan,</a:t>
            </a:r>
            <a:r>
              <a:rPr sz="600" spc="25" dirty="0">
                <a:latin typeface="Calibri"/>
                <a:cs typeface="Calibri"/>
              </a:rPr>
              <a:t> </a:t>
            </a:r>
            <a:r>
              <a:rPr sz="600" spc="35" dirty="0">
                <a:latin typeface="Calibri"/>
                <a:cs typeface="Calibri"/>
              </a:rPr>
              <a:t>William</a:t>
            </a:r>
            <a:r>
              <a:rPr sz="600" spc="15" dirty="0">
                <a:latin typeface="Calibri"/>
                <a:cs typeface="Calibri"/>
              </a:rPr>
              <a:t> </a:t>
            </a:r>
            <a:r>
              <a:rPr sz="600" spc="20" dirty="0">
                <a:latin typeface="Calibri"/>
                <a:cs typeface="Calibri"/>
              </a:rPr>
              <a:t>J., </a:t>
            </a:r>
            <a:r>
              <a:rPr sz="600" spc="35" dirty="0">
                <a:latin typeface="Calibri"/>
                <a:cs typeface="Calibri"/>
              </a:rPr>
              <a:t>Camellia</a:t>
            </a:r>
            <a:r>
              <a:rPr sz="600" spc="15" dirty="0">
                <a:latin typeface="Calibri"/>
                <a:cs typeface="Calibri"/>
              </a:rPr>
              <a:t> </a:t>
            </a:r>
            <a:r>
              <a:rPr sz="600" spc="30" dirty="0">
                <a:latin typeface="Calibri"/>
                <a:cs typeface="Calibri"/>
              </a:rPr>
              <a:t>cipher.</a:t>
            </a:r>
            <a:r>
              <a:rPr sz="600" spc="25" dirty="0">
                <a:latin typeface="Calibri"/>
                <a:cs typeface="Calibri"/>
              </a:rPr>
              <a:t> </a:t>
            </a:r>
            <a:r>
              <a:rPr sz="600" spc="35" dirty="0">
                <a:latin typeface="Calibri"/>
                <a:cs typeface="Calibri"/>
              </a:rPr>
              <a:t>Asecuritysite.com.</a:t>
            </a:r>
            <a:r>
              <a:rPr sz="600" spc="20" dirty="0">
                <a:latin typeface="Calibri"/>
                <a:cs typeface="Calibri"/>
              </a:rPr>
              <a:t> </a:t>
            </a:r>
            <a:r>
              <a:rPr sz="600" spc="35" dirty="0">
                <a:latin typeface="Calibri"/>
                <a:cs typeface="Calibri"/>
              </a:rPr>
              <a:t>2024.</a:t>
            </a:r>
            <a:r>
              <a:rPr sz="600" spc="30" dirty="0">
                <a:latin typeface="Calibri"/>
                <a:cs typeface="Calibri"/>
              </a:rPr>
              <a:t> </a:t>
            </a:r>
            <a:r>
              <a:rPr sz="600" spc="40" dirty="0">
                <a:latin typeface="Calibri"/>
                <a:cs typeface="Calibri"/>
              </a:rPr>
              <a:t>URL:</a:t>
            </a:r>
            <a:endParaRPr sz="600">
              <a:latin typeface="Calibri"/>
              <a:cs typeface="Calibri"/>
            </a:endParaRPr>
          </a:p>
          <a:p>
            <a:pPr marL="12700">
              <a:lnSpc>
                <a:spcPts val="720"/>
              </a:lnSpc>
            </a:pPr>
            <a:r>
              <a:rPr sz="600" u="sng" spc="3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8"/>
              </a:rPr>
              <a:t>https://asecuritysite.com/symmetric/ca</a:t>
            </a:r>
            <a:r>
              <a:rPr sz="600" u="sng" spc="3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mellia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2554" y="6478270"/>
            <a:ext cx="44088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CSP001_C_E</a:t>
            </a:r>
            <a:r>
              <a:rPr sz="1100" spc="3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6: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Davide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Ferraris,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Πανεπιστήμιο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ΜάλαγαΙσπανία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464165" y="760095"/>
            <a:ext cx="89154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800" b="1" spc="55" dirty="0">
                <a:solidFill>
                  <a:srgbClr val="BF0000"/>
                </a:solidFill>
                <a:latin typeface="Calibri"/>
                <a:cs typeface="Calibri"/>
              </a:rPr>
              <a:t>Κείμενο</a:t>
            </a:r>
            <a:r>
              <a:rPr sz="800" b="1" spc="-10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800" b="1" spc="50" dirty="0">
                <a:solidFill>
                  <a:srgbClr val="BF0000"/>
                </a:solidFill>
                <a:latin typeface="Calibri"/>
                <a:cs typeface="Calibri"/>
              </a:rPr>
              <a:t>και</a:t>
            </a:r>
            <a:r>
              <a:rPr sz="800" b="1" spc="-5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800" b="1" spc="25" dirty="0">
                <a:solidFill>
                  <a:srgbClr val="BF0000"/>
                </a:solidFill>
                <a:latin typeface="Calibri"/>
                <a:cs typeface="Calibri"/>
              </a:rPr>
              <a:t>κλειδί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599544" y="57467"/>
            <a:ext cx="419100" cy="44259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045"/>
              </a:lnSpc>
            </a:pPr>
            <a:r>
              <a:rPr sz="3100" spc="14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3100" spc="-2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100" spc="165" dirty="0">
                <a:solidFill>
                  <a:srgbClr val="D8D8D8"/>
                </a:solidFill>
                <a:latin typeface="Calibri"/>
                <a:cs typeface="Calibri"/>
              </a:rPr>
              <a:t>ΕΥΑΊΣΘΗΤΩΝ</a:t>
            </a:r>
            <a:endParaRPr sz="31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127422" y="6343332"/>
            <a:ext cx="132080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3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850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640694" y="1960245"/>
            <a:ext cx="39497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800" b="1" spc="50" dirty="0">
                <a:solidFill>
                  <a:srgbClr val="BF0000"/>
                </a:solidFill>
                <a:latin typeface="Calibri"/>
                <a:cs typeface="Calibri"/>
              </a:rPr>
              <a:t>Κ</a:t>
            </a:r>
            <a:r>
              <a:rPr sz="800" b="1" spc="40" dirty="0">
                <a:solidFill>
                  <a:srgbClr val="BF0000"/>
                </a:solidFill>
                <a:latin typeface="Calibri"/>
                <a:cs typeface="Calibri"/>
              </a:rPr>
              <a:t>ε</a:t>
            </a:r>
            <a:r>
              <a:rPr sz="800" b="1" spc="25" dirty="0">
                <a:solidFill>
                  <a:srgbClr val="BF0000"/>
                </a:solidFill>
                <a:latin typeface="Calibri"/>
                <a:cs typeface="Calibri"/>
              </a:rPr>
              <a:t>ί</a:t>
            </a:r>
            <a:r>
              <a:rPr sz="800" b="1" spc="55" dirty="0">
                <a:solidFill>
                  <a:srgbClr val="BF0000"/>
                </a:solidFill>
                <a:latin typeface="Calibri"/>
                <a:cs typeface="Calibri"/>
              </a:rPr>
              <a:t>μ</a:t>
            </a:r>
            <a:r>
              <a:rPr sz="800" b="1" spc="45" dirty="0">
                <a:solidFill>
                  <a:srgbClr val="BF0000"/>
                </a:solidFill>
                <a:latin typeface="Calibri"/>
                <a:cs typeface="Calibri"/>
              </a:rPr>
              <a:t>εν</a:t>
            </a:r>
            <a:r>
              <a:rPr sz="800" b="1" spc="65" dirty="0">
                <a:solidFill>
                  <a:srgbClr val="BF0000"/>
                </a:solidFill>
                <a:latin typeface="Calibri"/>
                <a:cs typeface="Calibri"/>
              </a:rPr>
              <a:t>ο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734357" y="2714625"/>
            <a:ext cx="25590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800" b="1" spc="30" dirty="0">
                <a:solidFill>
                  <a:srgbClr val="BF0000"/>
                </a:solidFill>
                <a:latin typeface="Calibri"/>
                <a:cs typeface="Calibri"/>
              </a:rPr>
              <a:t>Απ</a:t>
            </a:r>
            <a:r>
              <a:rPr sz="800" b="1" spc="20" dirty="0">
                <a:solidFill>
                  <a:srgbClr val="BF0000"/>
                </a:solidFill>
                <a:latin typeface="Calibri"/>
                <a:cs typeface="Calibri"/>
              </a:rPr>
              <a:t>λ</a:t>
            </a:r>
            <a:r>
              <a:rPr sz="800" b="1" spc="40" dirty="0">
                <a:solidFill>
                  <a:srgbClr val="BF0000"/>
                </a:solidFill>
                <a:latin typeface="Calibri"/>
                <a:cs typeface="Calibri"/>
              </a:rPr>
              <a:t>ό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077200" y="3301047"/>
            <a:ext cx="3324225" cy="2663825"/>
          </a:xfrm>
          <a:prstGeom prst="rect">
            <a:avLst/>
          </a:prstGeom>
          <a:ln w="15875">
            <a:solidFill>
              <a:srgbClr val="B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50">
              <a:latin typeface="Times New Roman"/>
              <a:cs typeface="Times New Roman"/>
            </a:endParaRPr>
          </a:p>
          <a:p>
            <a:pPr marR="259715" algn="r">
              <a:lnSpc>
                <a:spcPct val="100000"/>
              </a:lnSpc>
            </a:pPr>
            <a:r>
              <a:rPr sz="550" b="1" spc="15" dirty="0">
                <a:solidFill>
                  <a:srgbClr val="BF0000"/>
                </a:solidFill>
                <a:latin typeface="Calibri"/>
                <a:cs typeface="Calibri"/>
              </a:rPr>
              <a:t>Παράμετροι</a:t>
            </a:r>
            <a:endParaRPr sz="5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5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5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5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5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5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5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5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5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5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5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5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450">
              <a:latin typeface="Calibri"/>
              <a:cs typeface="Calibri"/>
            </a:endParaRPr>
          </a:p>
          <a:p>
            <a:pPr marR="120014" algn="r">
              <a:lnSpc>
                <a:spcPct val="100000"/>
              </a:lnSpc>
            </a:pPr>
            <a:r>
              <a:rPr sz="550" b="1" spc="15" dirty="0">
                <a:solidFill>
                  <a:srgbClr val="BF0000"/>
                </a:solidFill>
                <a:latin typeface="Calibri"/>
                <a:cs typeface="Calibri"/>
              </a:rPr>
              <a:t>Κρυπτογράφη</a:t>
            </a:r>
            <a:endParaRPr sz="5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5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5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5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5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5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5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5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5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50">
              <a:latin typeface="Calibri"/>
              <a:cs typeface="Calibri"/>
            </a:endParaRPr>
          </a:p>
          <a:p>
            <a:pPr marR="122555" algn="r">
              <a:lnSpc>
                <a:spcPct val="100000"/>
              </a:lnSpc>
            </a:pPr>
            <a:r>
              <a:rPr sz="550" b="1" spc="30" dirty="0">
                <a:solidFill>
                  <a:srgbClr val="BF0000"/>
                </a:solidFill>
                <a:latin typeface="Calibri"/>
                <a:cs typeface="Calibri"/>
              </a:rPr>
              <a:t>Αποκρυπτογράφηση</a:t>
            </a:r>
            <a:endParaRPr sz="5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308600" cy="6879590"/>
            <a:chOff x="6883400" y="0"/>
            <a:chExt cx="530860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7245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4608195" y="4512945"/>
            <a:ext cx="454659" cy="492759"/>
            <a:chOff x="4608195" y="4512945"/>
            <a:chExt cx="454659" cy="492759"/>
          </a:xfrm>
        </p:grpSpPr>
        <p:sp>
          <p:nvSpPr>
            <p:cNvPr id="8" name="object 8"/>
            <p:cNvSpPr/>
            <p:nvPr/>
          </p:nvSpPr>
          <p:spPr>
            <a:xfrm>
              <a:off x="4616132" y="4520882"/>
              <a:ext cx="438784" cy="476884"/>
            </a:xfrm>
            <a:custGeom>
              <a:avLst/>
              <a:gdLst/>
              <a:ahLst/>
              <a:cxnLst/>
              <a:rect l="l" t="t" r="r" b="b"/>
              <a:pathLst>
                <a:path w="438785" h="476885">
                  <a:moveTo>
                    <a:pt x="438784" y="257492"/>
                  </a:moveTo>
                  <a:lnTo>
                    <a:pt x="0" y="257492"/>
                  </a:lnTo>
                  <a:lnTo>
                    <a:pt x="219392" y="476884"/>
                  </a:lnTo>
                  <a:lnTo>
                    <a:pt x="438784" y="257492"/>
                  </a:lnTo>
                  <a:close/>
                </a:path>
                <a:path w="438785" h="476885">
                  <a:moveTo>
                    <a:pt x="329247" y="0"/>
                  </a:moveTo>
                  <a:lnTo>
                    <a:pt x="109854" y="0"/>
                  </a:lnTo>
                  <a:lnTo>
                    <a:pt x="109854" y="257492"/>
                  </a:lnTo>
                  <a:lnTo>
                    <a:pt x="329247" y="257492"/>
                  </a:lnTo>
                  <a:lnTo>
                    <a:pt x="329247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616132" y="4520882"/>
              <a:ext cx="438784" cy="476884"/>
            </a:xfrm>
            <a:custGeom>
              <a:avLst/>
              <a:gdLst/>
              <a:ahLst/>
              <a:cxnLst/>
              <a:rect l="l" t="t" r="r" b="b"/>
              <a:pathLst>
                <a:path w="438785" h="476885">
                  <a:moveTo>
                    <a:pt x="438784" y="257492"/>
                  </a:moveTo>
                  <a:lnTo>
                    <a:pt x="219392" y="476884"/>
                  </a:lnTo>
                  <a:lnTo>
                    <a:pt x="0" y="257492"/>
                  </a:lnTo>
                  <a:lnTo>
                    <a:pt x="109854" y="257492"/>
                  </a:lnTo>
                  <a:lnTo>
                    <a:pt x="109854" y="0"/>
                  </a:lnTo>
                  <a:lnTo>
                    <a:pt x="329247" y="0"/>
                  </a:lnTo>
                  <a:lnTo>
                    <a:pt x="329247" y="257492"/>
                  </a:lnTo>
                  <a:lnTo>
                    <a:pt x="438784" y="257492"/>
                  </a:lnTo>
                </a:path>
              </a:pathLst>
            </a:custGeom>
            <a:ln w="15874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3001962" y="5274945"/>
            <a:ext cx="454659" cy="454659"/>
            <a:chOff x="3001962" y="5274945"/>
            <a:chExt cx="454659" cy="454659"/>
          </a:xfrm>
        </p:grpSpPr>
        <p:sp>
          <p:nvSpPr>
            <p:cNvPr id="11" name="object 11"/>
            <p:cNvSpPr/>
            <p:nvPr/>
          </p:nvSpPr>
          <p:spPr>
            <a:xfrm>
              <a:off x="3009900" y="5282882"/>
              <a:ext cx="438784" cy="438784"/>
            </a:xfrm>
            <a:custGeom>
              <a:avLst/>
              <a:gdLst/>
              <a:ahLst/>
              <a:cxnLst/>
              <a:rect l="l" t="t" r="r" b="b"/>
              <a:pathLst>
                <a:path w="438785" h="438785">
                  <a:moveTo>
                    <a:pt x="219392" y="0"/>
                  </a:moveTo>
                  <a:lnTo>
                    <a:pt x="219392" y="109854"/>
                  </a:lnTo>
                  <a:lnTo>
                    <a:pt x="0" y="109854"/>
                  </a:lnTo>
                  <a:lnTo>
                    <a:pt x="0" y="329247"/>
                  </a:lnTo>
                  <a:lnTo>
                    <a:pt x="219392" y="329247"/>
                  </a:lnTo>
                  <a:lnTo>
                    <a:pt x="219392" y="438784"/>
                  </a:lnTo>
                  <a:lnTo>
                    <a:pt x="438785" y="219392"/>
                  </a:lnTo>
                  <a:lnTo>
                    <a:pt x="2193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9900" y="5282882"/>
              <a:ext cx="438784" cy="438784"/>
            </a:xfrm>
            <a:custGeom>
              <a:avLst/>
              <a:gdLst/>
              <a:ahLst/>
              <a:cxnLst/>
              <a:rect l="l" t="t" r="r" b="b"/>
              <a:pathLst>
                <a:path w="438785" h="438785">
                  <a:moveTo>
                    <a:pt x="219392" y="0"/>
                  </a:moveTo>
                  <a:lnTo>
                    <a:pt x="438785" y="219392"/>
                  </a:lnTo>
                  <a:lnTo>
                    <a:pt x="219392" y="438784"/>
                  </a:lnTo>
                  <a:lnTo>
                    <a:pt x="219392" y="329247"/>
                  </a:lnTo>
                  <a:lnTo>
                    <a:pt x="0" y="329247"/>
                  </a:lnTo>
                  <a:lnTo>
                    <a:pt x="0" y="109854"/>
                  </a:lnTo>
                  <a:lnTo>
                    <a:pt x="219392" y="109854"/>
                  </a:lnTo>
                  <a:lnTo>
                    <a:pt x="219392" y="0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6156642" y="5280977"/>
            <a:ext cx="462280" cy="453390"/>
            <a:chOff x="6156642" y="5280977"/>
            <a:chExt cx="462280" cy="453390"/>
          </a:xfrm>
        </p:grpSpPr>
        <p:sp>
          <p:nvSpPr>
            <p:cNvPr id="14" name="object 14"/>
            <p:cNvSpPr/>
            <p:nvPr/>
          </p:nvSpPr>
          <p:spPr>
            <a:xfrm>
              <a:off x="6164579" y="5288915"/>
              <a:ext cx="446405" cy="437515"/>
            </a:xfrm>
            <a:custGeom>
              <a:avLst/>
              <a:gdLst/>
              <a:ahLst/>
              <a:cxnLst/>
              <a:rect l="l" t="t" r="r" b="b"/>
              <a:pathLst>
                <a:path w="446404" h="437514">
                  <a:moveTo>
                    <a:pt x="227965" y="0"/>
                  </a:moveTo>
                  <a:lnTo>
                    <a:pt x="227965" y="109220"/>
                  </a:lnTo>
                  <a:lnTo>
                    <a:pt x="0" y="109220"/>
                  </a:lnTo>
                  <a:lnTo>
                    <a:pt x="0" y="327977"/>
                  </a:lnTo>
                  <a:lnTo>
                    <a:pt x="227965" y="327977"/>
                  </a:lnTo>
                  <a:lnTo>
                    <a:pt x="227965" y="437515"/>
                  </a:lnTo>
                  <a:lnTo>
                    <a:pt x="446404" y="218757"/>
                  </a:lnTo>
                  <a:lnTo>
                    <a:pt x="22796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164579" y="5288915"/>
              <a:ext cx="446405" cy="437515"/>
            </a:xfrm>
            <a:custGeom>
              <a:avLst/>
              <a:gdLst/>
              <a:ahLst/>
              <a:cxnLst/>
              <a:rect l="l" t="t" r="r" b="b"/>
              <a:pathLst>
                <a:path w="446404" h="437514">
                  <a:moveTo>
                    <a:pt x="227965" y="0"/>
                  </a:moveTo>
                  <a:lnTo>
                    <a:pt x="446404" y="218757"/>
                  </a:lnTo>
                  <a:lnTo>
                    <a:pt x="227965" y="437515"/>
                  </a:lnTo>
                  <a:lnTo>
                    <a:pt x="227965" y="327977"/>
                  </a:lnTo>
                  <a:lnTo>
                    <a:pt x="0" y="327977"/>
                  </a:lnTo>
                  <a:lnTo>
                    <a:pt x="0" y="109220"/>
                  </a:lnTo>
                  <a:lnTo>
                    <a:pt x="227965" y="109220"/>
                  </a:lnTo>
                  <a:lnTo>
                    <a:pt x="227965" y="0"/>
                  </a:lnTo>
                </a:path>
              </a:pathLst>
            </a:custGeom>
            <a:ln w="15874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4912042" y="4282122"/>
            <a:ext cx="432434" cy="206375"/>
          </a:xfrm>
          <a:custGeom>
            <a:avLst/>
            <a:gdLst/>
            <a:ahLst/>
            <a:cxnLst/>
            <a:rect l="l" t="t" r="r" b="b"/>
            <a:pathLst>
              <a:path w="432435" h="206375">
                <a:moveTo>
                  <a:pt x="103187" y="0"/>
                </a:moveTo>
                <a:lnTo>
                  <a:pt x="62865" y="8254"/>
                </a:lnTo>
                <a:lnTo>
                  <a:pt x="30162" y="30162"/>
                </a:lnTo>
                <a:lnTo>
                  <a:pt x="8255" y="62864"/>
                </a:lnTo>
                <a:lnTo>
                  <a:pt x="0" y="103187"/>
                </a:lnTo>
                <a:lnTo>
                  <a:pt x="8255" y="143192"/>
                </a:lnTo>
                <a:lnTo>
                  <a:pt x="30162" y="175894"/>
                </a:lnTo>
                <a:lnTo>
                  <a:pt x="62865" y="198119"/>
                </a:lnTo>
                <a:lnTo>
                  <a:pt x="103187" y="206375"/>
                </a:lnTo>
                <a:lnTo>
                  <a:pt x="131445" y="202247"/>
                </a:lnTo>
                <a:lnTo>
                  <a:pt x="156527" y="191452"/>
                </a:lnTo>
                <a:lnTo>
                  <a:pt x="177800" y="174307"/>
                </a:lnTo>
                <a:lnTo>
                  <a:pt x="193992" y="152082"/>
                </a:lnTo>
                <a:lnTo>
                  <a:pt x="225742" y="152082"/>
                </a:lnTo>
                <a:lnTo>
                  <a:pt x="245427" y="132714"/>
                </a:lnTo>
                <a:lnTo>
                  <a:pt x="59055" y="132714"/>
                </a:lnTo>
                <a:lnTo>
                  <a:pt x="47625" y="130175"/>
                </a:lnTo>
                <a:lnTo>
                  <a:pt x="38100" y="123825"/>
                </a:lnTo>
                <a:lnTo>
                  <a:pt x="31750" y="114617"/>
                </a:lnTo>
                <a:lnTo>
                  <a:pt x="29527" y="103187"/>
                </a:lnTo>
                <a:lnTo>
                  <a:pt x="31750" y="91757"/>
                </a:lnTo>
                <a:lnTo>
                  <a:pt x="38100" y="82232"/>
                </a:lnTo>
                <a:lnTo>
                  <a:pt x="47625" y="75882"/>
                </a:lnTo>
                <a:lnTo>
                  <a:pt x="59055" y="73659"/>
                </a:lnTo>
                <a:lnTo>
                  <a:pt x="408622" y="73659"/>
                </a:lnTo>
                <a:lnTo>
                  <a:pt x="392747" y="53975"/>
                </a:lnTo>
                <a:lnTo>
                  <a:pt x="193992" y="53975"/>
                </a:lnTo>
                <a:lnTo>
                  <a:pt x="177800" y="31750"/>
                </a:lnTo>
                <a:lnTo>
                  <a:pt x="156527" y="14922"/>
                </a:lnTo>
                <a:lnTo>
                  <a:pt x="131445" y="3809"/>
                </a:lnTo>
                <a:lnTo>
                  <a:pt x="103187" y="0"/>
                </a:lnTo>
                <a:close/>
              </a:path>
              <a:path w="432435" h="206375">
                <a:moveTo>
                  <a:pt x="408622" y="73659"/>
                </a:moveTo>
                <a:lnTo>
                  <a:pt x="59055" y="73659"/>
                </a:lnTo>
                <a:lnTo>
                  <a:pt x="70485" y="75882"/>
                </a:lnTo>
                <a:lnTo>
                  <a:pt x="79692" y="82232"/>
                </a:lnTo>
                <a:lnTo>
                  <a:pt x="86042" y="91757"/>
                </a:lnTo>
                <a:lnTo>
                  <a:pt x="88265" y="103187"/>
                </a:lnTo>
                <a:lnTo>
                  <a:pt x="86042" y="114617"/>
                </a:lnTo>
                <a:lnTo>
                  <a:pt x="79692" y="123825"/>
                </a:lnTo>
                <a:lnTo>
                  <a:pt x="70485" y="130175"/>
                </a:lnTo>
                <a:lnTo>
                  <a:pt x="59055" y="132714"/>
                </a:lnTo>
                <a:lnTo>
                  <a:pt x="245427" y="132714"/>
                </a:lnTo>
                <a:lnTo>
                  <a:pt x="265112" y="152082"/>
                </a:lnTo>
                <a:lnTo>
                  <a:pt x="297180" y="120332"/>
                </a:lnTo>
                <a:lnTo>
                  <a:pt x="418465" y="120332"/>
                </a:lnTo>
                <a:lnTo>
                  <a:pt x="432117" y="103187"/>
                </a:lnTo>
                <a:lnTo>
                  <a:pt x="408622" y="73659"/>
                </a:lnTo>
                <a:close/>
              </a:path>
              <a:path w="432435" h="206375">
                <a:moveTo>
                  <a:pt x="360997" y="120332"/>
                </a:moveTo>
                <a:lnTo>
                  <a:pt x="297180" y="120332"/>
                </a:lnTo>
                <a:lnTo>
                  <a:pt x="328930" y="152082"/>
                </a:lnTo>
                <a:lnTo>
                  <a:pt x="360997" y="120332"/>
                </a:lnTo>
                <a:close/>
              </a:path>
              <a:path w="432435" h="206375">
                <a:moveTo>
                  <a:pt x="418465" y="120332"/>
                </a:moveTo>
                <a:lnTo>
                  <a:pt x="360997" y="120332"/>
                </a:lnTo>
                <a:lnTo>
                  <a:pt x="392747" y="152082"/>
                </a:lnTo>
                <a:lnTo>
                  <a:pt x="418465" y="120332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2939732" y="4671377"/>
            <a:ext cx="3193415" cy="1695450"/>
            <a:chOff x="2939732" y="4671377"/>
            <a:chExt cx="3193415" cy="1695450"/>
          </a:xfrm>
        </p:grpSpPr>
        <p:sp>
          <p:nvSpPr>
            <p:cNvPr id="18" name="object 18"/>
            <p:cNvSpPr/>
            <p:nvPr/>
          </p:nvSpPr>
          <p:spPr>
            <a:xfrm>
              <a:off x="3448685" y="4723765"/>
              <a:ext cx="2676525" cy="1635125"/>
            </a:xfrm>
            <a:custGeom>
              <a:avLst/>
              <a:gdLst/>
              <a:ahLst/>
              <a:cxnLst/>
              <a:rect l="l" t="t" r="r" b="b"/>
              <a:pathLst>
                <a:path w="2676525" h="1635125">
                  <a:moveTo>
                    <a:pt x="2676207" y="0"/>
                  </a:moveTo>
                  <a:lnTo>
                    <a:pt x="0" y="0"/>
                  </a:lnTo>
                  <a:lnTo>
                    <a:pt x="0" y="1635125"/>
                  </a:lnTo>
                  <a:lnTo>
                    <a:pt x="2676207" y="1635125"/>
                  </a:lnTo>
                  <a:lnTo>
                    <a:pt x="2676207" y="0"/>
                  </a:lnTo>
                  <a:close/>
                </a:path>
              </a:pathLst>
            </a:custGeom>
            <a:solidFill>
              <a:srgbClr val="FFB800">
                <a:alpha val="2039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448685" y="4723765"/>
              <a:ext cx="2676525" cy="1635125"/>
            </a:xfrm>
            <a:custGeom>
              <a:avLst/>
              <a:gdLst/>
              <a:ahLst/>
              <a:cxnLst/>
              <a:rect l="l" t="t" r="r" b="b"/>
              <a:pathLst>
                <a:path w="2676525" h="1635125">
                  <a:moveTo>
                    <a:pt x="0" y="1635125"/>
                  </a:moveTo>
                  <a:lnTo>
                    <a:pt x="2676207" y="1635125"/>
                  </a:lnTo>
                  <a:lnTo>
                    <a:pt x="2676207" y="0"/>
                  </a:lnTo>
                  <a:lnTo>
                    <a:pt x="0" y="0"/>
                  </a:lnTo>
                  <a:lnTo>
                    <a:pt x="0" y="1635125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39732" y="4671377"/>
              <a:ext cx="725487" cy="910907"/>
            </a:xfrm>
            <a:prstGeom prst="rect">
              <a:avLst/>
            </a:prstGeom>
          </p:spPr>
        </p:pic>
      </p:grp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855344" y="383539"/>
            <a:ext cx="3832225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8200"/>
              </a:lnSpc>
              <a:spcBef>
                <a:spcPts val="100"/>
              </a:spcBef>
            </a:pPr>
            <a:r>
              <a:rPr sz="2200" b="0" spc="170" dirty="0">
                <a:solidFill>
                  <a:srgbClr val="000000"/>
                </a:solidFill>
                <a:latin typeface="Times New Roman"/>
                <a:cs typeface="Times New Roman"/>
              </a:rPr>
              <a:t>Συμμετρική</a:t>
            </a:r>
            <a:r>
              <a:rPr sz="2200" b="0" spc="2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65" dirty="0">
                <a:solidFill>
                  <a:srgbClr val="000000"/>
                </a:solidFill>
                <a:latin typeface="Times New Roman"/>
                <a:cs typeface="Times New Roman"/>
              </a:rPr>
              <a:t>κρυπτογραφία: </a:t>
            </a:r>
            <a:r>
              <a:rPr sz="2200" b="0" spc="1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14" dirty="0">
                <a:solidFill>
                  <a:srgbClr val="000000"/>
                </a:solidFill>
                <a:latin typeface="Times New Roman"/>
                <a:cs typeface="Times New Roman"/>
              </a:rPr>
              <a:t>'Λειτουργικά</a:t>
            </a:r>
            <a:r>
              <a:rPr sz="2200" b="0" spc="10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14" dirty="0">
                <a:solidFill>
                  <a:srgbClr val="000000"/>
                </a:solidFill>
                <a:latin typeface="Times New Roman"/>
                <a:cs typeface="Times New Roman"/>
              </a:rPr>
              <a:t>χαρακτηριστικά'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92150" y="1636712"/>
            <a:ext cx="6960234" cy="19615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 marR="5080" indent="-91440" algn="just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42857"/>
              <a:buFont typeface="Arial"/>
              <a:buChar char="•"/>
              <a:tabLst>
                <a:tab pos="173355" algn="l"/>
              </a:tabLst>
            </a:pPr>
            <a:r>
              <a:rPr sz="1400" spc="100" dirty="0">
                <a:latin typeface="Calibri"/>
                <a:cs typeface="Calibri"/>
              </a:rPr>
              <a:t>Σημειώστε </a:t>
            </a:r>
            <a:r>
              <a:rPr sz="1400" spc="80" dirty="0">
                <a:latin typeface="Calibri"/>
                <a:cs typeface="Calibri"/>
              </a:rPr>
              <a:t>ότι </a:t>
            </a:r>
            <a:r>
              <a:rPr sz="1400" spc="105" dirty="0">
                <a:latin typeface="Calibri"/>
                <a:cs typeface="Calibri"/>
              </a:rPr>
              <a:t>αν </a:t>
            </a:r>
            <a:r>
              <a:rPr sz="1400" spc="80" dirty="0">
                <a:latin typeface="Calibri"/>
                <a:cs typeface="Calibri"/>
              </a:rPr>
              <a:t>οι </a:t>
            </a:r>
            <a:r>
              <a:rPr sz="1400" spc="90" dirty="0">
                <a:latin typeface="Calibri"/>
                <a:cs typeface="Calibri"/>
              </a:rPr>
              <a:t>συμμετρικοί </a:t>
            </a:r>
            <a:r>
              <a:rPr sz="1400" spc="95" dirty="0">
                <a:latin typeface="Calibri"/>
                <a:cs typeface="Calibri"/>
              </a:rPr>
              <a:t>κρυπτογραφικοί αλγόριθμοι χρησιμοποιούνταν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ως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έχουν,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θα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ήταν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δυνατό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να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λαμβάνεται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το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ίδιο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κρυπτογραφημένο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κείμενο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κάθε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φορά.</a:t>
            </a:r>
            <a:endParaRPr sz="1400">
              <a:latin typeface="Calibri"/>
              <a:cs typeface="Calibri"/>
            </a:endParaRPr>
          </a:p>
          <a:p>
            <a:pPr marL="396875" marR="344170" lvl="1" indent="-182880">
              <a:lnSpc>
                <a:spcPct val="100000"/>
              </a:lnSpc>
              <a:spcBef>
                <a:spcPts val="925"/>
              </a:spcBef>
              <a:buSzPct val="128000"/>
              <a:buFont typeface="Arial"/>
              <a:buChar char="•"/>
              <a:tabLst>
                <a:tab pos="396875" algn="l"/>
              </a:tabLst>
            </a:pPr>
            <a:r>
              <a:rPr sz="1250" spc="90" dirty="0">
                <a:latin typeface="Calibri"/>
                <a:cs typeface="Calibri"/>
              </a:rPr>
              <a:t>Δηλαδή,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για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το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ίδιο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απλό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κείμενο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ως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είσοδο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δεδομένων,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το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ίδιο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κρυπτογραφημένο </a:t>
            </a:r>
            <a:r>
              <a:rPr sz="1250" spc="-26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κείμενο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θα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λαμβάνεται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πάντα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ως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έξοδο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!</a:t>
            </a:r>
            <a:endParaRPr sz="12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900">
              <a:latin typeface="Calibri"/>
              <a:cs typeface="Calibri"/>
            </a:endParaRPr>
          </a:p>
          <a:p>
            <a:pPr marL="104139" marR="640715" indent="-91440">
              <a:lnSpc>
                <a:spcPct val="101800"/>
              </a:lnSpc>
              <a:buClr>
                <a:srgbClr val="FFB800"/>
              </a:buClr>
              <a:buSzPct val="142857"/>
              <a:buFont typeface="Arial"/>
              <a:buChar char="•"/>
              <a:tabLst>
                <a:tab pos="173355" algn="l"/>
              </a:tabLst>
            </a:pPr>
            <a:r>
              <a:rPr sz="1400" spc="85" dirty="0">
                <a:latin typeface="Calibri"/>
                <a:cs typeface="Calibri"/>
              </a:rPr>
              <a:t>Για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να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αποφευχθεί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αυτή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η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κατάσταση,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εφαρμόζονται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τρόποι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b="1" spc="90" dirty="0">
                <a:latin typeface="Calibri"/>
                <a:cs typeface="Calibri"/>
              </a:rPr>
              <a:t>λειτουργίας </a:t>
            </a:r>
            <a:r>
              <a:rPr sz="1400" b="1" spc="-30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κρυπτογράφησης μπλοκ </a:t>
            </a:r>
            <a:r>
              <a:rPr sz="1400" spc="85" dirty="0">
                <a:latin typeface="Calibri"/>
                <a:cs typeface="Calibri"/>
              </a:rPr>
              <a:t>για </a:t>
            </a:r>
            <a:r>
              <a:rPr sz="1400" b="1" spc="95" dirty="0">
                <a:latin typeface="Calibri"/>
                <a:cs typeface="Calibri"/>
              </a:rPr>
              <a:t>την </a:t>
            </a:r>
            <a:r>
              <a:rPr sz="1400" b="1" spc="105" dirty="0">
                <a:latin typeface="Calibri"/>
                <a:cs typeface="Calibri"/>
              </a:rPr>
              <a:t>εισαγωγή </a:t>
            </a:r>
            <a:r>
              <a:rPr sz="1400" b="1" spc="60" dirty="0">
                <a:latin typeface="Calibri"/>
                <a:cs typeface="Calibri"/>
              </a:rPr>
              <a:t>(</a:t>
            </a:r>
            <a:r>
              <a:rPr sz="1400" spc="60" dirty="0">
                <a:latin typeface="Calibri"/>
                <a:cs typeface="Calibri"/>
              </a:rPr>
              <a:t>) </a:t>
            </a:r>
            <a:r>
              <a:rPr sz="1400" spc="100" dirty="0">
                <a:latin typeface="Calibri"/>
                <a:cs typeface="Calibri"/>
              </a:rPr>
              <a:t>στη </a:t>
            </a:r>
            <a:r>
              <a:rPr sz="1400" spc="90" dirty="0">
                <a:latin typeface="Calibri"/>
                <a:cs typeface="Calibri"/>
              </a:rPr>
              <a:t>διαδικασία </a:t>
            </a:r>
            <a:r>
              <a:rPr sz="1400" spc="9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κρυπτογράφησης: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93444" y="3633192"/>
            <a:ext cx="3211195" cy="1029769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530"/>
              </a:spcBef>
              <a:buSzPct val="128000"/>
              <a:buFont typeface="Arial"/>
              <a:buChar char="•"/>
              <a:tabLst>
                <a:tab pos="194945" algn="l"/>
              </a:tabLst>
            </a:pPr>
            <a:r>
              <a:rPr sz="1250" spc="120" dirty="0">
                <a:latin typeface="Calibri"/>
                <a:cs typeface="Calibri"/>
              </a:rPr>
              <a:t>Αλυσίδα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μπλοκ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κρυπτογράφησης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lang="en-US" sz="1250" spc="45" dirty="0">
                <a:latin typeface="Calibri"/>
                <a:cs typeface="Calibri"/>
              </a:rPr>
              <a:t>(</a:t>
            </a:r>
            <a:r>
              <a:rPr sz="1250" spc="110" dirty="0">
                <a:latin typeface="Calibri"/>
                <a:cs typeface="Calibri"/>
              </a:rPr>
              <a:t>CBC)</a:t>
            </a:r>
            <a:endParaRPr sz="1250" dirty="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900"/>
              </a:spcBef>
              <a:buSzPct val="128000"/>
              <a:buFont typeface="Arial"/>
              <a:buChar char="•"/>
              <a:tabLst>
                <a:tab pos="194945" algn="l"/>
              </a:tabLst>
            </a:pPr>
            <a:r>
              <a:rPr sz="1250" spc="125" dirty="0" err="1">
                <a:latin typeface="Calibri"/>
                <a:cs typeface="Calibri"/>
              </a:rPr>
              <a:t>Μετρητής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lang="en-US" sz="1250" spc="25" dirty="0">
                <a:latin typeface="Calibri"/>
                <a:cs typeface="Calibri"/>
              </a:rPr>
              <a:t>(</a:t>
            </a:r>
            <a:r>
              <a:rPr sz="1250" spc="105" dirty="0">
                <a:latin typeface="Calibri"/>
                <a:cs typeface="Calibri"/>
              </a:rPr>
              <a:t>CTR)</a:t>
            </a:r>
            <a:endParaRPr sz="1250" dirty="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590"/>
              </a:spcBef>
              <a:buSzPct val="128000"/>
              <a:buFont typeface="Arial"/>
              <a:buChar char="•"/>
              <a:tabLst>
                <a:tab pos="194945" algn="l"/>
              </a:tabLst>
            </a:pPr>
            <a:r>
              <a:rPr sz="1250" spc="80" dirty="0">
                <a:latin typeface="Calibri"/>
                <a:cs typeface="Calibri"/>
              </a:rPr>
              <a:t>Λειτουργία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Galois/Counter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lang="en-US" sz="1250" spc="30" dirty="0">
                <a:latin typeface="Calibri"/>
                <a:cs typeface="Calibri"/>
              </a:rPr>
              <a:t>(</a:t>
            </a:r>
            <a:r>
              <a:rPr sz="1250" spc="100" dirty="0">
                <a:latin typeface="Calibri"/>
                <a:cs typeface="Calibri"/>
              </a:rPr>
              <a:t>GCM)</a:t>
            </a:r>
            <a:endParaRPr sz="1250" dirty="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755515" y="4219892"/>
            <a:ext cx="1733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i="1" spc="150" dirty="0">
                <a:solidFill>
                  <a:srgbClr val="931100"/>
                </a:solidFill>
                <a:latin typeface="Arial"/>
                <a:cs typeface="Arial"/>
              </a:rPr>
              <a:t>K</a:t>
            </a:r>
            <a:endParaRPr sz="14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974214" y="5276850"/>
            <a:ext cx="636905" cy="45593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70"/>
              </a:spcBef>
            </a:pPr>
            <a:r>
              <a:rPr sz="1400" spc="60" dirty="0">
                <a:latin typeface="Calibri"/>
                <a:cs typeface="Calibri"/>
              </a:rPr>
              <a:t>Απλό 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50" dirty="0">
                <a:latin typeface="Calibri"/>
                <a:cs typeface="Calibri"/>
              </a:rPr>
              <a:t>κε</a:t>
            </a:r>
            <a:r>
              <a:rPr sz="1400" spc="40" dirty="0">
                <a:latin typeface="Calibri"/>
                <a:cs typeface="Calibri"/>
              </a:rPr>
              <a:t>ίμ</a:t>
            </a:r>
            <a:r>
              <a:rPr sz="1400" spc="50" dirty="0">
                <a:latin typeface="Calibri"/>
                <a:cs typeface="Calibri"/>
              </a:rPr>
              <a:t>ε</a:t>
            </a:r>
            <a:r>
              <a:rPr sz="1400" spc="45" dirty="0">
                <a:latin typeface="Calibri"/>
                <a:cs typeface="Calibri"/>
              </a:rPr>
              <a:t>ν</a:t>
            </a:r>
            <a:r>
              <a:rPr sz="1400" spc="70" dirty="0">
                <a:latin typeface="Calibri"/>
                <a:cs typeface="Calibri"/>
              </a:rPr>
              <a:t>ο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643369" y="5311140"/>
            <a:ext cx="223964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85" dirty="0">
                <a:solidFill>
                  <a:srgbClr val="931100"/>
                </a:solidFill>
                <a:latin typeface="Calibri"/>
                <a:cs typeface="Calibri"/>
              </a:rPr>
              <a:t>Κείμενο</a:t>
            </a:r>
            <a:r>
              <a:rPr sz="1400" b="1" spc="-15" dirty="0">
                <a:solidFill>
                  <a:srgbClr val="931100"/>
                </a:solidFill>
                <a:latin typeface="Calibri"/>
                <a:cs typeface="Calibri"/>
              </a:rPr>
              <a:t> </a:t>
            </a:r>
            <a:r>
              <a:rPr sz="1400" b="1" spc="100" dirty="0">
                <a:solidFill>
                  <a:srgbClr val="931100"/>
                </a:solidFill>
                <a:latin typeface="Calibri"/>
                <a:cs typeface="Calibri"/>
              </a:rPr>
              <a:t>κρυπτογράφησης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22554" y="6269990"/>
            <a:ext cx="208724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550" spc="40" dirty="0">
                <a:latin typeface="Calibri"/>
                <a:cs typeface="Calibri"/>
              </a:rPr>
              <a:t>Πηγή </a:t>
            </a:r>
            <a:r>
              <a:rPr sz="550" spc="30" dirty="0">
                <a:latin typeface="Calibri"/>
                <a:cs typeface="Calibri"/>
              </a:rPr>
              <a:t>εικόνας: </a:t>
            </a:r>
            <a:r>
              <a:rPr sz="550" spc="35" dirty="0">
                <a:latin typeface="Calibri"/>
                <a:cs typeface="Calibri"/>
              </a:rPr>
              <a:t>Vecteezy </a:t>
            </a:r>
            <a:r>
              <a:rPr sz="5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URL:https://www.vecteezy.com/v</a:t>
            </a:r>
            <a:r>
              <a:rPr sz="5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ector</a:t>
            </a:r>
            <a:r>
              <a:rPr sz="550" spc="25" dirty="0">
                <a:solidFill>
                  <a:srgbClr val="85872B"/>
                </a:solidFill>
                <a:latin typeface="Calibri"/>
                <a:cs typeface="Calibri"/>
              </a:rPr>
              <a:t>- </a:t>
            </a:r>
            <a:r>
              <a:rPr sz="550" spc="-110" dirty="0">
                <a:solidFill>
                  <a:srgbClr val="85872B"/>
                </a:solidFill>
                <a:latin typeface="Calibri"/>
                <a:cs typeface="Calibri"/>
              </a:rPr>
              <a:t> </a:t>
            </a:r>
            <a:r>
              <a:rPr sz="5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art/17407877-</a:t>
            </a:r>
            <a:r>
              <a:rPr sz="550" u="sng" spc="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traditional-salt-shaker-sketch-hand-draw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n-vecto</a:t>
            </a:r>
            <a:r>
              <a:rPr sz="550" spc="20" dirty="0">
                <a:solidFill>
                  <a:srgbClr val="85872B"/>
                </a:solidFill>
                <a:latin typeface="Calibri"/>
                <a:cs typeface="Calibri"/>
              </a:rPr>
              <a:t>r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076700" y="6295707"/>
            <a:ext cx="73088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 spc="85" dirty="0">
                <a:latin typeface="Calibri"/>
                <a:cs typeface="Calibri"/>
              </a:rPr>
              <a:t>Λ</a:t>
            </a:r>
            <a:r>
              <a:rPr sz="950" b="1" spc="45" dirty="0">
                <a:latin typeface="Calibri"/>
                <a:cs typeface="Calibri"/>
              </a:rPr>
              <a:t>ει</a:t>
            </a:r>
            <a:r>
              <a:rPr sz="950" b="1" spc="50" dirty="0">
                <a:latin typeface="Calibri"/>
                <a:cs typeface="Calibri"/>
              </a:rPr>
              <a:t>τ</a:t>
            </a:r>
            <a:r>
              <a:rPr sz="950" b="1" spc="75" dirty="0">
                <a:latin typeface="Calibri"/>
                <a:cs typeface="Calibri"/>
              </a:rPr>
              <a:t>ο</a:t>
            </a:r>
            <a:r>
              <a:rPr sz="950" b="1" spc="70" dirty="0">
                <a:latin typeface="Calibri"/>
                <a:cs typeface="Calibri"/>
              </a:rPr>
              <a:t>υ</a:t>
            </a:r>
            <a:r>
              <a:rPr sz="950" b="1" spc="75" dirty="0">
                <a:latin typeface="Calibri"/>
                <a:cs typeface="Calibri"/>
              </a:rPr>
              <a:t>ρ</a:t>
            </a:r>
            <a:r>
              <a:rPr sz="950" b="1" spc="60" dirty="0">
                <a:latin typeface="Calibri"/>
                <a:cs typeface="Calibri"/>
              </a:rPr>
              <a:t>γ</a:t>
            </a:r>
            <a:r>
              <a:rPr sz="950" b="1" spc="15" dirty="0">
                <a:latin typeface="Calibri"/>
                <a:cs typeface="Calibri"/>
              </a:rPr>
              <a:t>ι</a:t>
            </a:r>
            <a:r>
              <a:rPr sz="950" b="1" spc="40" dirty="0">
                <a:latin typeface="Calibri"/>
                <a:cs typeface="Calibri"/>
              </a:rPr>
              <a:t>κ</a:t>
            </a:r>
            <a:r>
              <a:rPr sz="950" b="1" spc="75" dirty="0">
                <a:latin typeface="Calibri"/>
                <a:cs typeface="Calibri"/>
              </a:rPr>
              <a:t>ό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163617" y="6397307"/>
            <a:ext cx="14795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850" spc="65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22554" y="6574155"/>
            <a:ext cx="44088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CSP001_C_E</a:t>
            </a:r>
            <a:r>
              <a:rPr sz="1100" spc="3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6: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Davide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Ferraris,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Πανεπιστήμιο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ΜάλαγαΙσπανία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768725" y="5158422"/>
            <a:ext cx="2007235" cy="1089660"/>
          </a:xfrm>
          <a:custGeom>
            <a:avLst/>
            <a:gdLst/>
            <a:ahLst/>
            <a:cxnLst/>
            <a:rect l="l" t="t" r="r" b="b"/>
            <a:pathLst>
              <a:path w="2007235" h="1089660">
                <a:moveTo>
                  <a:pt x="2007235" y="0"/>
                </a:moveTo>
                <a:lnTo>
                  <a:pt x="0" y="0"/>
                </a:lnTo>
                <a:lnTo>
                  <a:pt x="0" y="1089659"/>
                </a:lnTo>
                <a:lnTo>
                  <a:pt x="2007235" y="1089659"/>
                </a:lnTo>
                <a:lnTo>
                  <a:pt x="2007235" y="0"/>
                </a:lnTo>
                <a:close/>
              </a:path>
            </a:pathLst>
          </a:custGeom>
          <a:solidFill>
            <a:srgbClr val="FFB800">
              <a:alpha val="2039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3768725" y="5158422"/>
            <a:ext cx="2007235" cy="1089660"/>
          </a:xfrm>
          <a:prstGeom prst="rect">
            <a:avLst/>
          </a:prstGeom>
          <a:ln w="15875">
            <a:solidFill>
              <a:srgbClr val="BA87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 marL="267335" marR="311150" indent="144780">
              <a:lnSpc>
                <a:spcPct val="100000"/>
              </a:lnSpc>
            </a:pPr>
            <a:r>
              <a:rPr sz="1400" spc="95" dirty="0">
                <a:solidFill>
                  <a:srgbClr val="FFFFFF"/>
                </a:solidFill>
                <a:latin typeface="Calibri"/>
                <a:cs typeface="Calibri"/>
              </a:rPr>
              <a:t>Κρ</a:t>
            </a:r>
            <a:r>
              <a:rPr sz="1400" spc="100" dirty="0">
                <a:solidFill>
                  <a:srgbClr val="FFFFFF"/>
                </a:solidFill>
                <a:latin typeface="Calibri"/>
                <a:cs typeface="Calibri"/>
              </a:rPr>
              <a:t>υ</a:t>
            </a:r>
            <a:r>
              <a:rPr sz="1400" spc="105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1400" spc="65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1400" spc="100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400" spc="80" dirty="0">
                <a:solidFill>
                  <a:srgbClr val="FFFFFF"/>
                </a:solidFill>
                <a:latin typeface="Calibri"/>
                <a:cs typeface="Calibri"/>
              </a:rPr>
              <a:t>γ</a:t>
            </a:r>
            <a:r>
              <a:rPr sz="1400" spc="95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1400" spc="10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400" spc="125" dirty="0">
                <a:solidFill>
                  <a:srgbClr val="FFFFFF"/>
                </a:solidFill>
                <a:latin typeface="Calibri"/>
                <a:cs typeface="Calibri"/>
              </a:rPr>
              <a:t>φ</a:t>
            </a:r>
            <a:r>
              <a:rPr sz="1400" spc="10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400" spc="70" dirty="0">
                <a:solidFill>
                  <a:srgbClr val="FFFFFF"/>
                </a:solidFill>
                <a:latin typeface="Calibri"/>
                <a:cs typeface="Calibri"/>
              </a:rPr>
              <a:t>μ  </a:t>
            </a:r>
            <a:r>
              <a:rPr sz="1400" spc="90" dirty="0">
                <a:solidFill>
                  <a:srgbClr val="FFFFFF"/>
                </a:solidFill>
                <a:latin typeface="Calibri"/>
                <a:cs typeface="Calibri"/>
              </a:rPr>
              <a:t>ένο </a:t>
            </a:r>
            <a:r>
              <a:rPr sz="1400" spc="95" dirty="0">
                <a:solidFill>
                  <a:srgbClr val="FFFFFF"/>
                </a:solidFill>
                <a:latin typeface="Calibri"/>
                <a:cs typeface="Calibri"/>
              </a:rPr>
              <a:t> κρυπτοσύστημα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1599544" y="57467"/>
            <a:ext cx="419100" cy="44259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045"/>
              </a:lnSpc>
            </a:pPr>
            <a:r>
              <a:rPr sz="3100" spc="14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3100" spc="-2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100" spc="165" dirty="0">
                <a:solidFill>
                  <a:srgbClr val="D8D8D8"/>
                </a:solidFill>
                <a:latin typeface="Calibri"/>
                <a:cs typeface="Calibri"/>
              </a:rPr>
              <a:t>ΕΥΑΊΣΘΗΤΩΝ</a:t>
            </a:r>
            <a:endParaRPr sz="3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62015" y="0"/>
            <a:ext cx="6229985" cy="6879590"/>
            <a:chOff x="5962015" y="0"/>
            <a:chExt cx="6229985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7562" y="0"/>
              <a:ext cx="5024437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5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50150" y="6167437"/>
              <a:ext cx="3293427" cy="61118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509067" y="3437889"/>
              <a:ext cx="1696085" cy="640080"/>
            </a:xfrm>
            <a:custGeom>
              <a:avLst/>
              <a:gdLst/>
              <a:ahLst/>
              <a:cxnLst/>
              <a:rect l="l" t="t" r="r" b="b"/>
              <a:pathLst>
                <a:path w="1696084" h="640079">
                  <a:moveTo>
                    <a:pt x="1696085" y="0"/>
                  </a:moveTo>
                  <a:lnTo>
                    <a:pt x="0" y="0"/>
                  </a:lnTo>
                  <a:lnTo>
                    <a:pt x="0" y="640080"/>
                  </a:lnTo>
                  <a:lnTo>
                    <a:pt x="1696085" y="640080"/>
                  </a:lnTo>
                  <a:lnTo>
                    <a:pt x="16960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509067" y="3437889"/>
              <a:ext cx="1696085" cy="640080"/>
            </a:xfrm>
            <a:custGeom>
              <a:avLst/>
              <a:gdLst/>
              <a:ahLst/>
              <a:cxnLst/>
              <a:rect l="l" t="t" r="r" b="b"/>
              <a:pathLst>
                <a:path w="1696084" h="640079">
                  <a:moveTo>
                    <a:pt x="0" y="640080"/>
                  </a:moveTo>
                  <a:lnTo>
                    <a:pt x="1696085" y="640080"/>
                  </a:lnTo>
                  <a:lnTo>
                    <a:pt x="1696085" y="0"/>
                  </a:lnTo>
                  <a:lnTo>
                    <a:pt x="0" y="0"/>
                  </a:lnTo>
                  <a:lnTo>
                    <a:pt x="0" y="640080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53910" y="2720339"/>
              <a:ext cx="439102" cy="85788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267575" y="2741612"/>
              <a:ext cx="180975" cy="601980"/>
            </a:xfrm>
            <a:custGeom>
              <a:avLst/>
              <a:gdLst/>
              <a:ahLst/>
              <a:cxnLst/>
              <a:rect l="l" t="t" r="r" b="b"/>
              <a:pathLst>
                <a:path w="180975" h="601979">
                  <a:moveTo>
                    <a:pt x="60325" y="421004"/>
                  </a:moveTo>
                  <a:lnTo>
                    <a:pt x="0" y="421004"/>
                  </a:lnTo>
                  <a:lnTo>
                    <a:pt x="90487" y="601979"/>
                  </a:lnTo>
                  <a:lnTo>
                    <a:pt x="165734" y="451167"/>
                  </a:lnTo>
                  <a:lnTo>
                    <a:pt x="60325" y="451167"/>
                  </a:lnTo>
                  <a:lnTo>
                    <a:pt x="60325" y="421004"/>
                  </a:lnTo>
                  <a:close/>
                </a:path>
                <a:path w="180975" h="601979">
                  <a:moveTo>
                    <a:pt x="120650" y="0"/>
                  </a:moveTo>
                  <a:lnTo>
                    <a:pt x="60325" y="0"/>
                  </a:lnTo>
                  <a:lnTo>
                    <a:pt x="60325" y="451167"/>
                  </a:lnTo>
                  <a:lnTo>
                    <a:pt x="120650" y="451167"/>
                  </a:lnTo>
                  <a:lnTo>
                    <a:pt x="120650" y="0"/>
                  </a:lnTo>
                  <a:close/>
                </a:path>
                <a:path w="180975" h="601979">
                  <a:moveTo>
                    <a:pt x="180975" y="421004"/>
                  </a:moveTo>
                  <a:lnTo>
                    <a:pt x="120650" y="421004"/>
                  </a:lnTo>
                  <a:lnTo>
                    <a:pt x="120650" y="451167"/>
                  </a:lnTo>
                  <a:lnTo>
                    <a:pt x="165734" y="451167"/>
                  </a:lnTo>
                  <a:lnTo>
                    <a:pt x="180975" y="4210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189720" y="3429000"/>
              <a:ext cx="1696085" cy="640080"/>
            </a:xfrm>
            <a:custGeom>
              <a:avLst/>
              <a:gdLst/>
              <a:ahLst/>
              <a:cxnLst/>
              <a:rect l="l" t="t" r="r" b="b"/>
              <a:pathLst>
                <a:path w="1696084" h="640079">
                  <a:moveTo>
                    <a:pt x="1696084" y="0"/>
                  </a:moveTo>
                  <a:lnTo>
                    <a:pt x="0" y="0"/>
                  </a:lnTo>
                  <a:lnTo>
                    <a:pt x="0" y="640080"/>
                  </a:lnTo>
                  <a:lnTo>
                    <a:pt x="1696084" y="640080"/>
                  </a:lnTo>
                  <a:lnTo>
                    <a:pt x="16960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189720" y="3429000"/>
              <a:ext cx="1696085" cy="640080"/>
            </a:xfrm>
            <a:custGeom>
              <a:avLst/>
              <a:gdLst/>
              <a:ahLst/>
              <a:cxnLst/>
              <a:rect l="l" t="t" r="r" b="b"/>
              <a:pathLst>
                <a:path w="1696084" h="640079">
                  <a:moveTo>
                    <a:pt x="0" y="640080"/>
                  </a:moveTo>
                  <a:lnTo>
                    <a:pt x="1696084" y="640080"/>
                  </a:lnTo>
                  <a:lnTo>
                    <a:pt x="1696084" y="0"/>
                  </a:lnTo>
                  <a:lnTo>
                    <a:pt x="0" y="0"/>
                  </a:lnTo>
                  <a:lnTo>
                    <a:pt x="0" y="640080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34562" y="2712720"/>
              <a:ext cx="439102" cy="85788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9948227" y="2733992"/>
              <a:ext cx="180975" cy="601980"/>
            </a:xfrm>
            <a:custGeom>
              <a:avLst/>
              <a:gdLst/>
              <a:ahLst/>
              <a:cxnLst/>
              <a:rect l="l" t="t" r="r" b="b"/>
              <a:pathLst>
                <a:path w="180975" h="601979">
                  <a:moveTo>
                    <a:pt x="60325" y="421005"/>
                  </a:moveTo>
                  <a:lnTo>
                    <a:pt x="0" y="421005"/>
                  </a:lnTo>
                  <a:lnTo>
                    <a:pt x="90487" y="601980"/>
                  </a:lnTo>
                  <a:lnTo>
                    <a:pt x="165734" y="451167"/>
                  </a:lnTo>
                  <a:lnTo>
                    <a:pt x="60325" y="451167"/>
                  </a:lnTo>
                  <a:lnTo>
                    <a:pt x="60325" y="421005"/>
                  </a:lnTo>
                  <a:close/>
                </a:path>
                <a:path w="180975" h="601979">
                  <a:moveTo>
                    <a:pt x="120650" y="0"/>
                  </a:moveTo>
                  <a:lnTo>
                    <a:pt x="60325" y="0"/>
                  </a:lnTo>
                  <a:lnTo>
                    <a:pt x="60325" y="451167"/>
                  </a:lnTo>
                  <a:lnTo>
                    <a:pt x="120650" y="451167"/>
                  </a:lnTo>
                  <a:lnTo>
                    <a:pt x="120650" y="0"/>
                  </a:lnTo>
                  <a:close/>
                </a:path>
                <a:path w="180975" h="601979">
                  <a:moveTo>
                    <a:pt x="180975" y="421005"/>
                  </a:moveTo>
                  <a:lnTo>
                    <a:pt x="120650" y="421005"/>
                  </a:lnTo>
                  <a:lnTo>
                    <a:pt x="120650" y="451167"/>
                  </a:lnTo>
                  <a:lnTo>
                    <a:pt x="165734" y="451167"/>
                  </a:lnTo>
                  <a:lnTo>
                    <a:pt x="180975" y="42100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53910" y="4128452"/>
              <a:ext cx="439102" cy="85788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7267575" y="4149725"/>
              <a:ext cx="180975" cy="601980"/>
            </a:xfrm>
            <a:custGeom>
              <a:avLst/>
              <a:gdLst/>
              <a:ahLst/>
              <a:cxnLst/>
              <a:rect l="l" t="t" r="r" b="b"/>
              <a:pathLst>
                <a:path w="180975" h="601979">
                  <a:moveTo>
                    <a:pt x="60325" y="421005"/>
                  </a:moveTo>
                  <a:lnTo>
                    <a:pt x="0" y="421005"/>
                  </a:lnTo>
                  <a:lnTo>
                    <a:pt x="90487" y="601980"/>
                  </a:lnTo>
                  <a:lnTo>
                    <a:pt x="165734" y="451167"/>
                  </a:lnTo>
                  <a:lnTo>
                    <a:pt x="60325" y="451167"/>
                  </a:lnTo>
                  <a:lnTo>
                    <a:pt x="60325" y="421005"/>
                  </a:lnTo>
                  <a:close/>
                </a:path>
                <a:path w="180975" h="601979">
                  <a:moveTo>
                    <a:pt x="120650" y="0"/>
                  </a:moveTo>
                  <a:lnTo>
                    <a:pt x="60325" y="0"/>
                  </a:lnTo>
                  <a:lnTo>
                    <a:pt x="60325" y="451167"/>
                  </a:lnTo>
                  <a:lnTo>
                    <a:pt x="120650" y="451167"/>
                  </a:lnTo>
                  <a:lnTo>
                    <a:pt x="120650" y="0"/>
                  </a:lnTo>
                  <a:close/>
                </a:path>
                <a:path w="180975" h="601979">
                  <a:moveTo>
                    <a:pt x="180975" y="421005"/>
                  </a:moveTo>
                  <a:lnTo>
                    <a:pt x="120650" y="421005"/>
                  </a:lnTo>
                  <a:lnTo>
                    <a:pt x="120650" y="451167"/>
                  </a:lnTo>
                  <a:lnTo>
                    <a:pt x="165734" y="451167"/>
                  </a:lnTo>
                  <a:lnTo>
                    <a:pt x="180975" y="42100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34562" y="4120832"/>
              <a:ext cx="439102" cy="85788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9948227" y="4142105"/>
              <a:ext cx="180975" cy="601980"/>
            </a:xfrm>
            <a:custGeom>
              <a:avLst/>
              <a:gdLst/>
              <a:ahLst/>
              <a:cxnLst/>
              <a:rect l="l" t="t" r="r" b="b"/>
              <a:pathLst>
                <a:path w="180975" h="601979">
                  <a:moveTo>
                    <a:pt x="60325" y="421005"/>
                  </a:moveTo>
                  <a:lnTo>
                    <a:pt x="0" y="421005"/>
                  </a:lnTo>
                  <a:lnTo>
                    <a:pt x="90487" y="601980"/>
                  </a:lnTo>
                  <a:lnTo>
                    <a:pt x="165734" y="451167"/>
                  </a:lnTo>
                  <a:lnTo>
                    <a:pt x="60325" y="451167"/>
                  </a:lnTo>
                  <a:lnTo>
                    <a:pt x="60325" y="421005"/>
                  </a:lnTo>
                  <a:close/>
                </a:path>
                <a:path w="180975" h="601979">
                  <a:moveTo>
                    <a:pt x="120650" y="0"/>
                  </a:moveTo>
                  <a:lnTo>
                    <a:pt x="60325" y="0"/>
                  </a:lnTo>
                  <a:lnTo>
                    <a:pt x="60325" y="451167"/>
                  </a:lnTo>
                  <a:lnTo>
                    <a:pt x="120650" y="451167"/>
                  </a:lnTo>
                  <a:lnTo>
                    <a:pt x="120650" y="0"/>
                  </a:lnTo>
                  <a:close/>
                </a:path>
                <a:path w="180975" h="601979">
                  <a:moveTo>
                    <a:pt x="180975" y="421005"/>
                  </a:moveTo>
                  <a:lnTo>
                    <a:pt x="120650" y="421005"/>
                  </a:lnTo>
                  <a:lnTo>
                    <a:pt x="120650" y="451167"/>
                  </a:lnTo>
                  <a:lnTo>
                    <a:pt x="165734" y="451167"/>
                  </a:lnTo>
                  <a:lnTo>
                    <a:pt x="180975" y="42100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36790" y="2753677"/>
              <a:ext cx="2785745" cy="174656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7358062" y="2867342"/>
              <a:ext cx="2529840" cy="1579245"/>
            </a:xfrm>
            <a:custGeom>
              <a:avLst/>
              <a:gdLst/>
              <a:ahLst/>
              <a:cxnLst/>
              <a:rect l="l" t="t" r="r" b="b"/>
              <a:pathLst>
                <a:path w="2529840" h="1579245">
                  <a:moveTo>
                    <a:pt x="1234757" y="1518920"/>
                  </a:moveTo>
                  <a:lnTo>
                    <a:pt x="0" y="1518920"/>
                  </a:lnTo>
                  <a:lnTo>
                    <a:pt x="0" y="1579245"/>
                  </a:lnTo>
                  <a:lnTo>
                    <a:pt x="1264920" y="1579245"/>
                  </a:lnTo>
                  <a:lnTo>
                    <a:pt x="1276667" y="1577022"/>
                  </a:lnTo>
                  <a:lnTo>
                    <a:pt x="1286192" y="1570355"/>
                  </a:lnTo>
                  <a:lnTo>
                    <a:pt x="1292542" y="1560830"/>
                  </a:lnTo>
                  <a:lnTo>
                    <a:pt x="1295082" y="1549082"/>
                  </a:lnTo>
                  <a:lnTo>
                    <a:pt x="1234757" y="1549082"/>
                  </a:lnTo>
                  <a:lnTo>
                    <a:pt x="1234757" y="1518920"/>
                  </a:lnTo>
                  <a:close/>
                </a:path>
                <a:path w="2529840" h="1579245">
                  <a:moveTo>
                    <a:pt x="2348865" y="60325"/>
                  </a:moveTo>
                  <a:lnTo>
                    <a:pt x="1264920" y="60325"/>
                  </a:lnTo>
                  <a:lnTo>
                    <a:pt x="1253172" y="62865"/>
                  </a:lnTo>
                  <a:lnTo>
                    <a:pt x="1243647" y="69215"/>
                  </a:lnTo>
                  <a:lnTo>
                    <a:pt x="1236979" y="78740"/>
                  </a:lnTo>
                  <a:lnTo>
                    <a:pt x="1234757" y="90487"/>
                  </a:lnTo>
                  <a:lnTo>
                    <a:pt x="1234757" y="1549082"/>
                  </a:lnTo>
                  <a:lnTo>
                    <a:pt x="1264920" y="1518920"/>
                  </a:lnTo>
                  <a:lnTo>
                    <a:pt x="1295082" y="1518920"/>
                  </a:lnTo>
                  <a:lnTo>
                    <a:pt x="1295082" y="120650"/>
                  </a:lnTo>
                  <a:lnTo>
                    <a:pt x="1264920" y="120650"/>
                  </a:lnTo>
                  <a:lnTo>
                    <a:pt x="1295082" y="90487"/>
                  </a:lnTo>
                  <a:lnTo>
                    <a:pt x="2348865" y="90487"/>
                  </a:lnTo>
                  <a:lnTo>
                    <a:pt x="2348865" y="60325"/>
                  </a:lnTo>
                  <a:close/>
                </a:path>
                <a:path w="2529840" h="1579245">
                  <a:moveTo>
                    <a:pt x="1295082" y="1518920"/>
                  </a:moveTo>
                  <a:lnTo>
                    <a:pt x="1264920" y="1518920"/>
                  </a:lnTo>
                  <a:lnTo>
                    <a:pt x="1234757" y="1549082"/>
                  </a:lnTo>
                  <a:lnTo>
                    <a:pt x="1295082" y="1549082"/>
                  </a:lnTo>
                  <a:lnTo>
                    <a:pt x="1295082" y="1518920"/>
                  </a:lnTo>
                  <a:close/>
                </a:path>
                <a:path w="2529840" h="1579245">
                  <a:moveTo>
                    <a:pt x="2348865" y="0"/>
                  </a:moveTo>
                  <a:lnTo>
                    <a:pt x="2348865" y="180975"/>
                  </a:lnTo>
                  <a:lnTo>
                    <a:pt x="2469515" y="120650"/>
                  </a:lnTo>
                  <a:lnTo>
                    <a:pt x="2379027" y="120650"/>
                  </a:lnTo>
                  <a:lnTo>
                    <a:pt x="2379027" y="60325"/>
                  </a:lnTo>
                  <a:lnTo>
                    <a:pt x="2469515" y="60325"/>
                  </a:lnTo>
                  <a:lnTo>
                    <a:pt x="2348865" y="0"/>
                  </a:lnTo>
                  <a:close/>
                </a:path>
                <a:path w="2529840" h="1579245">
                  <a:moveTo>
                    <a:pt x="1295082" y="90487"/>
                  </a:moveTo>
                  <a:lnTo>
                    <a:pt x="1264920" y="120650"/>
                  </a:lnTo>
                  <a:lnTo>
                    <a:pt x="1295082" y="120650"/>
                  </a:lnTo>
                  <a:lnTo>
                    <a:pt x="1295082" y="90487"/>
                  </a:lnTo>
                  <a:close/>
                </a:path>
                <a:path w="2529840" h="1579245">
                  <a:moveTo>
                    <a:pt x="2348865" y="90487"/>
                  </a:moveTo>
                  <a:lnTo>
                    <a:pt x="1295082" y="90487"/>
                  </a:lnTo>
                  <a:lnTo>
                    <a:pt x="1295082" y="120650"/>
                  </a:lnTo>
                  <a:lnTo>
                    <a:pt x="2348865" y="120650"/>
                  </a:lnTo>
                  <a:lnTo>
                    <a:pt x="2348865" y="90487"/>
                  </a:lnTo>
                  <a:close/>
                </a:path>
                <a:path w="2529840" h="1579245">
                  <a:moveTo>
                    <a:pt x="2469515" y="60325"/>
                  </a:moveTo>
                  <a:lnTo>
                    <a:pt x="2379027" y="60325"/>
                  </a:lnTo>
                  <a:lnTo>
                    <a:pt x="2379027" y="120650"/>
                  </a:lnTo>
                  <a:lnTo>
                    <a:pt x="2469515" y="120650"/>
                  </a:lnTo>
                  <a:lnTo>
                    <a:pt x="2529840" y="90487"/>
                  </a:lnTo>
                  <a:lnTo>
                    <a:pt x="2469515" y="603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220902" y="2855912"/>
              <a:ext cx="274320" cy="242570"/>
            </a:xfrm>
            <a:custGeom>
              <a:avLst/>
              <a:gdLst/>
              <a:ahLst/>
              <a:cxnLst/>
              <a:rect l="l" t="t" r="r" b="b"/>
              <a:pathLst>
                <a:path w="274320" h="242569">
                  <a:moveTo>
                    <a:pt x="137159" y="0"/>
                  </a:moveTo>
                  <a:lnTo>
                    <a:pt x="83819" y="9525"/>
                  </a:lnTo>
                  <a:lnTo>
                    <a:pt x="40322" y="35560"/>
                  </a:lnTo>
                  <a:lnTo>
                    <a:pt x="10794" y="73977"/>
                  </a:lnTo>
                  <a:lnTo>
                    <a:pt x="0" y="121285"/>
                  </a:lnTo>
                  <a:lnTo>
                    <a:pt x="10794" y="168275"/>
                  </a:lnTo>
                  <a:lnTo>
                    <a:pt x="40322" y="206692"/>
                  </a:lnTo>
                  <a:lnTo>
                    <a:pt x="83819" y="232727"/>
                  </a:lnTo>
                  <a:lnTo>
                    <a:pt x="137159" y="242252"/>
                  </a:lnTo>
                  <a:lnTo>
                    <a:pt x="190500" y="232727"/>
                  </a:lnTo>
                  <a:lnTo>
                    <a:pt x="233997" y="206692"/>
                  </a:lnTo>
                  <a:lnTo>
                    <a:pt x="263525" y="168275"/>
                  </a:lnTo>
                  <a:lnTo>
                    <a:pt x="274319" y="121285"/>
                  </a:lnTo>
                  <a:lnTo>
                    <a:pt x="263525" y="73977"/>
                  </a:lnTo>
                  <a:lnTo>
                    <a:pt x="233997" y="35560"/>
                  </a:lnTo>
                  <a:lnTo>
                    <a:pt x="190500" y="9525"/>
                  </a:lnTo>
                  <a:lnTo>
                    <a:pt x="1371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220902" y="2855912"/>
              <a:ext cx="274320" cy="242570"/>
            </a:xfrm>
            <a:custGeom>
              <a:avLst/>
              <a:gdLst/>
              <a:ahLst/>
              <a:cxnLst/>
              <a:rect l="l" t="t" r="r" b="b"/>
              <a:pathLst>
                <a:path w="274320" h="242569">
                  <a:moveTo>
                    <a:pt x="137159" y="0"/>
                  </a:moveTo>
                  <a:lnTo>
                    <a:pt x="137159" y="242252"/>
                  </a:lnTo>
                </a:path>
                <a:path w="274320" h="242569">
                  <a:moveTo>
                    <a:pt x="0" y="121285"/>
                  </a:moveTo>
                  <a:lnTo>
                    <a:pt x="274319" y="121285"/>
                  </a:lnTo>
                </a:path>
                <a:path w="274320" h="242569">
                  <a:moveTo>
                    <a:pt x="0" y="121285"/>
                  </a:moveTo>
                  <a:lnTo>
                    <a:pt x="10794" y="73977"/>
                  </a:lnTo>
                  <a:lnTo>
                    <a:pt x="40322" y="35560"/>
                  </a:lnTo>
                  <a:lnTo>
                    <a:pt x="83819" y="9525"/>
                  </a:lnTo>
                  <a:lnTo>
                    <a:pt x="137159" y="0"/>
                  </a:lnTo>
                  <a:lnTo>
                    <a:pt x="190500" y="9525"/>
                  </a:lnTo>
                  <a:lnTo>
                    <a:pt x="233997" y="35560"/>
                  </a:lnTo>
                  <a:lnTo>
                    <a:pt x="263525" y="73977"/>
                  </a:lnTo>
                  <a:lnTo>
                    <a:pt x="274319" y="121285"/>
                  </a:lnTo>
                  <a:lnTo>
                    <a:pt x="263525" y="168275"/>
                  </a:lnTo>
                  <a:lnTo>
                    <a:pt x="233997" y="206692"/>
                  </a:lnTo>
                  <a:lnTo>
                    <a:pt x="190500" y="232727"/>
                  </a:lnTo>
                  <a:lnTo>
                    <a:pt x="137159" y="242252"/>
                  </a:lnTo>
                  <a:lnTo>
                    <a:pt x="83819" y="232727"/>
                  </a:lnTo>
                  <a:lnTo>
                    <a:pt x="40322" y="206692"/>
                  </a:lnTo>
                  <a:lnTo>
                    <a:pt x="10794" y="168275"/>
                  </a:lnTo>
                  <a:lnTo>
                    <a:pt x="0" y="121285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79820" y="2681922"/>
              <a:ext cx="1275715" cy="53054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6201410" y="2703830"/>
              <a:ext cx="1019175" cy="364490"/>
            </a:xfrm>
            <a:custGeom>
              <a:avLst/>
              <a:gdLst/>
              <a:ahLst/>
              <a:cxnLst/>
              <a:rect l="l" t="t" r="r" b="b"/>
              <a:pathLst>
                <a:path w="1019175" h="364489">
                  <a:moveTo>
                    <a:pt x="837882" y="183515"/>
                  </a:moveTo>
                  <a:lnTo>
                    <a:pt x="837882" y="364490"/>
                  </a:lnTo>
                  <a:lnTo>
                    <a:pt x="958532" y="304165"/>
                  </a:lnTo>
                  <a:lnTo>
                    <a:pt x="868044" y="304165"/>
                  </a:lnTo>
                  <a:lnTo>
                    <a:pt x="868044" y="243840"/>
                  </a:lnTo>
                  <a:lnTo>
                    <a:pt x="958532" y="243840"/>
                  </a:lnTo>
                  <a:lnTo>
                    <a:pt x="837882" y="183515"/>
                  </a:lnTo>
                  <a:close/>
                </a:path>
                <a:path w="1019175" h="364489">
                  <a:moveTo>
                    <a:pt x="479107" y="30162"/>
                  </a:moveTo>
                  <a:lnTo>
                    <a:pt x="479107" y="274002"/>
                  </a:lnTo>
                  <a:lnTo>
                    <a:pt x="481647" y="285750"/>
                  </a:lnTo>
                  <a:lnTo>
                    <a:pt x="487997" y="295275"/>
                  </a:lnTo>
                  <a:lnTo>
                    <a:pt x="497522" y="301942"/>
                  </a:lnTo>
                  <a:lnTo>
                    <a:pt x="509269" y="304165"/>
                  </a:lnTo>
                  <a:lnTo>
                    <a:pt x="837882" y="304165"/>
                  </a:lnTo>
                  <a:lnTo>
                    <a:pt x="837882" y="274002"/>
                  </a:lnTo>
                  <a:lnTo>
                    <a:pt x="539432" y="274002"/>
                  </a:lnTo>
                  <a:lnTo>
                    <a:pt x="509269" y="243840"/>
                  </a:lnTo>
                  <a:lnTo>
                    <a:pt x="539432" y="243840"/>
                  </a:lnTo>
                  <a:lnTo>
                    <a:pt x="539432" y="60325"/>
                  </a:lnTo>
                  <a:lnTo>
                    <a:pt x="509269" y="60325"/>
                  </a:lnTo>
                  <a:lnTo>
                    <a:pt x="479107" y="30162"/>
                  </a:lnTo>
                  <a:close/>
                </a:path>
                <a:path w="1019175" h="364489">
                  <a:moveTo>
                    <a:pt x="958532" y="243840"/>
                  </a:moveTo>
                  <a:lnTo>
                    <a:pt x="868044" y="243840"/>
                  </a:lnTo>
                  <a:lnTo>
                    <a:pt x="868044" y="304165"/>
                  </a:lnTo>
                  <a:lnTo>
                    <a:pt x="958532" y="304165"/>
                  </a:lnTo>
                  <a:lnTo>
                    <a:pt x="1018857" y="274002"/>
                  </a:lnTo>
                  <a:lnTo>
                    <a:pt x="958532" y="243840"/>
                  </a:lnTo>
                  <a:close/>
                </a:path>
                <a:path w="1019175" h="364489">
                  <a:moveTo>
                    <a:pt x="539432" y="243840"/>
                  </a:moveTo>
                  <a:lnTo>
                    <a:pt x="509269" y="243840"/>
                  </a:lnTo>
                  <a:lnTo>
                    <a:pt x="539432" y="274002"/>
                  </a:lnTo>
                  <a:lnTo>
                    <a:pt x="539432" y="243840"/>
                  </a:lnTo>
                  <a:close/>
                </a:path>
                <a:path w="1019175" h="364489">
                  <a:moveTo>
                    <a:pt x="837882" y="243840"/>
                  </a:moveTo>
                  <a:lnTo>
                    <a:pt x="539432" y="243840"/>
                  </a:lnTo>
                  <a:lnTo>
                    <a:pt x="539432" y="274002"/>
                  </a:lnTo>
                  <a:lnTo>
                    <a:pt x="837882" y="274002"/>
                  </a:lnTo>
                  <a:lnTo>
                    <a:pt x="837882" y="243840"/>
                  </a:lnTo>
                  <a:close/>
                </a:path>
                <a:path w="1019175" h="364489">
                  <a:moveTo>
                    <a:pt x="509269" y="0"/>
                  </a:moveTo>
                  <a:lnTo>
                    <a:pt x="0" y="0"/>
                  </a:lnTo>
                  <a:lnTo>
                    <a:pt x="0" y="60325"/>
                  </a:lnTo>
                  <a:lnTo>
                    <a:pt x="479107" y="60325"/>
                  </a:lnTo>
                  <a:lnTo>
                    <a:pt x="479107" y="30162"/>
                  </a:lnTo>
                  <a:lnTo>
                    <a:pt x="539432" y="30162"/>
                  </a:lnTo>
                  <a:lnTo>
                    <a:pt x="537210" y="18415"/>
                  </a:lnTo>
                  <a:lnTo>
                    <a:pt x="530542" y="8890"/>
                  </a:lnTo>
                  <a:lnTo>
                    <a:pt x="521017" y="2540"/>
                  </a:lnTo>
                  <a:lnTo>
                    <a:pt x="509269" y="0"/>
                  </a:lnTo>
                  <a:close/>
                </a:path>
                <a:path w="1019175" h="364489">
                  <a:moveTo>
                    <a:pt x="539432" y="30162"/>
                  </a:moveTo>
                  <a:lnTo>
                    <a:pt x="479107" y="30162"/>
                  </a:lnTo>
                  <a:lnTo>
                    <a:pt x="509269" y="60325"/>
                  </a:lnTo>
                  <a:lnTo>
                    <a:pt x="539432" y="60325"/>
                  </a:lnTo>
                  <a:lnTo>
                    <a:pt x="539432" y="3016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887902" y="2837497"/>
              <a:ext cx="274320" cy="240665"/>
            </a:xfrm>
            <a:custGeom>
              <a:avLst/>
              <a:gdLst/>
              <a:ahLst/>
              <a:cxnLst/>
              <a:rect l="l" t="t" r="r" b="b"/>
              <a:pathLst>
                <a:path w="274320" h="240664">
                  <a:moveTo>
                    <a:pt x="137159" y="0"/>
                  </a:moveTo>
                  <a:lnTo>
                    <a:pt x="83819" y="9525"/>
                  </a:lnTo>
                  <a:lnTo>
                    <a:pt x="40322" y="35242"/>
                  </a:lnTo>
                  <a:lnTo>
                    <a:pt x="10794" y="73660"/>
                  </a:lnTo>
                  <a:lnTo>
                    <a:pt x="0" y="120332"/>
                  </a:lnTo>
                  <a:lnTo>
                    <a:pt x="10794" y="167322"/>
                  </a:lnTo>
                  <a:lnTo>
                    <a:pt x="40322" y="205422"/>
                  </a:lnTo>
                  <a:lnTo>
                    <a:pt x="83819" y="231457"/>
                  </a:lnTo>
                  <a:lnTo>
                    <a:pt x="137159" y="240664"/>
                  </a:lnTo>
                  <a:lnTo>
                    <a:pt x="190500" y="231457"/>
                  </a:lnTo>
                  <a:lnTo>
                    <a:pt x="233997" y="205422"/>
                  </a:lnTo>
                  <a:lnTo>
                    <a:pt x="263525" y="167322"/>
                  </a:lnTo>
                  <a:lnTo>
                    <a:pt x="274319" y="120332"/>
                  </a:lnTo>
                  <a:lnTo>
                    <a:pt x="263525" y="73660"/>
                  </a:lnTo>
                  <a:lnTo>
                    <a:pt x="233997" y="35242"/>
                  </a:lnTo>
                  <a:lnTo>
                    <a:pt x="190500" y="9525"/>
                  </a:lnTo>
                  <a:lnTo>
                    <a:pt x="1371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887902" y="2837497"/>
              <a:ext cx="274320" cy="240665"/>
            </a:xfrm>
            <a:custGeom>
              <a:avLst/>
              <a:gdLst/>
              <a:ahLst/>
              <a:cxnLst/>
              <a:rect l="l" t="t" r="r" b="b"/>
              <a:pathLst>
                <a:path w="274320" h="240664">
                  <a:moveTo>
                    <a:pt x="137159" y="0"/>
                  </a:moveTo>
                  <a:lnTo>
                    <a:pt x="137159" y="240664"/>
                  </a:lnTo>
                </a:path>
                <a:path w="274320" h="240664">
                  <a:moveTo>
                    <a:pt x="0" y="120332"/>
                  </a:moveTo>
                  <a:lnTo>
                    <a:pt x="274319" y="120332"/>
                  </a:lnTo>
                </a:path>
                <a:path w="274320" h="240664">
                  <a:moveTo>
                    <a:pt x="0" y="120332"/>
                  </a:moveTo>
                  <a:lnTo>
                    <a:pt x="10794" y="73660"/>
                  </a:lnTo>
                  <a:lnTo>
                    <a:pt x="40322" y="35242"/>
                  </a:lnTo>
                  <a:lnTo>
                    <a:pt x="83819" y="9525"/>
                  </a:lnTo>
                  <a:lnTo>
                    <a:pt x="137159" y="0"/>
                  </a:lnTo>
                  <a:lnTo>
                    <a:pt x="190500" y="9525"/>
                  </a:lnTo>
                  <a:lnTo>
                    <a:pt x="233997" y="35242"/>
                  </a:lnTo>
                  <a:lnTo>
                    <a:pt x="263525" y="73660"/>
                  </a:lnTo>
                  <a:lnTo>
                    <a:pt x="274319" y="120332"/>
                  </a:lnTo>
                  <a:lnTo>
                    <a:pt x="263525" y="167322"/>
                  </a:lnTo>
                  <a:lnTo>
                    <a:pt x="233997" y="205422"/>
                  </a:lnTo>
                  <a:lnTo>
                    <a:pt x="190500" y="231457"/>
                  </a:lnTo>
                  <a:lnTo>
                    <a:pt x="137159" y="240664"/>
                  </a:lnTo>
                  <a:lnTo>
                    <a:pt x="83819" y="231457"/>
                  </a:lnTo>
                  <a:lnTo>
                    <a:pt x="40322" y="205422"/>
                  </a:lnTo>
                  <a:lnTo>
                    <a:pt x="10794" y="167322"/>
                  </a:lnTo>
                  <a:lnTo>
                    <a:pt x="0" y="120332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62015" y="998220"/>
              <a:ext cx="4029075" cy="1549082"/>
            </a:xfrm>
            <a:prstGeom prst="rect">
              <a:avLst/>
            </a:prstGeom>
          </p:spPr>
        </p:pic>
      </p:grpSp>
      <p:pic>
        <p:nvPicPr>
          <p:cNvPr id="28" name="object 2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325109" y="1765935"/>
            <a:ext cx="587692" cy="738187"/>
          </a:xfrm>
          <a:prstGeom prst="rect">
            <a:avLst/>
          </a:prstGeom>
        </p:spPr>
      </p:pic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855344" y="444500"/>
            <a:ext cx="363347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0" spc="170" dirty="0">
                <a:solidFill>
                  <a:srgbClr val="000000"/>
                </a:solidFill>
                <a:latin typeface="Times New Roman"/>
                <a:cs typeface="Times New Roman"/>
              </a:rPr>
              <a:t>Συμμετρική</a:t>
            </a:r>
            <a:r>
              <a:rPr sz="2200" b="0" spc="2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60" dirty="0">
                <a:solidFill>
                  <a:srgbClr val="000000"/>
                </a:solidFill>
                <a:latin typeface="Times New Roman"/>
                <a:cs typeface="Times New Roman"/>
              </a:rPr>
              <a:t>κρυπτογραφία: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55344" y="840740"/>
            <a:ext cx="383222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114" dirty="0">
                <a:latin typeface="Times New Roman"/>
                <a:cs typeface="Times New Roman"/>
              </a:rPr>
              <a:t>'Λειτουργικά χαρακτηριστικά'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489892" y="2286317"/>
            <a:ext cx="537845" cy="514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00660">
              <a:lnSpc>
                <a:spcPct val="128299"/>
              </a:lnSpc>
              <a:spcBef>
                <a:spcPts val="100"/>
              </a:spcBef>
            </a:pPr>
            <a:r>
              <a:rPr sz="1250" spc="60" dirty="0">
                <a:latin typeface="Calibri"/>
                <a:cs typeface="Calibri"/>
              </a:rPr>
              <a:t>IV 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00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spc="25" dirty="0">
                <a:latin typeface="Calibri"/>
                <a:cs typeface="Calibri"/>
              </a:rPr>
              <a:t>..</a:t>
            </a:r>
            <a:r>
              <a:rPr sz="1250" spc="-10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0F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631112" y="1050925"/>
            <a:ext cx="2060575" cy="694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100" spc="85" dirty="0">
                <a:latin typeface="Calibri"/>
                <a:cs typeface="Calibri"/>
              </a:rPr>
              <a:t>Θόρυβος </a:t>
            </a:r>
            <a:r>
              <a:rPr sz="1100" spc="70" dirty="0">
                <a:latin typeface="Calibri"/>
                <a:cs typeface="Calibri"/>
              </a:rPr>
              <a:t>για </a:t>
            </a:r>
            <a:r>
              <a:rPr sz="1100" spc="75" dirty="0">
                <a:latin typeface="Calibri"/>
                <a:cs typeface="Calibri"/>
              </a:rPr>
              <a:t>την </a:t>
            </a:r>
            <a:r>
              <a:rPr sz="1100" spc="80" dirty="0">
                <a:latin typeface="Calibri"/>
                <a:cs typeface="Calibri"/>
              </a:rPr>
              <a:t>αύξηση </a:t>
            </a:r>
            <a:r>
              <a:rPr sz="1100" spc="70" dirty="0">
                <a:latin typeface="Calibri"/>
                <a:cs typeface="Calibri"/>
              </a:rPr>
              <a:t>της 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ανθεκτικότητας </a:t>
            </a:r>
            <a:r>
              <a:rPr sz="1100" spc="75" dirty="0">
                <a:latin typeface="Calibri"/>
                <a:cs typeface="Calibri"/>
              </a:rPr>
              <a:t>του </a:t>
            </a:r>
            <a:r>
              <a:rPr sz="1100" spc="80" dirty="0">
                <a:latin typeface="Calibri"/>
                <a:cs typeface="Calibri"/>
              </a:rPr>
              <a:t> κρυπτογραφημένου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κειμένου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-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SALT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933565" y="2419350"/>
            <a:ext cx="68643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200" dirty="0">
                <a:latin typeface="Calibri"/>
                <a:cs typeface="Calibri"/>
              </a:rPr>
              <a:t>Μ</a:t>
            </a:r>
            <a:r>
              <a:rPr sz="1250" spc="125" dirty="0">
                <a:latin typeface="Calibri"/>
                <a:cs typeface="Calibri"/>
              </a:rPr>
              <a:t>ή</a:t>
            </a:r>
            <a:r>
              <a:rPr sz="1250" spc="110" dirty="0">
                <a:latin typeface="Calibri"/>
                <a:cs typeface="Calibri"/>
              </a:rPr>
              <a:t>νυ</a:t>
            </a:r>
            <a:r>
              <a:rPr sz="1250" spc="120" dirty="0">
                <a:latin typeface="Calibri"/>
                <a:cs typeface="Calibri"/>
              </a:rPr>
              <a:t>μ</a:t>
            </a:r>
            <a:r>
              <a:rPr sz="1250" spc="140" dirty="0">
                <a:latin typeface="Calibri"/>
                <a:cs typeface="Calibri"/>
              </a:rPr>
              <a:t>α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121775" y="2419350"/>
            <a:ext cx="270256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 spc="110" dirty="0">
                <a:latin typeface="Calibri"/>
                <a:cs typeface="Calibri"/>
              </a:rPr>
              <a:t>Κρυπτογραφημένο</a:t>
            </a:r>
            <a:r>
              <a:rPr sz="1250" b="1" spc="-10" dirty="0">
                <a:latin typeface="Calibri"/>
                <a:cs typeface="Calibri"/>
              </a:rPr>
              <a:t> </a:t>
            </a:r>
            <a:r>
              <a:rPr sz="1250" b="1" spc="95" dirty="0">
                <a:latin typeface="Calibri"/>
                <a:cs typeface="Calibri"/>
              </a:rPr>
              <a:t>κείμενο-1+XXX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92150" y="1534795"/>
            <a:ext cx="4784725" cy="475431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73355" indent="-160655">
              <a:lnSpc>
                <a:spcPct val="100000"/>
              </a:lnSpc>
              <a:spcBef>
                <a:spcPts val="675"/>
              </a:spcBef>
              <a:buClr>
                <a:srgbClr val="FFB800"/>
              </a:buClr>
              <a:buSzPct val="125000"/>
              <a:buFont typeface="Arial"/>
              <a:buChar char="•"/>
              <a:tabLst>
                <a:tab pos="173355" algn="l"/>
              </a:tabLst>
            </a:pPr>
            <a:r>
              <a:rPr sz="1600" b="1" spc="165" dirty="0">
                <a:latin typeface="Calibri"/>
                <a:cs typeface="Calibri"/>
              </a:rPr>
              <a:t>Λειτουργία</a:t>
            </a:r>
            <a:r>
              <a:rPr sz="1600" b="1" spc="45" dirty="0">
                <a:latin typeface="Calibri"/>
                <a:cs typeface="Calibri"/>
              </a:rPr>
              <a:t> </a:t>
            </a:r>
            <a:r>
              <a:rPr sz="1600" b="1" spc="210" dirty="0">
                <a:latin typeface="Calibri"/>
                <a:cs typeface="Calibri"/>
              </a:rPr>
              <a:t>CBC</a:t>
            </a:r>
            <a:endParaRPr sz="1600" dirty="0">
              <a:latin typeface="Calibri"/>
              <a:cs typeface="Calibri"/>
            </a:endParaRPr>
          </a:p>
          <a:p>
            <a:pPr marL="396875" marR="605790" lvl="1" indent="-182880">
              <a:lnSpc>
                <a:spcPct val="100000"/>
              </a:lnSpc>
              <a:spcBef>
                <a:spcPts val="775"/>
              </a:spcBef>
              <a:buSzPct val="114285"/>
              <a:buFont typeface="Arial"/>
              <a:buChar char="•"/>
              <a:tabLst>
                <a:tab pos="396875" algn="l"/>
              </a:tabLst>
            </a:pPr>
            <a:r>
              <a:rPr sz="1400" spc="130" dirty="0">
                <a:latin typeface="Calibri"/>
                <a:cs typeface="Calibri"/>
              </a:rPr>
              <a:t>Η </a:t>
            </a:r>
            <a:r>
              <a:rPr sz="1400" spc="95" dirty="0">
                <a:latin typeface="Calibri"/>
                <a:cs typeface="Calibri"/>
              </a:rPr>
              <a:t>έξοδος </a:t>
            </a:r>
            <a:r>
              <a:rPr sz="1400" spc="100" dirty="0">
                <a:latin typeface="Calibri"/>
                <a:cs typeface="Calibri"/>
              </a:rPr>
              <a:t>κάθε </a:t>
            </a:r>
            <a:r>
              <a:rPr sz="1400" spc="105" dirty="0">
                <a:latin typeface="Calibri"/>
                <a:cs typeface="Calibri"/>
              </a:rPr>
              <a:t>μπλοκ κρυπτογράφησης </a:t>
            </a:r>
            <a:r>
              <a:rPr sz="1400" spc="11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χρησιμοποιείται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για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την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κρυπτογράφηση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του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επόμενου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μπλοκ.</a:t>
            </a:r>
            <a:endParaRPr sz="1400" dirty="0">
              <a:latin typeface="Calibri"/>
              <a:cs typeface="Calibri"/>
            </a:endParaRPr>
          </a:p>
          <a:p>
            <a:pPr marL="396240" marR="1714500" lvl="1" indent="-182245">
              <a:lnSpc>
                <a:spcPct val="129800"/>
              </a:lnSpc>
              <a:spcBef>
                <a:spcPts val="500"/>
              </a:spcBef>
              <a:buSzPct val="114285"/>
              <a:buFont typeface="Arial"/>
              <a:buChar char="•"/>
              <a:tabLst>
                <a:tab pos="396240" algn="l"/>
              </a:tabLst>
            </a:pPr>
            <a:r>
              <a:rPr sz="1400" spc="95" dirty="0">
                <a:latin typeface="Calibri"/>
                <a:cs typeface="Calibri"/>
              </a:rPr>
              <a:t>Χρησιμοποιεί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τυχαίο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b="1" spc="90" dirty="0">
                <a:latin typeface="Calibri"/>
                <a:cs typeface="Calibri"/>
              </a:rPr>
              <a:t>'διάνυσμα </a:t>
            </a:r>
            <a:r>
              <a:rPr sz="1400" b="1" spc="-300" dirty="0">
                <a:latin typeface="Calibri"/>
                <a:cs typeface="Calibri"/>
              </a:rPr>
              <a:t> </a:t>
            </a:r>
            <a:r>
              <a:rPr sz="1400" b="1" spc="90" dirty="0">
                <a:latin typeface="Calibri"/>
                <a:cs typeface="Calibri"/>
              </a:rPr>
              <a:t>αρχικοποίησης'.</a:t>
            </a:r>
            <a:endParaRPr sz="1400" dirty="0">
              <a:latin typeface="Calibri"/>
              <a:cs typeface="Calibri"/>
            </a:endParaRPr>
          </a:p>
          <a:p>
            <a:pPr marL="396875" marR="1677035">
              <a:lnSpc>
                <a:spcPct val="128600"/>
              </a:lnSpc>
            </a:pPr>
            <a:r>
              <a:rPr sz="1400" spc="70" dirty="0">
                <a:latin typeface="Calibri"/>
                <a:cs typeface="Calibri"/>
              </a:rPr>
              <a:t>(IV)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ως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είσοδος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δεδομένων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στην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κρυπτογράφηση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-</a:t>
            </a:r>
            <a:endParaRPr sz="1400" dirty="0">
              <a:latin typeface="Calibri"/>
              <a:cs typeface="Calibri"/>
            </a:endParaRPr>
          </a:p>
          <a:p>
            <a:pPr marL="396875">
              <a:lnSpc>
                <a:spcPct val="100000"/>
              </a:lnSpc>
              <a:spcBef>
                <a:spcPts val="495"/>
              </a:spcBef>
            </a:pPr>
            <a:r>
              <a:rPr sz="1400" i="1" spc="95" dirty="0">
                <a:latin typeface="Calibri"/>
                <a:cs typeface="Calibri"/>
              </a:rPr>
              <a:t>παρέχει</a:t>
            </a:r>
            <a:r>
              <a:rPr sz="1400" i="1" spc="25" dirty="0">
                <a:latin typeface="Calibri"/>
                <a:cs typeface="Calibri"/>
              </a:rPr>
              <a:t> </a:t>
            </a:r>
            <a:r>
              <a:rPr sz="1400" i="1" spc="95" dirty="0">
                <a:latin typeface="Calibri"/>
                <a:cs typeface="Calibri"/>
              </a:rPr>
              <a:t>μεταβλητές</a:t>
            </a:r>
            <a:r>
              <a:rPr sz="1400" i="1" spc="25" dirty="0">
                <a:latin typeface="Calibri"/>
                <a:cs typeface="Calibri"/>
              </a:rPr>
              <a:t> </a:t>
            </a:r>
            <a:r>
              <a:rPr sz="1400" i="1" spc="85" dirty="0">
                <a:latin typeface="Calibri"/>
                <a:cs typeface="Calibri"/>
              </a:rPr>
              <a:t>(=</a:t>
            </a:r>
            <a:r>
              <a:rPr sz="1400" i="1" spc="30" dirty="0">
                <a:latin typeface="Calibri"/>
                <a:cs typeface="Calibri"/>
              </a:rPr>
              <a:t> </a:t>
            </a:r>
            <a:r>
              <a:rPr sz="1400" i="1" spc="100" dirty="0">
                <a:latin typeface="Calibri"/>
                <a:cs typeface="Calibri"/>
              </a:rPr>
              <a:t>SALT</a:t>
            </a:r>
            <a:endParaRPr sz="1400" dirty="0">
              <a:latin typeface="Calibri"/>
              <a:cs typeface="Calibri"/>
            </a:endParaRPr>
          </a:p>
          <a:p>
            <a:pPr marL="579755" marR="948055" indent="-182880">
              <a:lnSpc>
                <a:spcPct val="100000"/>
              </a:lnSpc>
              <a:spcBef>
                <a:spcPts val="955"/>
              </a:spcBef>
              <a:buSzPct val="128000"/>
              <a:buFont typeface="Arial"/>
              <a:buChar char="•"/>
              <a:tabLst>
                <a:tab pos="579755" algn="l"/>
              </a:tabLst>
            </a:pPr>
            <a:r>
              <a:rPr sz="1250" spc="85" dirty="0">
                <a:latin typeface="Calibri"/>
                <a:cs typeface="Calibri"/>
              </a:rPr>
              <a:t>Σημειώστε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ότι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αυτή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η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τιμή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IV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είναι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δημόσια </a:t>
            </a:r>
            <a:r>
              <a:rPr sz="1250" spc="-265" dirty="0">
                <a:latin typeface="Calibri"/>
                <a:cs typeface="Calibri"/>
              </a:rPr>
              <a:t> </a:t>
            </a:r>
            <a:r>
              <a:rPr sz="1250" spc="65" dirty="0">
                <a:latin typeface="Calibri"/>
                <a:cs typeface="Calibri"/>
              </a:rPr>
              <a:t>(π.χ. </a:t>
            </a:r>
            <a:r>
              <a:rPr sz="1250" spc="70" dirty="0">
                <a:latin typeface="Calibri"/>
                <a:cs typeface="Calibri"/>
              </a:rPr>
              <a:t>00..0F) </a:t>
            </a:r>
            <a:r>
              <a:rPr sz="1250" spc="80" dirty="0">
                <a:latin typeface="Calibri"/>
                <a:cs typeface="Calibri"/>
              </a:rPr>
              <a:t>και </a:t>
            </a:r>
            <a:r>
              <a:rPr sz="1250" spc="85" dirty="0">
                <a:latin typeface="Calibri"/>
                <a:cs typeface="Calibri"/>
              </a:rPr>
              <a:t>πρέπει </a:t>
            </a:r>
            <a:r>
              <a:rPr sz="1250" spc="90" dirty="0">
                <a:latin typeface="Calibri"/>
                <a:cs typeface="Calibri"/>
              </a:rPr>
              <a:t>να </a:t>
            </a:r>
            <a:r>
              <a:rPr sz="1250" spc="85" dirty="0">
                <a:latin typeface="Calibri"/>
                <a:cs typeface="Calibri"/>
              </a:rPr>
              <a:t>αποσταλεί στον </a:t>
            </a:r>
            <a:r>
              <a:rPr sz="1250" spc="9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κόμβο </a:t>
            </a:r>
            <a:r>
              <a:rPr sz="1250" spc="90" dirty="0">
                <a:latin typeface="Calibri"/>
                <a:cs typeface="Calibri"/>
              </a:rPr>
              <a:t>προορισμού </a:t>
            </a:r>
            <a:r>
              <a:rPr sz="1250" spc="80" dirty="0">
                <a:latin typeface="Calibri"/>
                <a:cs typeface="Calibri"/>
              </a:rPr>
              <a:t>μαζί </a:t>
            </a:r>
            <a:r>
              <a:rPr sz="1250" spc="90" dirty="0">
                <a:latin typeface="Calibri"/>
                <a:cs typeface="Calibri"/>
              </a:rPr>
              <a:t>με </a:t>
            </a:r>
            <a:r>
              <a:rPr sz="1250" spc="85" dirty="0">
                <a:latin typeface="Calibri"/>
                <a:cs typeface="Calibri"/>
              </a:rPr>
              <a:t>το </a:t>
            </a:r>
            <a:r>
              <a:rPr sz="1250" spc="9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κρυπτογραφημένο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κείμενο.</a:t>
            </a:r>
            <a:endParaRPr sz="1250" dirty="0">
              <a:latin typeface="Calibri"/>
              <a:cs typeface="Calibri"/>
            </a:endParaRPr>
          </a:p>
          <a:p>
            <a:pPr marL="396875" marR="941069" indent="-182880">
              <a:lnSpc>
                <a:spcPct val="100000"/>
              </a:lnSpc>
              <a:spcBef>
                <a:spcPts val="955"/>
              </a:spcBef>
              <a:buSzPct val="128571"/>
              <a:buFont typeface="Arial"/>
              <a:buChar char="•"/>
              <a:tabLst>
                <a:tab pos="396875" algn="l"/>
              </a:tabLst>
            </a:pPr>
            <a:r>
              <a:rPr sz="1400" spc="155" dirty="0">
                <a:latin typeface="Calibri"/>
                <a:cs typeface="Calibri"/>
              </a:rPr>
              <a:t>Μια </a:t>
            </a:r>
            <a:r>
              <a:rPr sz="1400" spc="140" dirty="0">
                <a:latin typeface="Calibri"/>
                <a:cs typeface="Calibri"/>
              </a:rPr>
              <a:t>πράξη </a:t>
            </a:r>
            <a:r>
              <a:rPr sz="1400" spc="145" dirty="0">
                <a:latin typeface="Calibri"/>
                <a:cs typeface="Calibri"/>
              </a:rPr>
              <a:t>συμπλήρωσης </a:t>
            </a:r>
            <a:r>
              <a:rPr sz="1400" spc="125" dirty="0">
                <a:latin typeface="Calibri"/>
                <a:cs typeface="Calibri"/>
              </a:rPr>
              <a:t>αποδίδεται </a:t>
            </a:r>
            <a:r>
              <a:rPr sz="1400" spc="130" dirty="0">
                <a:latin typeface="Calibri"/>
                <a:cs typeface="Calibri"/>
              </a:rPr>
              <a:t> </a:t>
            </a:r>
            <a:r>
              <a:rPr sz="1400" spc="145" dirty="0">
                <a:latin typeface="Calibri"/>
                <a:cs typeface="Calibri"/>
              </a:rPr>
              <a:t>συνήθως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στο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τέλος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της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διαδικασίας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για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να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διευκολυνθεί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45" dirty="0">
                <a:latin typeface="Calibri"/>
                <a:cs typeface="Calibri"/>
              </a:rPr>
              <a:t>ο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υπολογισμός.</a:t>
            </a:r>
            <a:endParaRPr sz="1400" dirty="0">
              <a:latin typeface="Calibri"/>
              <a:cs typeface="Calibri"/>
            </a:endParaRPr>
          </a:p>
          <a:p>
            <a:pPr marL="578485" marR="5080" lvl="1" indent="-182245">
              <a:lnSpc>
                <a:spcPct val="129000"/>
              </a:lnSpc>
              <a:spcBef>
                <a:spcPts val="520"/>
              </a:spcBef>
              <a:buSzPct val="128000"/>
              <a:buFont typeface="Arial"/>
              <a:buChar char="•"/>
              <a:tabLst>
                <a:tab pos="579120" algn="l"/>
              </a:tabLst>
            </a:pPr>
            <a:r>
              <a:rPr sz="1250" spc="120" dirty="0">
                <a:latin typeface="Calibri"/>
                <a:cs typeface="Calibri"/>
              </a:rPr>
              <a:t>'Συμπληρώστε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είσοδο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δεδομένων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(XXX)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ώστε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να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είναι </a:t>
            </a:r>
            <a:r>
              <a:rPr sz="1250" spc="-265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πολλαπλάσιο</a:t>
            </a:r>
            <a:r>
              <a:rPr lang="en-US" sz="1250" spc="12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του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μεγέθους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του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μπλοκ</a:t>
            </a:r>
            <a:endParaRPr sz="1250" dirty="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179820" y="4879657"/>
            <a:ext cx="2573336" cy="5636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l"/>
            <a:r>
              <a:rPr lang="da-DK" sz="1800" b="0" i="0" u="none" strike="noStrike" baseline="0" dirty="0">
                <a:latin typeface="SegoeUI"/>
              </a:rPr>
              <a:t>A3 90 BC 9B 57 AF 0D FB</a:t>
            </a:r>
          </a:p>
          <a:p>
            <a:pPr algn="l"/>
            <a:r>
              <a:rPr lang="en-US" sz="1800" b="0" i="0" u="none" strike="noStrike" baseline="0" dirty="0">
                <a:latin typeface="SegoeUI"/>
              </a:rPr>
              <a:t>85 D8 1B 94 0E 4A 1E 16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511665" y="4144645"/>
            <a:ext cx="1736089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85" dirty="0">
                <a:latin typeface="Calibri"/>
                <a:cs typeface="Calibri"/>
              </a:rPr>
              <a:t>Κρυπτογραφημένη</a:t>
            </a:r>
            <a:r>
              <a:rPr sz="1250" spc="-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AES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006241" y="4747057"/>
            <a:ext cx="308292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/>
            <a:r>
              <a:rPr lang="pt-BR" sz="1800" b="0" i="0" u="none" strike="noStrike" baseline="0" dirty="0">
                <a:latin typeface="SegoeUI"/>
              </a:rPr>
              <a:t>68 A7 5A 62 1D 4D 29 CA</a:t>
            </a:r>
          </a:p>
          <a:p>
            <a:pPr algn="l"/>
            <a:r>
              <a:rPr lang="en-US" sz="1800" b="0" i="0" u="none" strike="noStrike" baseline="0" dirty="0">
                <a:latin typeface="SegoeUI"/>
              </a:rPr>
              <a:t>65 83 23 EC AA 5E F2 42</a:t>
            </a:r>
            <a:endParaRPr sz="12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1599544" y="57467"/>
            <a:ext cx="419100" cy="44259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045"/>
              </a:lnSpc>
            </a:pPr>
            <a:r>
              <a:rPr sz="3100" spc="14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3100" spc="-2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100" spc="165" dirty="0">
                <a:solidFill>
                  <a:srgbClr val="D8D8D8"/>
                </a:solidFill>
                <a:latin typeface="Calibri"/>
                <a:cs typeface="Calibri"/>
              </a:rPr>
              <a:t>ΕΥΑΊΣΘΗΤΩΝ</a:t>
            </a:r>
            <a:endParaRPr sz="3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843260" cy="6883400"/>
            <a:chOff x="0" y="0"/>
            <a:chExt cx="10843260" cy="6883400"/>
          </a:xfrm>
        </p:grpSpPr>
        <p:sp>
          <p:nvSpPr>
            <p:cNvPr id="3" name="object 3"/>
            <p:cNvSpPr/>
            <p:nvPr/>
          </p:nvSpPr>
          <p:spPr>
            <a:xfrm>
              <a:off x="5386387" y="1270"/>
              <a:ext cx="5360670" cy="6837680"/>
            </a:xfrm>
            <a:custGeom>
              <a:avLst/>
              <a:gdLst/>
              <a:ahLst/>
              <a:cxnLst/>
              <a:rect l="l" t="t" r="r" b="b"/>
              <a:pathLst>
                <a:path w="5360670" h="6837680">
                  <a:moveTo>
                    <a:pt x="5360670" y="0"/>
                  </a:moveTo>
                  <a:lnTo>
                    <a:pt x="1922145" y="0"/>
                  </a:lnTo>
                  <a:lnTo>
                    <a:pt x="0" y="6837680"/>
                  </a:lnTo>
                  <a:lnTo>
                    <a:pt x="3438525" y="6837680"/>
                  </a:lnTo>
                  <a:lnTo>
                    <a:pt x="5360670" y="0"/>
                  </a:lnTo>
                  <a:close/>
                </a:path>
              </a:pathLst>
            </a:custGeom>
            <a:solidFill>
              <a:srgbClr val="FFB800">
                <a:alpha val="2235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63109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8375" y="0"/>
              <a:ext cx="2549525" cy="6847205"/>
            </a:xfrm>
            <a:custGeom>
              <a:avLst/>
              <a:gdLst/>
              <a:ahLst/>
              <a:cxnLst/>
              <a:rect l="l" t="t" r="r" b="b"/>
              <a:pathLst>
                <a:path w="2549525" h="6847205">
                  <a:moveTo>
                    <a:pt x="1325562" y="2279332"/>
                  </a:moveTo>
                  <a:lnTo>
                    <a:pt x="1275397" y="2287587"/>
                  </a:lnTo>
                  <a:lnTo>
                    <a:pt x="1229995" y="2308542"/>
                  </a:lnTo>
                  <a:lnTo>
                    <a:pt x="1191577" y="2341879"/>
                  </a:lnTo>
                  <a:lnTo>
                    <a:pt x="1162685" y="2385695"/>
                  </a:lnTo>
                  <a:lnTo>
                    <a:pt x="1162685" y="2386965"/>
                  </a:lnTo>
                  <a:lnTo>
                    <a:pt x="821689" y="3659187"/>
                  </a:lnTo>
                  <a:lnTo>
                    <a:pt x="0" y="6845934"/>
                  </a:lnTo>
                  <a:lnTo>
                    <a:pt x="6667" y="6846887"/>
                  </a:lnTo>
                  <a:lnTo>
                    <a:pt x="20002" y="6847205"/>
                  </a:lnTo>
                  <a:lnTo>
                    <a:pt x="26670" y="6847205"/>
                  </a:lnTo>
                  <a:lnTo>
                    <a:pt x="845905" y="3665220"/>
                  </a:lnTo>
                  <a:lnTo>
                    <a:pt x="1186814" y="2394585"/>
                  </a:lnTo>
                  <a:lnTo>
                    <a:pt x="1211579" y="2356802"/>
                  </a:lnTo>
                  <a:lnTo>
                    <a:pt x="1244917" y="2328545"/>
                  </a:lnTo>
                  <a:lnTo>
                    <a:pt x="1283970" y="2310447"/>
                  </a:lnTo>
                  <a:lnTo>
                    <a:pt x="1326514" y="2303779"/>
                  </a:lnTo>
                  <a:lnTo>
                    <a:pt x="1421635" y="2303779"/>
                  </a:lnTo>
                  <a:lnTo>
                    <a:pt x="1377314" y="2285365"/>
                  </a:lnTo>
                  <a:lnTo>
                    <a:pt x="1325562" y="2279332"/>
                  </a:lnTo>
                  <a:close/>
                </a:path>
                <a:path w="2549525" h="6847205">
                  <a:moveTo>
                    <a:pt x="1421635" y="2303779"/>
                  </a:moveTo>
                  <a:lnTo>
                    <a:pt x="1326514" y="2303779"/>
                  </a:lnTo>
                  <a:lnTo>
                    <a:pt x="1370964" y="2309495"/>
                  </a:lnTo>
                  <a:lnTo>
                    <a:pt x="1416685" y="2330450"/>
                  </a:lnTo>
                  <a:lnTo>
                    <a:pt x="1452879" y="2363470"/>
                  </a:lnTo>
                  <a:lnTo>
                    <a:pt x="1477010" y="2405697"/>
                  </a:lnTo>
                  <a:lnTo>
                    <a:pt x="1487487" y="2453322"/>
                  </a:lnTo>
                  <a:lnTo>
                    <a:pt x="1482407" y="2503487"/>
                  </a:lnTo>
                  <a:lnTo>
                    <a:pt x="1223645" y="3457575"/>
                  </a:lnTo>
                  <a:lnTo>
                    <a:pt x="1217929" y="3493135"/>
                  </a:lnTo>
                  <a:lnTo>
                    <a:pt x="1226820" y="3563620"/>
                  </a:lnTo>
                  <a:lnTo>
                    <a:pt x="1262379" y="3626802"/>
                  </a:lnTo>
                  <a:lnTo>
                    <a:pt x="1318577" y="3670300"/>
                  </a:lnTo>
                  <a:lnTo>
                    <a:pt x="1401762" y="3689667"/>
                  </a:lnTo>
                  <a:lnTo>
                    <a:pt x="1449070" y="3683317"/>
                  </a:lnTo>
                  <a:lnTo>
                    <a:pt x="1492250" y="3665220"/>
                  </a:lnTo>
                  <a:lnTo>
                    <a:pt x="1495163" y="3662997"/>
                  </a:lnTo>
                  <a:lnTo>
                    <a:pt x="1408112" y="3662997"/>
                  </a:lnTo>
                  <a:lnTo>
                    <a:pt x="1358264" y="3657917"/>
                  </a:lnTo>
                  <a:lnTo>
                    <a:pt x="1303020" y="3630612"/>
                  </a:lnTo>
                  <a:lnTo>
                    <a:pt x="1263014" y="3584257"/>
                  </a:lnTo>
                  <a:lnTo>
                    <a:pt x="1243012" y="3526154"/>
                  </a:lnTo>
                  <a:lnTo>
                    <a:pt x="1242377" y="3495357"/>
                  </a:lnTo>
                  <a:lnTo>
                    <a:pt x="1247775" y="3463925"/>
                  </a:lnTo>
                  <a:lnTo>
                    <a:pt x="1506537" y="2509837"/>
                  </a:lnTo>
                  <a:lnTo>
                    <a:pt x="1512887" y="2460942"/>
                  </a:lnTo>
                  <a:lnTo>
                    <a:pt x="1506537" y="2413952"/>
                  </a:lnTo>
                  <a:lnTo>
                    <a:pt x="1488439" y="2370454"/>
                  </a:lnTo>
                  <a:lnTo>
                    <a:pt x="1460182" y="2333307"/>
                  </a:lnTo>
                  <a:lnTo>
                    <a:pt x="1422400" y="2304097"/>
                  </a:lnTo>
                  <a:lnTo>
                    <a:pt x="1421635" y="2303779"/>
                  </a:lnTo>
                  <a:close/>
                </a:path>
                <a:path w="2549525" h="6847205">
                  <a:moveTo>
                    <a:pt x="2549525" y="0"/>
                  </a:moveTo>
                  <a:lnTo>
                    <a:pt x="2523172" y="0"/>
                  </a:lnTo>
                  <a:lnTo>
                    <a:pt x="1945322" y="2096770"/>
                  </a:lnTo>
                  <a:lnTo>
                    <a:pt x="1552257" y="3546475"/>
                  </a:lnTo>
                  <a:lnTo>
                    <a:pt x="1531302" y="3592195"/>
                  </a:lnTo>
                  <a:lnTo>
                    <a:pt x="1497964" y="3628390"/>
                  </a:lnTo>
                  <a:lnTo>
                    <a:pt x="1456054" y="3652520"/>
                  </a:lnTo>
                  <a:lnTo>
                    <a:pt x="1408112" y="3662997"/>
                  </a:lnTo>
                  <a:lnTo>
                    <a:pt x="1495163" y="3662997"/>
                  </a:lnTo>
                  <a:lnTo>
                    <a:pt x="1529714" y="3636645"/>
                  </a:lnTo>
                  <a:lnTo>
                    <a:pt x="1558925" y="3599179"/>
                  </a:lnTo>
                  <a:lnTo>
                    <a:pt x="1577339" y="3554095"/>
                  </a:lnTo>
                  <a:lnTo>
                    <a:pt x="1970722" y="2104390"/>
                  </a:lnTo>
                  <a:lnTo>
                    <a:pt x="2547620" y="5715"/>
                  </a:lnTo>
                  <a:lnTo>
                    <a:pt x="254952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9832" y="6167754"/>
              <a:ext cx="3293427" cy="6111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1365" cy="68580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3525" y="6152515"/>
              <a:ext cx="2647315" cy="64325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198994" y="326707"/>
            <a:ext cx="4011929" cy="281305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5080">
              <a:lnSpc>
                <a:spcPts val="4350"/>
              </a:lnSpc>
              <a:spcBef>
                <a:spcPts val="400"/>
              </a:spcBef>
            </a:pPr>
            <a:r>
              <a:rPr sz="3800" b="0" spc="160" dirty="0">
                <a:solidFill>
                  <a:srgbClr val="000000"/>
                </a:solidFill>
                <a:latin typeface="Calibri"/>
                <a:cs typeface="Calibri"/>
              </a:rPr>
              <a:t>Ουσιώδεις αρχές </a:t>
            </a:r>
            <a:r>
              <a:rPr sz="3800" b="0" spc="1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800" b="0" spc="145" dirty="0">
                <a:solidFill>
                  <a:srgbClr val="000000"/>
                </a:solidFill>
                <a:latin typeface="Calibri"/>
                <a:cs typeface="Calibri"/>
              </a:rPr>
              <a:t>και </a:t>
            </a:r>
            <a:r>
              <a:rPr sz="3800" b="0" spc="150" dirty="0">
                <a:solidFill>
                  <a:srgbClr val="000000"/>
                </a:solidFill>
                <a:latin typeface="Calibri"/>
                <a:cs typeface="Calibri"/>
              </a:rPr>
              <a:t>διαχείριση </a:t>
            </a:r>
            <a:r>
              <a:rPr sz="3800" b="0" spc="160" dirty="0">
                <a:solidFill>
                  <a:srgbClr val="000000"/>
                </a:solidFill>
                <a:latin typeface="Calibri"/>
                <a:cs typeface="Calibri"/>
              </a:rPr>
              <a:t>της </a:t>
            </a:r>
            <a:r>
              <a:rPr sz="3800" b="0" spc="-8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800" b="0" spc="155" dirty="0">
                <a:solidFill>
                  <a:srgbClr val="000000"/>
                </a:solidFill>
                <a:latin typeface="Calibri"/>
                <a:cs typeface="Calibri"/>
              </a:rPr>
              <a:t>κ</a:t>
            </a:r>
            <a:r>
              <a:rPr sz="3800" b="0" spc="190" dirty="0">
                <a:solidFill>
                  <a:srgbClr val="000000"/>
                </a:solidFill>
                <a:latin typeface="Calibri"/>
                <a:cs typeface="Calibri"/>
              </a:rPr>
              <a:t>υβ</a:t>
            </a:r>
            <a:r>
              <a:rPr sz="3800" b="0" spc="150" dirty="0">
                <a:solidFill>
                  <a:srgbClr val="000000"/>
                </a:solidFill>
                <a:latin typeface="Calibri"/>
                <a:cs typeface="Calibri"/>
              </a:rPr>
              <a:t>ε</a:t>
            </a:r>
            <a:r>
              <a:rPr sz="3800" b="0" spc="175" dirty="0">
                <a:solidFill>
                  <a:srgbClr val="000000"/>
                </a:solidFill>
                <a:latin typeface="Calibri"/>
                <a:cs typeface="Calibri"/>
              </a:rPr>
              <a:t>ρ</a:t>
            </a:r>
            <a:r>
              <a:rPr sz="3800" b="0" spc="155" dirty="0">
                <a:solidFill>
                  <a:srgbClr val="000000"/>
                </a:solidFill>
                <a:latin typeface="Calibri"/>
                <a:cs typeface="Calibri"/>
              </a:rPr>
              <a:t>ν</a:t>
            </a:r>
            <a:r>
              <a:rPr sz="3800" b="0" spc="185" dirty="0">
                <a:solidFill>
                  <a:srgbClr val="000000"/>
                </a:solidFill>
                <a:latin typeface="Calibri"/>
                <a:cs typeface="Calibri"/>
              </a:rPr>
              <a:t>ο</a:t>
            </a:r>
            <a:r>
              <a:rPr sz="3800" b="0" spc="200" dirty="0">
                <a:solidFill>
                  <a:srgbClr val="000000"/>
                </a:solidFill>
                <a:latin typeface="Calibri"/>
                <a:cs typeface="Calibri"/>
              </a:rPr>
              <a:t>α</a:t>
            </a:r>
            <a:r>
              <a:rPr sz="3800" b="0" spc="185" dirty="0">
                <a:solidFill>
                  <a:srgbClr val="000000"/>
                </a:solidFill>
                <a:latin typeface="Calibri"/>
                <a:cs typeface="Calibri"/>
              </a:rPr>
              <a:t>σ</a:t>
            </a:r>
            <a:r>
              <a:rPr sz="3800" b="0" spc="235" dirty="0">
                <a:solidFill>
                  <a:srgbClr val="000000"/>
                </a:solidFill>
                <a:latin typeface="Calibri"/>
                <a:cs typeface="Calibri"/>
              </a:rPr>
              <a:t>φ</a:t>
            </a:r>
            <a:r>
              <a:rPr sz="3800" b="0" spc="200" dirty="0">
                <a:solidFill>
                  <a:srgbClr val="000000"/>
                </a:solidFill>
                <a:latin typeface="Calibri"/>
                <a:cs typeface="Calibri"/>
              </a:rPr>
              <a:t>ά</a:t>
            </a:r>
            <a:r>
              <a:rPr sz="3800" b="0" spc="160" dirty="0">
                <a:solidFill>
                  <a:srgbClr val="000000"/>
                </a:solidFill>
                <a:latin typeface="Calibri"/>
                <a:cs typeface="Calibri"/>
              </a:rPr>
              <a:t>λ</a:t>
            </a:r>
            <a:r>
              <a:rPr sz="3800" b="0" spc="155" dirty="0">
                <a:solidFill>
                  <a:srgbClr val="000000"/>
                </a:solidFill>
                <a:latin typeface="Calibri"/>
                <a:cs typeface="Calibri"/>
              </a:rPr>
              <a:t>ε</a:t>
            </a:r>
            <a:r>
              <a:rPr sz="3800" b="0" spc="85" dirty="0">
                <a:solidFill>
                  <a:srgbClr val="000000"/>
                </a:solidFill>
                <a:latin typeface="Calibri"/>
                <a:cs typeface="Calibri"/>
              </a:rPr>
              <a:t>ι</a:t>
            </a:r>
            <a:r>
              <a:rPr sz="3800" b="0" spc="130" dirty="0">
                <a:solidFill>
                  <a:srgbClr val="000000"/>
                </a:solidFill>
                <a:latin typeface="Calibri"/>
                <a:cs typeface="Calibri"/>
              </a:rPr>
              <a:t>α  </a:t>
            </a:r>
            <a:r>
              <a:rPr sz="3800" b="0" spc="160" dirty="0">
                <a:solidFill>
                  <a:srgbClr val="000000"/>
                </a:solidFill>
                <a:latin typeface="Calibri"/>
                <a:cs typeface="Calibri"/>
              </a:rPr>
              <a:t>ς για τον </a:t>
            </a:r>
            <a:r>
              <a:rPr sz="3800" b="0" spc="175" dirty="0">
                <a:solidFill>
                  <a:srgbClr val="000000"/>
                </a:solidFill>
                <a:latin typeface="Calibri"/>
                <a:cs typeface="Calibri"/>
              </a:rPr>
              <a:t>τομέα </a:t>
            </a:r>
            <a:r>
              <a:rPr sz="3800" b="0" spc="1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800" b="0" spc="170" dirty="0">
                <a:solidFill>
                  <a:srgbClr val="000000"/>
                </a:solidFill>
                <a:latin typeface="Calibri"/>
                <a:cs typeface="Calibri"/>
              </a:rPr>
              <a:t>της </a:t>
            </a:r>
            <a:r>
              <a:rPr sz="3800" b="0" spc="165" dirty="0">
                <a:solidFill>
                  <a:srgbClr val="000000"/>
                </a:solidFill>
                <a:latin typeface="Calibri"/>
                <a:cs typeface="Calibri"/>
              </a:rPr>
              <a:t>ενέργειας</a:t>
            </a:r>
            <a:endParaRPr sz="3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98359" y="3337242"/>
            <a:ext cx="3199765" cy="680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300" b="1" spc="315" dirty="0">
                <a:solidFill>
                  <a:srgbClr val="D6791A"/>
                </a:solidFill>
                <a:latin typeface="Calibri"/>
                <a:cs typeface="Calibri"/>
              </a:rPr>
              <a:t>CSP001_C_E</a:t>
            </a:r>
            <a:endParaRPr sz="43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198359" y="4477384"/>
            <a:ext cx="2240280" cy="730885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sz="1250" spc="140" dirty="0">
                <a:latin typeface="Calibri"/>
                <a:cs typeface="Calibri"/>
              </a:rPr>
              <a:t>ΠΑΡΟΥΣ</a:t>
            </a:r>
            <a:r>
              <a:rPr lang="en-US" sz="1250" spc="140" dirty="0">
                <a:latin typeface="Calibri"/>
                <a:cs typeface="Calibri"/>
              </a:rPr>
              <a:t>I</a:t>
            </a:r>
            <a:r>
              <a:rPr sz="1250" spc="140" dirty="0">
                <a:latin typeface="Calibri"/>
                <a:cs typeface="Calibri"/>
              </a:rPr>
              <a:t>ΑΣΗ </a:t>
            </a:r>
            <a:r>
              <a:rPr sz="1250" spc="90" dirty="0">
                <a:latin typeface="Calibri"/>
                <a:cs typeface="Calibri"/>
              </a:rPr>
              <a:t>:</a:t>
            </a:r>
            <a:endParaRPr sz="12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1250" b="1" spc="125" dirty="0">
                <a:latin typeface="Calibri"/>
                <a:cs typeface="Calibri"/>
              </a:rPr>
              <a:t>DAVIDE </a:t>
            </a:r>
            <a:r>
              <a:rPr sz="1250" b="1" spc="120" dirty="0">
                <a:latin typeface="Calibri"/>
                <a:cs typeface="Calibri"/>
              </a:rPr>
              <a:t>FERRARIS</a:t>
            </a:r>
            <a:endParaRPr sz="12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1100" spc="160" dirty="0">
                <a:latin typeface="Calibri"/>
                <a:cs typeface="Calibri"/>
              </a:rPr>
              <a:t>ΠΑΝΕΠΙΣ</a:t>
            </a:r>
            <a:r>
              <a:rPr lang="en-US" sz="1100" spc="160" dirty="0">
                <a:latin typeface="Calibri"/>
                <a:cs typeface="Calibri"/>
              </a:rPr>
              <a:t>TH</a:t>
            </a:r>
            <a:r>
              <a:rPr sz="1100" spc="160" dirty="0">
                <a:latin typeface="Calibri"/>
                <a:cs typeface="Calibri"/>
              </a:rPr>
              <a:t>ΜΙΟ </a:t>
            </a:r>
            <a:r>
              <a:rPr sz="1100" spc="114" dirty="0">
                <a:latin typeface="Calibri"/>
                <a:cs typeface="Calibri"/>
              </a:rPr>
              <a:t>ΤΗΣ</a:t>
            </a:r>
            <a:r>
              <a:rPr sz="1100" spc="95" dirty="0">
                <a:latin typeface="Calibri"/>
                <a:cs typeface="Calibri"/>
              </a:rPr>
              <a:t> </a:t>
            </a:r>
            <a:r>
              <a:rPr sz="1100" spc="160" dirty="0">
                <a:latin typeface="Calibri"/>
                <a:cs typeface="Calibri"/>
              </a:rPr>
              <a:t>Μ</a:t>
            </a:r>
            <a:r>
              <a:rPr lang="en-US" sz="1100" spc="160" dirty="0">
                <a:latin typeface="Calibri"/>
                <a:cs typeface="Calibri"/>
              </a:rPr>
              <a:t>A</a:t>
            </a:r>
            <a:r>
              <a:rPr sz="1100" spc="160" dirty="0">
                <a:latin typeface="Calibri"/>
                <a:cs typeface="Calibri"/>
              </a:rPr>
              <a:t>ΛΑΓΑ,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429375" y="0"/>
            <a:ext cx="5762625" cy="6879590"/>
            <a:chOff x="6429375" y="0"/>
            <a:chExt cx="5762625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7244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437312" y="2727960"/>
              <a:ext cx="1696085" cy="640080"/>
            </a:xfrm>
            <a:custGeom>
              <a:avLst/>
              <a:gdLst/>
              <a:ahLst/>
              <a:cxnLst/>
              <a:rect l="l" t="t" r="r" b="b"/>
              <a:pathLst>
                <a:path w="1696084" h="640079">
                  <a:moveTo>
                    <a:pt x="1696084" y="0"/>
                  </a:moveTo>
                  <a:lnTo>
                    <a:pt x="0" y="0"/>
                  </a:lnTo>
                  <a:lnTo>
                    <a:pt x="0" y="640079"/>
                  </a:lnTo>
                  <a:lnTo>
                    <a:pt x="1696084" y="640079"/>
                  </a:lnTo>
                  <a:lnTo>
                    <a:pt x="16960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437312" y="2727960"/>
              <a:ext cx="1696085" cy="640080"/>
            </a:xfrm>
            <a:custGeom>
              <a:avLst/>
              <a:gdLst/>
              <a:ahLst/>
              <a:cxnLst/>
              <a:rect l="l" t="t" r="r" b="b"/>
              <a:pathLst>
                <a:path w="1696084" h="640079">
                  <a:moveTo>
                    <a:pt x="0" y="640079"/>
                  </a:moveTo>
                  <a:lnTo>
                    <a:pt x="1696084" y="640079"/>
                  </a:lnTo>
                  <a:lnTo>
                    <a:pt x="1696084" y="0"/>
                  </a:lnTo>
                  <a:lnTo>
                    <a:pt x="0" y="0"/>
                  </a:lnTo>
                  <a:lnTo>
                    <a:pt x="0" y="640079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80567" y="2011680"/>
              <a:ext cx="439102" cy="85788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194232" y="2032952"/>
              <a:ext cx="180975" cy="601980"/>
            </a:xfrm>
            <a:custGeom>
              <a:avLst/>
              <a:gdLst/>
              <a:ahLst/>
              <a:cxnLst/>
              <a:rect l="l" t="t" r="r" b="b"/>
              <a:pathLst>
                <a:path w="180975" h="601980">
                  <a:moveTo>
                    <a:pt x="60325" y="421005"/>
                  </a:moveTo>
                  <a:lnTo>
                    <a:pt x="0" y="421005"/>
                  </a:lnTo>
                  <a:lnTo>
                    <a:pt x="90487" y="601980"/>
                  </a:lnTo>
                  <a:lnTo>
                    <a:pt x="165734" y="451167"/>
                  </a:lnTo>
                  <a:lnTo>
                    <a:pt x="60325" y="451167"/>
                  </a:lnTo>
                  <a:lnTo>
                    <a:pt x="60325" y="421005"/>
                  </a:lnTo>
                  <a:close/>
                </a:path>
                <a:path w="180975" h="601980">
                  <a:moveTo>
                    <a:pt x="120650" y="0"/>
                  </a:moveTo>
                  <a:lnTo>
                    <a:pt x="60325" y="0"/>
                  </a:lnTo>
                  <a:lnTo>
                    <a:pt x="60325" y="451167"/>
                  </a:lnTo>
                  <a:lnTo>
                    <a:pt x="120650" y="451167"/>
                  </a:lnTo>
                  <a:lnTo>
                    <a:pt x="120650" y="0"/>
                  </a:lnTo>
                  <a:close/>
                </a:path>
                <a:path w="180975" h="601980">
                  <a:moveTo>
                    <a:pt x="180975" y="421005"/>
                  </a:moveTo>
                  <a:lnTo>
                    <a:pt x="120650" y="421005"/>
                  </a:lnTo>
                  <a:lnTo>
                    <a:pt x="120650" y="451167"/>
                  </a:lnTo>
                  <a:lnTo>
                    <a:pt x="165734" y="451167"/>
                  </a:lnTo>
                  <a:lnTo>
                    <a:pt x="180975" y="42100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80567" y="3419792"/>
              <a:ext cx="439102" cy="85788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194232" y="3441064"/>
              <a:ext cx="180975" cy="601980"/>
            </a:xfrm>
            <a:custGeom>
              <a:avLst/>
              <a:gdLst/>
              <a:ahLst/>
              <a:cxnLst/>
              <a:rect l="l" t="t" r="r" b="b"/>
              <a:pathLst>
                <a:path w="180975" h="601979">
                  <a:moveTo>
                    <a:pt x="60325" y="421005"/>
                  </a:moveTo>
                  <a:lnTo>
                    <a:pt x="0" y="421005"/>
                  </a:lnTo>
                  <a:lnTo>
                    <a:pt x="90487" y="601980"/>
                  </a:lnTo>
                  <a:lnTo>
                    <a:pt x="165734" y="451167"/>
                  </a:lnTo>
                  <a:lnTo>
                    <a:pt x="60325" y="451167"/>
                  </a:lnTo>
                  <a:lnTo>
                    <a:pt x="60325" y="421005"/>
                  </a:lnTo>
                  <a:close/>
                </a:path>
                <a:path w="180975" h="601979">
                  <a:moveTo>
                    <a:pt x="120650" y="0"/>
                  </a:moveTo>
                  <a:lnTo>
                    <a:pt x="60325" y="0"/>
                  </a:lnTo>
                  <a:lnTo>
                    <a:pt x="60325" y="451167"/>
                  </a:lnTo>
                  <a:lnTo>
                    <a:pt x="120650" y="451167"/>
                  </a:lnTo>
                  <a:lnTo>
                    <a:pt x="120650" y="0"/>
                  </a:lnTo>
                  <a:close/>
                </a:path>
                <a:path w="180975" h="601979">
                  <a:moveTo>
                    <a:pt x="180975" y="421005"/>
                  </a:moveTo>
                  <a:lnTo>
                    <a:pt x="120650" y="421005"/>
                  </a:lnTo>
                  <a:lnTo>
                    <a:pt x="120650" y="451167"/>
                  </a:lnTo>
                  <a:lnTo>
                    <a:pt x="165734" y="451167"/>
                  </a:lnTo>
                  <a:lnTo>
                    <a:pt x="180975" y="42100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176452" y="4088764"/>
              <a:ext cx="274320" cy="242570"/>
            </a:xfrm>
            <a:custGeom>
              <a:avLst/>
              <a:gdLst/>
              <a:ahLst/>
              <a:cxnLst/>
              <a:rect l="l" t="t" r="r" b="b"/>
              <a:pathLst>
                <a:path w="274320" h="242570">
                  <a:moveTo>
                    <a:pt x="137159" y="0"/>
                  </a:moveTo>
                  <a:lnTo>
                    <a:pt x="83819" y="9525"/>
                  </a:lnTo>
                  <a:lnTo>
                    <a:pt x="40322" y="35560"/>
                  </a:lnTo>
                  <a:lnTo>
                    <a:pt x="10794" y="73977"/>
                  </a:lnTo>
                  <a:lnTo>
                    <a:pt x="0" y="121285"/>
                  </a:lnTo>
                  <a:lnTo>
                    <a:pt x="10794" y="168275"/>
                  </a:lnTo>
                  <a:lnTo>
                    <a:pt x="40322" y="206692"/>
                  </a:lnTo>
                  <a:lnTo>
                    <a:pt x="83819" y="232727"/>
                  </a:lnTo>
                  <a:lnTo>
                    <a:pt x="137159" y="242252"/>
                  </a:lnTo>
                  <a:lnTo>
                    <a:pt x="190500" y="232727"/>
                  </a:lnTo>
                  <a:lnTo>
                    <a:pt x="233997" y="206692"/>
                  </a:lnTo>
                  <a:lnTo>
                    <a:pt x="263525" y="168275"/>
                  </a:lnTo>
                  <a:lnTo>
                    <a:pt x="274319" y="121285"/>
                  </a:lnTo>
                  <a:lnTo>
                    <a:pt x="263525" y="73977"/>
                  </a:lnTo>
                  <a:lnTo>
                    <a:pt x="233997" y="35560"/>
                  </a:lnTo>
                  <a:lnTo>
                    <a:pt x="190500" y="9525"/>
                  </a:lnTo>
                  <a:lnTo>
                    <a:pt x="1371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176452" y="4088764"/>
              <a:ext cx="274320" cy="242570"/>
            </a:xfrm>
            <a:custGeom>
              <a:avLst/>
              <a:gdLst/>
              <a:ahLst/>
              <a:cxnLst/>
              <a:rect l="l" t="t" r="r" b="b"/>
              <a:pathLst>
                <a:path w="274320" h="242570">
                  <a:moveTo>
                    <a:pt x="137159" y="0"/>
                  </a:moveTo>
                  <a:lnTo>
                    <a:pt x="137159" y="242252"/>
                  </a:lnTo>
                </a:path>
                <a:path w="274320" h="242570">
                  <a:moveTo>
                    <a:pt x="0" y="121285"/>
                  </a:moveTo>
                  <a:lnTo>
                    <a:pt x="274319" y="121285"/>
                  </a:lnTo>
                </a:path>
                <a:path w="274320" h="242570">
                  <a:moveTo>
                    <a:pt x="0" y="121285"/>
                  </a:moveTo>
                  <a:lnTo>
                    <a:pt x="10794" y="73977"/>
                  </a:lnTo>
                  <a:lnTo>
                    <a:pt x="40322" y="35560"/>
                  </a:lnTo>
                  <a:lnTo>
                    <a:pt x="83819" y="9525"/>
                  </a:lnTo>
                  <a:lnTo>
                    <a:pt x="137159" y="0"/>
                  </a:lnTo>
                  <a:lnTo>
                    <a:pt x="190500" y="9525"/>
                  </a:lnTo>
                  <a:lnTo>
                    <a:pt x="233997" y="35560"/>
                  </a:lnTo>
                  <a:lnTo>
                    <a:pt x="263525" y="73977"/>
                  </a:lnTo>
                  <a:lnTo>
                    <a:pt x="274319" y="121285"/>
                  </a:lnTo>
                  <a:lnTo>
                    <a:pt x="263525" y="168275"/>
                  </a:lnTo>
                  <a:lnTo>
                    <a:pt x="233997" y="206692"/>
                  </a:lnTo>
                  <a:lnTo>
                    <a:pt x="190500" y="232727"/>
                  </a:lnTo>
                  <a:lnTo>
                    <a:pt x="137159" y="242252"/>
                  </a:lnTo>
                  <a:lnTo>
                    <a:pt x="83819" y="232727"/>
                  </a:lnTo>
                  <a:lnTo>
                    <a:pt x="40322" y="206692"/>
                  </a:lnTo>
                  <a:lnTo>
                    <a:pt x="10794" y="168275"/>
                  </a:lnTo>
                  <a:lnTo>
                    <a:pt x="0" y="121285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15100" y="4007802"/>
              <a:ext cx="845820" cy="43910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536372" y="4121785"/>
              <a:ext cx="589915" cy="180975"/>
            </a:xfrm>
            <a:custGeom>
              <a:avLst/>
              <a:gdLst/>
              <a:ahLst/>
              <a:cxnLst/>
              <a:rect l="l" t="t" r="r" b="b"/>
              <a:pathLst>
                <a:path w="589915" h="180975">
                  <a:moveTo>
                    <a:pt x="408940" y="0"/>
                  </a:moveTo>
                  <a:lnTo>
                    <a:pt x="408940" y="180975"/>
                  </a:lnTo>
                  <a:lnTo>
                    <a:pt x="529590" y="120650"/>
                  </a:lnTo>
                  <a:lnTo>
                    <a:pt x="439102" y="120650"/>
                  </a:lnTo>
                  <a:lnTo>
                    <a:pt x="439102" y="60325"/>
                  </a:lnTo>
                  <a:lnTo>
                    <a:pt x="529590" y="60325"/>
                  </a:lnTo>
                  <a:lnTo>
                    <a:pt x="408940" y="0"/>
                  </a:lnTo>
                  <a:close/>
                </a:path>
                <a:path w="589915" h="180975">
                  <a:moveTo>
                    <a:pt x="408940" y="60325"/>
                  </a:moveTo>
                  <a:lnTo>
                    <a:pt x="0" y="60325"/>
                  </a:lnTo>
                  <a:lnTo>
                    <a:pt x="0" y="120650"/>
                  </a:lnTo>
                  <a:lnTo>
                    <a:pt x="408940" y="120650"/>
                  </a:lnTo>
                  <a:lnTo>
                    <a:pt x="408940" y="60325"/>
                  </a:lnTo>
                  <a:close/>
                </a:path>
                <a:path w="589915" h="180975">
                  <a:moveTo>
                    <a:pt x="529590" y="60325"/>
                  </a:moveTo>
                  <a:lnTo>
                    <a:pt x="439102" y="60325"/>
                  </a:lnTo>
                  <a:lnTo>
                    <a:pt x="439102" y="120650"/>
                  </a:lnTo>
                  <a:lnTo>
                    <a:pt x="529590" y="120650"/>
                  </a:lnTo>
                  <a:lnTo>
                    <a:pt x="589915" y="90487"/>
                  </a:lnTo>
                  <a:lnTo>
                    <a:pt x="529590" y="603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98665" y="4375150"/>
              <a:ext cx="439102" cy="85788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212330" y="4396739"/>
              <a:ext cx="180975" cy="601980"/>
            </a:xfrm>
            <a:custGeom>
              <a:avLst/>
              <a:gdLst/>
              <a:ahLst/>
              <a:cxnLst/>
              <a:rect l="l" t="t" r="r" b="b"/>
              <a:pathLst>
                <a:path w="180975" h="601979">
                  <a:moveTo>
                    <a:pt x="60325" y="421005"/>
                  </a:moveTo>
                  <a:lnTo>
                    <a:pt x="0" y="421005"/>
                  </a:lnTo>
                  <a:lnTo>
                    <a:pt x="90487" y="601980"/>
                  </a:lnTo>
                  <a:lnTo>
                    <a:pt x="165735" y="451167"/>
                  </a:lnTo>
                  <a:lnTo>
                    <a:pt x="60325" y="451167"/>
                  </a:lnTo>
                  <a:lnTo>
                    <a:pt x="60325" y="421005"/>
                  </a:lnTo>
                  <a:close/>
                </a:path>
                <a:path w="180975" h="601979">
                  <a:moveTo>
                    <a:pt x="120650" y="0"/>
                  </a:moveTo>
                  <a:lnTo>
                    <a:pt x="60325" y="0"/>
                  </a:lnTo>
                  <a:lnTo>
                    <a:pt x="60325" y="451167"/>
                  </a:lnTo>
                  <a:lnTo>
                    <a:pt x="120650" y="451167"/>
                  </a:lnTo>
                  <a:lnTo>
                    <a:pt x="120650" y="0"/>
                  </a:lnTo>
                  <a:close/>
                </a:path>
                <a:path w="180975" h="601979">
                  <a:moveTo>
                    <a:pt x="180975" y="421005"/>
                  </a:moveTo>
                  <a:lnTo>
                    <a:pt x="120650" y="421005"/>
                  </a:lnTo>
                  <a:lnTo>
                    <a:pt x="120650" y="451167"/>
                  </a:lnTo>
                  <a:lnTo>
                    <a:pt x="165735" y="451167"/>
                  </a:lnTo>
                  <a:lnTo>
                    <a:pt x="180975" y="42100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157652" y="2730817"/>
              <a:ext cx="1696085" cy="640080"/>
            </a:xfrm>
            <a:custGeom>
              <a:avLst/>
              <a:gdLst/>
              <a:ahLst/>
              <a:cxnLst/>
              <a:rect l="l" t="t" r="r" b="b"/>
              <a:pathLst>
                <a:path w="1696084" h="640079">
                  <a:moveTo>
                    <a:pt x="1696084" y="0"/>
                  </a:moveTo>
                  <a:lnTo>
                    <a:pt x="0" y="0"/>
                  </a:lnTo>
                  <a:lnTo>
                    <a:pt x="0" y="640080"/>
                  </a:lnTo>
                  <a:lnTo>
                    <a:pt x="1696084" y="640080"/>
                  </a:lnTo>
                  <a:lnTo>
                    <a:pt x="16960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157652" y="2730817"/>
              <a:ext cx="1696085" cy="640080"/>
            </a:xfrm>
            <a:custGeom>
              <a:avLst/>
              <a:gdLst/>
              <a:ahLst/>
              <a:cxnLst/>
              <a:rect l="l" t="t" r="r" b="b"/>
              <a:pathLst>
                <a:path w="1696084" h="640079">
                  <a:moveTo>
                    <a:pt x="0" y="640080"/>
                  </a:moveTo>
                  <a:lnTo>
                    <a:pt x="1696084" y="640080"/>
                  </a:lnTo>
                  <a:lnTo>
                    <a:pt x="1696084" y="0"/>
                  </a:lnTo>
                  <a:lnTo>
                    <a:pt x="0" y="0"/>
                  </a:lnTo>
                  <a:lnTo>
                    <a:pt x="0" y="640080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00907" y="2012949"/>
              <a:ext cx="439102" cy="857885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9914572" y="2034539"/>
              <a:ext cx="180975" cy="601980"/>
            </a:xfrm>
            <a:custGeom>
              <a:avLst/>
              <a:gdLst/>
              <a:ahLst/>
              <a:cxnLst/>
              <a:rect l="l" t="t" r="r" b="b"/>
              <a:pathLst>
                <a:path w="180975" h="601980">
                  <a:moveTo>
                    <a:pt x="60325" y="421005"/>
                  </a:moveTo>
                  <a:lnTo>
                    <a:pt x="0" y="421005"/>
                  </a:lnTo>
                  <a:lnTo>
                    <a:pt x="90487" y="601980"/>
                  </a:lnTo>
                  <a:lnTo>
                    <a:pt x="165735" y="451167"/>
                  </a:lnTo>
                  <a:lnTo>
                    <a:pt x="60325" y="451167"/>
                  </a:lnTo>
                  <a:lnTo>
                    <a:pt x="60325" y="421005"/>
                  </a:lnTo>
                  <a:close/>
                </a:path>
                <a:path w="180975" h="601980">
                  <a:moveTo>
                    <a:pt x="120650" y="0"/>
                  </a:moveTo>
                  <a:lnTo>
                    <a:pt x="60325" y="0"/>
                  </a:lnTo>
                  <a:lnTo>
                    <a:pt x="60325" y="451167"/>
                  </a:lnTo>
                  <a:lnTo>
                    <a:pt x="120650" y="451167"/>
                  </a:lnTo>
                  <a:lnTo>
                    <a:pt x="120650" y="0"/>
                  </a:lnTo>
                  <a:close/>
                </a:path>
                <a:path w="180975" h="601980">
                  <a:moveTo>
                    <a:pt x="180975" y="421005"/>
                  </a:moveTo>
                  <a:lnTo>
                    <a:pt x="120650" y="421005"/>
                  </a:lnTo>
                  <a:lnTo>
                    <a:pt x="120650" y="451167"/>
                  </a:lnTo>
                  <a:lnTo>
                    <a:pt x="165735" y="451167"/>
                  </a:lnTo>
                  <a:lnTo>
                    <a:pt x="180975" y="42100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00907" y="3422650"/>
              <a:ext cx="439102" cy="857885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9914572" y="3444239"/>
              <a:ext cx="180975" cy="601980"/>
            </a:xfrm>
            <a:custGeom>
              <a:avLst/>
              <a:gdLst/>
              <a:ahLst/>
              <a:cxnLst/>
              <a:rect l="l" t="t" r="r" b="b"/>
              <a:pathLst>
                <a:path w="180975" h="601979">
                  <a:moveTo>
                    <a:pt x="60325" y="421005"/>
                  </a:moveTo>
                  <a:lnTo>
                    <a:pt x="0" y="421005"/>
                  </a:lnTo>
                  <a:lnTo>
                    <a:pt x="90487" y="601980"/>
                  </a:lnTo>
                  <a:lnTo>
                    <a:pt x="165735" y="451167"/>
                  </a:lnTo>
                  <a:lnTo>
                    <a:pt x="60325" y="451167"/>
                  </a:lnTo>
                  <a:lnTo>
                    <a:pt x="60325" y="421005"/>
                  </a:lnTo>
                  <a:close/>
                </a:path>
                <a:path w="180975" h="601979">
                  <a:moveTo>
                    <a:pt x="120650" y="0"/>
                  </a:moveTo>
                  <a:lnTo>
                    <a:pt x="60325" y="0"/>
                  </a:lnTo>
                  <a:lnTo>
                    <a:pt x="60325" y="451167"/>
                  </a:lnTo>
                  <a:lnTo>
                    <a:pt x="120650" y="451167"/>
                  </a:lnTo>
                  <a:lnTo>
                    <a:pt x="120650" y="0"/>
                  </a:lnTo>
                  <a:close/>
                </a:path>
                <a:path w="180975" h="601979">
                  <a:moveTo>
                    <a:pt x="180975" y="421005"/>
                  </a:moveTo>
                  <a:lnTo>
                    <a:pt x="120650" y="421005"/>
                  </a:lnTo>
                  <a:lnTo>
                    <a:pt x="120650" y="451167"/>
                  </a:lnTo>
                  <a:lnTo>
                    <a:pt x="165735" y="451167"/>
                  </a:lnTo>
                  <a:lnTo>
                    <a:pt x="180975" y="42100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896792" y="4091939"/>
              <a:ext cx="274320" cy="242570"/>
            </a:xfrm>
            <a:custGeom>
              <a:avLst/>
              <a:gdLst/>
              <a:ahLst/>
              <a:cxnLst/>
              <a:rect l="l" t="t" r="r" b="b"/>
              <a:pathLst>
                <a:path w="274320" h="242570">
                  <a:moveTo>
                    <a:pt x="137160" y="0"/>
                  </a:moveTo>
                  <a:lnTo>
                    <a:pt x="83820" y="9525"/>
                  </a:lnTo>
                  <a:lnTo>
                    <a:pt x="40322" y="35560"/>
                  </a:lnTo>
                  <a:lnTo>
                    <a:pt x="10795" y="73977"/>
                  </a:lnTo>
                  <a:lnTo>
                    <a:pt x="0" y="121285"/>
                  </a:lnTo>
                  <a:lnTo>
                    <a:pt x="10795" y="168275"/>
                  </a:lnTo>
                  <a:lnTo>
                    <a:pt x="40322" y="206692"/>
                  </a:lnTo>
                  <a:lnTo>
                    <a:pt x="83820" y="232727"/>
                  </a:lnTo>
                  <a:lnTo>
                    <a:pt x="137160" y="242252"/>
                  </a:lnTo>
                  <a:lnTo>
                    <a:pt x="190500" y="232727"/>
                  </a:lnTo>
                  <a:lnTo>
                    <a:pt x="233997" y="206692"/>
                  </a:lnTo>
                  <a:lnTo>
                    <a:pt x="263525" y="168275"/>
                  </a:lnTo>
                  <a:lnTo>
                    <a:pt x="274320" y="121285"/>
                  </a:lnTo>
                  <a:lnTo>
                    <a:pt x="263525" y="73977"/>
                  </a:lnTo>
                  <a:lnTo>
                    <a:pt x="233997" y="35560"/>
                  </a:lnTo>
                  <a:lnTo>
                    <a:pt x="190500" y="9525"/>
                  </a:lnTo>
                  <a:lnTo>
                    <a:pt x="1371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896792" y="4091939"/>
              <a:ext cx="274320" cy="242570"/>
            </a:xfrm>
            <a:custGeom>
              <a:avLst/>
              <a:gdLst/>
              <a:ahLst/>
              <a:cxnLst/>
              <a:rect l="l" t="t" r="r" b="b"/>
              <a:pathLst>
                <a:path w="274320" h="242570">
                  <a:moveTo>
                    <a:pt x="137160" y="0"/>
                  </a:moveTo>
                  <a:lnTo>
                    <a:pt x="137160" y="242252"/>
                  </a:lnTo>
                </a:path>
                <a:path w="274320" h="242570">
                  <a:moveTo>
                    <a:pt x="0" y="121285"/>
                  </a:moveTo>
                  <a:lnTo>
                    <a:pt x="274320" y="121285"/>
                  </a:lnTo>
                </a:path>
                <a:path w="274320" h="242570">
                  <a:moveTo>
                    <a:pt x="0" y="121285"/>
                  </a:moveTo>
                  <a:lnTo>
                    <a:pt x="10795" y="73977"/>
                  </a:lnTo>
                  <a:lnTo>
                    <a:pt x="40322" y="35560"/>
                  </a:lnTo>
                  <a:lnTo>
                    <a:pt x="83820" y="9525"/>
                  </a:lnTo>
                  <a:lnTo>
                    <a:pt x="137160" y="0"/>
                  </a:lnTo>
                  <a:lnTo>
                    <a:pt x="190500" y="9525"/>
                  </a:lnTo>
                  <a:lnTo>
                    <a:pt x="233997" y="35560"/>
                  </a:lnTo>
                  <a:lnTo>
                    <a:pt x="263525" y="73977"/>
                  </a:lnTo>
                  <a:lnTo>
                    <a:pt x="274320" y="121285"/>
                  </a:lnTo>
                  <a:lnTo>
                    <a:pt x="263525" y="168275"/>
                  </a:lnTo>
                  <a:lnTo>
                    <a:pt x="233997" y="206692"/>
                  </a:lnTo>
                  <a:lnTo>
                    <a:pt x="190500" y="232727"/>
                  </a:lnTo>
                  <a:lnTo>
                    <a:pt x="137160" y="242252"/>
                  </a:lnTo>
                  <a:lnTo>
                    <a:pt x="83820" y="232727"/>
                  </a:lnTo>
                  <a:lnTo>
                    <a:pt x="40322" y="206692"/>
                  </a:lnTo>
                  <a:lnTo>
                    <a:pt x="10795" y="168275"/>
                  </a:lnTo>
                  <a:lnTo>
                    <a:pt x="0" y="121285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35439" y="4010977"/>
              <a:ext cx="845820" cy="439102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9256712" y="4124642"/>
              <a:ext cx="589915" cy="180975"/>
            </a:xfrm>
            <a:custGeom>
              <a:avLst/>
              <a:gdLst/>
              <a:ahLst/>
              <a:cxnLst/>
              <a:rect l="l" t="t" r="r" b="b"/>
              <a:pathLst>
                <a:path w="589915" h="180975">
                  <a:moveTo>
                    <a:pt x="408940" y="0"/>
                  </a:moveTo>
                  <a:lnTo>
                    <a:pt x="408940" y="180975"/>
                  </a:lnTo>
                  <a:lnTo>
                    <a:pt x="529590" y="120650"/>
                  </a:lnTo>
                  <a:lnTo>
                    <a:pt x="439102" y="120650"/>
                  </a:lnTo>
                  <a:lnTo>
                    <a:pt x="439102" y="60325"/>
                  </a:lnTo>
                  <a:lnTo>
                    <a:pt x="529590" y="60325"/>
                  </a:lnTo>
                  <a:lnTo>
                    <a:pt x="408940" y="0"/>
                  </a:lnTo>
                  <a:close/>
                </a:path>
                <a:path w="589915" h="180975">
                  <a:moveTo>
                    <a:pt x="408940" y="60325"/>
                  </a:moveTo>
                  <a:lnTo>
                    <a:pt x="0" y="60325"/>
                  </a:lnTo>
                  <a:lnTo>
                    <a:pt x="0" y="120650"/>
                  </a:lnTo>
                  <a:lnTo>
                    <a:pt x="408940" y="120650"/>
                  </a:lnTo>
                  <a:lnTo>
                    <a:pt x="408940" y="60325"/>
                  </a:lnTo>
                  <a:close/>
                </a:path>
                <a:path w="589915" h="180975">
                  <a:moveTo>
                    <a:pt x="529590" y="60325"/>
                  </a:moveTo>
                  <a:lnTo>
                    <a:pt x="439102" y="60325"/>
                  </a:lnTo>
                  <a:lnTo>
                    <a:pt x="439102" y="120650"/>
                  </a:lnTo>
                  <a:lnTo>
                    <a:pt x="529590" y="120650"/>
                  </a:lnTo>
                  <a:lnTo>
                    <a:pt x="589915" y="90487"/>
                  </a:lnTo>
                  <a:lnTo>
                    <a:pt x="529590" y="603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19004" y="4378325"/>
              <a:ext cx="439102" cy="857885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9932670" y="4399597"/>
              <a:ext cx="180975" cy="601980"/>
            </a:xfrm>
            <a:custGeom>
              <a:avLst/>
              <a:gdLst/>
              <a:ahLst/>
              <a:cxnLst/>
              <a:rect l="l" t="t" r="r" b="b"/>
              <a:pathLst>
                <a:path w="180975" h="601979">
                  <a:moveTo>
                    <a:pt x="60325" y="421004"/>
                  </a:moveTo>
                  <a:lnTo>
                    <a:pt x="0" y="421004"/>
                  </a:lnTo>
                  <a:lnTo>
                    <a:pt x="90487" y="601979"/>
                  </a:lnTo>
                  <a:lnTo>
                    <a:pt x="165734" y="451167"/>
                  </a:lnTo>
                  <a:lnTo>
                    <a:pt x="60325" y="451167"/>
                  </a:lnTo>
                  <a:lnTo>
                    <a:pt x="60325" y="421004"/>
                  </a:lnTo>
                  <a:close/>
                </a:path>
                <a:path w="180975" h="601979">
                  <a:moveTo>
                    <a:pt x="120650" y="0"/>
                  </a:moveTo>
                  <a:lnTo>
                    <a:pt x="60325" y="0"/>
                  </a:lnTo>
                  <a:lnTo>
                    <a:pt x="60325" y="451167"/>
                  </a:lnTo>
                  <a:lnTo>
                    <a:pt x="120650" y="451167"/>
                  </a:lnTo>
                  <a:lnTo>
                    <a:pt x="120650" y="0"/>
                  </a:lnTo>
                  <a:close/>
                </a:path>
                <a:path w="180975" h="601979">
                  <a:moveTo>
                    <a:pt x="180975" y="421004"/>
                  </a:moveTo>
                  <a:lnTo>
                    <a:pt x="120650" y="421004"/>
                  </a:lnTo>
                  <a:lnTo>
                    <a:pt x="120650" y="451167"/>
                  </a:lnTo>
                  <a:lnTo>
                    <a:pt x="165734" y="451167"/>
                  </a:lnTo>
                  <a:lnTo>
                    <a:pt x="180975" y="4210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15847" y="1980882"/>
              <a:ext cx="2715895" cy="439102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7437119" y="2094864"/>
              <a:ext cx="2459990" cy="180975"/>
            </a:xfrm>
            <a:custGeom>
              <a:avLst/>
              <a:gdLst/>
              <a:ahLst/>
              <a:cxnLst/>
              <a:rect l="l" t="t" r="r" b="b"/>
              <a:pathLst>
                <a:path w="2459990" h="180975">
                  <a:moveTo>
                    <a:pt x="2279014" y="0"/>
                  </a:moveTo>
                  <a:lnTo>
                    <a:pt x="2279014" y="180975"/>
                  </a:lnTo>
                  <a:lnTo>
                    <a:pt x="2399664" y="120650"/>
                  </a:lnTo>
                  <a:lnTo>
                    <a:pt x="2309177" y="120650"/>
                  </a:lnTo>
                  <a:lnTo>
                    <a:pt x="2309177" y="60325"/>
                  </a:lnTo>
                  <a:lnTo>
                    <a:pt x="2399664" y="60325"/>
                  </a:lnTo>
                  <a:lnTo>
                    <a:pt x="2279014" y="0"/>
                  </a:lnTo>
                  <a:close/>
                </a:path>
                <a:path w="2459990" h="180975">
                  <a:moveTo>
                    <a:pt x="2279014" y="60325"/>
                  </a:moveTo>
                  <a:lnTo>
                    <a:pt x="0" y="60325"/>
                  </a:lnTo>
                  <a:lnTo>
                    <a:pt x="0" y="120650"/>
                  </a:lnTo>
                  <a:lnTo>
                    <a:pt x="2279014" y="120650"/>
                  </a:lnTo>
                  <a:lnTo>
                    <a:pt x="2279014" y="60325"/>
                  </a:lnTo>
                  <a:close/>
                </a:path>
                <a:path w="2459990" h="180975">
                  <a:moveTo>
                    <a:pt x="2399664" y="60325"/>
                  </a:moveTo>
                  <a:lnTo>
                    <a:pt x="2309177" y="60325"/>
                  </a:lnTo>
                  <a:lnTo>
                    <a:pt x="2309177" y="120650"/>
                  </a:lnTo>
                  <a:lnTo>
                    <a:pt x="2399664" y="120650"/>
                  </a:lnTo>
                  <a:lnTo>
                    <a:pt x="2459989" y="90487"/>
                  </a:lnTo>
                  <a:lnTo>
                    <a:pt x="2399664" y="603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44092" y="472440"/>
              <a:ext cx="2946717" cy="136778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57315" y="1124585"/>
              <a:ext cx="588644" cy="739775"/>
            </a:xfrm>
            <a:prstGeom prst="rect">
              <a:avLst/>
            </a:prstGeom>
          </p:spPr>
        </p:pic>
      </p:grp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855344" y="383539"/>
            <a:ext cx="3832225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8200"/>
              </a:lnSpc>
              <a:spcBef>
                <a:spcPts val="100"/>
              </a:spcBef>
            </a:pPr>
            <a:r>
              <a:rPr sz="2200" b="0" spc="170" dirty="0">
                <a:solidFill>
                  <a:srgbClr val="000000"/>
                </a:solidFill>
                <a:latin typeface="Times New Roman"/>
                <a:cs typeface="Times New Roman"/>
              </a:rPr>
              <a:t>Συμμετρική</a:t>
            </a:r>
            <a:r>
              <a:rPr sz="2200" b="0" spc="2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65" dirty="0">
                <a:solidFill>
                  <a:srgbClr val="000000"/>
                </a:solidFill>
                <a:latin typeface="Times New Roman"/>
                <a:cs typeface="Times New Roman"/>
              </a:rPr>
              <a:t>κρυπτογραφία: </a:t>
            </a:r>
            <a:r>
              <a:rPr sz="2200" b="0" spc="1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14" dirty="0">
                <a:solidFill>
                  <a:srgbClr val="000000"/>
                </a:solidFill>
                <a:latin typeface="Times New Roman"/>
                <a:cs typeface="Times New Roman"/>
              </a:rPr>
              <a:t>'Λειτουργικά</a:t>
            </a:r>
            <a:r>
              <a:rPr sz="2200" b="0" spc="10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14" dirty="0">
                <a:solidFill>
                  <a:srgbClr val="000000"/>
                </a:solidFill>
                <a:latin typeface="Times New Roman"/>
                <a:cs typeface="Times New Roman"/>
              </a:rPr>
              <a:t>χαρακτηριστικά'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703819" y="525145"/>
            <a:ext cx="1654810" cy="694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100" spc="85" dirty="0">
                <a:latin typeface="Calibri"/>
                <a:cs typeface="Calibri"/>
              </a:rPr>
              <a:t>Θόρυβος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για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την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αύξηση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 ανθεκτικότητας </a:t>
            </a:r>
            <a:r>
              <a:rPr sz="1100" spc="75" dirty="0">
                <a:latin typeface="Calibri"/>
                <a:cs typeface="Calibri"/>
              </a:rPr>
              <a:t>του </a:t>
            </a:r>
            <a:r>
              <a:rPr sz="1100" spc="80" dirty="0">
                <a:latin typeface="Calibri"/>
                <a:cs typeface="Calibri"/>
              </a:rPr>
              <a:t> κρυπτογραφημένου 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κειμένου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-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SALT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92150" y="1732209"/>
            <a:ext cx="4232910" cy="880110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73355" indent="-160655">
              <a:lnSpc>
                <a:spcPct val="100000"/>
              </a:lnSpc>
              <a:spcBef>
                <a:spcPts val="595"/>
              </a:spcBef>
              <a:buClr>
                <a:srgbClr val="FFB800"/>
              </a:buClr>
              <a:buSzPct val="125000"/>
              <a:buFont typeface="Arial"/>
              <a:buChar char="•"/>
              <a:tabLst>
                <a:tab pos="173355" algn="l"/>
              </a:tabLst>
            </a:pPr>
            <a:r>
              <a:rPr sz="1600" b="1" spc="90" dirty="0">
                <a:latin typeface="Calibri"/>
                <a:cs typeface="Calibri"/>
              </a:rPr>
              <a:t>Λειτουργία</a:t>
            </a:r>
            <a:r>
              <a:rPr sz="1600" b="1" spc="-5" dirty="0">
                <a:latin typeface="Calibri"/>
                <a:cs typeface="Calibri"/>
              </a:rPr>
              <a:t> </a:t>
            </a:r>
            <a:r>
              <a:rPr sz="1600" b="1" spc="125" dirty="0">
                <a:latin typeface="Calibri"/>
                <a:cs typeface="Calibri"/>
              </a:rPr>
              <a:t>CTR</a:t>
            </a:r>
            <a:endParaRPr sz="1600">
              <a:latin typeface="Calibri"/>
              <a:cs typeface="Calibri"/>
            </a:endParaRPr>
          </a:p>
          <a:p>
            <a:pPr marL="396875" marR="5080" lvl="1" indent="-182880">
              <a:lnSpc>
                <a:spcPct val="100000"/>
              </a:lnSpc>
              <a:spcBef>
                <a:spcPts val="955"/>
              </a:spcBef>
              <a:buSzPct val="128571"/>
              <a:buFont typeface="Arial"/>
              <a:buChar char="•"/>
              <a:tabLst>
                <a:tab pos="396875" algn="l"/>
              </a:tabLst>
            </a:pPr>
            <a:r>
              <a:rPr sz="1400" spc="105" dirty="0">
                <a:latin typeface="Calibri"/>
                <a:cs typeface="Calibri"/>
              </a:rPr>
              <a:t>Το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αποτέλεσμα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κάθε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μπλοκ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κρυπτογράφησης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αποτελεί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μέρος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του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κρυπτοκειμένου.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93444" y="2707640"/>
            <a:ext cx="4491990" cy="1421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5580" marR="203200" indent="-182880">
              <a:lnSpc>
                <a:spcPct val="100000"/>
              </a:lnSpc>
              <a:spcBef>
                <a:spcPts val="100"/>
              </a:spcBef>
              <a:buSzPct val="128571"/>
              <a:buFont typeface="Arial"/>
              <a:buChar char="•"/>
              <a:tabLst>
                <a:tab pos="195580" algn="l"/>
              </a:tabLst>
            </a:pPr>
            <a:r>
              <a:rPr sz="1400" spc="105" dirty="0">
                <a:latin typeface="Calibri"/>
                <a:cs typeface="Calibri"/>
              </a:rPr>
              <a:t>Όταν ολοκληρωθούν </a:t>
            </a:r>
            <a:r>
              <a:rPr sz="1400" spc="95" dirty="0">
                <a:latin typeface="Calibri"/>
                <a:cs typeface="Calibri"/>
              </a:rPr>
              <a:t>όλες </a:t>
            </a:r>
            <a:r>
              <a:rPr sz="1400" spc="80" dirty="0">
                <a:latin typeface="Calibri"/>
                <a:cs typeface="Calibri"/>
              </a:rPr>
              <a:t>οι </a:t>
            </a:r>
            <a:r>
              <a:rPr sz="1400" spc="85" dirty="0">
                <a:latin typeface="Calibri"/>
                <a:cs typeface="Calibri"/>
              </a:rPr>
              <a:t>λειτουργίες, </a:t>
            </a:r>
            <a:r>
              <a:rPr sz="1400" spc="100" dirty="0">
                <a:latin typeface="Calibri"/>
                <a:cs typeface="Calibri"/>
              </a:rPr>
              <a:t>κάθε </a:t>
            </a:r>
            <a:r>
              <a:rPr sz="1400" spc="10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κρυπτοκειμένου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συνδιάζεται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για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να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προκύψει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το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κρυπτοκειμένου.</a:t>
            </a:r>
            <a:endParaRPr sz="1400">
              <a:latin typeface="Calibri"/>
              <a:cs typeface="Calibri"/>
            </a:endParaRPr>
          </a:p>
          <a:p>
            <a:pPr marL="195580" marR="5080" indent="-182880">
              <a:lnSpc>
                <a:spcPct val="100000"/>
              </a:lnSpc>
              <a:spcBef>
                <a:spcPts val="915"/>
              </a:spcBef>
              <a:buSzPct val="128571"/>
              <a:buFont typeface="Arial"/>
              <a:buChar char="•"/>
              <a:tabLst>
                <a:tab pos="195580" algn="l"/>
              </a:tabLst>
            </a:pPr>
            <a:r>
              <a:rPr sz="1400" spc="100" dirty="0">
                <a:latin typeface="Calibri"/>
                <a:cs typeface="Calibri"/>
              </a:rPr>
              <a:t>Αυτό </a:t>
            </a:r>
            <a:r>
              <a:rPr sz="1400" spc="90" dirty="0">
                <a:latin typeface="Calibri"/>
                <a:cs typeface="Calibri"/>
              </a:rPr>
              <a:t>το λειτουργικό </a:t>
            </a:r>
            <a:r>
              <a:rPr sz="1400" spc="95" dirty="0">
                <a:latin typeface="Calibri"/>
                <a:cs typeface="Calibri"/>
              </a:rPr>
              <a:t>μοντέλο </a:t>
            </a:r>
            <a:r>
              <a:rPr sz="1400" spc="90" dirty="0">
                <a:latin typeface="Calibri"/>
                <a:cs typeface="Calibri"/>
              </a:rPr>
              <a:t>χρησιμοποιεί </a:t>
            </a:r>
            <a:r>
              <a:rPr sz="1400" spc="95" dirty="0">
                <a:latin typeface="Calibri"/>
                <a:cs typeface="Calibri"/>
              </a:rPr>
              <a:t>επίσης </a:t>
            </a:r>
            <a:r>
              <a:rPr sz="1400" spc="100" dirty="0">
                <a:latin typeface="Calibri"/>
                <a:cs typeface="Calibri"/>
              </a:rPr>
              <a:t> ένα </a:t>
            </a:r>
            <a:r>
              <a:rPr sz="1400" spc="95" dirty="0">
                <a:latin typeface="Calibri"/>
                <a:cs typeface="Calibri"/>
              </a:rPr>
              <a:t>τυχαίο </a:t>
            </a:r>
            <a:r>
              <a:rPr sz="1400" b="1" spc="105" dirty="0">
                <a:latin typeface="Calibri"/>
                <a:cs typeface="Calibri"/>
              </a:rPr>
              <a:t>"διάνυσμα </a:t>
            </a:r>
            <a:r>
              <a:rPr sz="1400" b="1" spc="95" dirty="0">
                <a:latin typeface="Calibri"/>
                <a:cs typeface="Calibri"/>
              </a:rPr>
              <a:t>αρχικοποίησης" </a:t>
            </a:r>
            <a:r>
              <a:rPr sz="1400" spc="70" dirty="0">
                <a:latin typeface="Calibri"/>
                <a:cs typeface="Calibri"/>
              </a:rPr>
              <a:t>(IV) </a:t>
            </a:r>
            <a:r>
              <a:rPr sz="1400" spc="110" dirty="0">
                <a:latin typeface="Calibri"/>
                <a:cs typeface="Calibri"/>
              </a:rPr>
              <a:t>ως </a:t>
            </a:r>
            <a:r>
              <a:rPr sz="1400" spc="114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είσοδο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δεδομένων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για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την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πρώτη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κρυπτογράφηση.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784215" y="4281170"/>
            <a:ext cx="55753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90" dirty="0">
                <a:latin typeface="Calibri"/>
                <a:cs typeface="Calibri"/>
              </a:rPr>
              <a:t>Μ</a:t>
            </a:r>
            <a:r>
              <a:rPr sz="1250" spc="35" dirty="0">
                <a:latin typeface="Calibri"/>
                <a:cs typeface="Calibri"/>
              </a:rPr>
              <a:t>ε</a:t>
            </a:r>
            <a:r>
              <a:rPr sz="1250" spc="50" dirty="0">
                <a:latin typeface="Calibri"/>
                <a:cs typeface="Calibri"/>
              </a:rPr>
              <a:t>ρ</a:t>
            </a:r>
            <a:r>
              <a:rPr sz="1250" spc="20" dirty="0">
                <a:latin typeface="Calibri"/>
                <a:cs typeface="Calibri"/>
              </a:rPr>
              <a:t>ι</a:t>
            </a:r>
            <a:r>
              <a:rPr sz="1250" spc="40" dirty="0">
                <a:latin typeface="Calibri"/>
                <a:cs typeface="Calibri"/>
              </a:rPr>
              <a:t>κ</a:t>
            </a:r>
            <a:r>
              <a:rPr sz="1250" spc="65" dirty="0">
                <a:latin typeface="Calibri"/>
                <a:cs typeface="Calibri"/>
              </a:rPr>
              <a:t>ή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230744" y="1741804"/>
            <a:ext cx="17208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15" dirty="0">
                <a:latin typeface="Calibri"/>
                <a:cs typeface="Calibri"/>
              </a:rPr>
              <a:t>I</a:t>
            </a:r>
            <a:r>
              <a:rPr sz="1250" spc="105" dirty="0">
                <a:latin typeface="Calibri"/>
                <a:cs typeface="Calibri"/>
              </a:rPr>
              <a:t>V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019607" y="1951990"/>
            <a:ext cx="54610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60" dirty="0">
                <a:latin typeface="Calibri"/>
                <a:cs typeface="Calibri"/>
              </a:rPr>
              <a:t>00</a:t>
            </a:r>
            <a:r>
              <a:rPr sz="1250" spc="-10" dirty="0">
                <a:latin typeface="Calibri"/>
                <a:cs typeface="Calibri"/>
              </a:rPr>
              <a:t> </a:t>
            </a:r>
            <a:r>
              <a:rPr sz="1250" spc="25" dirty="0">
                <a:latin typeface="Calibri"/>
                <a:cs typeface="Calibri"/>
              </a:rPr>
              <a:t>..</a:t>
            </a:r>
            <a:r>
              <a:rPr sz="1250" spc="-10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00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803390" y="2975927"/>
            <a:ext cx="967105" cy="405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8425" marR="5080" indent="-86360">
              <a:lnSpc>
                <a:spcPct val="100000"/>
              </a:lnSpc>
              <a:spcBef>
                <a:spcPts val="100"/>
              </a:spcBef>
            </a:pPr>
            <a:r>
              <a:rPr sz="1250" spc="80" dirty="0">
                <a:latin typeface="Calibri"/>
                <a:cs typeface="Calibri"/>
              </a:rPr>
              <a:t>Κρ</a:t>
            </a:r>
            <a:r>
              <a:rPr sz="1250" spc="85" dirty="0">
                <a:latin typeface="Calibri"/>
                <a:cs typeface="Calibri"/>
              </a:rPr>
              <a:t>υ</a:t>
            </a:r>
            <a:r>
              <a:rPr sz="1250" spc="90" dirty="0">
                <a:latin typeface="Calibri"/>
                <a:cs typeface="Calibri"/>
              </a:rPr>
              <a:t>π</a:t>
            </a:r>
            <a:r>
              <a:rPr sz="1250" spc="60" dirty="0">
                <a:latin typeface="Calibri"/>
                <a:cs typeface="Calibri"/>
              </a:rPr>
              <a:t>τ</a:t>
            </a:r>
            <a:r>
              <a:rPr sz="1250" spc="85" dirty="0">
                <a:latin typeface="Calibri"/>
                <a:cs typeface="Calibri"/>
              </a:rPr>
              <a:t>ο</a:t>
            </a:r>
            <a:r>
              <a:rPr sz="1250" spc="65" dirty="0">
                <a:latin typeface="Calibri"/>
                <a:cs typeface="Calibri"/>
              </a:rPr>
              <a:t>γ</a:t>
            </a:r>
            <a:r>
              <a:rPr sz="1250" spc="80" dirty="0">
                <a:latin typeface="Calibri"/>
                <a:cs typeface="Calibri"/>
              </a:rPr>
              <a:t>ρ</a:t>
            </a:r>
            <a:r>
              <a:rPr sz="1250" spc="95" dirty="0">
                <a:latin typeface="Calibri"/>
                <a:cs typeface="Calibri"/>
              </a:rPr>
              <a:t>α</a:t>
            </a:r>
            <a:r>
              <a:rPr sz="1250" spc="65" dirty="0">
                <a:latin typeface="Calibri"/>
                <a:cs typeface="Calibri"/>
              </a:rPr>
              <a:t>φ  </a:t>
            </a:r>
            <a:r>
              <a:rPr sz="1250" spc="85" dirty="0">
                <a:latin typeface="Calibri"/>
                <a:cs typeface="Calibri"/>
              </a:rPr>
              <a:t>ημένη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AES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408352" y="2039937"/>
            <a:ext cx="20637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60" dirty="0">
                <a:latin typeface="Calibri"/>
                <a:cs typeface="Calibri"/>
              </a:rPr>
              <a:t>+</a:t>
            </a:r>
            <a:r>
              <a:rPr sz="1250" spc="95" dirty="0">
                <a:latin typeface="Calibri"/>
                <a:cs typeface="Calibri"/>
              </a:rPr>
              <a:t>1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529955" y="4224972"/>
            <a:ext cx="55753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90" dirty="0">
                <a:latin typeface="Calibri"/>
                <a:cs typeface="Calibri"/>
              </a:rPr>
              <a:t>Μ</a:t>
            </a:r>
            <a:r>
              <a:rPr sz="1250" spc="35" dirty="0">
                <a:latin typeface="Calibri"/>
                <a:cs typeface="Calibri"/>
              </a:rPr>
              <a:t>ε</a:t>
            </a:r>
            <a:r>
              <a:rPr sz="1250" spc="50" dirty="0">
                <a:latin typeface="Calibri"/>
                <a:cs typeface="Calibri"/>
              </a:rPr>
              <a:t>ρ</a:t>
            </a:r>
            <a:r>
              <a:rPr sz="1250" spc="20" dirty="0">
                <a:latin typeface="Calibri"/>
                <a:cs typeface="Calibri"/>
              </a:rPr>
              <a:t>ι</a:t>
            </a:r>
            <a:r>
              <a:rPr sz="1250" spc="40" dirty="0">
                <a:latin typeface="Calibri"/>
                <a:cs typeface="Calibri"/>
              </a:rPr>
              <a:t>κ</a:t>
            </a:r>
            <a:r>
              <a:rPr sz="1250" spc="65" dirty="0">
                <a:latin typeface="Calibri"/>
                <a:cs typeface="Calibri"/>
              </a:rPr>
              <a:t>ή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9664700" y="1740217"/>
            <a:ext cx="639445" cy="351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4320">
              <a:lnSpc>
                <a:spcPts val="1285"/>
              </a:lnSpc>
              <a:spcBef>
                <a:spcPts val="100"/>
              </a:spcBef>
            </a:pPr>
            <a:r>
              <a:rPr sz="1250" spc="30" dirty="0">
                <a:latin typeface="Calibri"/>
                <a:cs typeface="Calibri"/>
              </a:rPr>
              <a:t>IV</a:t>
            </a:r>
            <a:r>
              <a:rPr sz="1250" spc="-70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00</a:t>
            </a:r>
            <a:endParaRPr sz="1250">
              <a:latin typeface="Calibri"/>
              <a:cs typeface="Calibri"/>
            </a:endParaRPr>
          </a:p>
          <a:p>
            <a:pPr marL="12700">
              <a:lnSpc>
                <a:spcPts val="1285"/>
              </a:lnSpc>
            </a:pPr>
            <a:r>
              <a:rPr sz="1250" spc="25" dirty="0">
                <a:latin typeface="Calibri"/>
                <a:cs typeface="Calibri"/>
              </a:rPr>
              <a:t>..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01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9379902" y="2892425"/>
            <a:ext cx="1257300" cy="516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3395" marR="5080" indent="-481330">
              <a:lnSpc>
                <a:spcPct val="129000"/>
              </a:lnSpc>
              <a:spcBef>
                <a:spcPts val="100"/>
              </a:spcBef>
            </a:pPr>
            <a:r>
              <a:rPr sz="1250" spc="80" dirty="0">
                <a:latin typeface="Calibri"/>
                <a:cs typeface="Calibri"/>
              </a:rPr>
              <a:t>Κρ</a:t>
            </a:r>
            <a:r>
              <a:rPr sz="1250" spc="85" dirty="0">
                <a:latin typeface="Calibri"/>
                <a:cs typeface="Calibri"/>
              </a:rPr>
              <a:t>υ</a:t>
            </a:r>
            <a:r>
              <a:rPr sz="1250" spc="90" dirty="0">
                <a:latin typeface="Calibri"/>
                <a:cs typeface="Calibri"/>
              </a:rPr>
              <a:t>π</a:t>
            </a:r>
            <a:r>
              <a:rPr sz="1250" spc="60" dirty="0">
                <a:latin typeface="Calibri"/>
                <a:cs typeface="Calibri"/>
              </a:rPr>
              <a:t>τ</a:t>
            </a:r>
            <a:r>
              <a:rPr sz="1250" spc="85" dirty="0">
                <a:latin typeface="Calibri"/>
                <a:cs typeface="Calibri"/>
              </a:rPr>
              <a:t>ο</a:t>
            </a:r>
            <a:r>
              <a:rPr sz="1250" spc="65" dirty="0">
                <a:latin typeface="Calibri"/>
                <a:cs typeface="Calibri"/>
              </a:rPr>
              <a:t>γ</a:t>
            </a:r>
            <a:r>
              <a:rPr sz="1250" spc="80" dirty="0">
                <a:latin typeface="Calibri"/>
                <a:cs typeface="Calibri"/>
              </a:rPr>
              <a:t>ρ</a:t>
            </a:r>
            <a:r>
              <a:rPr sz="1250" spc="95" dirty="0">
                <a:latin typeface="Calibri"/>
                <a:cs typeface="Calibri"/>
              </a:rPr>
              <a:t>ά</a:t>
            </a:r>
            <a:r>
              <a:rPr sz="1250" spc="105" dirty="0">
                <a:latin typeface="Calibri"/>
                <a:cs typeface="Calibri"/>
              </a:rPr>
              <a:t>φ</a:t>
            </a:r>
            <a:r>
              <a:rPr sz="1250" spc="90" dirty="0">
                <a:latin typeface="Calibri"/>
                <a:cs typeface="Calibri"/>
              </a:rPr>
              <a:t>η</a:t>
            </a:r>
            <a:r>
              <a:rPr sz="1250" spc="85" dirty="0">
                <a:latin typeface="Calibri"/>
                <a:cs typeface="Calibri"/>
              </a:rPr>
              <a:t>σ</a:t>
            </a:r>
            <a:r>
              <a:rPr sz="1250" spc="60" dirty="0">
                <a:latin typeface="Calibri"/>
                <a:cs typeface="Calibri"/>
              </a:rPr>
              <a:t>η  </a:t>
            </a:r>
            <a:r>
              <a:rPr sz="1250" spc="75" dirty="0">
                <a:latin typeface="Calibri"/>
                <a:cs typeface="Calibri"/>
              </a:rPr>
              <a:t>AES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076325" y="4675504"/>
            <a:ext cx="2931160" cy="405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5580" marR="5080" indent="-182880">
              <a:lnSpc>
                <a:spcPct val="100000"/>
              </a:lnSpc>
              <a:spcBef>
                <a:spcPts val="100"/>
              </a:spcBef>
              <a:buSzPct val="128000"/>
              <a:buFont typeface="Arial"/>
              <a:buChar char="•"/>
              <a:tabLst>
                <a:tab pos="195580" algn="l"/>
              </a:tabLst>
            </a:pPr>
            <a:r>
              <a:rPr sz="1250" spc="75" dirty="0">
                <a:latin typeface="Calibri"/>
                <a:cs typeface="Calibri"/>
              </a:rPr>
              <a:t>Η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50" dirty="0">
                <a:latin typeface="Calibri"/>
                <a:cs typeface="Calibri"/>
              </a:rPr>
              <a:t>τιμή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του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αυξάνεται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50" dirty="0">
                <a:latin typeface="Calibri"/>
                <a:cs typeface="Calibri"/>
              </a:rPr>
              <a:t>για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40" dirty="0">
                <a:latin typeface="Calibri"/>
                <a:cs typeface="Calibri"/>
              </a:rPr>
              <a:t>τις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επόμενες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50" dirty="0">
                <a:latin typeface="Calibri"/>
                <a:cs typeface="Calibri"/>
              </a:rPr>
              <a:t>λειτουργίες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35" dirty="0">
                <a:latin typeface="Calibri"/>
                <a:cs typeface="Calibri"/>
              </a:rPr>
              <a:t>(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=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SALT)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783579" y="4580254"/>
            <a:ext cx="66421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160" dirty="0">
                <a:latin typeface="Calibri"/>
                <a:cs typeface="Calibri"/>
              </a:rPr>
              <a:t>Μ</a:t>
            </a:r>
            <a:r>
              <a:rPr sz="1250" spc="95" dirty="0">
                <a:latin typeface="Calibri"/>
                <a:cs typeface="Calibri"/>
              </a:rPr>
              <a:t>ή</a:t>
            </a:r>
            <a:r>
              <a:rPr sz="1250" spc="80" dirty="0">
                <a:latin typeface="Calibri"/>
                <a:cs typeface="Calibri"/>
              </a:rPr>
              <a:t>ν</a:t>
            </a:r>
            <a:r>
              <a:rPr sz="1250" spc="100" dirty="0">
                <a:latin typeface="Calibri"/>
                <a:cs typeface="Calibri"/>
              </a:rPr>
              <a:t>υμα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285229" y="5256529"/>
            <a:ext cx="2162810" cy="405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95"/>
              </a:lnSpc>
              <a:spcBef>
                <a:spcPts val="100"/>
              </a:spcBef>
            </a:pPr>
            <a:r>
              <a:rPr sz="1250" spc="-70" dirty="0">
                <a:latin typeface="Arial"/>
                <a:cs typeface="Arial"/>
              </a:rPr>
              <a:t>A</a:t>
            </a:r>
            <a:r>
              <a:rPr sz="1250" dirty="0">
                <a:latin typeface="Arial"/>
                <a:cs typeface="Arial"/>
              </a:rPr>
              <a:t>3</a:t>
            </a:r>
            <a:r>
              <a:rPr sz="1250" spc="-145" dirty="0">
                <a:latin typeface="Arial"/>
                <a:cs typeface="Arial"/>
              </a:rPr>
              <a:t> </a:t>
            </a:r>
            <a:r>
              <a:rPr sz="1250" spc="-75" dirty="0">
                <a:latin typeface="Arial"/>
                <a:cs typeface="Arial"/>
              </a:rPr>
              <a:t>9</a:t>
            </a:r>
            <a:r>
              <a:rPr sz="1250" dirty="0">
                <a:latin typeface="Arial"/>
                <a:cs typeface="Arial"/>
              </a:rPr>
              <a:t>0</a:t>
            </a:r>
            <a:r>
              <a:rPr sz="1250" spc="-145" dirty="0">
                <a:latin typeface="Arial"/>
                <a:cs typeface="Arial"/>
              </a:rPr>
              <a:t> </a:t>
            </a:r>
            <a:r>
              <a:rPr sz="1250" spc="-70" dirty="0">
                <a:latin typeface="Arial"/>
                <a:cs typeface="Arial"/>
              </a:rPr>
              <a:t>B</a:t>
            </a:r>
            <a:r>
              <a:rPr sz="1250" dirty="0">
                <a:latin typeface="Arial"/>
                <a:cs typeface="Arial"/>
              </a:rPr>
              <a:t>C</a:t>
            </a:r>
            <a:r>
              <a:rPr sz="1250" spc="-145" dirty="0">
                <a:latin typeface="Arial"/>
                <a:cs typeface="Arial"/>
              </a:rPr>
              <a:t> </a:t>
            </a:r>
            <a:r>
              <a:rPr sz="1250" spc="-75" dirty="0">
                <a:latin typeface="Arial"/>
                <a:cs typeface="Arial"/>
              </a:rPr>
              <a:t>9</a:t>
            </a:r>
            <a:r>
              <a:rPr sz="1250" dirty="0">
                <a:latin typeface="Arial"/>
                <a:cs typeface="Arial"/>
              </a:rPr>
              <a:t>B</a:t>
            </a:r>
            <a:r>
              <a:rPr sz="1250" spc="-140" dirty="0">
                <a:latin typeface="Arial"/>
                <a:cs typeface="Arial"/>
              </a:rPr>
              <a:t> </a:t>
            </a:r>
            <a:r>
              <a:rPr sz="1250" spc="-75" dirty="0">
                <a:latin typeface="Arial"/>
                <a:cs typeface="Arial"/>
              </a:rPr>
              <a:t>5</a:t>
            </a:r>
            <a:r>
              <a:rPr sz="1250" dirty="0">
                <a:latin typeface="Arial"/>
                <a:cs typeface="Arial"/>
              </a:rPr>
              <a:t>7</a:t>
            </a:r>
            <a:r>
              <a:rPr sz="1250" spc="-145" dirty="0">
                <a:latin typeface="Arial"/>
                <a:cs typeface="Arial"/>
              </a:rPr>
              <a:t> </a:t>
            </a:r>
            <a:r>
              <a:rPr sz="1250" spc="-70" dirty="0">
                <a:latin typeface="Arial"/>
                <a:cs typeface="Arial"/>
              </a:rPr>
              <a:t>A</a:t>
            </a:r>
            <a:r>
              <a:rPr sz="1250" dirty="0">
                <a:latin typeface="Arial"/>
                <a:cs typeface="Arial"/>
              </a:rPr>
              <a:t>F</a:t>
            </a:r>
            <a:r>
              <a:rPr sz="1250" spc="-145" dirty="0">
                <a:latin typeface="Arial"/>
                <a:cs typeface="Arial"/>
              </a:rPr>
              <a:t> </a:t>
            </a:r>
            <a:r>
              <a:rPr sz="1250" spc="-75" dirty="0">
                <a:latin typeface="Arial"/>
                <a:cs typeface="Arial"/>
              </a:rPr>
              <a:t>0</a:t>
            </a:r>
            <a:r>
              <a:rPr sz="1250" dirty="0">
                <a:latin typeface="Arial"/>
                <a:cs typeface="Arial"/>
              </a:rPr>
              <a:t>D</a:t>
            </a:r>
            <a:r>
              <a:rPr sz="1250" spc="-145" dirty="0">
                <a:latin typeface="Arial"/>
                <a:cs typeface="Arial"/>
              </a:rPr>
              <a:t> </a:t>
            </a:r>
            <a:r>
              <a:rPr sz="1250" spc="-75" dirty="0">
                <a:latin typeface="Arial"/>
                <a:cs typeface="Arial"/>
              </a:rPr>
              <a:t>F</a:t>
            </a:r>
            <a:r>
              <a:rPr sz="1250" dirty="0">
                <a:latin typeface="Arial"/>
                <a:cs typeface="Arial"/>
              </a:rPr>
              <a:t>B</a:t>
            </a:r>
            <a:r>
              <a:rPr sz="1250" spc="-80" dirty="0">
                <a:latin typeface="Arial"/>
                <a:cs typeface="Arial"/>
              </a:rPr>
              <a:t> </a:t>
            </a:r>
            <a:r>
              <a:rPr sz="1250" spc="-15" dirty="0">
                <a:latin typeface="Arial"/>
                <a:cs typeface="Arial"/>
              </a:rPr>
              <a:t>8</a:t>
            </a:r>
            <a:r>
              <a:rPr sz="1250" dirty="0">
                <a:latin typeface="Arial"/>
                <a:cs typeface="Arial"/>
              </a:rPr>
              <a:t>5</a:t>
            </a:r>
            <a:r>
              <a:rPr sz="1250" spc="-25" dirty="0">
                <a:latin typeface="Arial"/>
                <a:cs typeface="Arial"/>
              </a:rPr>
              <a:t> </a:t>
            </a:r>
            <a:r>
              <a:rPr sz="1250" spc="-15" dirty="0">
                <a:latin typeface="Arial"/>
                <a:cs typeface="Arial"/>
              </a:rPr>
              <a:t>D</a:t>
            </a:r>
            <a:r>
              <a:rPr sz="1250" dirty="0">
                <a:latin typeface="Arial"/>
                <a:cs typeface="Arial"/>
              </a:rPr>
              <a:t>8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ts val="1495"/>
              </a:lnSpc>
            </a:pPr>
            <a:r>
              <a:rPr sz="1250" spc="-10" dirty="0">
                <a:latin typeface="Arial"/>
                <a:cs typeface="Arial"/>
              </a:rPr>
              <a:t>1B</a:t>
            </a:r>
            <a:r>
              <a:rPr sz="1250" spc="-30" dirty="0">
                <a:latin typeface="Arial"/>
                <a:cs typeface="Arial"/>
              </a:rPr>
              <a:t> </a:t>
            </a:r>
            <a:r>
              <a:rPr sz="1250" spc="-10" dirty="0">
                <a:latin typeface="Arial"/>
                <a:cs typeface="Arial"/>
              </a:rPr>
              <a:t>94</a:t>
            </a:r>
            <a:r>
              <a:rPr sz="1250" spc="-35" dirty="0">
                <a:latin typeface="Arial"/>
                <a:cs typeface="Arial"/>
              </a:rPr>
              <a:t> </a:t>
            </a:r>
            <a:r>
              <a:rPr sz="1250" spc="-10" dirty="0">
                <a:latin typeface="Arial"/>
                <a:cs typeface="Arial"/>
              </a:rPr>
              <a:t>0E</a:t>
            </a:r>
            <a:r>
              <a:rPr sz="1250" spc="-30" dirty="0">
                <a:latin typeface="Arial"/>
                <a:cs typeface="Arial"/>
              </a:rPr>
              <a:t> </a:t>
            </a:r>
            <a:r>
              <a:rPr sz="1250" spc="-10" dirty="0">
                <a:latin typeface="Arial"/>
                <a:cs typeface="Arial"/>
              </a:rPr>
              <a:t>4A</a:t>
            </a:r>
            <a:r>
              <a:rPr sz="1250" spc="-30" dirty="0">
                <a:latin typeface="Arial"/>
                <a:cs typeface="Arial"/>
              </a:rPr>
              <a:t> </a:t>
            </a:r>
            <a:r>
              <a:rPr sz="1250" spc="-10" dirty="0">
                <a:latin typeface="Arial"/>
                <a:cs typeface="Arial"/>
              </a:rPr>
              <a:t>1E</a:t>
            </a:r>
            <a:r>
              <a:rPr sz="1250" spc="-25" dirty="0">
                <a:latin typeface="Arial"/>
                <a:cs typeface="Arial"/>
              </a:rPr>
              <a:t> </a:t>
            </a:r>
            <a:r>
              <a:rPr sz="1250" spc="-10" dirty="0">
                <a:latin typeface="Arial"/>
                <a:cs typeface="Arial"/>
              </a:rPr>
              <a:t>16</a:t>
            </a:r>
            <a:endParaRPr sz="125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8529955" y="4568190"/>
            <a:ext cx="66421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160" dirty="0">
                <a:latin typeface="Calibri"/>
                <a:cs typeface="Calibri"/>
              </a:rPr>
              <a:t>Μ</a:t>
            </a:r>
            <a:r>
              <a:rPr sz="1250" spc="95" dirty="0">
                <a:latin typeface="Calibri"/>
                <a:cs typeface="Calibri"/>
              </a:rPr>
              <a:t>ή</a:t>
            </a:r>
            <a:r>
              <a:rPr sz="1250" spc="80" dirty="0">
                <a:latin typeface="Calibri"/>
                <a:cs typeface="Calibri"/>
              </a:rPr>
              <a:t>ν</a:t>
            </a:r>
            <a:r>
              <a:rPr sz="1250" spc="100" dirty="0">
                <a:latin typeface="Calibri"/>
                <a:cs typeface="Calibri"/>
              </a:rPr>
              <a:t>υμα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8933180" y="5234304"/>
            <a:ext cx="1875789" cy="408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-5" dirty="0">
                <a:latin typeface="Arial"/>
                <a:cs typeface="Arial"/>
              </a:rPr>
              <a:t>68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A7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spc="-5" dirty="0">
                <a:latin typeface="Arial"/>
                <a:cs typeface="Arial"/>
              </a:rPr>
              <a:t>5A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spc="-5" dirty="0">
                <a:latin typeface="Arial"/>
                <a:cs typeface="Arial"/>
              </a:rPr>
              <a:t>62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spc="-5" dirty="0">
                <a:latin typeface="Arial"/>
                <a:cs typeface="Arial"/>
              </a:rPr>
              <a:t>1D</a:t>
            </a:r>
            <a:r>
              <a:rPr sz="1250" spc="-15" dirty="0">
                <a:latin typeface="Arial"/>
                <a:cs typeface="Arial"/>
              </a:rPr>
              <a:t> </a:t>
            </a:r>
            <a:r>
              <a:rPr sz="1250" spc="-5" dirty="0">
                <a:latin typeface="Arial"/>
                <a:cs typeface="Arial"/>
              </a:rPr>
              <a:t>4D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spc="-5" dirty="0">
                <a:latin typeface="Arial"/>
                <a:cs typeface="Arial"/>
              </a:rPr>
              <a:t>29</a:t>
            </a:r>
            <a:r>
              <a:rPr sz="1250" spc="5" dirty="0">
                <a:latin typeface="Arial"/>
                <a:cs typeface="Arial"/>
              </a:rPr>
              <a:t> </a:t>
            </a:r>
            <a:r>
              <a:rPr sz="1250" spc="-15" dirty="0">
                <a:latin typeface="Arial"/>
                <a:cs typeface="Arial"/>
              </a:rPr>
              <a:t>CA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250" spc="-95" dirty="0">
                <a:latin typeface="Arial"/>
                <a:cs typeface="Arial"/>
              </a:rPr>
              <a:t>6</a:t>
            </a:r>
            <a:r>
              <a:rPr sz="1250" dirty="0">
                <a:latin typeface="Arial"/>
                <a:cs typeface="Arial"/>
              </a:rPr>
              <a:t>5</a:t>
            </a:r>
            <a:r>
              <a:rPr sz="1250" spc="-185" dirty="0">
                <a:latin typeface="Arial"/>
                <a:cs typeface="Arial"/>
              </a:rPr>
              <a:t> </a:t>
            </a:r>
            <a:r>
              <a:rPr sz="1250" spc="-95" dirty="0">
                <a:latin typeface="Arial"/>
                <a:cs typeface="Arial"/>
              </a:rPr>
              <a:t>8</a:t>
            </a:r>
            <a:r>
              <a:rPr sz="1250" dirty="0">
                <a:latin typeface="Arial"/>
                <a:cs typeface="Arial"/>
              </a:rPr>
              <a:t>3</a:t>
            </a:r>
            <a:r>
              <a:rPr sz="1250" spc="-185" dirty="0">
                <a:latin typeface="Arial"/>
                <a:cs typeface="Arial"/>
              </a:rPr>
              <a:t> </a:t>
            </a:r>
            <a:r>
              <a:rPr sz="1250" spc="-95" dirty="0">
                <a:latin typeface="Arial"/>
                <a:cs typeface="Arial"/>
              </a:rPr>
              <a:t>2</a:t>
            </a:r>
            <a:r>
              <a:rPr sz="1250" dirty="0">
                <a:latin typeface="Arial"/>
                <a:cs typeface="Arial"/>
              </a:rPr>
              <a:t>3</a:t>
            </a:r>
            <a:r>
              <a:rPr sz="1250" spc="-185" dirty="0">
                <a:latin typeface="Arial"/>
                <a:cs typeface="Arial"/>
              </a:rPr>
              <a:t> </a:t>
            </a:r>
            <a:r>
              <a:rPr sz="1250" spc="-90" dirty="0">
                <a:latin typeface="Arial"/>
                <a:cs typeface="Arial"/>
              </a:rPr>
              <a:t>E</a:t>
            </a:r>
            <a:r>
              <a:rPr sz="1250" dirty="0">
                <a:latin typeface="Arial"/>
                <a:cs typeface="Arial"/>
              </a:rPr>
              <a:t>C</a:t>
            </a:r>
            <a:r>
              <a:rPr sz="1250" spc="-185" dirty="0">
                <a:latin typeface="Arial"/>
                <a:cs typeface="Arial"/>
              </a:rPr>
              <a:t> </a:t>
            </a:r>
            <a:r>
              <a:rPr sz="1250" spc="-90" dirty="0">
                <a:latin typeface="Arial"/>
                <a:cs typeface="Arial"/>
              </a:rPr>
              <a:t>A</a:t>
            </a:r>
            <a:r>
              <a:rPr sz="1250" dirty="0">
                <a:latin typeface="Arial"/>
                <a:cs typeface="Arial"/>
              </a:rPr>
              <a:t>A</a:t>
            </a:r>
            <a:r>
              <a:rPr sz="1250" spc="-180" dirty="0">
                <a:latin typeface="Arial"/>
                <a:cs typeface="Arial"/>
              </a:rPr>
              <a:t> </a:t>
            </a:r>
            <a:r>
              <a:rPr sz="1250" spc="-95" dirty="0">
                <a:latin typeface="Arial"/>
                <a:cs typeface="Arial"/>
              </a:rPr>
              <a:t>5</a:t>
            </a:r>
            <a:r>
              <a:rPr sz="1250" dirty="0">
                <a:latin typeface="Arial"/>
                <a:cs typeface="Arial"/>
              </a:rPr>
              <a:t>E</a:t>
            </a:r>
            <a:r>
              <a:rPr sz="1250" spc="-180" dirty="0">
                <a:latin typeface="Arial"/>
                <a:cs typeface="Arial"/>
              </a:rPr>
              <a:t> </a:t>
            </a:r>
            <a:r>
              <a:rPr sz="1250" spc="-95" dirty="0">
                <a:latin typeface="Arial"/>
                <a:cs typeface="Arial"/>
              </a:rPr>
              <a:t>F</a:t>
            </a:r>
            <a:r>
              <a:rPr sz="1250" dirty="0">
                <a:latin typeface="Arial"/>
                <a:cs typeface="Arial"/>
              </a:rPr>
              <a:t>2</a:t>
            </a:r>
            <a:r>
              <a:rPr sz="1250" spc="-185" dirty="0">
                <a:latin typeface="Arial"/>
                <a:cs typeface="Arial"/>
              </a:rPr>
              <a:t> </a:t>
            </a:r>
            <a:r>
              <a:rPr sz="1250" spc="-95" dirty="0">
                <a:latin typeface="Arial"/>
                <a:cs typeface="Arial"/>
              </a:rPr>
              <a:t>4</a:t>
            </a:r>
            <a:r>
              <a:rPr sz="1250" dirty="0">
                <a:latin typeface="Arial"/>
                <a:cs typeface="Arial"/>
              </a:rPr>
              <a:t>2</a:t>
            </a:r>
            <a:endParaRPr sz="125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1170602" y="6439852"/>
            <a:ext cx="1428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1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22554" y="6625272"/>
            <a:ext cx="44088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CSP001_C_E</a:t>
            </a:r>
            <a:r>
              <a:rPr sz="1100" spc="3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6: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Davide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Ferraris,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Πανεπιστήμιο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ΜάλαγαΙσπανία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1599544" y="57467"/>
            <a:ext cx="419100" cy="44259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045"/>
              </a:lnSpc>
            </a:pPr>
            <a:r>
              <a:rPr sz="3100" spc="14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3100" spc="-2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100" spc="165" dirty="0">
                <a:solidFill>
                  <a:srgbClr val="D8D8D8"/>
                </a:solidFill>
                <a:latin typeface="Calibri"/>
                <a:cs typeface="Calibri"/>
              </a:rPr>
              <a:t>ΕΥΑΊΣΘΗΤΩΝ</a:t>
            </a:r>
            <a:endParaRPr sz="3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Εικόνα 12" descr="Εικόνα που περιέχει κείμενο, διάγραμμα, Σχέδιο, χάρτης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66770888-4E37-E893-6741-3140AA8AB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523999"/>
            <a:ext cx="7543800" cy="6257125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55344" y="383539"/>
            <a:ext cx="3832225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8200"/>
              </a:lnSpc>
              <a:spcBef>
                <a:spcPts val="100"/>
              </a:spcBef>
            </a:pPr>
            <a:r>
              <a:rPr sz="2200" b="0" spc="170" dirty="0">
                <a:solidFill>
                  <a:srgbClr val="000000"/>
                </a:solidFill>
                <a:latin typeface="Times New Roman"/>
                <a:cs typeface="Times New Roman"/>
              </a:rPr>
              <a:t>Συμμετρική</a:t>
            </a:r>
            <a:r>
              <a:rPr sz="2200" b="0" spc="2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65" dirty="0">
                <a:solidFill>
                  <a:srgbClr val="000000"/>
                </a:solidFill>
                <a:latin typeface="Times New Roman"/>
                <a:cs typeface="Times New Roman"/>
              </a:rPr>
              <a:t>κρυπτογραφία: </a:t>
            </a:r>
            <a:r>
              <a:rPr sz="2200" b="0" spc="1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14" dirty="0">
                <a:solidFill>
                  <a:srgbClr val="000000"/>
                </a:solidFill>
                <a:latin typeface="Times New Roman"/>
                <a:cs typeface="Times New Roman"/>
              </a:rPr>
              <a:t>'Λειτουργικά</a:t>
            </a:r>
            <a:r>
              <a:rPr sz="2200" b="0" spc="10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14" dirty="0">
                <a:solidFill>
                  <a:srgbClr val="000000"/>
                </a:solidFill>
                <a:latin typeface="Times New Roman"/>
                <a:cs typeface="Times New Roman"/>
              </a:rPr>
              <a:t>χαρακτηριστικά'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48600" y="1704904"/>
            <a:ext cx="2209800" cy="69405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100" spc="85" dirty="0">
                <a:latin typeface="Calibri"/>
                <a:cs typeface="Calibri"/>
              </a:rPr>
              <a:t>Θόρυβος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για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την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αύξηση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 ανθεκτικότητας </a:t>
            </a:r>
            <a:r>
              <a:rPr sz="1100" spc="75" dirty="0">
                <a:latin typeface="Calibri"/>
                <a:cs typeface="Calibri"/>
              </a:rPr>
              <a:t>του </a:t>
            </a:r>
            <a:r>
              <a:rPr sz="1100" spc="80" dirty="0">
                <a:latin typeface="Calibri"/>
                <a:cs typeface="Calibri"/>
              </a:rPr>
              <a:t> κρυπτογραφημένου 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κειμένου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-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SALT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2150" y="1704904"/>
            <a:ext cx="4140200" cy="5023485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73355" indent="-160655">
              <a:lnSpc>
                <a:spcPct val="100000"/>
              </a:lnSpc>
              <a:spcBef>
                <a:spcPts val="595"/>
              </a:spcBef>
              <a:buClr>
                <a:srgbClr val="FFB800"/>
              </a:buClr>
              <a:buSzPct val="125000"/>
              <a:buFont typeface="Arial"/>
              <a:buChar char="•"/>
              <a:tabLst>
                <a:tab pos="173355" algn="l"/>
              </a:tabLst>
            </a:pPr>
            <a:r>
              <a:rPr sz="1600" b="1" spc="165" dirty="0">
                <a:latin typeface="Calibri"/>
                <a:cs typeface="Calibri"/>
              </a:rPr>
              <a:t>Λειτουργία</a:t>
            </a:r>
            <a:r>
              <a:rPr sz="1600" b="1" spc="40" dirty="0">
                <a:latin typeface="Calibri"/>
                <a:cs typeface="Calibri"/>
              </a:rPr>
              <a:t> </a:t>
            </a:r>
            <a:r>
              <a:rPr sz="1600" b="1" spc="270" dirty="0">
                <a:latin typeface="Calibri"/>
                <a:cs typeface="Calibri"/>
              </a:rPr>
              <a:t>GCM</a:t>
            </a:r>
            <a:endParaRPr sz="1600">
              <a:latin typeface="Calibri"/>
              <a:cs typeface="Calibri"/>
            </a:endParaRPr>
          </a:p>
          <a:p>
            <a:pPr marL="396875" marR="192405" lvl="1" indent="-182880">
              <a:lnSpc>
                <a:spcPct val="100000"/>
              </a:lnSpc>
              <a:spcBef>
                <a:spcPts val="955"/>
              </a:spcBef>
              <a:buSzPct val="128571"/>
              <a:buFont typeface="Arial"/>
              <a:buChar char="•"/>
              <a:tabLst>
                <a:tab pos="396875" algn="l"/>
              </a:tabLst>
            </a:pPr>
            <a:r>
              <a:rPr sz="1400" spc="95" dirty="0">
                <a:latin typeface="Calibri"/>
                <a:cs typeface="Calibri"/>
              </a:rPr>
              <a:t>Χρησιμοποιεί μια τυχαία </a:t>
            </a:r>
            <a:r>
              <a:rPr sz="1400" spc="85" dirty="0">
                <a:latin typeface="Calibri"/>
                <a:cs typeface="Calibri"/>
              </a:rPr>
              <a:t>τιμή </a:t>
            </a:r>
            <a:r>
              <a:rPr sz="1400" spc="90" dirty="0">
                <a:latin typeface="Calibri"/>
                <a:cs typeface="Calibri"/>
              </a:rPr>
              <a:t>("nonce" </a:t>
            </a:r>
            <a:r>
              <a:rPr sz="1400" spc="80" dirty="0">
                <a:latin typeface="Calibri"/>
                <a:cs typeface="Calibri"/>
              </a:rPr>
              <a:t>/ </a:t>
            </a:r>
            <a:r>
              <a:rPr sz="1400" spc="8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"counter"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/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IV)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ως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είσοδο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δεδομένων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στην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πρώτη </a:t>
            </a:r>
            <a:r>
              <a:rPr sz="1400" spc="105" dirty="0">
                <a:latin typeface="Calibri"/>
                <a:cs typeface="Calibri"/>
              </a:rPr>
              <a:t>κρυπτογράφηση </a:t>
            </a:r>
            <a:r>
              <a:rPr sz="1400" spc="65" dirty="0">
                <a:latin typeface="Calibri"/>
                <a:cs typeface="Calibri"/>
              </a:rPr>
              <a:t>- </a:t>
            </a:r>
            <a:r>
              <a:rPr sz="1400" spc="95" dirty="0">
                <a:latin typeface="Calibri"/>
                <a:cs typeface="Calibri"/>
              </a:rPr>
              <a:t>παρέχει </a:t>
            </a:r>
            <a:r>
              <a:rPr sz="1400" spc="100" dirty="0">
                <a:latin typeface="Calibri"/>
                <a:cs typeface="Calibri"/>
              </a:rPr>
              <a:t> μεταβλητότητα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(=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i="1" spc="90" dirty="0">
                <a:latin typeface="Calibri"/>
                <a:cs typeface="Calibri"/>
              </a:rPr>
              <a:t>SALT)</a:t>
            </a:r>
            <a:endParaRPr sz="1400">
              <a:latin typeface="Calibri"/>
              <a:cs typeface="Calibri"/>
            </a:endParaRPr>
          </a:p>
          <a:p>
            <a:pPr marL="579755" marR="290830" lvl="2" indent="-182880">
              <a:lnSpc>
                <a:spcPct val="100000"/>
              </a:lnSpc>
              <a:spcBef>
                <a:spcPts val="894"/>
              </a:spcBef>
              <a:buSzPct val="128000"/>
              <a:buFont typeface="Arial"/>
              <a:buChar char="•"/>
              <a:tabLst>
                <a:tab pos="579755" algn="l"/>
              </a:tabLst>
            </a:pPr>
            <a:r>
              <a:rPr sz="1250" spc="95" dirty="0">
                <a:latin typeface="Calibri"/>
                <a:cs typeface="Calibri"/>
              </a:rPr>
              <a:t>Αυτή </a:t>
            </a:r>
            <a:r>
              <a:rPr sz="1250" spc="100" dirty="0">
                <a:latin typeface="Calibri"/>
                <a:cs typeface="Calibri"/>
              </a:rPr>
              <a:t>η </a:t>
            </a:r>
            <a:r>
              <a:rPr sz="1250" spc="80" dirty="0">
                <a:latin typeface="Calibri"/>
                <a:cs typeface="Calibri"/>
              </a:rPr>
              <a:t>τιμή </a:t>
            </a:r>
            <a:r>
              <a:rPr sz="1250" spc="70" dirty="0">
                <a:latin typeface="Calibri"/>
                <a:cs typeface="Calibri"/>
              </a:rPr>
              <a:t>είναι </a:t>
            </a:r>
            <a:r>
              <a:rPr sz="1250" spc="90" dirty="0">
                <a:latin typeface="Calibri"/>
                <a:cs typeface="Calibri"/>
              </a:rPr>
              <a:t>δημόσια </a:t>
            </a:r>
            <a:r>
              <a:rPr sz="1250" spc="80" dirty="0">
                <a:latin typeface="Calibri"/>
                <a:cs typeface="Calibri"/>
              </a:rPr>
              <a:t>και </a:t>
            </a:r>
            <a:r>
              <a:rPr sz="1250" spc="85" dirty="0">
                <a:latin typeface="Calibri"/>
                <a:cs typeface="Calibri"/>
              </a:rPr>
              <a:t>πρέπει </a:t>
            </a:r>
            <a:r>
              <a:rPr sz="1250" spc="90" dirty="0">
                <a:latin typeface="Calibri"/>
                <a:cs typeface="Calibri"/>
              </a:rPr>
              <a:t>να </a:t>
            </a:r>
            <a:r>
              <a:rPr sz="1250" spc="9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αποστέλλεται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μαζί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με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το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κρυπτογραφημένο </a:t>
            </a:r>
            <a:r>
              <a:rPr sz="1250" spc="-26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κείμενο.</a:t>
            </a:r>
            <a:endParaRPr sz="1250">
              <a:latin typeface="Calibri"/>
              <a:cs typeface="Calibri"/>
            </a:endParaRPr>
          </a:p>
          <a:p>
            <a:pPr marL="396240" marR="50165" lvl="1" indent="-182245">
              <a:lnSpc>
                <a:spcPct val="101800"/>
              </a:lnSpc>
              <a:spcBef>
                <a:spcPts val="915"/>
              </a:spcBef>
              <a:buSzPct val="128571"/>
              <a:buFont typeface="Arial"/>
              <a:buChar char="•"/>
              <a:tabLst>
                <a:tab pos="396240" algn="l"/>
              </a:tabLst>
            </a:pPr>
            <a:r>
              <a:rPr sz="1400" spc="165" dirty="0">
                <a:latin typeface="Calibri"/>
                <a:cs typeface="Calibri"/>
              </a:rPr>
              <a:t>Δεν</a:t>
            </a:r>
            <a:r>
              <a:rPr sz="1400" spc="75" dirty="0">
                <a:latin typeface="Calibri"/>
                <a:cs typeface="Calibri"/>
              </a:rPr>
              <a:t> </a:t>
            </a:r>
            <a:r>
              <a:rPr sz="1400" spc="145" dirty="0">
                <a:latin typeface="Calibri"/>
                <a:cs typeface="Calibri"/>
              </a:rPr>
              <a:t>χρειάζεται</a:t>
            </a:r>
            <a:r>
              <a:rPr sz="1400" spc="80" dirty="0">
                <a:latin typeface="Calibri"/>
                <a:cs typeface="Calibri"/>
              </a:rPr>
              <a:t> </a:t>
            </a:r>
            <a:r>
              <a:rPr sz="1400" spc="175" dirty="0">
                <a:latin typeface="Calibri"/>
                <a:cs typeface="Calibri"/>
              </a:rPr>
              <a:t>να</a:t>
            </a:r>
            <a:r>
              <a:rPr sz="1400" spc="75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γίνει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65" dirty="0">
                <a:latin typeface="Calibri"/>
                <a:cs typeface="Calibri"/>
              </a:rPr>
              <a:t>καμία</a:t>
            </a:r>
            <a:r>
              <a:rPr sz="1400" spc="80" dirty="0">
                <a:latin typeface="Calibri"/>
                <a:cs typeface="Calibri"/>
              </a:rPr>
              <a:t> </a:t>
            </a:r>
            <a:r>
              <a:rPr sz="1400" spc="150" dirty="0">
                <a:latin typeface="Calibri"/>
                <a:cs typeface="Calibri"/>
              </a:rPr>
              <a:t>λειτουργία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160" dirty="0">
                <a:latin typeface="Calibri"/>
                <a:cs typeface="Calibri"/>
              </a:rPr>
              <a:t>γεμίσματος</a:t>
            </a:r>
            <a:endParaRPr sz="1400">
              <a:latin typeface="Calibri"/>
              <a:cs typeface="Calibri"/>
            </a:endParaRPr>
          </a:p>
          <a:p>
            <a:pPr marL="396240" marR="184150" lvl="1" indent="-182245">
              <a:lnSpc>
                <a:spcPct val="129800"/>
              </a:lnSpc>
              <a:spcBef>
                <a:spcPts val="509"/>
              </a:spcBef>
              <a:buSzPct val="128571"/>
              <a:buFont typeface="Arial"/>
              <a:buChar char="•"/>
              <a:tabLst>
                <a:tab pos="396240" algn="l"/>
              </a:tabLst>
            </a:pPr>
            <a:r>
              <a:rPr sz="1400" spc="95" dirty="0">
                <a:latin typeface="Calibri"/>
                <a:cs typeface="Calibri"/>
              </a:rPr>
              <a:t>Παρέχει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κώδικα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προγραμματισμού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για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την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ολοκλήρωση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κρυπτογράφησης</a:t>
            </a:r>
            <a:endParaRPr sz="1400">
              <a:latin typeface="Calibri"/>
              <a:cs typeface="Calibri"/>
            </a:endParaRPr>
          </a:p>
          <a:p>
            <a:pPr marL="396875" marR="104139">
              <a:lnSpc>
                <a:spcPct val="129800"/>
              </a:lnSpc>
            </a:pPr>
            <a:r>
              <a:rPr sz="1400" spc="55" dirty="0">
                <a:latin typeface="Calibri"/>
                <a:cs typeface="Calibri"/>
              </a:rPr>
              <a:t>("Tag"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55" dirty="0">
                <a:latin typeface="Calibri"/>
                <a:cs typeface="Calibri"/>
              </a:rPr>
              <a:t>/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"MAC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(Διεύθυνση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φυσικού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επιπέδου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δικτύου)</a:t>
            </a:r>
            <a:endParaRPr sz="1400">
              <a:latin typeface="Calibri"/>
              <a:cs typeface="Calibri"/>
            </a:endParaRPr>
          </a:p>
          <a:p>
            <a:pPr marL="579755" marR="5080" lvl="2" indent="-182880">
              <a:lnSpc>
                <a:spcPct val="100000"/>
              </a:lnSpc>
              <a:spcBef>
                <a:spcPts val="955"/>
              </a:spcBef>
              <a:buSzPct val="128000"/>
              <a:buFont typeface="Arial"/>
              <a:buChar char="•"/>
              <a:tabLst>
                <a:tab pos="579755" algn="l"/>
              </a:tabLst>
            </a:pPr>
            <a:r>
              <a:rPr sz="1250" spc="140" dirty="0">
                <a:latin typeface="Calibri"/>
                <a:cs typeface="Calibri"/>
              </a:rPr>
              <a:t>Μια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αλλαγή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στο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κρυπτογράφημα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αλλάζει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τον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κώδικα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προγραμματισμού</a:t>
            </a:r>
            <a:endParaRPr sz="1250">
              <a:latin typeface="Calibri"/>
              <a:cs typeface="Calibri"/>
            </a:endParaRPr>
          </a:p>
          <a:p>
            <a:pPr marL="578485" marR="88900" lvl="2" indent="-182245">
              <a:lnSpc>
                <a:spcPct val="129700"/>
              </a:lnSpc>
              <a:spcBef>
                <a:spcPts val="505"/>
              </a:spcBef>
              <a:buSzPct val="128000"/>
              <a:buFont typeface="Arial"/>
              <a:buChar char="•"/>
              <a:tabLst>
                <a:tab pos="579120" algn="l"/>
              </a:tabLst>
            </a:pPr>
            <a:r>
              <a:rPr sz="1250" spc="60" dirty="0">
                <a:latin typeface="Calibri"/>
                <a:cs typeface="Calibri"/>
              </a:rPr>
              <a:t>Αυτά τα 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χαρακτηριστικά/χαρακτηριστικά/συμφωνούν με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40" dirty="0">
                <a:latin typeface="Calibri"/>
                <a:cs typeface="Calibri"/>
              </a:rPr>
              <a:t>την</a:t>
            </a:r>
            <a:endParaRPr sz="12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49325" y="0"/>
            <a:ext cx="11242675" cy="6879590"/>
            <a:chOff x="949325" y="0"/>
            <a:chExt cx="11242675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7245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5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9325" y="3988117"/>
              <a:ext cx="8676005" cy="2022475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55344" y="772795"/>
            <a:ext cx="68192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0" spc="175" dirty="0">
                <a:solidFill>
                  <a:srgbClr val="000000"/>
                </a:solidFill>
                <a:latin typeface="Times New Roman"/>
                <a:cs typeface="Times New Roman"/>
              </a:rPr>
              <a:t>Λειτουργικά</a:t>
            </a:r>
            <a:r>
              <a:rPr sz="2200" b="0" spc="1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60" dirty="0">
                <a:solidFill>
                  <a:srgbClr val="000000"/>
                </a:solidFill>
                <a:latin typeface="Times New Roman"/>
                <a:cs typeface="Times New Roman"/>
              </a:rPr>
              <a:t>χαρακτηριστικά:</a:t>
            </a:r>
            <a:r>
              <a:rPr sz="2200" b="0" spc="20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20" dirty="0">
                <a:solidFill>
                  <a:srgbClr val="000000"/>
                </a:solidFill>
                <a:latin typeface="Times New Roman"/>
                <a:cs typeface="Times New Roman"/>
              </a:rPr>
              <a:t>Μια</a:t>
            </a:r>
            <a:r>
              <a:rPr sz="2200" b="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70" dirty="0">
                <a:solidFill>
                  <a:srgbClr val="000000"/>
                </a:solidFill>
                <a:latin typeface="Times New Roman"/>
                <a:cs typeface="Times New Roman"/>
              </a:rPr>
              <a:t>πρακτική</a:t>
            </a:r>
            <a:r>
              <a:rPr sz="2200" b="0" spc="19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55" dirty="0">
                <a:solidFill>
                  <a:srgbClr val="000000"/>
                </a:solidFill>
                <a:latin typeface="Times New Roman"/>
                <a:cs typeface="Times New Roman"/>
              </a:rPr>
              <a:t>άποψη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65610" y="1600200"/>
            <a:ext cx="91014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95" dirty="0">
                <a:latin typeface="Calibri"/>
                <a:cs typeface="Calibri"/>
              </a:rPr>
              <a:t>cryptii</a:t>
            </a:r>
            <a:r>
              <a:rPr sz="1400" i="1" spc="65" dirty="0">
                <a:latin typeface="Calibri"/>
                <a:cs typeface="Calibri"/>
              </a:rPr>
              <a:t> </a:t>
            </a:r>
            <a:r>
              <a:rPr sz="1400" i="1" spc="130" dirty="0">
                <a:latin typeface="Calibri"/>
                <a:cs typeface="Calibri"/>
              </a:rPr>
              <a:t>στο</a:t>
            </a:r>
            <a:r>
              <a:rPr sz="1400" i="1" spc="70" dirty="0">
                <a:latin typeface="Calibri"/>
                <a:cs typeface="Calibri"/>
              </a:rPr>
              <a:t> </a:t>
            </a:r>
            <a:r>
              <a:rPr sz="1400" i="1" spc="120" dirty="0">
                <a:latin typeface="Calibri"/>
                <a:cs typeface="Calibri"/>
              </a:rPr>
              <a:t>Cryptography'</a:t>
            </a:r>
            <a:r>
              <a:rPr sz="1400" i="1" spc="70" dirty="0">
                <a:latin typeface="Calibri"/>
                <a:cs typeface="Calibri"/>
              </a:rPr>
              <a:t> </a:t>
            </a:r>
            <a:r>
              <a:rPr sz="1400" i="1" spc="155" dirty="0">
                <a:latin typeface="Calibri"/>
                <a:cs typeface="Calibri"/>
              </a:rPr>
              <a:t>XML</a:t>
            </a:r>
            <a:r>
              <a:rPr sz="1400" i="1" spc="50" dirty="0">
                <a:latin typeface="Calibri"/>
                <a:cs typeface="Calibri"/>
              </a:rPr>
              <a:t> </a:t>
            </a:r>
            <a:r>
              <a:rPr sz="1400" i="1" spc="100" dirty="0">
                <a:latin typeface="Calibri"/>
                <a:cs typeface="Calibri"/>
              </a:rPr>
              <a:t>(Extensible</a:t>
            </a:r>
            <a:r>
              <a:rPr sz="1400" i="1" spc="45" dirty="0">
                <a:latin typeface="Calibri"/>
                <a:cs typeface="Calibri"/>
              </a:rPr>
              <a:t> </a:t>
            </a:r>
            <a:r>
              <a:rPr sz="1400" i="1" spc="135" dirty="0">
                <a:latin typeface="Calibri"/>
                <a:cs typeface="Calibri"/>
              </a:rPr>
              <a:t>Markup</a:t>
            </a:r>
            <a:r>
              <a:rPr sz="1400" i="1" spc="55" dirty="0">
                <a:latin typeface="Calibri"/>
                <a:cs typeface="Calibri"/>
              </a:rPr>
              <a:t> </a:t>
            </a:r>
            <a:r>
              <a:rPr sz="1400" i="1" spc="125" dirty="0">
                <a:latin typeface="Calibri"/>
                <a:cs typeface="Calibri"/>
              </a:rPr>
              <a:t>Language</a:t>
            </a:r>
            <a:r>
              <a:rPr sz="1400" i="1" spc="50" dirty="0">
                <a:latin typeface="Calibri"/>
                <a:cs typeface="Calibri"/>
              </a:rPr>
              <a:t> </a:t>
            </a:r>
            <a:r>
              <a:rPr sz="1400" i="1" spc="85" dirty="0">
                <a:latin typeface="Calibri"/>
                <a:cs typeface="Calibri"/>
              </a:rPr>
              <a:t>-</a:t>
            </a:r>
            <a:r>
              <a:rPr sz="1400" i="1" spc="45" dirty="0">
                <a:latin typeface="Calibri"/>
                <a:cs typeface="Calibri"/>
              </a:rPr>
              <a:t> </a:t>
            </a:r>
            <a:r>
              <a:rPr sz="1400" i="1" spc="130" dirty="0">
                <a:latin typeface="Calibri"/>
                <a:cs typeface="Calibri"/>
              </a:rPr>
              <a:t>δομημένη</a:t>
            </a:r>
            <a:r>
              <a:rPr sz="1400" i="1" spc="45" dirty="0">
                <a:latin typeface="Calibri"/>
                <a:cs typeface="Calibri"/>
              </a:rPr>
              <a:t> </a:t>
            </a:r>
            <a:r>
              <a:rPr sz="1400" i="1" spc="140" dirty="0">
                <a:latin typeface="Calibri"/>
                <a:cs typeface="Calibri"/>
              </a:rPr>
              <a:t>μορφή</a:t>
            </a:r>
            <a:r>
              <a:rPr sz="1400" i="1" spc="45" dirty="0">
                <a:latin typeface="Calibri"/>
                <a:cs typeface="Calibri"/>
              </a:rPr>
              <a:t> </a:t>
            </a:r>
            <a:r>
              <a:rPr sz="1400" i="1" spc="125" dirty="0">
                <a:latin typeface="Calibri"/>
                <a:cs typeface="Calibri"/>
              </a:rPr>
              <a:t>ανταλλαγής</a:t>
            </a:r>
            <a:r>
              <a:rPr sz="1400" i="1" spc="45" dirty="0">
                <a:latin typeface="Calibri"/>
                <a:cs typeface="Calibri"/>
              </a:rPr>
              <a:t> </a:t>
            </a:r>
            <a:r>
              <a:rPr sz="1400" i="1" spc="125" dirty="0">
                <a:latin typeface="Calibri"/>
                <a:cs typeface="Calibri"/>
              </a:rPr>
              <a:t>δεδομένωνn)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92150" y="1535500"/>
            <a:ext cx="2040889" cy="661035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202565" indent="-189865">
              <a:lnSpc>
                <a:spcPct val="100000"/>
              </a:lnSpc>
              <a:spcBef>
                <a:spcPts val="610"/>
              </a:spcBef>
              <a:buClr>
                <a:srgbClr val="FFB800"/>
              </a:buClr>
              <a:buSzPct val="171428"/>
              <a:buFont typeface="Arial"/>
              <a:buChar char="•"/>
              <a:tabLst>
                <a:tab pos="202565" algn="l"/>
              </a:tabLst>
            </a:pPr>
            <a:r>
              <a:rPr sz="1400" i="1" spc="130" dirty="0">
                <a:latin typeface="Calibri"/>
                <a:cs typeface="Calibri"/>
              </a:rPr>
              <a:t>&gt;</a:t>
            </a:r>
            <a:r>
              <a:rPr sz="1400" spc="130" dirty="0">
                <a:latin typeface="Calibri"/>
                <a:cs typeface="Calibri"/>
              </a:rPr>
              <a:t>Πηγαίνετε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ξανά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στο</a:t>
            </a:r>
            <a:endParaRPr sz="1400">
              <a:latin typeface="Calibri"/>
              <a:cs typeface="Calibri"/>
            </a:endParaRPr>
          </a:p>
          <a:p>
            <a:pPr marL="230504" indent="-217804">
              <a:lnSpc>
                <a:spcPct val="100000"/>
              </a:lnSpc>
              <a:spcBef>
                <a:spcPts val="1055"/>
              </a:spcBef>
              <a:buClr>
                <a:srgbClr val="FFB800"/>
              </a:buClr>
              <a:buSzPct val="128571"/>
              <a:buFont typeface="Arial"/>
              <a:buChar char="•"/>
              <a:tabLst>
                <a:tab pos="229870" algn="l"/>
                <a:tab pos="230504" algn="l"/>
              </a:tabLst>
            </a:pPr>
            <a:r>
              <a:rPr sz="1400" spc="85" dirty="0">
                <a:latin typeface="Calibri"/>
                <a:cs typeface="Calibri"/>
              </a:rPr>
              <a:t>Ασκήσεις: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93444" y="2158909"/>
            <a:ext cx="7421880" cy="1489710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685"/>
              </a:spcBef>
              <a:buSzPct val="128000"/>
              <a:buAutoNum type="arabicPeriod"/>
              <a:tabLst>
                <a:tab pos="354330" algn="l"/>
                <a:tab pos="354965" algn="l"/>
              </a:tabLst>
            </a:pPr>
            <a:r>
              <a:rPr sz="1250" spc="90" dirty="0">
                <a:latin typeface="Calibri"/>
                <a:cs typeface="Calibri"/>
              </a:rPr>
              <a:t>Κρυπτογραφήστε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το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ακόλουθο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μήνυμα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i="1" spc="90" dirty="0">
                <a:latin typeface="Calibri"/>
                <a:cs typeface="Calibri"/>
              </a:rPr>
              <a:t>'Welcome</a:t>
            </a:r>
            <a:r>
              <a:rPr sz="1250" i="1" spc="50" dirty="0">
                <a:latin typeface="Calibri"/>
                <a:cs typeface="Calibri"/>
              </a:rPr>
              <a:t> </a:t>
            </a:r>
            <a:r>
              <a:rPr sz="1250" i="1" spc="80" dirty="0">
                <a:latin typeface="Calibri"/>
                <a:cs typeface="Calibri"/>
              </a:rPr>
              <a:t>to</a:t>
            </a:r>
            <a:r>
              <a:rPr sz="1250" i="1" spc="45" dirty="0">
                <a:latin typeface="Calibri"/>
                <a:cs typeface="Calibri"/>
              </a:rPr>
              <a:t> </a:t>
            </a:r>
            <a:r>
              <a:rPr sz="1250" i="1" spc="65" dirty="0">
                <a:latin typeface="Calibri"/>
                <a:cs typeface="Calibri"/>
              </a:rPr>
              <a:t>this</a:t>
            </a:r>
            <a:r>
              <a:rPr sz="1250" i="1" spc="50" dirty="0">
                <a:latin typeface="Calibri"/>
                <a:cs typeface="Calibri"/>
              </a:rPr>
              <a:t> </a:t>
            </a:r>
            <a:r>
              <a:rPr sz="1250" i="1" spc="75" dirty="0">
                <a:latin typeface="Calibri"/>
                <a:cs typeface="Calibri"/>
              </a:rPr>
              <a:t>module!',</a:t>
            </a:r>
            <a:r>
              <a:rPr sz="1250" i="1" spc="5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χρησιμοποιώντας:</a:t>
            </a:r>
            <a:endParaRPr sz="1250">
              <a:latin typeface="Calibri"/>
              <a:cs typeface="Calibri"/>
            </a:endParaRPr>
          </a:p>
          <a:p>
            <a:pPr marL="377825" lvl="1" indent="-182245">
              <a:lnSpc>
                <a:spcPct val="100000"/>
              </a:lnSpc>
              <a:spcBef>
                <a:spcPts val="810"/>
              </a:spcBef>
              <a:buSzPct val="127272"/>
              <a:buFont typeface="Calibri"/>
              <a:buChar char="◦"/>
              <a:tabLst>
                <a:tab pos="377825" algn="l"/>
              </a:tabLst>
            </a:pPr>
            <a:r>
              <a:rPr sz="1100" i="1" spc="90" dirty="0">
                <a:solidFill>
                  <a:srgbClr val="7E7E7E"/>
                </a:solidFill>
                <a:latin typeface="Calibri"/>
                <a:cs typeface="Calibri"/>
              </a:rPr>
              <a:t>Key:</a:t>
            </a:r>
            <a:r>
              <a:rPr sz="1100" i="1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00" i="1" spc="90" dirty="0">
                <a:solidFill>
                  <a:srgbClr val="7E7E7E"/>
                </a:solidFill>
                <a:latin typeface="Calibri"/>
                <a:cs typeface="Calibri"/>
              </a:rPr>
              <a:t>2b7e151628aed2a6abf7158809cf4f3c</a:t>
            </a:r>
            <a:endParaRPr sz="1100">
              <a:latin typeface="Calibri"/>
              <a:cs typeface="Calibri"/>
            </a:endParaRPr>
          </a:p>
          <a:p>
            <a:pPr marL="377825" lvl="1" indent="-182245">
              <a:lnSpc>
                <a:spcPct val="100000"/>
              </a:lnSpc>
              <a:spcBef>
                <a:spcPts val="885"/>
              </a:spcBef>
              <a:buSzPct val="127272"/>
              <a:buFont typeface="Calibri"/>
              <a:buChar char="◦"/>
              <a:tabLst>
                <a:tab pos="377825" algn="l"/>
              </a:tabLst>
            </a:pPr>
            <a:r>
              <a:rPr sz="1100" i="1" spc="95" dirty="0">
                <a:solidFill>
                  <a:srgbClr val="7E7E7E"/>
                </a:solidFill>
                <a:latin typeface="Calibri"/>
                <a:cs typeface="Calibri"/>
              </a:rPr>
              <a:t>Λειτουργ:</a:t>
            </a:r>
            <a:r>
              <a:rPr sz="1100" i="1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00" i="1" spc="95" dirty="0">
                <a:solidFill>
                  <a:srgbClr val="7E7E7E"/>
                </a:solidFill>
                <a:latin typeface="Calibri"/>
                <a:cs typeface="Calibri"/>
              </a:rPr>
              <a:t>CTR</a:t>
            </a:r>
            <a:endParaRPr sz="1100">
              <a:latin typeface="Calibri"/>
              <a:cs typeface="Calibri"/>
            </a:endParaRPr>
          </a:p>
          <a:p>
            <a:pPr marL="377825" lvl="1" indent="-182245">
              <a:lnSpc>
                <a:spcPct val="100000"/>
              </a:lnSpc>
              <a:spcBef>
                <a:spcPts val="875"/>
              </a:spcBef>
              <a:buSzPct val="127272"/>
              <a:buFont typeface="Calibri"/>
              <a:buChar char="◦"/>
              <a:tabLst>
                <a:tab pos="377825" algn="l"/>
              </a:tabLst>
            </a:pPr>
            <a:r>
              <a:rPr sz="1100" i="1" spc="35" dirty="0">
                <a:solidFill>
                  <a:srgbClr val="7E7E7E"/>
                </a:solidFill>
                <a:latin typeface="Calibri"/>
                <a:cs typeface="Calibri"/>
              </a:rPr>
              <a:t>IV:</a:t>
            </a:r>
            <a:r>
              <a:rPr sz="1100" i="1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00" i="1" spc="40" dirty="0">
                <a:solidFill>
                  <a:srgbClr val="7E7E7E"/>
                </a:solidFill>
                <a:latin typeface="Calibri"/>
                <a:cs typeface="Calibri"/>
              </a:rPr>
              <a:t>000102030405060708090a0b0c0d0e0f</a:t>
            </a:r>
            <a:endParaRPr sz="11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570"/>
              </a:spcBef>
              <a:buSzPct val="128000"/>
              <a:buAutoNum type="arabicPeriod"/>
              <a:tabLst>
                <a:tab pos="354330" algn="l"/>
                <a:tab pos="354965" algn="l"/>
              </a:tabLst>
            </a:pPr>
            <a:r>
              <a:rPr sz="1250" spc="95" dirty="0">
                <a:latin typeface="Calibri"/>
                <a:cs typeface="Calibri"/>
              </a:rPr>
              <a:t>Αποκρυπτογράφηση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του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κρυπτογραφημένου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κειμένου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με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65" dirty="0">
                <a:latin typeface="Calibri"/>
                <a:cs typeface="Calibri"/>
              </a:rPr>
              <a:t>τις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ίδιες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συνθήκες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κρυπτογράφησης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8589" y="6036309"/>
            <a:ext cx="957580" cy="30289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600" spc="10" dirty="0">
                <a:latin typeface="Calibri"/>
                <a:cs typeface="Calibri"/>
              </a:rPr>
              <a:t>Πηγή: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Arial"/>
                <a:cs typeface="Arial"/>
              </a:rPr>
              <a:t>Wierk,</a:t>
            </a:r>
            <a:r>
              <a:rPr sz="600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600" spc="5" dirty="0">
                <a:solidFill>
                  <a:srgbClr val="151515"/>
                </a:solidFill>
                <a:latin typeface="Arial"/>
                <a:cs typeface="Arial"/>
              </a:rPr>
              <a:t>Cryptii,</a:t>
            </a:r>
            <a:r>
              <a:rPr sz="600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Arial"/>
                <a:cs typeface="Arial"/>
              </a:rPr>
              <a:t>2024.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600" spc="25" dirty="0">
                <a:latin typeface="Calibri"/>
                <a:cs typeface="Calibri"/>
              </a:rPr>
              <a:t>URL: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u="sng" spc="-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https://cryptii.co</a:t>
            </a:r>
            <a:r>
              <a:rPr sz="600" u="sng" spc="-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m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168697" y="6184265"/>
            <a:ext cx="1428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1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2554" y="6373495"/>
            <a:ext cx="44088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CSP001_C_E</a:t>
            </a:r>
            <a:r>
              <a:rPr sz="1100" spc="3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6: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Davide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Ferraris,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Πανεπιστήμιο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ΜάλαγαΙσπανία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599544" y="57467"/>
            <a:ext cx="419100" cy="44259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045"/>
              </a:lnSpc>
            </a:pPr>
            <a:r>
              <a:rPr sz="3100" spc="14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3100" spc="-2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100" spc="165" dirty="0">
                <a:solidFill>
                  <a:srgbClr val="D8D8D8"/>
                </a:solidFill>
                <a:latin typeface="Calibri"/>
                <a:cs typeface="Calibri"/>
              </a:rPr>
              <a:t>ΕΥΑΊΣΘΗΤΩΝ</a:t>
            </a:r>
            <a:endParaRPr sz="3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308600" cy="6879590"/>
            <a:chOff x="6883400" y="0"/>
            <a:chExt cx="530860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7245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02880" y="4102417"/>
              <a:ext cx="3595052" cy="175577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04467" y="2430780"/>
              <a:ext cx="3593464" cy="160940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98435" y="728344"/>
              <a:ext cx="3599815" cy="164147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024052" y="5454332"/>
              <a:ext cx="795655" cy="283845"/>
            </a:xfrm>
            <a:custGeom>
              <a:avLst/>
              <a:gdLst/>
              <a:ahLst/>
              <a:cxnLst/>
              <a:rect l="l" t="t" r="r" b="b"/>
              <a:pathLst>
                <a:path w="795654" h="283845">
                  <a:moveTo>
                    <a:pt x="653732" y="0"/>
                  </a:moveTo>
                  <a:lnTo>
                    <a:pt x="653732" y="42544"/>
                  </a:lnTo>
                  <a:lnTo>
                    <a:pt x="0" y="42544"/>
                  </a:lnTo>
                  <a:lnTo>
                    <a:pt x="0" y="240982"/>
                  </a:lnTo>
                  <a:lnTo>
                    <a:pt x="653732" y="240982"/>
                  </a:lnTo>
                  <a:lnTo>
                    <a:pt x="653732" y="283527"/>
                  </a:lnTo>
                  <a:lnTo>
                    <a:pt x="795654" y="141604"/>
                  </a:lnTo>
                  <a:lnTo>
                    <a:pt x="653732" y="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024052" y="5454332"/>
              <a:ext cx="795655" cy="283845"/>
            </a:xfrm>
            <a:custGeom>
              <a:avLst/>
              <a:gdLst/>
              <a:ahLst/>
              <a:cxnLst/>
              <a:rect l="l" t="t" r="r" b="b"/>
              <a:pathLst>
                <a:path w="795654" h="283845">
                  <a:moveTo>
                    <a:pt x="795654" y="141604"/>
                  </a:moveTo>
                  <a:lnTo>
                    <a:pt x="653732" y="0"/>
                  </a:lnTo>
                  <a:lnTo>
                    <a:pt x="653732" y="42544"/>
                  </a:lnTo>
                  <a:lnTo>
                    <a:pt x="0" y="42544"/>
                  </a:lnTo>
                  <a:lnTo>
                    <a:pt x="0" y="240982"/>
                  </a:lnTo>
                  <a:lnTo>
                    <a:pt x="653732" y="240982"/>
                  </a:lnTo>
                  <a:lnTo>
                    <a:pt x="653732" y="283527"/>
                  </a:lnTo>
                  <a:lnTo>
                    <a:pt x="795654" y="141604"/>
                  </a:lnTo>
                </a:path>
              </a:pathLst>
            </a:custGeom>
            <a:ln w="15874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55344" y="772477"/>
            <a:ext cx="68192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0" spc="175" dirty="0">
                <a:solidFill>
                  <a:srgbClr val="000000"/>
                </a:solidFill>
                <a:latin typeface="Times New Roman"/>
                <a:cs typeface="Times New Roman"/>
              </a:rPr>
              <a:t>Λειτουργικά</a:t>
            </a:r>
            <a:r>
              <a:rPr sz="2200" b="0" spc="1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60" dirty="0">
                <a:solidFill>
                  <a:srgbClr val="000000"/>
                </a:solidFill>
                <a:latin typeface="Times New Roman"/>
                <a:cs typeface="Times New Roman"/>
              </a:rPr>
              <a:t>χαρακτηριστικά:</a:t>
            </a:r>
            <a:r>
              <a:rPr sz="2200" b="0" spc="20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20" dirty="0">
                <a:solidFill>
                  <a:srgbClr val="000000"/>
                </a:solidFill>
                <a:latin typeface="Times New Roman"/>
                <a:cs typeface="Times New Roman"/>
              </a:rPr>
              <a:t>Μια</a:t>
            </a:r>
            <a:r>
              <a:rPr sz="2200" b="0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70" dirty="0">
                <a:solidFill>
                  <a:srgbClr val="000000"/>
                </a:solidFill>
                <a:latin typeface="Times New Roman"/>
                <a:cs typeface="Times New Roman"/>
              </a:rPr>
              <a:t>πρακτική</a:t>
            </a:r>
            <a:r>
              <a:rPr sz="2200" b="0" spc="19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55" dirty="0">
                <a:solidFill>
                  <a:srgbClr val="000000"/>
                </a:solidFill>
                <a:latin typeface="Times New Roman"/>
                <a:cs typeface="Times New Roman"/>
              </a:rPr>
              <a:t>άποψη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92150" y="1623695"/>
            <a:ext cx="540575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950" indent="-222250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75000"/>
              <a:buFont typeface="Arial"/>
              <a:buChar char="•"/>
              <a:tabLst>
                <a:tab pos="234950" algn="l"/>
              </a:tabLst>
            </a:pPr>
            <a:r>
              <a:rPr sz="1600" spc="145" dirty="0">
                <a:latin typeface="Calibri"/>
                <a:cs typeface="Calibri"/>
              </a:rPr>
              <a:t>Πηγαίνετε</a:t>
            </a:r>
            <a:r>
              <a:rPr sz="1600" spc="70" dirty="0">
                <a:latin typeface="Calibri"/>
                <a:cs typeface="Calibri"/>
              </a:rPr>
              <a:t> </a:t>
            </a:r>
            <a:r>
              <a:rPr sz="1600" spc="155" dirty="0">
                <a:latin typeface="Calibri"/>
                <a:cs typeface="Calibri"/>
              </a:rPr>
              <a:t>ξανά</a:t>
            </a:r>
            <a:r>
              <a:rPr sz="1600" spc="65" dirty="0">
                <a:latin typeface="Calibri"/>
                <a:cs typeface="Calibri"/>
              </a:rPr>
              <a:t> </a:t>
            </a:r>
            <a:r>
              <a:rPr sz="1600" spc="150" dirty="0">
                <a:latin typeface="Calibri"/>
                <a:cs typeface="Calibri"/>
              </a:rPr>
              <a:t>στο</a:t>
            </a:r>
            <a:r>
              <a:rPr sz="1600" spc="70" dirty="0">
                <a:latin typeface="Calibri"/>
                <a:cs typeface="Calibri"/>
              </a:rPr>
              <a:t> </a:t>
            </a:r>
            <a:r>
              <a:rPr sz="1600" b="1" spc="130" dirty="0">
                <a:latin typeface="Calibri"/>
                <a:cs typeface="Calibri"/>
              </a:rPr>
              <a:t>Asecuritysite</a:t>
            </a:r>
            <a:r>
              <a:rPr sz="1600" b="1" spc="60" dirty="0">
                <a:latin typeface="Calibri"/>
                <a:cs typeface="Calibri"/>
              </a:rPr>
              <a:t> </a:t>
            </a:r>
            <a:r>
              <a:rPr sz="1600" spc="135" dirty="0">
                <a:latin typeface="Calibri"/>
                <a:cs typeface="Calibri"/>
              </a:rPr>
              <a:t>και</a:t>
            </a:r>
            <a:r>
              <a:rPr sz="1600" spc="70" dirty="0">
                <a:latin typeface="Calibri"/>
                <a:cs typeface="Calibri"/>
              </a:rPr>
              <a:t> </a:t>
            </a:r>
            <a:r>
              <a:rPr sz="1600" spc="135" dirty="0">
                <a:latin typeface="Calibri"/>
                <a:cs typeface="Calibri"/>
              </a:rPr>
              <a:t>ιδιαίτερα</a:t>
            </a:r>
            <a:r>
              <a:rPr sz="1600" spc="70" dirty="0">
                <a:latin typeface="Calibri"/>
                <a:cs typeface="Calibri"/>
              </a:rPr>
              <a:t> </a:t>
            </a:r>
            <a:r>
              <a:rPr sz="1600" spc="114" dirty="0">
                <a:latin typeface="Calibri"/>
                <a:cs typeface="Calibri"/>
              </a:rPr>
              <a:t>στο: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93444" y="2005012"/>
            <a:ext cx="691832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0675" indent="-307975">
              <a:lnSpc>
                <a:spcPct val="100000"/>
              </a:lnSpc>
              <a:spcBef>
                <a:spcPts val="100"/>
              </a:spcBef>
              <a:buSzPct val="128571"/>
              <a:buFont typeface="Arial"/>
              <a:buChar char="•"/>
              <a:tabLst>
                <a:tab pos="320040" algn="l"/>
                <a:tab pos="320675" algn="l"/>
              </a:tabLst>
            </a:pPr>
            <a:r>
              <a:rPr sz="1400" spc="60" dirty="0">
                <a:latin typeface="Calibri"/>
                <a:cs typeface="Calibri"/>
              </a:rPr>
              <a:t>URL</a:t>
            </a:r>
            <a:r>
              <a:rPr sz="1250" spc="35" dirty="0">
                <a:solidFill>
                  <a:srgbClr val="85872B"/>
                </a:solidFill>
                <a:latin typeface="Calibri"/>
                <a:cs typeface="Calibri"/>
                <a:hlinkClick r:id="rId7"/>
              </a:rPr>
              <a:t>https://as</a:t>
            </a:r>
            <a:endParaRPr sz="125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276792" y="2025579"/>
            <a:ext cx="223647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50" spc="40" dirty="0">
                <a:solidFill>
                  <a:srgbClr val="85872B"/>
                </a:solidFill>
                <a:latin typeface="Calibri"/>
                <a:cs typeface="Calibri"/>
                <a:hlinkClick r:id="rId7"/>
              </a:rPr>
              <a:t>ecuritysite.com/sym</a:t>
            </a:r>
            <a:r>
              <a:rPr sz="1250" spc="40" dirty="0">
                <a:solidFill>
                  <a:srgbClr val="85872B"/>
                </a:solidFill>
                <a:latin typeface="Calibri"/>
                <a:cs typeface="Calibri"/>
              </a:rPr>
              <a:t>metric/sym</a:t>
            </a:r>
            <a:endParaRPr sz="1250" dirty="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624330" y="2227262"/>
            <a:ext cx="8395970" cy="0"/>
          </a:xfrm>
          <a:custGeom>
            <a:avLst/>
            <a:gdLst/>
            <a:ahLst/>
            <a:cxnLst/>
            <a:rect l="l" t="t" r="r" b="b"/>
            <a:pathLst>
              <a:path w="8395970">
                <a:moveTo>
                  <a:pt x="0" y="0"/>
                </a:moveTo>
                <a:lnTo>
                  <a:pt x="8395652" y="0"/>
                </a:lnTo>
              </a:path>
            </a:pathLst>
          </a:custGeom>
          <a:ln w="9842">
            <a:solidFill>
              <a:srgbClr val="85872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92150" y="2271959"/>
            <a:ext cx="6123940" cy="1223010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243840" indent="-231140">
              <a:lnSpc>
                <a:spcPct val="100000"/>
              </a:lnSpc>
              <a:spcBef>
                <a:spcPts val="615"/>
              </a:spcBef>
              <a:buClr>
                <a:srgbClr val="FFB800"/>
              </a:buClr>
              <a:buSzPct val="125000"/>
              <a:buFont typeface="Arial"/>
              <a:buChar char="•"/>
              <a:tabLst>
                <a:tab pos="243204" algn="l"/>
                <a:tab pos="243840" algn="l"/>
              </a:tabLst>
            </a:pPr>
            <a:r>
              <a:rPr sz="1600" spc="95" dirty="0">
                <a:latin typeface="Calibri"/>
                <a:cs typeface="Calibri"/>
              </a:rPr>
              <a:t>Ασκήσεις:</a:t>
            </a:r>
            <a:endParaRPr sz="1600" dirty="0">
              <a:latin typeface="Calibri"/>
              <a:cs typeface="Calibri"/>
            </a:endParaRPr>
          </a:p>
          <a:p>
            <a:pPr marL="556260" lvl="1" indent="-342900">
              <a:lnSpc>
                <a:spcPct val="100000"/>
              </a:lnSpc>
              <a:spcBef>
                <a:spcPts val="580"/>
              </a:spcBef>
              <a:buSzPct val="128571"/>
              <a:buAutoNum type="arabicPeriod"/>
              <a:tabLst>
                <a:tab pos="555625" algn="l"/>
                <a:tab pos="556260" algn="l"/>
              </a:tabLst>
            </a:pPr>
            <a:r>
              <a:rPr sz="1400" spc="140" dirty="0">
                <a:latin typeface="Calibri"/>
                <a:cs typeface="Calibri"/>
              </a:rPr>
              <a:t>Κρυπτογραφημένη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με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AES+CBC,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AES+CTR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και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50" dirty="0">
                <a:latin typeface="Calibri"/>
                <a:cs typeface="Calibri"/>
              </a:rPr>
              <a:t>AES+GCM</a:t>
            </a:r>
            <a:endParaRPr sz="1400" dirty="0">
              <a:latin typeface="Calibri"/>
              <a:cs typeface="Calibri"/>
            </a:endParaRPr>
          </a:p>
          <a:p>
            <a:pPr marL="556260" marR="5080" lvl="1" indent="-342900">
              <a:lnSpc>
                <a:spcPct val="95200"/>
              </a:lnSpc>
              <a:spcBef>
                <a:spcPts val="600"/>
              </a:spcBef>
              <a:buSzPct val="128571"/>
              <a:buAutoNum type="arabicPeriod"/>
              <a:tabLst>
                <a:tab pos="556260" algn="l"/>
                <a:tab pos="556895" algn="l"/>
              </a:tabLst>
            </a:pPr>
            <a:r>
              <a:rPr sz="1400" spc="105" dirty="0">
                <a:latin typeface="Calibri"/>
                <a:cs typeface="Calibri"/>
              </a:rPr>
              <a:t>Αποκρυπτογράφηση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του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κρυπτογραφημένου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κειμένου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με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τις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ίδιες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συνθήκες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κρυπτογράφησης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269907" y="5267007"/>
            <a:ext cx="8445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550" b="1" spc="15" dirty="0">
                <a:solidFill>
                  <a:srgbClr val="FFFFFF"/>
                </a:solidFill>
                <a:latin typeface="Calibri"/>
                <a:cs typeface="Calibri"/>
              </a:rPr>
              <a:t>υ</a:t>
            </a:r>
            <a:r>
              <a:rPr sz="550" b="1" spc="45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566066" y="5267007"/>
            <a:ext cx="52641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b="1" spc="-10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550" b="1" spc="15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550" b="1" spc="5" dirty="0">
                <a:solidFill>
                  <a:srgbClr val="FFFFFF"/>
                </a:solidFill>
                <a:latin typeface="Calibri"/>
                <a:cs typeface="Calibri"/>
              </a:rPr>
              <a:t>έ</a:t>
            </a:r>
            <a:r>
              <a:rPr sz="550" b="1" spc="10" dirty="0">
                <a:solidFill>
                  <a:srgbClr val="FFFFFF"/>
                </a:solidFill>
                <a:latin typeface="Calibri"/>
                <a:cs typeface="Calibri"/>
              </a:rPr>
              <a:t>δ</a:t>
            </a:r>
            <a:r>
              <a:rPr sz="550" b="1" spc="15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550" b="1" spc="45" dirty="0">
                <a:solidFill>
                  <a:srgbClr val="FFFFFF"/>
                </a:solidFill>
                <a:latin typeface="Calibri"/>
                <a:cs typeface="Calibri"/>
              </a:rPr>
              <a:t>υ</a:t>
            </a:r>
            <a:r>
              <a:rPr sz="55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b="1" spc="10" dirty="0">
                <a:solidFill>
                  <a:srgbClr val="FFFFFF"/>
                </a:solidFill>
                <a:latin typeface="Calibri"/>
                <a:cs typeface="Calibri"/>
              </a:rPr>
              <a:t>δ</a:t>
            </a:r>
            <a:r>
              <a:rPr sz="550" b="1" spc="-10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550" b="1" spc="10" dirty="0">
                <a:solidFill>
                  <a:srgbClr val="FFFFFF"/>
                </a:solidFill>
                <a:latin typeface="Calibri"/>
                <a:cs typeface="Calibri"/>
              </a:rPr>
              <a:t>κ</a:t>
            </a:r>
            <a:r>
              <a:rPr sz="550" b="1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550" b="1" spc="15" dirty="0">
                <a:solidFill>
                  <a:srgbClr val="FFFFFF"/>
                </a:solidFill>
                <a:latin typeface="Calibri"/>
                <a:cs typeface="Calibri"/>
              </a:rPr>
              <a:t>ύου</a:t>
            </a:r>
            <a:r>
              <a:rPr sz="550" b="1" spc="25" dirty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248133" y="5374322"/>
            <a:ext cx="4000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550" b="1" spc="15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2473" y="5374322"/>
            <a:ext cx="7874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b="1" spc="20" dirty="0">
                <a:solidFill>
                  <a:srgbClr val="FFFFFF"/>
                </a:solidFill>
                <a:latin typeface="Calibri"/>
                <a:cs typeface="Calibri"/>
              </a:rPr>
              <a:t>ω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69545" y="5897562"/>
            <a:ext cx="6654800" cy="32956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85"/>
              </a:spcBef>
            </a:pPr>
            <a:r>
              <a:rPr sz="600" spc="75" dirty="0">
                <a:latin typeface="Calibri"/>
                <a:cs typeface="Calibri"/>
              </a:rPr>
              <a:t>Πηγή</a:t>
            </a:r>
            <a:r>
              <a:rPr sz="600" spc="40" dirty="0">
                <a:latin typeface="Calibri"/>
                <a:cs typeface="Calibri"/>
              </a:rPr>
              <a:t> </a:t>
            </a:r>
            <a:r>
              <a:rPr sz="600" spc="60" dirty="0">
                <a:latin typeface="Calibri"/>
                <a:cs typeface="Calibri"/>
              </a:rPr>
              <a:t>και</a:t>
            </a:r>
            <a:r>
              <a:rPr sz="600" spc="40" dirty="0">
                <a:latin typeface="Calibri"/>
                <a:cs typeface="Calibri"/>
              </a:rPr>
              <a:t> </a:t>
            </a:r>
            <a:r>
              <a:rPr sz="600" spc="75" dirty="0">
                <a:latin typeface="Calibri"/>
                <a:cs typeface="Calibri"/>
              </a:rPr>
              <a:t>πηγή</a:t>
            </a:r>
            <a:r>
              <a:rPr sz="600" spc="40" dirty="0">
                <a:latin typeface="Calibri"/>
                <a:cs typeface="Calibri"/>
              </a:rPr>
              <a:t> </a:t>
            </a:r>
            <a:r>
              <a:rPr sz="600" spc="65" dirty="0">
                <a:latin typeface="Calibri"/>
                <a:cs typeface="Calibri"/>
              </a:rPr>
              <a:t>σχήματος:</a:t>
            </a:r>
            <a:r>
              <a:rPr sz="600" spc="45" dirty="0">
                <a:latin typeface="Calibri"/>
                <a:cs typeface="Calibri"/>
              </a:rPr>
              <a:t> </a:t>
            </a:r>
            <a:r>
              <a:rPr sz="600" spc="65" dirty="0">
                <a:solidFill>
                  <a:srgbClr val="333333"/>
                </a:solidFill>
                <a:latin typeface="Calibri"/>
                <a:cs typeface="Calibri"/>
              </a:rPr>
              <a:t>Buchanan,</a:t>
            </a:r>
            <a:r>
              <a:rPr sz="600" spc="4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600" spc="60" dirty="0">
                <a:solidFill>
                  <a:srgbClr val="333333"/>
                </a:solidFill>
                <a:latin typeface="Calibri"/>
                <a:cs typeface="Calibri"/>
              </a:rPr>
              <a:t>William</a:t>
            </a:r>
            <a:r>
              <a:rPr sz="600" spc="40" dirty="0">
                <a:solidFill>
                  <a:srgbClr val="333333"/>
                </a:solidFill>
                <a:latin typeface="Calibri"/>
                <a:cs typeface="Calibri"/>
              </a:rPr>
              <a:t> J., </a:t>
            </a:r>
            <a:r>
              <a:rPr sz="600" spc="70" dirty="0">
                <a:solidFill>
                  <a:srgbClr val="333333"/>
                </a:solidFill>
                <a:latin typeface="Calibri"/>
                <a:cs typeface="Calibri"/>
              </a:rPr>
              <a:t>Symmetric</a:t>
            </a:r>
            <a:r>
              <a:rPr sz="600" spc="5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600" i="1" spc="70" dirty="0">
                <a:solidFill>
                  <a:srgbClr val="333333"/>
                </a:solidFill>
                <a:latin typeface="Calibri"/>
                <a:cs typeface="Calibri"/>
              </a:rPr>
              <a:t>modes:</a:t>
            </a:r>
            <a:r>
              <a:rPr sz="600" i="1" spc="4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600" i="1" spc="65" dirty="0">
                <a:solidFill>
                  <a:srgbClr val="333333"/>
                </a:solidFill>
                <a:latin typeface="Calibri"/>
                <a:cs typeface="Calibri"/>
              </a:rPr>
              <a:t>CBC,</a:t>
            </a:r>
            <a:r>
              <a:rPr sz="600" i="1" spc="4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600" i="1" spc="65" dirty="0">
                <a:solidFill>
                  <a:srgbClr val="333333"/>
                </a:solidFill>
                <a:latin typeface="Calibri"/>
                <a:cs typeface="Calibri"/>
              </a:rPr>
              <a:t>CFB8,</a:t>
            </a:r>
            <a:r>
              <a:rPr sz="600" i="1" spc="4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600" i="1" spc="60" dirty="0">
                <a:solidFill>
                  <a:srgbClr val="333333"/>
                </a:solidFill>
                <a:latin typeface="Calibri"/>
                <a:cs typeface="Calibri"/>
              </a:rPr>
              <a:t>CFB,</a:t>
            </a:r>
            <a:r>
              <a:rPr sz="600" i="1" spc="4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600" i="1" spc="65" dirty="0">
                <a:solidFill>
                  <a:srgbClr val="333333"/>
                </a:solidFill>
                <a:latin typeface="Calibri"/>
                <a:cs typeface="Calibri"/>
              </a:rPr>
              <a:t>OFB,</a:t>
            </a:r>
            <a:r>
              <a:rPr sz="600" i="1" spc="4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600" i="1" spc="80" dirty="0">
                <a:solidFill>
                  <a:srgbClr val="333333"/>
                </a:solidFill>
                <a:latin typeface="Calibri"/>
                <a:cs typeface="Calibri"/>
              </a:rPr>
              <a:t>GCM,</a:t>
            </a:r>
            <a:r>
              <a:rPr sz="600" i="1" spc="3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600" i="1" spc="75" dirty="0">
                <a:solidFill>
                  <a:srgbClr val="333333"/>
                </a:solidFill>
                <a:latin typeface="Calibri"/>
                <a:cs typeface="Calibri"/>
              </a:rPr>
              <a:t>CTR</a:t>
            </a:r>
            <a:r>
              <a:rPr sz="600" i="1" spc="4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600" i="1" spc="60" dirty="0">
                <a:solidFill>
                  <a:srgbClr val="333333"/>
                </a:solidFill>
                <a:latin typeface="Calibri"/>
                <a:cs typeface="Calibri"/>
              </a:rPr>
              <a:t>και</a:t>
            </a:r>
            <a:r>
              <a:rPr sz="600" i="1" spc="4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600" i="1" spc="70" dirty="0">
                <a:solidFill>
                  <a:srgbClr val="333333"/>
                </a:solidFill>
                <a:latin typeface="Calibri"/>
                <a:cs typeface="Calibri"/>
              </a:rPr>
              <a:t>XTS</a:t>
            </a:r>
            <a:r>
              <a:rPr sz="600" i="1" spc="4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600" i="1" spc="65" dirty="0">
                <a:solidFill>
                  <a:srgbClr val="333333"/>
                </a:solidFill>
                <a:latin typeface="Calibri"/>
                <a:cs typeface="Calibri"/>
              </a:rPr>
              <a:t>(XEX-based</a:t>
            </a:r>
            <a:r>
              <a:rPr sz="600" i="1" spc="3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600" i="1" spc="75" dirty="0">
                <a:solidFill>
                  <a:srgbClr val="333333"/>
                </a:solidFill>
                <a:latin typeface="Calibri"/>
                <a:cs typeface="Calibri"/>
              </a:rPr>
              <a:t>Tweaked</a:t>
            </a:r>
            <a:r>
              <a:rPr sz="600" i="1" spc="4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600" i="1" spc="70" dirty="0">
                <a:solidFill>
                  <a:srgbClr val="333333"/>
                </a:solidFill>
                <a:latin typeface="Calibri"/>
                <a:cs typeface="Calibri"/>
              </a:rPr>
              <a:t>CodeBook</a:t>
            </a:r>
            <a:r>
              <a:rPr sz="600" i="1" spc="3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600" i="1" spc="80" dirty="0">
                <a:solidFill>
                  <a:srgbClr val="333333"/>
                </a:solidFill>
                <a:latin typeface="Calibri"/>
                <a:cs typeface="Calibri"/>
              </a:rPr>
              <a:t>mode</a:t>
            </a:r>
            <a:r>
              <a:rPr sz="600" i="1" spc="4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600" i="1" spc="45" dirty="0">
                <a:solidFill>
                  <a:srgbClr val="333333"/>
                </a:solidFill>
                <a:latin typeface="Calibri"/>
                <a:cs typeface="Calibri"/>
              </a:rPr>
              <a:t>-</a:t>
            </a:r>
            <a:r>
              <a:rPr sz="600" i="1" spc="4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600" i="1" spc="70" dirty="0">
                <a:solidFill>
                  <a:srgbClr val="333333"/>
                </a:solidFill>
                <a:latin typeface="Calibri"/>
                <a:cs typeface="Calibri"/>
              </a:rPr>
              <a:t>τρόπος</a:t>
            </a:r>
            <a:r>
              <a:rPr sz="600" i="1" spc="4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600" i="1" spc="70" dirty="0">
                <a:solidFill>
                  <a:srgbClr val="333333"/>
                </a:solidFill>
                <a:latin typeface="Calibri"/>
                <a:cs typeface="Calibri"/>
              </a:rPr>
              <a:t>κρυπτογράφησης </a:t>
            </a:r>
            <a:r>
              <a:rPr sz="600" i="1" spc="7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600" i="1" spc="65" dirty="0">
                <a:solidFill>
                  <a:srgbClr val="333333"/>
                </a:solidFill>
                <a:latin typeface="Calibri"/>
                <a:cs typeface="Calibri"/>
              </a:rPr>
              <a:t>δίσκων)</a:t>
            </a:r>
            <a:endParaRPr sz="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600" u="sng" spc="4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7"/>
              </a:rPr>
              <a:t>URL:https://asecuritysite.com/symme</a:t>
            </a:r>
            <a:r>
              <a:rPr sz="600" u="sng" spc="4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tric/sym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157584" y="6071870"/>
            <a:ext cx="153670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850" spc="8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2554" y="6257607"/>
            <a:ext cx="44088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CSP001_C_E</a:t>
            </a:r>
            <a:r>
              <a:rPr sz="1100" spc="3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6: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Davide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Ferraris,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Πανεπιστήμιο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ΜάλαγαΙσπανία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822565" y="5091747"/>
            <a:ext cx="3563620" cy="520065"/>
          </a:xfrm>
          <a:custGeom>
            <a:avLst/>
            <a:gdLst/>
            <a:ahLst/>
            <a:cxnLst/>
            <a:rect l="l" t="t" r="r" b="b"/>
            <a:pathLst>
              <a:path w="3563620" h="520064">
                <a:moveTo>
                  <a:pt x="0" y="0"/>
                </a:moveTo>
                <a:lnTo>
                  <a:pt x="3563619" y="0"/>
                </a:lnTo>
                <a:lnTo>
                  <a:pt x="3563619" y="520064"/>
                </a:lnTo>
                <a:lnTo>
                  <a:pt x="0" y="520064"/>
                </a:lnTo>
                <a:lnTo>
                  <a:pt x="0" y="0"/>
                </a:lnTo>
              </a:path>
            </a:pathLst>
          </a:custGeom>
          <a:ln w="15875">
            <a:solidFill>
              <a:srgbClr val="B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0835957" y="5466715"/>
            <a:ext cx="52324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spc="20" dirty="0">
                <a:solidFill>
                  <a:srgbClr val="BF0000"/>
                </a:solidFill>
                <a:latin typeface="Calibri"/>
                <a:cs typeface="Calibri"/>
              </a:rPr>
              <a:t>Αποτέλεσμα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821294" y="3514090"/>
            <a:ext cx="3563620" cy="382905"/>
          </a:xfrm>
          <a:prstGeom prst="rect">
            <a:avLst/>
          </a:prstGeom>
          <a:ln w="15875">
            <a:solidFill>
              <a:srgbClr val="B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750">
              <a:latin typeface="Times New Roman"/>
              <a:cs typeface="Times New Roman"/>
            </a:endParaRPr>
          </a:p>
          <a:p>
            <a:pPr marR="29845" algn="r">
              <a:lnSpc>
                <a:spcPct val="100000"/>
              </a:lnSpc>
            </a:pPr>
            <a:r>
              <a:rPr sz="700" b="1" spc="20" dirty="0">
                <a:solidFill>
                  <a:srgbClr val="BF0000"/>
                </a:solidFill>
                <a:latin typeface="Calibri"/>
                <a:cs typeface="Calibri"/>
              </a:rPr>
              <a:t>Αποτέλεσμα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818119" y="1887537"/>
            <a:ext cx="3563620" cy="381000"/>
          </a:xfrm>
          <a:custGeom>
            <a:avLst/>
            <a:gdLst/>
            <a:ahLst/>
            <a:cxnLst/>
            <a:rect l="l" t="t" r="r" b="b"/>
            <a:pathLst>
              <a:path w="3563620" h="381000">
                <a:moveTo>
                  <a:pt x="0" y="0"/>
                </a:moveTo>
                <a:lnTo>
                  <a:pt x="3563620" y="0"/>
                </a:lnTo>
                <a:lnTo>
                  <a:pt x="3563620" y="381000"/>
                </a:lnTo>
                <a:lnTo>
                  <a:pt x="0" y="381000"/>
                </a:lnTo>
                <a:lnTo>
                  <a:pt x="0" y="0"/>
                </a:lnTo>
              </a:path>
            </a:pathLst>
          </a:custGeom>
          <a:ln w="15875">
            <a:solidFill>
              <a:srgbClr val="B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0845482" y="2088832"/>
            <a:ext cx="51054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700" b="1" spc="20" dirty="0">
                <a:solidFill>
                  <a:srgbClr val="BF0000"/>
                </a:solidFill>
                <a:latin typeface="Calibri"/>
                <a:cs typeface="Calibri"/>
              </a:rPr>
              <a:t>Αποτέλεσμα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1599544" y="57467"/>
            <a:ext cx="419100" cy="44259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045"/>
              </a:lnSpc>
            </a:pPr>
            <a:r>
              <a:rPr sz="3100" spc="14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3100" spc="-2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100" spc="165" dirty="0">
                <a:solidFill>
                  <a:srgbClr val="D8D8D8"/>
                </a:solidFill>
                <a:latin typeface="Calibri"/>
                <a:cs typeface="Calibri"/>
              </a:rPr>
              <a:t>ΕΥΑΊΣΘΗΤΩΝ</a:t>
            </a:r>
            <a:endParaRPr sz="3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308600" cy="6879590"/>
            <a:chOff x="6883400" y="0"/>
            <a:chExt cx="530860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7245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580390" y="2252662"/>
            <a:ext cx="11116945" cy="2934335"/>
            <a:chOff x="580390" y="2252662"/>
            <a:chExt cx="11116945" cy="2934335"/>
          </a:xfrm>
        </p:grpSpPr>
        <p:sp>
          <p:nvSpPr>
            <p:cNvPr id="8" name="object 8"/>
            <p:cNvSpPr/>
            <p:nvPr/>
          </p:nvSpPr>
          <p:spPr>
            <a:xfrm>
              <a:off x="5706110" y="2252662"/>
              <a:ext cx="5991225" cy="1310640"/>
            </a:xfrm>
            <a:custGeom>
              <a:avLst/>
              <a:gdLst/>
              <a:ahLst/>
              <a:cxnLst/>
              <a:rect l="l" t="t" r="r" b="b"/>
              <a:pathLst>
                <a:path w="5991225" h="1310639">
                  <a:moveTo>
                    <a:pt x="5991224" y="0"/>
                  </a:moveTo>
                  <a:lnTo>
                    <a:pt x="0" y="0"/>
                  </a:lnTo>
                  <a:lnTo>
                    <a:pt x="0" y="1310639"/>
                  </a:lnTo>
                  <a:lnTo>
                    <a:pt x="5991224" y="1310639"/>
                  </a:lnTo>
                  <a:lnTo>
                    <a:pt x="5991224" y="0"/>
                  </a:lnTo>
                  <a:close/>
                </a:path>
              </a:pathLst>
            </a:custGeom>
            <a:solidFill>
              <a:srgbClr val="FFE6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80390" y="3563302"/>
              <a:ext cx="5125720" cy="1623695"/>
            </a:xfrm>
            <a:custGeom>
              <a:avLst/>
              <a:gdLst/>
              <a:ahLst/>
              <a:cxnLst/>
              <a:rect l="l" t="t" r="r" b="b"/>
              <a:pathLst>
                <a:path w="5125720" h="1623695">
                  <a:moveTo>
                    <a:pt x="5125720" y="0"/>
                  </a:moveTo>
                  <a:lnTo>
                    <a:pt x="0" y="0"/>
                  </a:lnTo>
                  <a:lnTo>
                    <a:pt x="0" y="1623695"/>
                  </a:lnTo>
                  <a:lnTo>
                    <a:pt x="5125720" y="1623695"/>
                  </a:lnTo>
                  <a:lnTo>
                    <a:pt x="5125720" y="0"/>
                  </a:lnTo>
                  <a:close/>
                </a:path>
              </a:pathLst>
            </a:custGeom>
            <a:solidFill>
              <a:srgbClr val="FFF2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023984" y="2848927"/>
              <a:ext cx="1694814" cy="643255"/>
            </a:xfrm>
            <a:custGeom>
              <a:avLst/>
              <a:gdLst/>
              <a:ahLst/>
              <a:cxnLst/>
              <a:rect l="l" t="t" r="r" b="b"/>
              <a:pathLst>
                <a:path w="1694815" h="643254">
                  <a:moveTo>
                    <a:pt x="340995" y="140335"/>
                  </a:moveTo>
                  <a:lnTo>
                    <a:pt x="25717" y="140335"/>
                  </a:lnTo>
                  <a:lnTo>
                    <a:pt x="17780" y="147637"/>
                  </a:lnTo>
                  <a:lnTo>
                    <a:pt x="17780" y="165735"/>
                  </a:lnTo>
                  <a:lnTo>
                    <a:pt x="25717" y="173355"/>
                  </a:lnTo>
                  <a:lnTo>
                    <a:pt x="340995" y="173355"/>
                  </a:lnTo>
                  <a:lnTo>
                    <a:pt x="348932" y="165735"/>
                  </a:lnTo>
                  <a:lnTo>
                    <a:pt x="348932" y="147637"/>
                  </a:lnTo>
                  <a:lnTo>
                    <a:pt x="340995" y="140335"/>
                  </a:lnTo>
                  <a:close/>
                </a:path>
                <a:path w="1694815" h="643254">
                  <a:moveTo>
                    <a:pt x="117475" y="32385"/>
                  </a:moveTo>
                  <a:lnTo>
                    <a:pt x="88582" y="51752"/>
                  </a:lnTo>
                  <a:lnTo>
                    <a:pt x="66357" y="77152"/>
                  </a:lnTo>
                  <a:lnTo>
                    <a:pt x="51117" y="107314"/>
                  </a:lnTo>
                  <a:lnTo>
                    <a:pt x="44450" y="140335"/>
                  </a:lnTo>
                  <a:lnTo>
                    <a:pt x="322580" y="140335"/>
                  </a:lnTo>
                  <a:lnTo>
                    <a:pt x="320992" y="132080"/>
                  </a:lnTo>
                  <a:lnTo>
                    <a:pt x="173037" y="132080"/>
                  </a:lnTo>
                  <a:lnTo>
                    <a:pt x="183197" y="93345"/>
                  </a:lnTo>
                  <a:lnTo>
                    <a:pt x="168910" y="93345"/>
                  </a:lnTo>
                  <a:lnTo>
                    <a:pt x="169227" y="90805"/>
                  </a:lnTo>
                  <a:lnTo>
                    <a:pt x="135572" y="90805"/>
                  </a:lnTo>
                  <a:lnTo>
                    <a:pt x="132080" y="88264"/>
                  </a:lnTo>
                  <a:lnTo>
                    <a:pt x="117475" y="32385"/>
                  </a:lnTo>
                  <a:close/>
                </a:path>
                <a:path w="1694815" h="643254">
                  <a:moveTo>
                    <a:pt x="209550" y="0"/>
                  </a:moveTo>
                  <a:lnTo>
                    <a:pt x="202247" y="0"/>
                  </a:lnTo>
                  <a:lnTo>
                    <a:pt x="202247" y="83185"/>
                  </a:lnTo>
                  <a:lnTo>
                    <a:pt x="173037" y="132080"/>
                  </a:lnTo>
                  <a:lnTo>
                    <a:pt x="320992" y="132080"/>
                  </a:lnTo>
                  <a:lnTo>
                    <a:pt x="315912" y="107314"/>
                  </a:lnTo>
                  <a:lnTo>
                    <a:pt x="307657" y="90805"/>
                  </a:lnTo>
                  <a:lnTo>
                    <a:pt x="225425" y="90805"/>
                  </a:lnTo>
                  <a:lnTo>
                    <a:pt x="220027" y="89852"/>
                  </a:lnTo>
                  <a:lnTo>
                    <a:pt x="217170" y="85407"/>
                  </a:lnTo>
                  <a:lnTo>
                    <a:pt x="218122" y="80962"/>
                  </a:lnTo>
                  <a:lnTo>
                    <a:pt x="225827" y="51752"/>
                  </a:lnTo>
                  <a:lnTo>
                    <a:pt x="234632" y="18732"/>
                  </a:lnTo>
                  <a:lnTo>
                    <a:pt x="231140" y="11112"/>
                  </a:lnTo>
                  <a:lnTo>
                    <a:pt x="225425" y="5080"/>
                  </a:lnTo>
                  <a:lnTo>
                    <a:pt x="218122" y="1270"/>
                  </a:lnTo>
                  <a:lnTo>
                    <a:pt x="209550" y="0"/>
                  </a:lnTo>
                  <a:close/>
                </a:path>
                <a:path w="1694815" h="643254">
                  <a:moveTo>
                    <a:pt x="202247" y="0"/>
                  </a:moveTo>
                  <a:lnTo>
                    <a:pt x="157162" y="0"/>
                  </a:lnTo>
                  <a:lnTo>
                    <a:pt x="148590" y="1270"/>
                  </a:lnTo>
                  <a:lnTo>
                    <a:pt x="141287" y="5080"/>
                  </a:lnTo>
                  <a:lnTo>
                    <a:pt x="135572" y="11112"/>
                  </a:lnTo>
                  <a:lnTo>
                    <a:pt x="132080" y="18732"/>
                  </a:lnTo>
                  <a:lnTo>
                    <a:pt x="148669" y="80962"/>
                  </a:lnTo>
                  <a:lnTo>
                    <a:pt x="149542" y="84455"/>
                  </a:lnTo>
                  <a:lnTo>
                    <a:pt x="149860" y="84772"/>
                  </a:lnTo>
                  <a:lnTo>
                    <a:pt x="147002" y="89535"/>
                  </a:lnTo>
                  <a:lnTo>
                    <a:pt x="141605" y="90805"/>
                  </a:lnTo>
                  <a:lnTo>
                    <a:pt x="169227" y="90805"/>
                  </a:lnTo>
                  <a:lnTo>
                    <a:pt x="175895" y="52070"/>
                  </a:lnTo>
                  <a:lnTo>
                    <a:pt x="202247" y="52070"/>
                  </a:lnTo>
                  <a:lnTo>
                    <a:pt x="202247" y="0"/>
                  </a:lnTo>
                  <a:close/>
                </a:path>
                <a:path w="1694815" h="643254">
                  <a:moveTo>
                    <a:pt x="249555" y="32385"/>
                  </a:moveTo>
                  <a:lnTo>
                    <a:pt x="235505" y="84772"/>
                  </a:lnTo>
                  <a:lnTo>
                    <a:pt x="234632" y="88264"/>
                  </a:lnTo>
                  <a:lnTo>
                    <a:pt x="231140" y="90805"/>
                  </a:lnTo>
                  <a:lnTo>
                    <a:pt x="307657" y="90805"/>
                  </a:lnTo>
                  <a:lnTo>
                    <a:pt x="300990" y="77152"/>
                  </a:lnTo>
                  <a:lnTo>
                    <a:pt x="278447" y="51752"/>
                  </a:lnTo>
                  <a:lnTo>
                    <a:pt x="249555" y="32385"/>
                  </a:lnTo>
                  <a:close/>
                </a:path>
                <a:path w="1694815" h="643254">
                  <a:moveTo>
                    <a:pt x="202247" y="52070"/>
                  </a:moveTo>
                  <a:lnTo>
                    <a:pt x="196850" y="52070"/>
                  </a:lnTo>
                  <a:lnTo>
                    <a:pt x="187642" y="83185"/>
                  </a:lnTo>
                  <a:lnTo>
                    <a:pt x="202247" y="83185"/>
                  </a:lnTo>
                  <a:lnTo>
                    <a:pt x="202247" y="52070"/>
                  </a:lnTo>
                  <a:close/>
                </a:path>
                <a:path w="1694815" h="643254">
                  <a:moveTo>
                    <a:pt x="183197" y="371157"/>
                  </a:moveTo>
                  <a:lnTo>
                    <a:pt x="154305" y="372745"/>
                  </a:lnTo>
                  <a:lnTo>
                    <a:pt x="96520" y="381000"/>
                  </a:lnTo>
                  <a:lnTo>
                    <a:pt x="33655" y="398780"/>
                  </a:lnTo>
                  <a:lnTo>
                    <a:pt x="0" y="412432"/>
                  </a:lnTo>
                  <a:lnTo>
                    <a:pt x="0" y="490855"/>
                  </a:lnTo>
                  <a:lnTo>
                    <a:pt x="70167" y="490855"/>
                  </a:lnTo>
                  <a:lnTo>
                    <a:pt x="93980" y="495617"/>
                  </a:lnTo>
                  <a:lnTo>
                    <a:pt x="113347" y="508000"/>
                  </a:lnTo>
                  <a:lnTo>
                    <a:pt x="126365" y="526097"/>
                  </a:lnTo>
                  <a:lnTo>
                    <a:pt x="131127" y="548639"/>
                  </a:lnTo>
                  <a:lnTo>
                    <a:pt x="131127" y="635317"/>
                  </a:lnTo>
                  <a:lnTo>
                    <a:pt x="461962" y="635317"/>
                  </a:lnTo>
                  <a:lnTo>
                    <a:pt x="461962" y="503237"/>
                  </a:lnTo>
                  <a:lnTo>
                    <a:pt x="445770" y="461327"/>
                  </a:lnTo>
                  <a:lnTo>
                    <a:pt x="403542" y="429895"/>
                  </a:lnTo>
                  <a:lnTo>
                    <a:pt x="334645" y="399097"/>
                  </a:lnTo>
                  <a:lnTo>
                    <a:pt x="270192" y="380682"/>
                  </a:lnTo>
                  <a:lnTo>
                    <a:pt x="212407" y="372427"/>
                  </a:lnTo>
                  <a:lnTo>
                    <a:pt x="183197" y="371157"/>
                  </a:lnTo>
                  <a:close/>
                </a:path>
                <a:path w="1694815" h="643254">
                  <a:moveTo>
                    <a:pt x="1415415" y="378777"/>
                  </a:moveTo>
                  <a:lnTo>
                    <a:pt x="1386205" y="380364"/>
                  </a:lnTo>
                  <a:lnTo>
                    <a:pt x="1328737" y="388620"/>
                  </a:lnTo>
                  <a:lnTo>
                    <a:pt x="1265555" y="406400"/>
                  </a:lnTo>
                  <a:lnTo>
                    <a:pt x="1231900" y="420052"/>
                  </a:lnTo>
                  <a:lnTo>
                    <a:pt x="1231900" y="498475"/>
                  </a:lnTo>
                  <a:lnTo>
                    <a:pt x="1302067" y="498475"/>
                  </a:lnTo>
                  <a:lnTo>
                    <a:pt x="1325880" y="503237"/>
                  </a:lnTo>
                  <a:lnTo>
                    <a:pt x="1345247" y="515620"/>
                  </a:lnTo>
                  <a:lnTo>
                    <a:pt x="1358265" y="533717"/>
                  </a:lnTo>
                  <a:lnTo>
                    <a:pt x="1363027" y="556260"/>
                  </a:lnTo>
                  <a:lnTo>
                    <a:pt x="1363027" y="642937"/>
                  </a:lnTo>
                  <a:lnTo>
                    <a:pt x="1694497" y="642937"/>
                  </a:lnTo>
                  <a:lnTo>
                    <a:pt x="1694497" y="510857"/>
                  </a:lnTo>
                  <a:lnTo>
                    <a:pt x="1678305" y="468947"/>
                  </a:lnTo>
                  <a:lnTo>
                    <a:pt x="1636077" y="437514"/>
                  </a:lnTo>
                  <a:lnTo>
                    <a:pt x="1567180" y="406717"/>
                  </a:lnTo>
                  <a:lnTo>
                    <a:pt x="1530667" y="395287"/>
                  </a:lnTo>
                  <a:lnTo>
                    <a:pt x="1473835" y="383222"/>
                  </a:lnTo>
                  <a:lnTo>
                    <a:pt x="1415415" y="3787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969057" y="2271395"/>
              <a:ext cx="2543810" cy="776605"/>
            </a:xfrm>
            <a:custGeom>
              <a:avLst/>
              <a:gdLst/>
              <a:ahLst/>
              <a:cxnLst/>
              <a:rect l="l" t="t" r="r" b="b"/>
              <a:pathLst>
                <a:path w="2543809" h="776605">
                  <a:moveTo>
                    <a:pt x="705167" y="0"/>
                  </a:moveTo>
                  <a:lnTo>
                    <a:pt x="652779" y="0"/>
                  </a:lnTo>
                  <a:lnTo>
                    <a:pt x="600392" y="2222"/>
                  </a:lnTo>
                  <a:lnTo>
                    <a:pt x="548639" y="6350"/>
                  </a:lnTo>
                  <a:lnTo>
                    <a:pt x="497839" y="12382"/>
                  </a:lnTo>
                  <a:lnTo>
                    <a:pt x="448309" y="20637"/>
                  </a:lnTo>
                  <a:lnTo>
                    <a:pt x="399732" y="30479"/>
                  </a:lnTo>
                  <a:lnTo>
                    <a:pt x="352742" y="42544"/>
                  </a:lnTo>
                  <a:lnTo>
                    <a:pt x="307657" y="56197"/>
                  </a:lnTo>
                  <a:lnTo>
                    <a:pt x="264477" y="71754"/>
                  </a:lnTo>
                  <a:lnTo>
                    <a:pt x="223837" y="88900"/>
                  </a:lnTo>
                  <a:lnTo>
                    <a:pt x="185420" y="107950"/>
                  </a:lnTo>
                  <a:lnTo>
                    <a:pt x="149859" y="128904"/>
                  </a:lnTo>
                  <a:lnTo>
                    <a:pt x="117157" y="151129"/>
                  </a:lnTo>
                  <a:lnTo>
                    <a:pt x="56832" y="207009"/>
                  </a:lnTo>
                  <a:lnTo>
                    <a:pt x="32384" y="239394"/>
                  </a:lnTo>
                  <a:lnTo>
                    <a:pt x="4127" y="305752"/>
                  </a:lnTo>
                  <a:lnTo>
                    <a:pt x="0" y="339089"/>
                  </a:lnTo>
                  <a:lnTo>
                    <a:pt x="2222" y="372427"/>
                  </a:lnTo>
                  <a:lnTo>
                    <a:pt x="25082" y="437514"/>
                  </a:lnTo>
                  <a:lnTo>
                    <a:pt x="71754" y="499427"/>
                  </a:lnTo>
                  <a:lnTo>
                    <a:pt x="104139" y="528637"/>
                  </a:lnTo>
                  <a:lnTo>
                    <a:pt x="141604" y="555942"/>
                  </a:lnTo>
                  <a:lnTo>
                    <a:pt x="184784" y="581659"/>
                  </a:lnTo>
                  <a:lnTo>
                    <a:pt x="233362" y="605472"/>
                  </a:lnTo>
                  <a:lnTo>
                    <a:pt x="287337" y="626744"/>
                  </a:lnTo>
                  <a:lnTo>
                    <a:pt x="346075" y="645477"/>
                  </a:lnTo>
                  <a:lnTo>
                    <a:pt x="397192" y="776287"/>
                  </a:lnTo>
                  <a:lnTo>
                    <a:pt x="592454" y="687387"/>
                  </a:lnTo>
                  <a:lnTo>
                    <a:pt x="764539" y="687387"/>
                  </a:lnTo>
                  <a:lnTo>
                    <a:pt x="808989" y="684212"/>
                  </a:lnTo>
                  <a:lnTo>
                    <a:pt x="860742" y="677862"/>
                  </a:lnTo>
                  <a:lnTo>
                    <a:pt x="911542" y="669607"/>
                  </a:lnTo>
                  <a:lnTo>
                    <a:pt x="960754" y="659447"/>
                  </a:lnTo>
                  <a:lnTo>
                    <a:pt x="1008379" y="647700"/>
                  </a:lnTo>
                  <a:lnTo>
                    <a:pt x="1053782" y="633729"/>
                  </a:lnTo>
                  <a:lnTo>
                    <a:pt x="1097279" y="617854"/>
                  </a:lnTo>
                  <a:lnTo>
                    <a:pt x="1138237" y="600709"/>
                  </a:lnTo>
                  <a:lnTo>
                    <a:pt x="1176337" y="581342"/>
                  </a:lnTo>
                  <a:lnTo>
                    <a:pt x="1211897" y="560704"/>
                  </a:lnTo>
                  <a:lnTo>
                    <a:pt x="1243964" y="538479"/>
                  </a:lnTo>
                  <a:lnTo>
                    <a:pt x="1304289" y="482917"/>
                  </a:lnTo>
                  <a:lnTo>
                    <a:pt x="1328420" y="450532"/>
                  </a:lnTo>
                  <a:lnTo>
                    <a:pt x="1356677" y="384175"/>
                  </a:lnTo>
                  <a:lnTo>
                    <a:pt x="1361122" y="350837"/>
                  </a:lnTo>
                  <a:lnTo>
                    <a:pt x="1350645" y="284797"/>
                  </a:lnTo>
                  <a:lnTo>
                    <a:pt x="1315402" y="220979"/>
                  </a:lnTo>
                  <a:lnTo>
                    <a:pt x="1289050" y="190500"/>
                  </a:lnTo>
                  <a:lnTo>
                    <a:pt x="1256982" y="161607"/>
                  </a:lnTo>
                  <a:lnTo>
                    <a:pt x="1219200" y="133984"/>
                  </a:lnTo>
                  <a:lnTo>
                    <a:pt x="1176020" y="108267"/>
                  </a:lnTo>
                  <a:lnTo>
                    <a:pt x="1127442" y="84772"/>
                  </a:lnTo>
                  <a:lnTo>
                    <a:pt x="1073784" y="63182"/>
                  </a:lnTo>
                  <a:lnTo>
                    <a:pt x="1015047" y="44450"/>
                  </a:lnTo>
                  <a:lnTo>
                    <a:pt x="965200" y="31432"/>
                  </a:lnTo>
                  <a:lnTo>
                    <a:pt x="914400" y="20954"/>
                  </a:lnTo>
                  <a:lnTo>
                    <a:pt x="862647" y="12382"/>
                  </a:lnTo>
                  <a:lnTo>
                    <a:pt x="810577" y="6032"/>
                  </a:lnTo>
                  <a:lnTo>
                    <a:pt x="757872" y="1904"/>
                  </a:lnTo>
                  <a:lnTo>
                    <a:pt x="705167" y="0"/>
                  </a:lnTo>
                  <a:close/>
                </a:path>
                <a:path w="2543809" h="776605">
                  <a:moveTo>
                    <a:pt x="764539" y="687387"/>
                  </a:moveTo>
                  <a:lnTo>
                    <a:pt x="592454" y="687387"/>
                  </a:lnTo>
                  <a:lnTo>
                    <a:pt x="647382" y="689927"/>
                  </a:lnTo>
                  <a:lnTo>
                    <a:pt x="701992" y="689927"/>
                  </a:lnTo>
                  <a:lnTo>
                    <a:pt x="755650" y="688022"/>
                  </a:lnTo>
                  <a:lnTo>
                    <a:pt x="764539" y="687387"/>
                  </a:lnTo>
                  <a:close/>
                </a:path>
                <a:path w="2543809" h="776605">
                  <a:moveTo>
                    <a:pt x="2072322" y="134302"/>
                  </a:moveTo>
                  <a:lnTo>
                    <a:pt x="2021204" y="134302"/>
                  </a:lnTo>
                  <a:lnTo>
                    <a:pt x="1970404" y="136525"/>
                  </a:lnTo>
                  <a:lnTo>
                    <a:pt x="1919922" y="141604"/>
                  </a:lnTo>
                  <a:lnTo>
                    <a:pt x="1870709" y="149225"/>
                  </a:lnTo>
                  <a:lnTo>
                    <a:pt x="1823084" y="159067"/>
                  </a:lnTo>
                  <a:lnTo>
                    <a:pt x="1777364" y="171767"/>
                  </a:lnTo>
                  <a:lnTo>
                    <a:pt x="1733867" y="187007"/>
                  </a:lnTo>
                  <a:lnTo>
                    <a:pt x="1693227" y="204469"/>
                  </a:lnTo>
                  <a:lnTo>
                    <a:pt x="1648142" y="229552"/>
                  </a:lnTo>
                  <a:lnTo>
                    <a:pt x="1611629" y="256539"/>
                  </a:lnTo>
                  <a:lnTo>
                    <a:pt x="1582737" y="285114"/>
                  </a:lnTo>
                  <a:lnTo>
                    <a:pt x="1549717" y="345439"/>
                  </a:lnTo>
                  <a:lnTo>
                    <a:pt x="1545272" y="376554"/>
                  </a:lnTo>
                  <a:lnTo>
                    <a:pt x="1549082" y="407987"/>
                  </a:lnTo>
                  <a:lnTo>
                    <a:pt x="1581150" y="468629"/>
                  </a:lnTo>
                  <a:lnTo>
                    <a:pt x="1609407" y="497204"/>
                  </a:lnTo>
                  <a:lnTo>
                    <a:pt x="1645602" y="524509"/>
                  </a:lnTo>
                  <a:lnTo>
                    <a:pt x="1690052" y="549592"/>
                  </a:lnTo>
                  <a:lnTo>
                    <a:pt x="1564322" y="722312"/>
                  </a:lnTo>
                  <a:lnTo>
                    <a:pt x="1847532" y="601662"/>
                  </a:lnTo>
                  <a:lnTo>
                    <a:pt x="2240389" y="601662"/>
                  </a:lnTo>
                  <a:lnTo>
                    <a:pt x="2263457" y="596900"/>
                  </a:lnTo>
                  <a:lnTo>
                    <a:pt x="2310447" y="584200"/>
                  </a:lnTo>
                  <a:lnTo>
                    <a:pt x="2354579" y="568959"/>
                  </a:lnTo>
                  <a:lnTo>
                    <a:pt x="2395854" y="550862"/>
                  </a:lnTo>
                  <a:lnTo>
                    <a:pt x="2440622" y="526097"/>
                  </a:lnTo>
                  <a:lnTo>
                    <a:pt x="2477452" y="499109"/>
                  </a:lnTo>
                  <a:lnTo>
                    <a:pt x="2506027" y="470534"/>
                  </a:lnTo>
                  <a:lnTo>
                    <a:pt x="2539364" y="409892"/>
                  </a:lnTo>
                  <a:lnTo>
                    <a:pt x="2543492" y="378777"/>
                  </a:lnTo>
                  <a:lnTo>
                    <a:pt x="2527934" y="316864"/>
                  </a:lnTo>
                  <a:lnTo>
                    <a:pt x="2479675" y="258444"/>
                  </a:lnTo>
                  <a:lnTo>
                    <a:pt x="2443479" y="231139"/>
                  </a:lnTo>
                  <a:lnTo>
                    <a:pt x="2399029" y="206057"/>
                  </a:lnTo>
                  <a:lnTo>
                    <a:pt x="2358707" y="188277"/>
                  </a:lnTo>
                  <a:lnTo>
                    <a:pt x="2315527" y="173037"/>
                  </a:lnTo>
                  <a:lnTo>
                    <a:pt x="2269807" y="160019"/>
                  </a:lnTo>
                  <a:lnTo>
                    <a:pt x="2222182" y="149859"/>
                  </a:lnTo>
                  <a:lnTo>
                    <a:pt x="2173287" y="142239"/>
                  </a:lnTo>
                  <a:lnTo>
                    <a:pt x="2123122" y="136842"/>
                  </a:lnTo>
                  <a:lnTo>
                    <a:pt x="2072322" y="134302"/>
                  </a:lnTo>
                  <a:close/>
                </a:path>
                <a:path w="2543809" h="776605">
                  <a:moveTo>
                    <a:pt x="2240389" y="601662"/>
                  </a:moveTo>
                  <a:lnTo>
                    <a:pt x="1847532" y="601662"/>
                  </a:lnTo>
                  <a:lnTo>
                    <a:pt x="1898967" y="611187"/>
                  </a:lnTo>
                  <a:lnTo>
                    <a:pt x="1951672" y="617537"/>
                  </a:lnTo>
                  <a:lnTo>
                    <a:pt x="2005012" y="621029"/>
                  </a:lnTo>
                  <a:lnTo>
                    <a:pt x="2058352" y="621664"/>
                  </a:lnTo>
                  <a:lnTo>
                    <a:pt x="2111375" y="619442"/>
                  </a:lnTo>
                  <a:lnTo>
                    <a:pt x="2163445" y="614679"/>
                  </a:lnTo>
                  <a:lnTo>
                    <a:pt x="2214245" y="607059"/>
                  </a:lnTo>
                  <a:lnTo>
                    <a:pt x="2240389" y="601662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028440" y="4317047"/>
              <a:ext cx="1568450" cy="749300"/>
            </a:xfrm>
            <a:custGeom>
              <a:avLst/>
              <a:gdLst/>
              <a:ahLst/>
              <a:cxnLst/>
              <a:rect l="l" t="t" r="r" b="b"/>
              <a:pathLst>
                <a:path w="1568450" h="749300">
                  <a:moveTo>
                    <a:pt x="374332" y="0"/>
                  </a:moveTo>
                  <a:lnTo>
                    <a:pt x="327342" y="2857"/>
                  </a:lnTo>
                  <a:lnTo>
                    <a:pt x="281939" y="11429"/>
                  </a:lnTo>
                  <a:lnTo>
                    <a:pt x="239077" y="25082"/>
                  </a:lnTo>
                  <a:lnTo>
                    <a:pt x="198437" y="43814"/>
                  </a:lnTo>
                  <a:lnTo>
                    <a:pt x="160337" y="66992"/>
                  </a:lnTo>
                  <a:lnTo>
                    <a:pt x="125730" y="94614"/>
                  </a:lnTo>
                  <a:lnTo>
                    <a:pt x="94297" y="125729"/>
                  </a:lnTo>
                  <a:lnTo>
                    <a:pt x="66992" y="160654"/>
                  </a:lnTo>
                  <a:lnTo>
                    <a:pt x="43814" y="198437"/>
                  </a:lnTo>
                  <a:lnTo>
                    <a:pt x="25082" y="239077"/>
                  </a:lnTo>
                  <a:lnTo>
                    <a:pt x="11430" y="282257"/>
                  </a:lnTo>
                  <a:lnTo>
                    <a:pt x="2857" y="327659"/>
                  </a:lnTo>
                  <a:lnTo>
                    <a:pt x="0" y="374650"/>
                  </a:lnTo>
                  <a:lnTo>
                    <a:pt x="2857" y="421639"/>
                  </a:lnTo>
                  <a:lnTo>
                    <a:pt x="11430" y="466725"/>
                  </a:lnTo>
                  <a:lnTo>
                    <a:pt x="25082" y="509904"/>
                  </a:lnTo>
                  <a:lnTo>
                    <a:pt x="43814" y="550544"/>
                  </a:lnTo>
                  <a:lnTo>
                    <a:pt x="66992" y="588644"/>
                  </a:lnTo>
                  <a:lnTo>
                    <a:pt x="94297" y="623252"/>
                  </a:lnTo>
                  <a:lnTo>
                    <a:pt x="125730" y="654684"/>
                  </a:lnTo>
                  <a:lnTo>
                    <a:pt x="160337" y="681989"/>
                  </a:lnTo>
                  <a:lnTo>
                    <a:pt x="198437" y="705167"/>
                  </a:lnTo>
                  <a:lnTo>
                    <a:pt x="239077" y="723900"/>
                  </a:lnTo>
                  <a:lnTo>
                    <a:pt x="281939" y="737869"/>
                  </a:lnTo>
                  <a:lnTo>
                    <a:pt x="327342" y="746125"/>
                  </a:lnTo>
                  <a:lnTo>
                    <a:pt x="374332" y="749300"/>
                  </a:lnTo>
                  <a:lnTo>
                    <a:pt x="426720" y="745489"/>
                  </a:lnTo>
                  <a:lnTo>
                    <a:pt x="476885" y="735012"/>
                  </a:lnTo>
                  <a:lnTo>
                    <a:pt x="524192" y="718184"/>
                  </a:lnTo>
                  <a:lnTo>
                    <a:pt x="568325" y="695325"/>
                  </a:lnTo>
                  <a:lnTo>
                    <a:pt x="608964" y="666750"/>
                  </a:lnTo>
                  <a:lnTo>
                    <a:pt x="645477" y="633412"/>
                  </a:lnTo>
                  <a:lnTo>
                    <a:pt x="677227" y="595312"/>
                  </a:lnTo>
                  <a:lnTo>
                    <a:pt x="703897" y="553084"/>
                  </a:lnTo>
                  <a:lnTo>
                    <a:pt x="819785" y="553084"/>
                  </a:lnTo>
                  <a:lnTo>
                    <a:pt x="890905" y="481647"/>
                  </a:lnTo>
                  <a:lnTo>
                    <a:pt x="213995" y="481647"/>
                  </a:lnTo>
                  <a:lnTo>
                    <a:pt x="172402" y="473075"/>
                  </a:lnTo>
                  <a:lnTo>
                    <a:pt x="138430" y="450214"/>
                  </a:lnTo>
                  <a:lnTo>
                    <a:pt x="115252" y="416242"/>
                  </a:lnTo>
                  <a:lnTo>
                    <a:pt x="106997" y="374650"/>
                  </a:lnTo>
                  <a:lnTo>
                    <a:pt x="115252" y="333057"/>
                  </a:lnTo>
                  <a:lnTo>
                    <a:pt x="138430" y="299084"/>
                  </a:lnTo>
                  <a:lnTo>
                    <a:pt x="172402" y="275907"/>
                  </a:lnTo>
                  <a:lnTo>
                    <a:pt x="213995" y="267652"/>
                  </a:lnTo>
                  <a:lnTo>
                    <a:pt x="1482725" y="267652"/>
                  </a:lnTo>
                  <a:lnTo>
                    <a:pt x="1425575" y="196214"/>
                  </a:lnTo>
                  <a:lnTo>
                    <a:pt x="703897" y="196214"/>
                  </a:lnTo>
                  <a:lnTo>
                    <a:pt x="677227" y="153987"/>
                  </a:lnTo>
                  <a:lnTo>
                    <a:pt x="645477" y="115887"/>
                  </a:lnTo>
                  <a:lnTo>
                    <a:pt x="608964" y="82232"/>
                  </a:lnTo>
                  <a:lnTo>
                    <a:pt x="568325" y="53975"/>
                  </a:lnTo>
                  <a:lnTo>
                    <a:pt x="524192" y="31114"/>
                  </a:lnTo>
                  <a:lnTo>
                    <a:pt x="476885" y="13969"/>
                  </a:lnTo>
                  <a:lnTo>
                    <a:pt x="426720" y="3492"/>
                  </a:lnTo>
                  <a:lnTo>
                    <a:pt x="374332" y="0"/>
                  </a:lnTo>
                  <a:close/>
                </a:path>
                <a:path w="1568450" h="749300">
                  <a:moveTo>
                    <a:pt x="1482725" y="267652"/>
                  </a:moveTo>
                  <a:lnTo>
                    <a:pt x="213995" y="267652"/>
                  </a:lnTo>
                  <a:lnTo>
                    <a:pt x="255270" y="275907"/>
                  </a:lnTo>
                  <a:lnTo>
                    <a:pt x="289242" y="299084"/>
                  </a:lnTo>
                  <a:lnTo>
                    <a:pt x="312420" y="333057"/>
                  </a:lnTo>
                  <a:lnTo>
                    <a:pt x="320675" y="374650"/>
                  </a:lnTo>
                  <a:lnTo>
                    <a:pt x="312420" y="416242"/>
                  </a:lnTo>
                  <a:lnTo>
                    <a:pt x="289242" y="450214"/>
                  </a:lnTo>
                  <a:lnTo>
                    <a:pt x="255270" y="473075"/>
                  </a:lnTo>
                  <a:lnTo>
                    <a:pt x="213995" y="481647"/>
                  </a:lnTo>
                  <a:lnTo>
                    <a:pt x="890905" y="481647"/>
                  </a:lnTo>
                  <a:lnTo>
                    <a:pt x="962342" y="553084"/>
                  </a:lnTo>
                  <a:lnTo>
                    <a:pt x="1078230" y="436879"/>
                  </a:lnTo>
                  <a:lnTo>
                    <a:pt x="1518285" y="436879"/>
                  </a:lnTo>
                  <a:lnTo>
                    <a:pt x="1568132" y="374650"/>
                  </a:lnTo>
                  <a:lnTo>
                    <a:pt x="1482725" y="267652"/>
                  </a:lnTo>
                  <a:close/>
                </a:path>
                <a:path w="1568450" h="749300">
                  <a:moveTo>
                    <a:pt x="1309687" y="436879"/>
                  </a:moveTo>
                  <a:lnTo>
                    <a:pt x="1078230" y="436879"/>
                  </a:lnTo>
                  <a:lnTo>
                    <a:pt x="1194117" y="553084"/>
                  </a:lnTo>
                  <a:lnTo>
                    <a:pt x="1309687" y="436879"/>
                  </a:lnTo>
                  <a:close/>
                </a:path>
                <a:path w="1568450" h="749300">
                  <a:moveTo>
                    <a:pt x="1518285" y="436879"/>
                  </a:moveTo>
                  <a:lnTo>
                    <a:pt x="1309687" y="436879"/>
                  </a:lnTo>
                  <a:lnTo>
                    <a:pt x="1425575" y="553084"/>
                  </a:lnTo>
                  <a:lnTo>
                    <a:pt x="1518285" y="436879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1599544" y="57467"/>
            <a:ext cx="419100" cy="44259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045"/>
              </a:lnSpc>
            </a:pPr>
            <a:r>
              <a:rPr sz="3100" spc="14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3100" spc="-2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100" spc="165" dirty="0">
                <a:solidFill>
                  <a:srgbClr val="D8D8D8"/>
                </a:solidFill>
                <a:latin typeface="Calibri"/>
                <a:cs typeface="Calibri"/>
              </a:rPr>
              <a:t>ΕΥΑΊΣΘΗΤΩΝ</a:t>
            </a:r>
            <a:endParaRPr sz="3100">
              <a:latin typeface="Calibri"/>
              <a:cs typeface="Calibri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567690" y="1850707"/>
          <a:ext cx="11116943" cy="33299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25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2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7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50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26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5604"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600" b="1" spc="1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Πλεονεκτήματα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800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16510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600" b="1" spc="1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Μειονεκτήματα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8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0639">
                <a:tc>
                  <a:txBody>
                    <a:bodyPr/>
                    <a:lstStyle/>
                    <a:p>
                      <a:pPr marL="384175" marR="373380" indent="-287020">
                        <a:lnSpc>
                          <a:spcPct val="100000"/>
                        </a:lnSpc>
                        <a:spcBef>
                          <a:spcPts val="690"/>
                        </a:spcBef>
                        <a:buSzPct val="125000"/>
                        <a:buFont typeface="Arial"/>
                        <a:buChar char="•"/>
                        <a:tabLst>
                          <a:tab pos="383540" algn="l"/>
                          <a:tab pos="384175" algn="l"/>
                        </a:tabLst>
                      </a:pPr>
                      <a:r>
                        <a:rPr sz="1600" spc="110" dirty="0">
                          <a:latin typeface="Calibri"/>
                          <a:cs typeface="Calibri"/>
                        </a:rPr>
                        <a:t>Οι</a:t>
                      </a:r>
                      <a:r>
                        <a:rPr sz="16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110" dirty="0">
                          <a:latin typeface="Calibri"/>
                          <a:cs typeface="Calibri"/>
                        </a:rPr>
                        <a:t>αλγόριθμοι</a:t>
                      </a:r>
                      <a:r>
                        <a:rPr sz="16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110" dirty="0">
                          <a:latin typeface="Calibri"/>
                          <a:cs typeface="Calibri"/>
                        </a:rPr>
                        <a:t>συμμετρικής</a:t>
                      </a:r>
                      <a:r>
                        <a:rPr sz="16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120" dirty="0">
                          <a:latin typeface="Calibri"/>
                          <a:cs typeface="Calibri"/>
                        </a:rPr>
                        <a:t>κρυπτογράφησης </a:t>
                      </a:r>
                      <a:r>
                        <a:rPr sz="1600" spc="-3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125" dirty="0">
                          <a:latin typeface="Calibri"/>
                          <a:cs typeface="Calibri"/>
                        </a:rPr>
                        <a:t>προσφέρουν συνήθως </a:t>
                      </a:r>
                      <a:r>
                        <a:rPr sz="1600" b="1" spc="125" dirty="0">
                          <a:latin typeface="Calibri"/>
                          <a:cs typeface="Calibri"/>
                        </a:rPr>
                        <a:t>υψηλές </a:t>
                      </a:r>
                      <a:r>
                        <a:rPr sz="1600" b="1" spc="105" dirty="0">
                          <a:latin typeface="Calibri"/>
                          <a:cs typeface="Calibri"/>
                        </a:rPr>
                        <a:t>επιδόσεις </a:t>
                      </a:r>
                      <a:r>
                        <a:rPr sz="1600" b="1" spc="120" dirty="0">
                          <a:latin typeface="Calibri"/>
                          <a:cs typeface="Calibri"/>
                        </a:rPr>
                        <a:t>με </a:t>
                      </a:r>
                      <a:r>
                        <a:rPr sz="1600" b="1" spc="125" dirty="0">
                          <a:latin typeface="Calibri"/>
                          <a:cs typeface="Calibri"/>
                        </a:rPr>
                        <a:t> χαμηλό </a:t>
                      </a:r>
                      <a:r>
                        <a:rPr sz="1600" b="1" spc="10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1600" spc="100" dirty="0">
                          <a:latin typeface="Calibri"/>
                          <a:cs typeface="Calibri"/>
                        </a:rPr>
                        <a:t>ή </a:t>
                      </a:r>
                      <a:r>
                        <a:rPr sz="1600" spc="105" dirty="0">
                          <a:latin typeface="Calibri"/>
                          <a:cs typeface="Calibri"/>
                        </a:rPr>
                        <a:t>σχετικά </a:t>
                      </a:r>
                      <a:r>
                        <a:rPr sz="1600" spc="110" dirty="0">
                          <a:latin typeface="Calibri"/>
                          <a:cs typeface="Calibri"/>
                        </a:rPr>
                        <a:t>χαμηλό) </a:t>
                      </a:r>
                      <a:r>
                        <a:rPr sz="1600" b="1" spc="110" dirty="0">
                          <a:latin typeface="Calibri"/>
                          <a:cs typeface="Calibri"/>
                        </a:rPr>
                        <a:t>υπολογιστικό </a:t>
                      </a:r>
                      <a:r>
                        <a:rPr sz="1600" b="1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105" dirty="0">
                          <a:latin typeface="Calibri"/>
                          <a:cs typeface="Calibri"/>
                        </a:rPr>
                        <a:t>κόστος.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76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384810" marR="405765" indent="-286385">
                        <a:lnSpc>
                          <a:spcPts val="1700"/>
                        </a:lnSpc>
                        <a:spcBef>
                          <a:spcPts val="775"/>
                        </a:spcBef>
                        <a:buSzPct val="125000"/>
                        <a:buFont typeface="Arial"/>
                        <a:buChar char="•"/>
                        <a:tabLst>
                          <a:tab pos="384175" algn="l"/>
                          <a:tab pos="384810" algn="l"/>
                        </a:tabLst>
                      </a:pPr>
                      <a:r>
                        <a:rPr sz="1600" spc="40" dirty="0">
                          <a:latin typeface="Calibri"/>
                          <a:cs typeface="Calibri"/>
                        </a:rPr>
                        <a:t>Το  </a:t>
                      </a:r>
                      <a:r>
                        <a:rPr sz="1600" spc="35" dirty="0">
                          <a:latin typeface="Calibri"/>
                          <a:cs typeface="Calibri"/>
                        </a:rPr>
                        <a:t>μυστικό  </a:t>
                      </a:r>
                      <a:r>
                        <a:rPr sz="1600" spc="30" dirty="0">
                          <a:latin typeface="Calibri"/>
                          <a:cs typeface="Calibri"/>
                        </a:rPr>
                        <a:t>κλειδί </a:t>
                      </a:r>
                      <a:r>
                        <a:rPr sz="16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145" dirty="0">
                          <a:latin typeface="Calibri"/>
                          <a:cs typeface="Calibri"/>
                        </a:rPr>
                        <a:t>πρέπει</a:t>
                      </a:r>
                      <a:r>
                        <a:rPr sz="16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160" dirty="0">
                          <a:latin typeface="Calibri"/>
                          <a:cs typeface="Calibri"/>
                        </a:rPr>
                        <a:t>να</a:t>
                      </a:r>
                      <a:r>
                        <a:rPr sz="16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155" dirty="0">
                          <a:latin typeface="Calibri"/>
                          <a:cs typeface="Calibri"/>
                        </a:rPr>
                        <a:t>συμφωνηθεί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384810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600" spc="15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6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105" dirty="0">
                          <a:latin typeface="Calibri"/>
                          <a:cs typeface="Calibri"/>
                        </a:rPr>
                        <a:t>priori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91440" marR="245745" indent="-61594">
                        <a:lnSpc>
                          <a:spcPct val="57599"/>
                        </a:lnSpc>
                        <a:spcBef>
                          <a:spcPts val="520"/>
                        </a:spcBef>
                      </a:pPr>
                      <a:r>
                        <a:rPr sz="80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Αυτό</a:t>
                      </a:r>
                      <a:r>
                        <a:rPr sz="8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είναι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το </a:t>
                      </a:r>
                      <a:r>
                        <a:rPr sz="800" b="1" spc="-1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secret:)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?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635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8128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8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234,</a:t>
                      </a:r>
                      <a:r>
                        <a:rPr sz="8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OK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65405" algn="ctr">
                        <a:lnSpc>
                          <a:spcPct val="100000"/>
                        </a:lnSpc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187960">
                        <a:lnSpc>
                          <a:spcPct val="100000"/>
                        </a:lnSpc>
                      </a:pPr>
                      <a:r>
                        <a:rPr sz="800" b="1" spc="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OK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3695">
                <a:tc>
                  <a:txBody>
                    <a:bodyPr/>
                    <a:lstStyle/>
                    <a:p>
                      <a:pPr marL="384175" marR="173990" indent="-287020">
                        <a:lnSpc>
                          <a:spcPct val="126000"/>
                        </a:lnSpc>
                        <a:spcBef>
                          <a:spcPts val="254"/>
                        </a:spcBef>
                        <a:buSzPct val="125000"/>
                        <a:buFont typeface="Arial"/>
                        <a:buChar char="•"/>
                        <a:tabLst>
                          <a:tab pos="383540" algn="l"/>
                          <a:tab pos="384175" algn="l"/>
                        </a:tabLst>
                      </a:pPr>
                      <a:r>
                        <a:rPr sz="1600" spc="125" dirty="0">
                          <a:latin typeface="Calibri"/>
                          <a:cs typeface="Calibri"/>
                        </a:rPr>
                        <a:t>Τα</a:t>
                      </a:r>
                      <a:r>
                        <a:rPr sz="16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100" dirty="0">
                          <a:latin typeface="Calibri"/>
                          <a:cs typeface="Calibri"/>
                        </a:rPr>
                        <a:t>κλειδιά</a:t>
                      </a:r>
                      <a:r>
                        <a:rPr sz="16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125" dirty="0">
                          <a:latin typeface="Calibri"/>
                          <a:cs typeface="Calibri"/>
                        </a:rPr>
                        <a:t>που</a:t>
                      </a:r>
                      <a:r>
                        <a:rPr sz="16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110" dirty="0">
                          <a:latin typeface="Calibri"/>
                          <a:cs typeface="Calibri"/>
                        </a:rPr>
                        <a:t>χρησιμοποιούνται</a:t>
                      </a:r>
                      <a:r>
                        <a:rPr sz="16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95" dirty="0">
                          <a:latin typeface="Calibri"/>
                          <a:cs typeface="Calibri"/>
                        </a:rPr>
                        <a:t>είναι</a:t>
                      </a:r>
                      <a:r>
                        <a:rPr sz="16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105" dirty="0">
                          <a:latin typeface="Calibri"/>
                          <a:cs typeface="Calibri"/>
                        </a:rPr>
                        <a:t>σχετικά </a:t>
                      </a:r>
                      <a:r>
                        <a:rPr sz="1600" b="1" spc="-3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114" dirty="0">
                          <a:latin typeface="Calibri"/>
                          <a:cs typeface="Calibri"/>
                        </a:rPr>
                        <a:t>σύντομα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384175" marR="765810" indent="-287020">
                        <a:lnSpc>
                          <a:spcPct val="100000"/>
                        </a:lnSpc>
                        <a:spcBef>
                          <a:spcPts val="415"/>
                        </a:spcBef>
                        <a:buSzPct val="125000"/>
                        <a:buFont typeface="Arial"/>
                        <a:buChar char="•"/>
                        <a:tabLst>
                          <a:tab pos="383540" algn="l"/>
                          <a:tab pos="384175" algn="l"/>
                        </a:tabLst>
                      </a:pPr>
                      <a:r>
                        <a:rPr sz="1600" spc="65" dirty="0">
                          <a:latin typeface="Calibri"/>
                          <a:cs typeface="Calibri"/>
                        </a:rPr>
                        <a:t>Συνιστάται</a:t>
                      </a:r>
                      <a:r>
                        <a:rPr sz="16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85" dirty="0">
                          <a:latin typeface="Calibri"/>
                          <a:cs typeface="Calibri"/>
                        </a:rPr>
                        <a:t>η</a:t>
                      </a:r>
                      <a:r>
                        <a:rPr sz="16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80" dirty="0">
                          <a:latin typeface="Calibri"/>
                          <a:cs typeface="Calibri"/>
                        </a:rPr>
                        <a:t>χρήση</a:t>
                      </a:r>
                      <a:r>
                        <a:rPr sz="16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70" dirty="0">
                          <a:latin typeface="Calibri"/>
                          <a:cs typeface="Calibri"/>
                        </a:rPr>
                        <a:t>κλειδιών</a:t>
                      </a:r>
                      <a:r>
                        <a:rPr sz="16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75" dirty="0">
                          <a:latin typeface="Calibri"/>
                          <a:cs typeface="Calibri"/>
                        </a:rPr>
                        <a:t>μεγέθους</a:t>
                      </a:r>
                      <a:r>
                        <a:rPr sz="1600" b="1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80" dirty="0">
                          <a:latin typeface="Calibri"/>
                          <a:cs typeface="Calibri"/>
                        </a:rPr>
                        <a:t>128 </a:t>
                      </a:r>
                      <a:r>
                        <a:rPr sz="1600" b="1" spc="-3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80" dirty="0">
                          <a:latin typeface="Calibri"/>
                          <a:cs typeface="Calibri"/>
                        </a:rPr>
                        <a:t>δυαδικών</a:t>
                      </a:r>
                      <a:r>
                        <a:rPr sz="1600" b="1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90" dirty="0">
                          <a:latin typeface="Calibri"/>
                          <a:cs typeface="Calibri"/>
                        </a:rPr>
                        <a:t>ψηφίων</a:t>
                      </a:r>
                      <a:r>
                        <a:rPr sz="1600" b="1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85" dirty="0">
                          <a:latin typeface="Calibri"/>
                          <a:cs typeface="Calibri"/>
                        </a:rPr>
                        <a:t>ή</a:t>
                      </a:r>
                      <a:r>
                        <a:rPr sz="1600" b="1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75" dirty="0">
                          <a:latin typeface="Calibri"/>
                          <a:cs typeface="Calibri"/>
                        </a:rPr>
                        <a:t>μεγαλύτερου.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3803650" marR="73469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8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Ελάχιστο </a:t>
                      </a:r>
                      <a:r>
                        <a:rPr sz="800" b="1" spc="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12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8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δ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υ</a:t>
                      </a:r>
                      <a:r>
                        <a:rPr sz="8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αδικ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ά  </a:t>
                      </a:r>
                      <a:r>
                        <a:rPr sz="800" b="1" spc="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ψηφία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 gridSpan="5">
                  <a:txBody>
                    <a:bodyPr/>
                    <a:lstStyle/>
                    <a:p>
                      <a:pPr marL="384810" marR="153035" indent="-287020">
                        <a:lnSpc>
                          <a:spcPts val="1910"/>
                        </a:lnSpc>
                        <a:spcBef>
                          <a:spcPts val="760"/>
                        </a:spcBef>
                        <a:buSzPct val="125000"/>
                        <a:buFont typeface="Arial"/>
                        <a:buChar char="•"/>
                        <a:tabLst>
                          <a:tab pos="384175" algn="l"/>
                          <a:tab pos="384810" algn="l"/>
                        </a:tabLst>
                      </a:pPr>
                      <a:r>
                        <a:rPr sz="1600" spc="880" dirty="0">
                          <a:latin typeface="Segoe UI Symbol"/>
                          <a:cs typeface="Segoe UI Symbol"/>
                        </a:rPr>
                        <a:t></a:t>
                      </a:r>
                      <a:r>
                        <a:rPr sz="1600" spc="880" dirty="0">
                          <a:latin typeface="Calibri"/>
                          <a:cs typeface="Calibri"/>
                        </a:rPr>
                        <a:t>Ο </a:t>
                      </a:r>
                      <a:r>
                        <a:rPr sz="1600" b="1" spc="114" dirty="0">
                          <a:latin typeface="Calibri"/>
                          <a:cs typeface="Calibri"/>
                        </a:rPr>
                        <a:t>αριθμός </a:t>
                      </a:r>
                      <a:r>
                        <a:rPr sz="1600" b="1" spc="125" dirty="0">
                          <a:latin typeface="Calibri"/>
                          <a:cs typeface="Calibri"/>
                        </a:rPr>
                        <a:t>των </a:t>
                      </a:r>
                      <a:r>
                        <a:rPr sz="1600" b="1" spc="105" dirty="0">
                          <a:latin typeface="Calibri"/>
                          <a:cs typeface="Calibri"/>
                        </a:rPr>
                        <a:t>κλειδιών </a:t>
                      </a:r>
                      <a:r>
                        <a:rPr sz="1600" b="1" spc="114" dirty="0">
                          <a:latin typeface="Calibri"/>
                          <a:cs typeface="Calibri"/>
                        </a:rPr>
                        <a:t>μπορεί </a:t>
                      </a:r>
                      <a:r>
                        <a:rPr sz="1600" b="1" spc="125" dirty="0">
                          <a:latin typeface="Calibri"/>
                          <a:cs typeface="Calibri"/>
                        </a:rPr>
                        <a:t>να </a:t>
                      </a:r>
                      <a:r>
                        <a:rPr sz="1600" b="1" spc="110" dirty="0">
                          <a:latin typeface="Calibri"/>
                          <a:cs typeface="Calibri"/>
                        </a:rPr>
                        <a:t>αυξηθεί </a:t>
                      </a:r>
                      <a:r>
                        <a:rPr sz="1600" b="1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110" dirty="0">
                          <a:latin typeface="Calibri"/>
                          <a:cs typeface="Calibri"/>
                        </a:rPr>
                        <a:t>σημαντικά </a:t>
                      </a:r>
                      <a:r>
                        <a:rPr sz="1600" spc="75" dirty="0">
                          <a:latin typeface="Calibri"/>
                          <a:cs typeface="Calibri"/>
                        </a:rPr>
                        <a:t>εάν </a:t>
                      </a:r>
                      <a:r>
                        <a:rPr sz="1600" spc="105" dirty="0">
                          <a:latin typeface="Calibri"/>
                          <a:cs typeface="Calibri"/>
                        </a:rPr>
                        <a:t>όλοι </a:t>
                      </a:r>
                      <a:r>
                        <a:rPr sz="1600" spc="95" dirty="0">
                          <a:latin typeface="Calibri"/>
                          <a:cs typeface="Calibri"/>
                        </a:rPr>
                        <a:t>οι </a:t>
                      </a:r>
                      <a:r>
                        <a:rPr sz="1600" spc="110" dirty="0">
                          <a:latin typeface="Calibri"/>
                          <a:cs typeface="Calibri"/>
                        </a:rPr>
                        <a:t>χρήστες </a:t>
                      </a:r>
                      <a:r>
                        <a:rPr sz="1600" spc="105" dirty="0">
                          <a:latin typeface="Calibri"/>
                          <a:cs typeface="Calibri"/>
                        </a:rPr>
                        <a:t>μιας κοινότητας </a:t>
                      </a:r>
                      <a:r>
                        <a:rPr sz="1600" spc="110" dirty="0">
                          <a:latin typeface="Calibri"/>
                          <a:cs typeface="Calibri"/>
                        </a:rPr>
                        <a:t>πρέπει </a:t>
                      </a:r>
                      <a:r>
                        <a:rPr sz="160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120" dirty="0">
                          <a:latin typeface="Calibri"/>
                          <a:cs typeface="Calibri"/>
                        </a:rPr>
                        <a:t>να</a:t>
                      </a:r>
                      <a:r>
                        <a:rPr sz="16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110" dirty="0">
                          <a:latin typeface="Calibri"/>
                          <a:cs typeface="Calibri"/>
                        </a:rPr>
                        <a:t>επικοινωνούν</a:t>
                      </a:r>
                      <a:r>
                        <a:rPr sz="16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100" dirty="0">
                          <a:latin typeface="Calibri"/>
                          <a:cs typeface="Calibri"/>
                        </a:rPr>
                        <a:t>(ατομικά)</a:t>
                      </a:r>
                      <a:r>
                        <a:rPr sz="16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120" dirty="0">
                          <a:latin typeface="Calibri"/>
                          <a:cs typeface="Calibri"/>
                        </a:rPr>
                        <a:t>με</a:t>
                      </a:r>
                      <a:r>
                        <a:rPr sz="16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110" dirty="0">
                          <a:latin typeface="Calibri"/>
                          <a:cs typeface="Calibri"/>
                        </a:rPr>
                        <a:t>τα</a:t>
                      </a:r>
                      <a:r>
                        <a:rPr sz="16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120" dirty="0">
                          <a:latin typeface="Calibri"/>
                          <a:cs typeface="Calibri"/>
                        </a:rPr>
                        <a:t>άλλα</a:t>
                      </a:r>
                      <a:r>
                        <a:rPr sz="16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120" dirty="0">
                          <a:latin typeface="Calibri"/>
                          <a:cs typeface="Calibri"/>
                        </a:rPr>
                        <a:t>μέλη</a:t>
                      </a:r>
                      <a:r>
                        <a:rPr sz="16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105" dirty="0">
                          <a:latin typeface="Calibri"/>
                          <a:cs typeface="Calibri"/>
                        </a:rPr>
                        <a:t>της</a:t>
                      </a:r>
                      <a:r>
                        <a:rPr sz="1600" spc="459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114" dirty="0">
                          <a:latin typeface="Calibri"/>
                          <a:cs typeface="Calibri"/>
                        </a:rPr>
                        <a:t>αυτής</a:t>
                      </a:r>
                      <a:r>
                        <a:rPr sz="160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75" dirty="0">
                          <a:latin typeface="Calibri"/>
                          <a:cs typeface="Calibri"/>
                        </a:rPr>
                        <a:t>() </a:t>
                      </a:r>
                      <a:r>
                        <a:rPr sz="1600" b="1" spc="-3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120" dirty="0">
                          <a:latin typeface="Calibri"/>
                          <a:cs typeface="Calibri"/>
                        </a:rPr>
                        <a:t>DeepL</a:t>
                      </a:r>
                      <a:r>
                        <a:rPr sz="1600" b="1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85" dirty="0">
                          <a:latin typeface="Calibri"/>
                          <a:cs typeface="Calibri"/>
                        </a:rPr>
                        <a:t>(logic)</a:t>
                      </a:r>
                      <a:r>
                        <a:rPr sz="1600" b="1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100" dirty="0">
                          <a:latin typeface="Calibri"/>
                          <a:cs typeface="Calibri"/>
                        </a:rPr>
                        <a:t>(n</a:t>
                      </a:r>
                      <a:r>
                        <a:rPr sz="1600" b="1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120" dirty="0">
                          <a:latin typeface="Calibri"/>
                          <a:cs typeface="Calibri"/>
                        </a:rPr>
                        <a:t>*</a:t>
                      </a:r>
                      <a:r>
                        <a:rPr sz="1600" b="1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90" dirty="0">
                          <a:latin typeface="Calibri"/>
                          <a:cs typeface="Calibri"/>
                        </a:rPr>
                        <a:t>(n-1))</a:t>
                      </a:r>
                      <a:r>
                        <a:rPr sz="1600" b="1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105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1600" b="1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120" dirty="0">
                          <a:latin typeface="Calibri"/>
                          <a:cs typeface="Calibri"/>
                        </a:rPr>
                        <a:t>2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965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855344" y="392429"/>
            <a:ext cx="5858510" cy="662305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marR="5080">
              <a:lnSpc>
                <a:spcPts val="2370"/>
              </a:lnSpc>
              <a:spcBef>
                <a:spcPts val="405"/>
              </a:spcBef>
            </a:pPr>
            <a:r>
              <a:rPr sz="2200" b="0" spc="170" dirty="0">
                <a:solidFill>
                  <a:srgbClr val="000000"/>
                </a:solidFill>
                <a:latin typeface="Times New Roman"/>
                <a:cs typeface="Times New Roman"/>
              </a:rPr>
              <a:t>Συμμετρική</a:t>
            </a:r>
            <a:r>
              <a:rPr sz="2200" b="0" spc="22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75" dirty="0">
                <a:solidFill>
                  <a:srgbClr val="000000"/>
                </a:solidFill>
                <a:latin typeface="Times New Roman"/>
                <a:cs typeface="Times New Roman"/>
              </a:rPr>
              <a:t>κρυπτογραφία:</a:t>
            </a:r>
            <a:r>
              <a:rPr sz="2200" b="0" spc="2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80" dirty="0">
                <a:solidFill>
                  <a:srgbClr val="000000"/>
                </a:solidFill>
                <a:latin typeface="Times New Roman"/>
                <a:cs typeface="Times New Roman"/>
              </a:rPr>
              <a:t>Πλεονεκτήματα </a:t>
            </a:r>
            <a:r>
              <a:rPr sz="2200" b="0" spc="-5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35" dirty="0">
                <a:solidFill>
                  <a:srgbClr val="000000"/>
                </a:solidFill>
                <a:latin typeface="Times New Roman"/>
                <a:cs typeface="Times New Roman"/>
              </a:rPr>
              <a:t>και</a:t>
            </a:r>
            <a:r>
              <a:rPr sz="2200" b="0" spc="1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70" dirty="0">
                <a:solidFill>
                  <a:srgbClr val="000000"/>
                </a:solidFill>
                <a:latin typeface="Times New Roman"/>
                <a:cs typeface="Times New Roman"/>
              </a:rPr>
              <a:t>μειονεκτήματα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170602" y="6157912"/>
            <a:ext cx="1428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1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2554" y="6343332"/>
            <a:ext cx="44088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CSP001_C_E</a:t>
            </a:r>
            <a:r>
              <a:rPr sz="1100" spc="3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6: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Davide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Ferraris,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Πανεπιστήμιο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ΜάλαγαΙσπανία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0160317" y="2856547"/>
            <a:ext cx="445134" cy="706755"/>
            <a:chOff x="10160317" y="2856547"/>
            <a:chExt cx="445134" cy="706755"/>
          </a:xfrm>
        </p:grpSpPr>
        <p:sp>
          <p:nvSpPr>
            <p:cNvPr id="19" name="object 19"/>
            <p:cNvSpPr/>
            <p:nvPr/>
          </p:nvSpPr>
          <p:spPr>
            <a:xfrm>
              <a:off x="10160317" y="2856547"/>
              <a:ext cx="445134" cy="706755"/>
            </a:xfrm>
            <a:custGeom>
              <a:avLst/>
              <a:gdLst/>
              <a:ahLst/>
              <a:cxnLst/>
              <a:rect l="l" t="t" r="r" b="b"/>
              <a:pathLst>
                <a:path w="445134" h="706754">
                  <a:moveTo>
                    <a:pt x="122237" y="297179"/>
                  </a:moveTo>
                  <a:lnTo>
                    <a:pt x="0" y="297179"/>
                  </a:lnTo>
                  <a:lnTo>
                    <a:pt x="3175" y="348297"/>
                  </a:lnTo>
                  <a:lnTo>
                    <a:pt x="43179" y="385444"/>
                  </a:lnTo>
                  <a:lnTo>
                    <a:pt x="43179" y="499427"/>
                  </a:lnTo>
                  <a:lnTo>
                    <a:pt x="46672" y="515619"/>
                  </a:lnTo>
                  <a:lnTo>
                    <a:pt x="56197" y="528637"/>
                  </a:lnTo>
                  <a:lnTo>
                    <a:pt x="70167" y="537527"/>
                  </a:lnTo>
                  <a:lnTo>
                    <a:pt x="87312" y="540385"/>
                  </a:lnTo>
                  <a:lnTo>
                    <a:pt x="166687" y="540385"/>
                  </a:lnTo>
                  <a:lnTo>
                    <a:pt x="174307" y="548004"/>
                  </a:lnTo>
                  <a:lnTo>
                    <a:pt x="174307" y="706437"/>
                  </a:lnTo>
                  <a:lnTo>
                    <a:pt x="209232" y="706437"/>
                  </a:lnTo>
                  <a:lnTo>
                    <a:pt x="209105" y="548004"/>
                  </a:lnTo>
                  <a:lnTo>
                    <a:pt x="182562" y="510857"/>
                  </a:lnTo>
                  <a:lnTo>
                    <a:pt x="165735" y="507364"/>
                  </a:lnTo>
                  <a:lnTo>
                    <a:pt x="85725" y="507364"/>
                  </a:lnTo>
                  <a:lnTo>
                    <a:pt x="78104" y="500062"/>
                  </a:lnTo>
                  <a:lnTo>
                    <a:pt x="78104" y="385444"/>
                  </a:lnTo>
                  <a:lnTo>
                    <a:pt x="95885" y="377507"/>
                  </a:lnTo>
                  <a:lnTo>
                    <a:pt x="109854" y="364807"/>
                  </a:lnTo>
                  <a:lnTo>
                    <a:pt x="119062" y="348614"/>
                  </a:lnTo>
                  <a:lnTo>
                    <a:pt x="122237" y="330200"/>
                  </a:lnTo>
                  <a:lnTo>
                    <a:pt x="122237" y="297179"/>
                  </a:lnTo>
                  <a:close/>
                </a:path>
                <a:path w="445134" h="706754">
                  <a:moveTo>
                    <a:pt x="419100" y="198119"/>
                  </a:moveTo>
                  <a:lnTo>
                    <a:pt x="140017" y="198119"/>
                  </a:lnTo>
                  <a:lnTo>
                    <a:pt x="140017" y="206375"/>
                  </a:lnTo>
                  <a:lnTo>
                    <a:pt x="147002" y="247967"/>
                  </a:lnTo>
                  <a:lnTo>
                    <a:pt x="167004" y="284162"/>
                  </a:lnTo>
                  <a:lnTo>
                    <a:pt x="197167" y="312737"/>
                  </a:lnTo>
                  <a:lnTo>
                    <a:pt x="235585" y="331469"/>
                  </a:lnTo>
                  <a:lnTo>
                    <a:pt x="279400" y="338137"/>
                  </a:lnTo>
                  <a:lnTo>
                    <a:pt x="323532" y="331469"/>
                  </a:lnTo>
                  <a:lnTo>
                    <a:pt x="361950" y="312737"/>
                  </a:lnTo>
                  <a:lnTo>
                    <a:pt x="392112" y="284162"/>
                  </a:lnTo>
                  <a:lnTo>
                    <a:pt x="412115" y="247967"/>
                  </a:lnTo>
                  <a:lnTo>
                    <a:pt x="419100" y="206375"/>
                  </a:lnTo>
                  <a:lnTo>
                    <a:pt x="419100" y="198119"/>
                  </a:lnTo>
                  <a:close/>
                </a:path>
                <a:path w="445134" h="706754">
                  <a:moveTo>
                    <a:pt x="37147" y="243522"/>
                  </a:moveTo>
                  <a:lnTo>
                    <a:pt x="22860" y="243522"/>
                  </a:lnTo>
                  <a:lnTo>
                    <a:pt x="16827" y="248919"/>
                  </a:lnTo>
                  <a:lnTo>
                    <a:pt x="16827" y="297179"/>
                  </a:lnTo>
                  <a:lnTo>
                    <a:pt x="43179" y="297179"/>
                  </a:lnTo>
                  <a:lnTo>
                    <a:pt x="43179" y="248919"/>
                  </a:lnTo>
                  <a:lnTo>
                    <a:pt x="37147" y="243522"/>
                  </a:lnTo>
                  <a:close/>
                </a:path>
                <a:path w="445134" h="706754">
                  <a:moveTo>
                    <a:pt x="98742" y="243522"/>
                  </a:moveTo>
                  <a:lnTo>
                    <a:pt x="84454" y="243522"/>
                  </a:lnTo>
                  <a:lnTo>
                    <a:pt x="78422" y="248919"/>
                  </a:lnTo>
                  <a:lnTo>
                    <a:pt x="78422" y="297179"/>
                  </a:lnTo>
                  <a:lnTo>
                    <a:pt x="104775" y="297179"/>
                  </a:lnTo>
                  <a:lnTo>
                    <a:pt x="104775" y="248919"/>
                  </a:lnTo>
                  <a:lnTo>
                    <a:pt x="98742" y="243522"/>
                  </a:lnTo>
                  <a:close/>
                </a:path>
                <a:path w="445134" h="706754">
                  <a:moveTo>
                    <a:pt x="436879" y="140335"/>
                  </a:moveTo>
                  <a:lnTo>
                    <a:pt x="121285" y="140335"/>
                  </a:lnTo>
                  <a:lnTo>
                    <a:pt x="113347" y="147637"/>
                  </a:lnTo>
                  <a:lnTo>
                    <a:pt x="113347" y="165735"/>
                  </a:lnTo>
                  <a:lnTo>
                    <a:pt x="121285" y="173354"/>
                  </a:lnTo>
                  <a:lnTo>
                    <a:pt x="436879" y="173354"/>
                  </a:lnTo>
                  <a:lnTo>
                    <a:pt x="444817" y="165735"/>
                  </a:lnTo>
                  <a:lnTo>
                    <a:pt x="444817" y="147637"/>
                  </a:lnTo>
                  <a:lnTo>
                    <a:pt x="436879" y="140335"/>
                  </a:lnTo>
                  <a:close/>
                </a:path>
                <a:path w="445134" h="706754">
                  <a:moveTo>
                    <a:pt x="213360" y="32385"/>
                  </a:moveTo>
                  <a:lnTo>
                    <a:pt x="184150" y="51752"/>
                  </a:lnTo>
                  <a:lnTo>
                    <a:pt x="161925" y="77152"/>
                  </a:lnTo>
                  <a:lnTo>
                    <a:pt x="146685" y="107314"/>
                  </a:lnTo>
                  <a:lnTo>
                    <a:pt x="140017" y="140335"/>
                  </a:lnTo>
                  <a:lnTo>
                    <a:pt x="418782" y="140335"/>
                  </a:lnTo>
                  <a:lnTo>
                    <a:pt x="416877" y="132079"/>
                  </a:lnTo>
                  <a:lnTo>
                    <a:pt x="268922" y="132079"/>
                  </a:lnTo>
                  <a:lnTo>
                    <a:pt x="279082" y="93344"/>
                  </a:lnTo>
                  <a:lnTo>
                    <a:pt x="264477" y="93344"/>
                  </a:lnTo>
                  <a:lnTo>
                    <a:pt x="265112" y="90804"/>
                  </a:lnTo>
                  <a:lnTo>
                    <a:pt x="231457" y="90804"/>
                  </a:lnTo>
                  <a:lnTo>
                    <a:pt x="227647" y="88264"/>
                  </a:lnTo>
                  <a:lnTo>
                    <a:pt x="213360" y="32385"/>
                  </a:lnTo>
                  <a:close/>
                </a:path>
                <a:path w="445134" h="706754">
                  <a:moveTo>
                    <a:pt x="305435" y="0"/>
                  </a:moveTo>
                  <a:lnTo>
                    <a:pt x="298132" y="0"/>
                  </a:lnTo>
                  <a:lnTo>
                    <a:pt x="298132" y="83185"/>
                  </a:lnTo>
                  <a:lnTo>
                    <a:pt x="268922" y="132079"/>
                  </a:lnTo>
                  <a:lnTo>
                    <a:pt x="416877" y="132079"/>
                  </a:lnTo>
                  <a:lnTo>
                    <a:pt x="411797" y="107314"/>
                  </a:lnTo>
                  <a:lnTo>
                    <a:pt x="403542" y="90804"/>
                  </a:lnTo>
                  <a:lnTo>
                    <a:pt x="321310" y="90804"/>
                  </a:lnTo>
                  <a:lnTo>
                    <a:pt x="315912" y="89852"/>
                  </a:lnTo>
                  <a:lnTo>
                    <a:pt x="313054" y="85407"/>
                  </a:lnTo>
                  <a:lnTo>
                    <a:pt x="314007" y="80962"/>
                  </a:lnTo>
                  <a:lnTo>
                    <a:pt x="321712" y="51752"/>
                  </a:lnTo>
                  <a:lnTo>
                    <a:pt x="330517" y="18732"/>
                  </a:lnTo>
                  <a:lnTo>
                    <a:pt x="327025" y="11112"/>
                  </a:lnTo>
                  <a:lnTo>
                    <a:pt x="321310" y="5079"/>
                  </a:lnTo>
                  <a:lnTo>
                    <a:pt x="314007" y="1269"/>
                  </a:lnTo>
                  <a:lnTo>
                    <a:pt x="305435" y="0"/>
                  </a:lnTo>
                  <a:close/>
                </a:path>
                <a:path w="445134" h="706754">
                  <a:moveTo>
                    <a:pt x="298132" y="0"/>
                  </a:moveTo>
                  <a:lnTo>
                    <a:pt x="253047" y="0"/>
                  </a:lnTo>
                  <a:lnTo>
                    <a:pt x="244475" y="1269"/>
                  </a:lnTo>
                  <a:lnTo>
                    <a:pt x="236854" y="5079"/>
                  </a:lnTo>
                  <a:lnTo>
                    <a:pt x="231140" y="11112"/>
                  </a:lnTo>
                  <a:lnTo>
                    <a:pt x="227647" y="18732"/>
                  </a:lnTo>
                  <a:lnTo>
                    <a:pt x="244157" y="80644"/>
                  </a:lnTo>
                  <a:lnTo>
                    <a:pt x="245427" y="84454"/>
                  </a:lnTo>
                  <a:lnTo>
                    <a:pt x="245427" y="84772"/>
                  </a:lnTo>
                  <a:lnTo>
                    <a:pt x="242887" y="89535"/>
                  </a:lnTo>
                  <a:lnTo>
                    <a:pt x="237172" y="90804"/>
                  </a:lnTo>
                  <a:lnTo>
                    <a:pt x="265112" y="90804"/>
                  </a:lnTo>
                  <a:lnTo>
                    <a:pt x="271462" y="52069"/>
                  </a:lnTo>
                  <a:lnTo>
                    <a:pt x="298132" y="52069"/>
                  </a:lnTo>
                  <a:lnTo>
                    <a:pt x="298132" y="0"/>
                  </a:lnTo>
                  <a:close/>
                </a:path>
                <a:path w="445134" h="706754">
                  <a:moveTo>
                    <a:pt x="345440" y="32385"/>
                  </a:moveTo>
                  <a:lnTo>
                    <a:pt x="331390" y="84772"/>
                  </a:lnTo>
                  <a:lnTo>
                    <a:pt x="330517" y="88264"/>
                  </a:lnTo>
                  <a:lnTo>
                    <a:pt x="326707" y="90804"/>
                  </a:lnTo>
                  <a:lnTo>
                    <a:pt x="403542" y="90804"/>
                  </a:lnTo>
                  <a:lnTo>
                    <a:pt x="396875" y="77152"/>
                  </a:lnTo>
                  <a:lnTo>
                    <a:pt x="374332" y="51752"/>
                  </a:lnTo>
                  <a:lnTo>
                    <a:pt x="345440" y="32385"/>
                  </a:lnTo>
                  <a:close/>
                </a:path>
                <a:path w="445134" h="706754">
                  <a:moveTo>
                    <a:pt x="298132" y="52069"/>
                  </a:moveTo>
                  <a:lnTo>
                    <a:pt x="292735" y="52069"/>
                  </a:lnTo>
                  <a:lnTo>
                    <a:pt x="283210" y="83185"/>
                  </a:lnTo>
                  <a:lnTo>
                    <a:pt x="298132" y="83185"/>
                  </a:lnTo>
                  <a:lnTo>
                    <a:pt x="298132" y="5206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60317" y="3308667"/>
              <a:ext cx="156845" cy="183197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8928417" y="2984817"/>
            <a:ext cx="418465" cy="508634"/>
            <a:chOff x="8928417" y="2984817"/>
            <a:chExt cx="418465" cy="508634"/>
          </a:xfrm>
        </p:grpSpPr>
        <p:sp>
          <p:nvSpPr>
            <p:cNvPr id="22" name="object 22"/>
            <p:cNvSpPr/>
            <p:nvPr/>
          </p:nvSpPr>
          <p:spPr>
            <a:xfrm>
              <a:off x="8928417" y="2984817"/>
              <a:ext cx="418465" cy="508634"/>
            </a:xfrm>
            <a:custGeom>
              <a:avLst/>
              <a:gdLst/>
              <a:ahLst/>
              <a:cxnLst/>
              <a:rect l="l" t="t" r="r" b="b"/>
              <a:pathLst>
                <a:path w="418465" h="508635">
                  <a:moveTo>
                    <a:pt x="121920" y="99060"/>
                  </a:moveTo>
                  <a:lnTo>
                    <a:pt x="0" y="99060"/>
                  </a:lnTo>
                  <a:lnTo>
                    <a:pt x="0" y="132080"/>
                  </a:lnTo>
                  <a:lnTo>
                    <a:pt x="3175" y="150495"/>
                  </a:lnTo>
                  <a:lnTo>
                    <a:pt x="11747" y="166370"/>
                  </a:lnTo>
                  <a:lnTo>
                    <a:pt x="25400" y="179387"/>
                  </a:lnTo>
                  <a:lnTo>
                    <a:pt x="42862" y="187325"/>
                  </a:lnTo>
                  <a:lnTo>
                    <a:pt x="42862" y="301307"/>
                  </a:lnTo>
                  <a:lnTo>
                    <a:pt x="46672" y="317817"/>
                  </a:lnTo>
                  <a:lnTo>
                    <a:pt x="56197" y="330835"/>
                  </a:lnTo>
                  <a:lnTo>
                    <a:pt x="70167" y="339407"/>
                  </a:lnTo>
                  <a:lnTo>
                    <a:pt x="86995" y="342582"/>
                  </a:lnTo>
                  <a:lnTo>
                    <a:pt x="166370" y="342582"/>
                  </a:lnTo>
                  <a:lnTo>
                    <a:pt x="173990" y="349885"/>
                  </a:lnTo>
                  <a:lnTo>
                    <a:pt x="173990" y="508635"/>
                  </a:lnTo>
                  <a:lnTo>
                    <a:pt x="208915" y="508635"/>
                  </a:lnTo>
                  <a:lnTo>
                    <a:pt x="208915" y="350837"/>
                  </a:lnTo>
                  <a:lnTo>
                    <a:pt x="205422" y="334645"/>
                  </a:lnTo>
                  <a:lnTo>
                    <a:pt x="196215" y="321627"/>
                  </a:lnTo>
                  <a:lnTo>
                    <a:pt x="182245" y="312737"/>
                  </a:lnTo>
                  <a:lnTo>
                    <a:pt x="165417" y="309562"/>
                  </a:lnTo>
                  <a:lnTo>
                    <a:pt x="85725" y="309562"/>
                  </a:lnTo>
                  <a:lnTo>
                    <a:pt x="77787" y="301942"/>
                  </a:lnTo>
                  <a:lnTo>
                    <a:pt x="77787" y="187642"/>
                  </a:lnTo>
                  <a:lnTo>
                    <a:pt x="95885" y="179387"/>
                  </a:lnTo>
                  <a:lnTo>
                    <a:pt x="109537" y="166687"/>
                  </a:lnTo>
                  <a:lnTo>
                    <a:pt x="118745" y="150495"/>
                  </a:lnTo>
                  <a:lnTo>
                    <a:pt x="121920" y="132080"/>
                  </a:lnTo>
                  <a:lnTo>
                    <a:pt x="121920" y="99060"/>
                  </a:lnTo>
                  <a:close/>
                </a:path>
                <a:path w="418465" h="508635">
                  <a:moveTo>
                    <a:pt x="418465" y="0"/>
                  </a:moveTo>
                  <a:lnTo>
                    <a:pt x="139700" y="0"/>
                  </a:lnTo>
                  <a:lnTo>
                    <a:pt x="139700" y="8255"/>
                  </a:lnTo>
                  <a:lnTo>
                    <a:pt x="146685" y="49847"/>
                  </a:lnTo>
                  <a:lnTo>
                    <a:pt x="166687" y="86360"/>
                  </a:lnTo>
                  <a:lnTo>
                    <a:pt x="196850" y="114935"/>
                  </a:lnTo>
                  <a:lnTo>
                    <a:pt x="234950" y="133667"/>
                  </a:lnTo>
                  <a:lnTo>
                    <a:pt x="279082" y="140335"/>
                  </a:lnTo>
                  <a:lnTo>
                    <a:pt x="323215" y="133667"/>
                  </a:lnTo>
                  <a:lnTo>
                    <a:pt x="361315" y="114935"/>
                  </a:lnTo>
                  <a:lnTo>
                    <a:pt x="391477" y="86360"/>
                  </a:lnTo>
                  <a:lnTo>
                    <a:pt x="411162" y="49847"/>
                  </a:lnTo>
                  <a:lnTo>
                    <a:pt x="418465" y="8255"/>
                  </a:lnTo>
                  <a:lnTo>
                    <a:pt x="418465" y="0"/>
                  </a:lnTo>
                  <a:close/>
                </a:path>
                <a:path w="418465" h="508635">
                  <a:moveTo>
                    <a:pt x="37147" y="45402"/>
                  </a:moveTo>
                  <a:lnTo>
                    <a:pt x="22860" y="45402"/>
                  </a:lnTo>
                  <a:lnTo>
                    <a:pt x="16827" y="50800"/>
                  </a:lnTo>
                  <a:lnTo>
                    <a:pt x="16827" y="99060"/>
                  </a:lnTo>
                  <a:lnTo>
                    <a:pt x="42862" y="99060"/>
                  </a:lnTo>
                  <a:lnTo>
                    <a:pt x="42862" y="50800"/>
                  </a:lnTo>
                  <a:lnTo>
                    <a:pt x="37147" y="45402"/>
                  </a:lnTo>
                  <a:close/>
                </a:path>
                <a:path w="418465" h="508635">
                  <a:moveTo>
                    <a:pt x="98742" y="45402"/>
                  </a:moveTo>
                  <a:lnTo>
                    <a:pt x="84137" y="45402"/>
                  </a:lnTo>
                  <a:lnTo>
                    <a:pt x="78422" y="50800"/>
                  </a:lnTo>
                  <a:lnTo>
                    <a:pt x="78422" y="99060"/>
                  </a:lnTo>
                  <a:lnTo>
                    <a:pt x="104457" y="99060"/>
                  </a:lnTo>
                  <a:lnTo>
                    <a:pt x="104457" y="50800"/>
                  </a:lnTo>
                  <a:lnTo>
                    <a:pt x="98742" y="454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28417" y="3238817"/>
              <a:ext cx="156845" cy="18319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04544" y="0"/>
            <a:ext cx="11387455" cy="6879590"/>
            <a:chOff x="804544" y="0"/>
            <a:chExt cx="11387455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16609" y="2439670"/>
              <a:ext cx="6326505" cy="551815"/>
            </a:xfrm>
            <a:custGeom>
              <a:avLst/>
              <a:gdLst/>
              <a:ahLst/>
              <a:cxnLst/>
              <a:rect l="l" t="t" r="r" b="b"/>
              <a:pathLst>
                <a:path w="6326505" h="551814">
                  <a:moveTo>
                    <a:pt x="6234112" y="0"/>
                  </a:moveTo>
                  <a:lnTo>
                    <a:pt x="92075" y="0"/>
                  </a:lnTo>
                  <a:lnTo>
                    <a:pt x="56197" y="7302"/>
                  </a:lnTo>
                  <a:lnTo>
                    <a:pt x="26987" y="26987"/>
                  </a:lnTo>
                  <a:lnTo>
                    <a:pt x="7302" y="56197"/>
                  </a:lnTo>
                  <a:lnTo>
                    <a:pt x="0" y="92075"/>
                  </a:lnTo>
                  <a:lnTo>
                    <a:pt x="0" y="459739"/>
                  </a:lnTo>
                  <a:lnTo>
                    <a:pt x="7302" y="495617"/>
                  </a:lnTo>
                  <a:lnTo>
                    <a:pt x="26987" y="524827"/>
                  </a:lnTo>
                  <a:lnTo>
                    <a:pt x="56197" y="544512"/>
                  </a:lnTo>
                  <a:lnTo>
                    <a:pt x="92075" y="551814"/>
                  </a:lnTo>
                  <a:lnTo>
                    <a:pt x="6234112" y="551814"/>
                  </a:lnTo>
                  <a:lnTo>
                    <a:pt x="6269990" y="544512"/>
                  </a:lnTo>
                  <a:lnTo>
                    <a:pt x="6299199" y="524827"/>
                  </a:lnTo>
                  <a:lnTo>
                    <a:pt x="6318885" y="495617"/>
                  </a:lnTo>
                  <a:lnTo>
                    <a:pt x="6326187" y="459739"/>
                  </a:lnTo>
                  <a:lnTo>
                    <a:pt x="6326187" y="92075"/>
                  </a:lnTo>
                  <a:lnTo>
                    <a:pt x="6318885" y="56197"/>
                  </a:lnTo>
                  <a:lnTo>
                    <a:pt x="6299199" y="26987"/>
                  </a:lnTo>
                  <a:lnTo>
                    <a:pt x="6269990" y="7302"/>
                  </a:lnTo>
                  <a:lnTo>
                    <a:pt x="6234112" y="0"/>
                  </a:lnTo>
                  <a:close/>
                </a:path>
              </a:pathLst>
            </a:custGeom>
            <a:solidFill>
              <a:srgbClr val="BDBD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7244" y="0"/>
              <a:ext cx="5024755" cy="685196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16609" y="3768725"/>
              <a:ext cx="6326505" cy="570230"/>
            </a:xfrm>
            <a:custGeom>
              <a:avLst/>
              <a:gdLst/>
              <a:ahLst/>
              <a:cxnLst/>
              <a:rect l="l" t="t" r="r" b="b"/>
              <a:pathLst>
                <a:path w="6326505" h="570229">
                  <a:moveTo>
                    <a:pt x="6231255" y="0"/>
                  </a:moveTo>
                  <a:lnTo>
                    <a:pt x="94932" y="0"/>
                  </a:lnTo>
                  <a:lnTo>
                    <a:pt x="58102" y="7619"/>
                  </a:lnTo>
                  <a:lnTo>
                    <a:pt x="27940" y="27939"/>
                  </a:lnTo>
                  <a:lnTo>
                    <a:pt x="7620" y="58102"/>
                  </a:lnTo>
                  <a:lnTo>
                    <a:pt x="0" y="94932"/>
                  </a:lnTo>
                  <a:lnTo>
                    <a:pt x="0" y="474980"/>
                  </a:lnTo>
                  <a:lnTo>
                    <a:pt x="7620" y="511810"/>
                  </a:lnTo>
                  <a:lnTo>
                    <a:pt x="27940" y="542289"/>
                  </a:lnTo>
                  <a:lnTo>
                    <a:pt x="58102" y="562610"/>
                  </a:lnTo>
                  <a:lnTo>
                    <a:pt x="94932" y="569912"/>
                  </a:lnTo>
                  <a:lnTo>
                    <a:pt x="6231255" y="569912"/>
                  </a:lnTo>
                  <a:lnTo>
                    <a:pt x="6268085" y="562610"/>
                  </a:lnTo>
                  <a:lnTo>
                    <a:pt x="6298247" y="542289"/>
                  </a:lnTo>
                  <a:lnTo>
                    <a:pt x="6318567" y="511810"/>
                  </a:lnTo>
                  <a:lnTo>
                    <a:pt x="6326187" y="474980"/>
                  </a:lnTo>
                  <a:lnTo>
                    <a:pt x="6326187" y="94932"/>
                  </a:lnTo>
                  <a:lnTo>
                    <a:pt x="6318567" y="58102"/>
                  </a:lnTo>
                  <a:lnTo>
                    <a:pt x="6298247" y="27939"/>
                  </a:lnTo>
                  <a:lnTo>
                    <a:pt x="6268085" y="7619"/>
                  </a:lnTo>
                  <a:lnTo>
                    <a:pt x="623125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04544" y="5121910"/>
              <a:ext cx="6326505" cy="550545"/>
            </a:xfrm>
            <a:custGeom>
              <a:avLst/>
              <a:gdLst/>
              <a:ahLst/>
              <a:cxnLst/>
              <a:rect l="l" t="t" r="r" b="b"/>
              <a:pathLst>
                <a:path w="6326505" h="550545">
                  <a:moveTo>
                    <a:pt x="6234430" y="0"/>
                  </a:moveTo>
                  <a:lnTo>
                    <a:pt x="91757" y="0"/>
                  </a:lnTo>
                  <a:lnTo>
                    <a:pt x="55879" y="7302"/>
                  </a:lnTo>
                  <a:lnTo>
                    <a:pt x="26987" y="26987"/>
                  </a:lnTo>
                  <a:lnTo>
                    <a:pt x="7302" y="55879"/>
                  </a:lnTo>
                  <a:lnTo>
                    <a:pt x="0" y="91757"/>
                  </a:lnTo>
                  <a:lnTo>
                    <a:pt x="0" y="458469"/>
                  </a:lnTo>
                  <a:lnTo>
                    <a:pt x="7302" y="494029"/>
                  </a:lnTo>
                  <a:lnTo>
                    <a:pt x="26987" y="523239"/>
                  </a:lnTo>
                  <a:lnTo>
                    <a:pt x="55879" y="542924"/>
                  </a:lnTo>
                  <a:lnTo>
                    <a:pt x="91757" y="550227"/>
                  </a:lnTo>
                  <a:lnTo>
                    <a:pt x="6234430" y="550227"/>
                  </a:lnTo>
                  <a:lnTo>
                    <a:pt x="6269989" y="542924"/>
                  </a:lnTo>
                  <a:lnTo>
                    <a:pt x="6299200" y="523239"/>
                  </a:lnTo>
                  <a:lnTo>
                    <a:pt x="6318884" y="494029"/>
                  </a:lnTo>
                  <a:lnTo>
                    <a:pt x="6326187" y="458469"/>
                  </a:lnTo>
                  <a:lnTo>
                    <a:pt x="6326187" y="91757"/>
                  </a:lnTo>
                  <a:lnTo>
                    <a:pt x="6318884" y="55879"/>
                  </a:lnTo>
                  <a:lnTo>
                    <a:pt x="6299200" y="26987"/>
                  </a:lnTo>
                  <a:lnTo>
                    <a:pt x="6269989" y="7302"/>
                  </a:lnTo>
                  <a:lnTo>
                    <a:pt x="6234430" y="0"/>
                  </a:lnTo>
                  <a:close/>
                </a:path>
              </a:pathLst>
            </a:custGeom>
            <a:solidFill>
              <a:srgbClr val="BDBD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418897" y="2598102"/>
              <a:ext cx="596265" cy="283845"/>
            </a:xfrm>
            <a:custGeom>
              <a:avLst/>
              <a:gdLst/>
              <a:ahLst/>
              <a:cxnLst/>
              <a:rect l="l" t="t" r="r" b="b"/>
              <a:pathLst>
                <a:path w="596265" h="283844">
                  <a:moveTo>
                    <a:pt x="142239" y="0"/>
                  </a:moveTo>
                  <a:lnTo>
                    <a:pt x="97472" y="7302"/>
                  </a:lnTo>
                  <a:lnTo>
                    <a:pt x="58102" y="27305"/>
                  </a:lnTo>
                  <a:lnTo>
                    <a:pt x="27304" y="58102"/>
                  </a:lnTo>
                  <a:lnTo>
                    <a:pt x="7302" y="97155"/>
                  </a:lnTo>
                  <a:lnTo>
                    <a:pt x="0" y="141922"/>
                  </a:lnTo>
                  <a:lnTo>
                    <a:pt x="7302" y="187007"/>
                  </a:lnTo>
                  <a:lnTo>
                    <a:pt x="27304" y="225742"/>
                  </a:lnTo>
                  <a:lnTo>
                    <a:pt x="58102" y="256539"/>
                  </a:lnTo>
                  <a:lnTo>
                    <a:pt x="97472" y="276860"/>
                  </a:lnTo>
                  <a:lnTo>
                    <a:pt x="142239" y="283845"/>
                  </a:lnTo>
                  <a:lnTo>
                    <a:pt x="181292" y="278764"/>
                  </a:lnTo>
                  <a:lnTo>
                    <a:pt x="216217" y="263525"/>
                  </a:lnTo>
                  <a:lnTo>
                    <a:pt x="245427" y="240030"/>
                  </a:lnTo>
                  <a:lnTo>
                    <a:pt x="267652" y="209550"/>
                  </a:lnTo>
                  <a:lnTo>
                    <a:pt x="311785" y="209550"/>
                  </a:lnTo>
                  <a:lnTo>
                    <a:pt x="338772" y="182562"/>
                  </a:lnTo>
                  <a:lnTo>
                    <a:pt x="81279" y="182562"/>
                  </a:lnTo>
                  <a:lnTo>
                    <a:pt x="65404" y="179387"/>
                  </a:lnTo>
                  <a:lnTo>
                    <a:pt x="52704" y="170497"/>
                  </a:lnTo>
                  <a:lnTo>
                    <a:pt x="43814" y="157797"/>
                  </a:lnTo>
                  <a:lnTo>
                    <a:pt x="40639" y="141922"/>
                  </a:lnTo>
                  <a:lnTo>
                    <a:pt x="43814" y="126364"/>
                  </a:lnTo>
                  <a:lnTo>
                    <a:pt x="52704" y="113347"/>
                  </a:lnTo>
                  <a:lnTo>
                    <a:pt x="65404" y="104775"/>
                  </a:lnTo>
                  <a:lnTo>
                    <a:pt x="81279" y="101282"/>
                  </a:lnTo>
                  <a:lnTo>
                    <a:pt x="563880" y="101282"/>
                  </a:lnTo>
                  <a:lnTo>
                    <a:pt x="542289" y="74295"/>
                  </a:lnTo>
                  <a:lnTo>
                    <a:pt x="267652" y="74295"/>
                  </a:lnTo>
                  <a:lnTo>
                    <a:pt x="245427" y="43814"/>
                  </a:lnTo>
                  <a:lnTo>
                    <a:pt x="216217" y="20320"/>
                  </a:lnTo>
                  <a:lnTo>
                    <a:pt x="181292" y="5397"/>
                  </a:lnTo>
                  <a:lnTo>
                    <a:pt x="142239" y="0"/>
                  </a:lnTo>
                  <a:close/>
                </a:path>
                <a:path w="596265" h="283844">
                  <a:moveTo>
                    <a:pt x="563880" y="101282"/>
                  </a:moveTo>
                  <a:lnTo>
                    <a:pt x="81279" y="101282"/>
                  </a:lnTo>
                  <a:lnTo>
                    <a:pt x="97155" y="104775"/>
                  </a:lnTo>
                  <a:lnTo>
                    <a:pt x="110172" y="113347"/>
                  </a:lnTo>
                  <a:lnTo>
                    <a:pt x="118744" y="126364"/>
                  </a:lnTo>
                  <a:lnTo>
                    <a:pt x="121919" y="141922"/>
                  </a:lnTo>
                  <a:lnTo>
                    <a:pt x="118744" y="157797"/>
                  </a:lnTo>
                  <a:lnTo>
                    <a:pt x="110172" y="170497"/>
                  </a:lnTo>
                  <a:lnTo>
                    <a:pt x="97155" y="179387"/>
                  </a:lnTo>
                  <a:lnTo>
                    <a:pt x="81279" y="182562"/>
                  </a:lnTo>
                  <a:lnTo>
                    <a:pt x="338772" y="182562"/>
                  </a:lnTo>
                  <a:lnTo>
                    <a:pt x="366077" y="209550"/>
                  </a:lnTo>
                  <a:lnTo>
                    <a:pt x="409892" y="165735"/>
                  </a:lnTo>
                  <a:lnTo>
                    <a:pt x="577532" y="165735"/>
                  </a:lnTo>
                  <a:lnTo>
                    <a:pt x="596264" y="141922"/>
                  </a:lnTo>
                  <a:lnTo>
                    <a:pt x="563880" y="101282"/>
                  </a:lnTo>
                  <a:close/>
                </a:path>
                <a:path w="596265" h="283844">
                  <a:moveTo>
                    <a:pt x="498157" y="165735"/>
                  </a:moveTo>
                  <a:lnTo>
                    <a:pt x="409892" y="165735"/>
                  </a:lnTo>
                  <a:lnTo>
                    <a:pt x="454024" y="209550"/>
                  </a:lnTo>
                  <a:lnTo>
                    <a:pt x="498157" y="165735"/>
                  </a:lnTo>
                  <a:close/>
                </a:path>
                <a:path w="596265" h="283844">
                  <a:moveTo>
                    <a:pt x="577532" y="165735"/>
                  </a:moveTo>
                  <a:lnTo>
                    <a:pt x="498157" y="165735"/>
                  </a:lnTo>
                  <a:lnTo>
                    <a:pt x="542289" y="209550"/>
                  </a:lnTo>
                  <a:lnTo>
                    <a:pt x="577532" y="16573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437312" y="3935094"/>
              <a:ext cx="596265" cy="285115"/>
            </a:xfrm>
            <a:custGeom>
              <a:avLst/>
              <a:gdLst/>
              <a:ahLst/>
              <a:cxnLst/>
              <a:rect l="l" t="t" r="r" b="b"/>
              <a:pathLst>
                <a:path w="596265" h="285114">
                  <a:moveTo>
                    <a:pt x="142240" y="0"/>
                  </a:moveTo>
                  <a:lnTo>
                    <a:pt x="97472" y="7302"/>
                  </a:lnTo>
                  <a:lnTo>
                    <a:pt x="58102" y="27304"/>
                  </a:lnTo>
                  <a:lnTo>
                    <a:pt x="27304" y="58102"/>
                  </a:lnTo>
                  <a:lnTo>
                    <a:pt x="7302" y="97472"/>
                  </a:lnTo>
                  <a:lnTo>
                    <a:pt x="0" y="142239"/>
                  </a:lnTo>
                  <a:lnTo>
                    <a:pt x="7302" y="187324"/>
                  </a:lnTo>
                  <a:lnTo>
                    <a:pt x="27304" y="226377"/>
                  </a:lnTo>
                  <a:lnTo>
                    <a:pt x="58102" y="257174"/>
                  </a:lnTo>
                  <a:lnTo>
                    <a:pt x="97472" y="277494"/>
                  </a:lnTo>
                  <a:lnTo>
                    <a:pt x="142240" y="284797"/>
                  </a:lnTo>
                  <a:lnTo>
                    <a:pt x="181292" y="279399"/>
                  </a:lnTo>
                  <a:lnTo>
                    <a:pt x="216217" y="264159"/>
                  </a:lnTo>
                  <a:lnTo>
                    <a:pt x="245427" y="240664"/>
                  </a:lnTo>
                  <a:lnTo>
                    <a:pt x="267652" y="210184"/>
                  </a:lnTo>
                  <a:lnTo>
                    <a:pt x="311784" y="210184"/>
                  </a:lnTo>
                  <a:lnTo>
                    <a:pt x="338772" y="182879"/>
                  </a:lnTo>
                  <a:lnTo>
                    <a:pt x="81279" y="182879"/>
                  </a:lnTo>
                  <a:lnTo>
                    <a:pt x="65404" y="179704"/>
                  </a:lnTo>
                  <a:lnTo>
                    <a:pt x="52704" y="171132"/>
                  </a:lnTo>
                  <a:lnTo>
                    <a:pt x="43814" y="158114"/>
                  </a:lnTo>
                  <a:lnTo>
                    <a:pt x="40639" y="142239"/>
                  </a:lnTo>
                  <a:lnTo>
                    <a:pt x="43814" y="126682"/>
                  </a:lnTo>
                  <a:lnTo>
                    <a:pt x="52704" y="113664"/>
                  </a:lnTo>
                  <a:lnTo>
                    <a:pt x="65404" y="104774"/>
                  </a:lnTo>
                  <a:lnTo>
                    <a:pt x="81279" y="101599"/>
                  </a:lnTo>
                  <a:lnTo>
                    <a:pt x="563879" y="101599"/>
                  </a:lnTo>
                  <a:lnTo>
                    <a:pt x="542290" y="74612"/>
                  </a:lnTo>
                  <a:lnTo>
                    <a:pt x="267652" y="74612"/>
                  </a:lnTo>
                  <a:lnTo>
                    <a:pt x="245427" y="44132"/>
                  </a:lnTo>
                  <a:lnTo>
                    <a:pt x="216217" y="20637"/>
                  </a:lnTo>
                  <a:lnTo>
                    <a:pt x="181292" y="5397"/>
                  </a:lnTo>
                  <a:lnTo>
                    <a:pt x="142240" y="0"/>
                  </a:lnTo>
                  <a:close/>
                </a:path>
                <a:path w="596265" h="285114">
                  <a:moveTo>
                    <a:pt x="563879" y="101599"/>
                  </a:moveTo>
                  <a:lnTo>
                    <a:pt x="81279" y="101599"/>
                  </a:lnTo>
                  <a:lnTo>
                    <a:pt x="97154" y="104774"/>
                  </a:lnTo>
                  <a:lnTo>
                    <a:pt x="110172" y="113664"/>
                  </a:lnTo>
                  <a:lnTo>
                    <a:pt x="118745" y="126682"/>
                  </a:lnTo>
                  <a:lnTo>
                    <a:pt x="121920" y="142239"/>
                  </a:lnTo>
                  <a:lnTo>
                    <a:pt x="118745" y="158114"/>
                  </a:lnTo>
                  <a:lnTo>
                    <a:pt x="110172" y="171132"/>
                  </a:lnTo>
                  <a:lnTo>
                    <a:pt x="97154" y="179704"/>
                  </a:lnTo>
                  <a:lnTo>
                    <a:pt x="81279" y="182879"/>
                  </a:lnTo>
                  <a:lnTo>
                    <a:pt x="338772" y="182879"/>
                  </a:lnTo>
                  <a:lnTo>
                    <a:pt x="366077" y="210184"/>
                  </a:lnTo>
                  <a:lnTo>
                    <a:pt x="409892" y="166052"/>
                  </a:lnTo>
                  <a:lnTo>
                    <a:pt x="577532" y="166052"/>
                  </a:lnTo>
                  <a:lnTo>
                    <a:pt x="596265" y="142239"/>
                  </a:lnTo>
                  <a:lnTo>
                    <a:pt x="563879" y="101599"/>
                  </a:lnTo>
                  <a:close/>
                </a:path>
                <a:path w="596265" h="285114">
                  <a:moveTo>
                    <a:pt x="498157" y="166052"/>
                  </a:moveTo>
                  <a:lnTo>
                    <a:pt x="409892" y="166052"/>
                  </a:lnTo>
                  <a:lnTo>
                    <a:pt x="454025" y="210184"/>
                  </a:lnTo>
                  <a:lnTo>
                    <a:pt x="498157" y="166052"/>
                  </a:lnTo>
                  <a:close/>
                </a:path>
                <a:path w="596265" h="285114">
                  <a:moveTo>
                    <a:pt x="577532" y="166052"/>
                  </a:moveTo>
                  <a:lnTo>
                    <a:pt x="498157" y="166052"/>
                  </a:lnTo>
                  <a:lnTo>
                    <a:pt x="542290" y="210184"/>
                  </a:lnTo>
                  <a:lnTo>
                    <a:pt x="577532" y="166052"/>
                  </a:lnTo>
                  <a:close/>
                </a:path>
              </a:pathLst>
            </a:custGeom>
            <a:solidFill>
              <a:srgbClr val="CF2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780404" y="3939857"/>
              <a:ext cx="596265" cy="285115"/>
            </a:xfrm>
            <a:custGeom>
              <a:avLst/>
              <a:gdLst/>
              <a:ahLst/>
              <a:cxnLst/>
              <a:rect l="l" t="t" r="r" b="b"/>
              <a:pathLst>
                <a:path w="596264" h="285114">
                  <a:moveTo>
                    <a:pt x="142240" y="0"/>
                  </a:moveTo>
                  <a:lnTo>
                    <a:pt x="97472" y="7302"/>
                  </a:lnTo>
                  <a:lnTo>
                    <a:pt x="58102" y="27304"/>
                  </a:lnTo>
                  <a:lnTo>
                    <a:pt x="27305" y="58102"/>
                  </a:lnTo>
                  <a:lnTo>
                    <a:pt x="7302" y="97472"/>
                  </a:lnTo>
                  <a:lnTo>
                    <a:pt x="0" y="142239"/>
                  </a:lnTo>
                  <a:lnTo>
                    <a:pt x="7302" y="187324"/>
                  </a:lnTo>
                  <a:lnTo>
                    <a:pt x="27305" y="226377"/>
                  </a:lnTo>
                  <a:lnTo>
                    <a:pt x="58102" y="257174"/>
                  </a:lnTo>
                  <a:lnTo>
                    <a:pt x="97472" y="277494"/>
                  </a:lnTo>
                  <a:lnTo>
                    <a:pt x="142240" y="284797"/>
                  </a:lnTo>
                  <a:lnTo>
                    <a:pt x="181292" y="279399"/>
                  </a:lnTo>
                  <a:lnTo>
                    <a:pt x="216217" y="264159"/>
                  </a:lnTo>
                  <a:lnTo>
                    <a:pt x="245427" y="240664"/>
                  </a:lnTo>
                  <a:lnTo>
                    <a:pt x="267652" y="210184"/>
                  </a:lnTo>
                  <a:lnTo>
                    <a:pt x="311785" y="210184"/>
                  </a:lnTo>
                  <a:lnTo>
                    <a:pt x="338772" y="182879"/>
                  </a:lnTo>
                  <a:lnTo>
                    <a:pt x="81280" y="182879"/>
                  </a:lnTo>
                  <a:lnTo>
                    <a:pt x="65405" y="179704"/>
                  </a:lnTo>
                  <a:lnTo>
                    <a:pt x="52705" y="171132"/>
                  </a:lnTo>
                  <a:lnTo>
                    <a:pt x="43815" y="158114"/>
                  </a:lnTo>
                  <a:lnTo>
                    <a:pt x="40640" y="142239"/>
                  </a:lnTo>
                  <a:lnTo>
                    <a:pt x="43815" y="126682"/>
                  </a:lnTo>
                  <a:lnTo>
                    <a:pt x="52705" y="113664"/>
                  </a:lnTo>
                  <a:lnTo>
                    <a:pt x="65405" y="104774"/>
                  </a:lnTo>
                  <a:lnTo>
                    <a:pt x="81280" y="101599"/>
                  </a:lnTo>
                  <a:lnTo>
                    <a:pt x="563880" y="101599"/>
                  </a:lnTo>
                  <a:lnTo>
                    <a:pt x="542290" y="74612"/>
                  </a:lnTo>
                  <a:lnTo>
                    <a:pt x="267652" y="74612"/>
                  </a:lnTo>
                  <a:lnTo>
                    <a:pt x="245427" y="44132"/>
                  </a:lnTo>
                  <a:lnTo>
                    <a:pt x="216217" y="20637"/>
                  </a:lnTo>
                  <a:lnTo>
                    <a:pt x="181292" y="5397"/>
                  </a:lnTo>
                  <a:lnTo>
                    <a:pt x="142240" y="0"/>
                  </a:lnTo>
                  <a:close/>
                </a:path>
                <a:path w="596264" h="285114">
                  <a:moveTo>
                    <a:pt x="563880" y="101599"/>
                  </a:moveTo>
                  <a:lnTo>
                    <a:pt x="81280" y="101599"/>
                  </a:lnTo>
                  <a:lnTo>
                    <a:pt x="97155" y="104774"/>
                  </a:lnTo>
                  <a:lnTo>
                    <a:pt x="110172" y="113664"/>
                  </a:lnTo>
                  <a:lnTo>
                    <a:pt x="118745" y="126682"/>
                  </a:lnTo>
                  <a:lnTo>
                    <a:pt x="121920" y="142239"/>
                  </a:lnTo>
                  <a:lnTo>
                    <a:pt x="118745" y="158114"/>
                  </a:lnTo>
                  <a:lnTo>
                    <a:pt x="110172" y="171132"/>
                  </a:lnTo>
                  <a:lnTo>
                    <a:pt x="97155" y="179704"/>
                  </a:lnTo>
                  <a:lnTo>
                    <a:pt x="81280" y="182879"/>
                  </a:lnTo>
                  <a:lnTo>
                    <a:pt x="338772" y="182879"/>
                  </a:lnTo>
                  <a:lnTo>
                    <a:pt x="366077" y="210184"/>
                  </a:lnTo>
                  <a:lnTo>
                    <a:pt x="409892" y="166052"/>
                  </a:lnTo>
                  <a:lnTo>
                    <a:pt x="577532" y="166052"/>
                  </a:lnTo>
                  <a:lnTo>
                    <a:pt x="596265" y="142239"/>
                  </a:lnTo>
                  <a:lnTo>
                    <a:pt x="563880" y="101599"/>
                  </a:lnTo>
                  <a:close/>
                </a:path>
                <a:path w="596264" h="285114">
                  <a:moveTo>
                    <a:pt x="498157" y="166052"/>
                  </a:moveTo>
                  <a:lnTo>
                    <a:pt x="409892" y="166052"/>
                  </a:lnTo>
                  <a:lnTo>
                    <a:pt x="454025" y="210184"/>
                  </a:lnTo>
                  <a:lnTo>
                    <a:pt x="498157" y="166052"/>
                  </a:lnTo>
                  <a:close/>
                </a:path>
                <a:path w="596264" h="285114">
                  <a:moveTo>
                    <a:pt x="577532" y="166052"/>
                  </a:moveTo>
                  <a:lnTo>
                    <a:pt x="498157" y="166052"/>
                  </a:lnTo>
                  <a:lnTo>
                    <a:pt x="542290" y="210184"/>
                  </a:lnTo>
                  <a:lnTo>
                    <a:pt x="577532" y="166052"/>
                  </a:lnTo>
                  <a:close/>
                </a:path>
              </a:pathLst>
            </a:custGeom>
            <a:solidFill>
              <a:srgbClr val="00AF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475412" y="5242242"/>
              <a:ext cx="596265" cy="283845"/>
            </a:xfrm>
            <a:custGeom>
              <a:avLst/>
              <a:gdLst/>
              <a:ahLst/>
              <a:cxnLst/>
              <a:rect l="l" t="t" r="r" b="b"/>
              <a:pathLst>
                <a:path w="596265" h="283845">
                  <a:moveTo>
                    <a:pt x="142240" y="0"/>
                  </a:moveTo>
                  <a:lnTo>
                    <a:pt x="97472" y="7302"/>
                  </a:lnTo>
                  <a:lnTo>
                    <a:pt x="58102" y="27305"/>
                  </a:lnTo>
                  <a:lnTo>
                    <a:pt x="27304" y="58102"/>
                  </a:lnTo>
                  <a:lnTo>
                    <a:pt x="7302" y="97155"/>
                  </a:lnTo>
                  <a:lnTo>
                    <a:pt x="0" y="141922"/>
                  </a:lnTo>
                  <a:lnTo>
                    <a:pt x="7302" y="187007"/>
                  </a:lnTo>
                  <a:lnTo>
                    <a:pt x="27304" y="225742"/>
                  </a:lnTo>
                  <a:lnTo>
                    <a:pt x="58102" y="256540"/>
                  </a:lnTo>
                  <a:lnTo>
                    <a:pt x="97472" y="276860"/>
                  </a:lnTo>
                  <a:lnTo>
                    <a:pt x="142240" y="283845"/>
                  </a:lnTo>
                  <a:lnTo>
                    <a:pt x="181292" y="278765"/>
                  </a:lnTo>
                  <a:lnTo>
                    <a:pt x="216217" y="263525"/>
                  </a:lnTo>
                  <a:lnTo>
                    <a:pt x="245427" y="240030"/>
                  </a:lnTo>
                  <a:lnTo>
                    <a:pt x="267652" y="209550"/>
                  </a:lnTo>
                  <a:lnTo>
                    <a:pt x="311784" y="209550"/>
                  </a:lnTo>
                  <a:lnTo>
                    <a:pt x="338772" y="182562"/>
                  </a:lnTo>
                  <a:lnTo>
                    <a:pt x="81279" y="182562"/>
                  </a:lnTo>
                  <a:lnTo>
                    <a:pt x="65404" y="179387"/>
                  </a:lnTo>
                  <a:lnTo>
                    <a:pt x="52704" y="170497"/>
                  </a:lnTo>
                  <a:lnTo>
                    <a:pt x="43815" y="157797"/>
                  </a:lnTo>
                  <a:lnTo>
                    <a:pt x="40640" y="141922"/>
                  </a:lnTo>
                  <a:lnTo>
                    <a:pt x="43815" y="126365"/>
                  </a:lnTo>
                  <a:lnTo>
                    <a:pt x="52704" y="113347"/>
                  </a:lnTo>
                  <a:lnTo>
                    <a:pt x="65404" y="104775"/>
                  </a:lnTo>
                  <a:lnTo>
                    <a:pt x="81279" y="101282"/>
                  </a:lnTo>
                  <a:lnTo>
                    <a:pt x="563879" y="101282"/>
                  </a:lnTo>
                  <a:lnTo>
                    <a:pt x="542290" y="74295"/>
                  </a:lnTo>
                  <a:lnTo>
                    <a:pt x="267652" y="74295"/>
                  </a:lnTo>
                  <a:lnTo>
                    <a:pt x="245427" y="43815"/>
                  </a:lnTo>
                  <a:lnTo>
                    <a:pt x="216217" y="20320"/>
                  </a:lnTo>
                  <a:lnTo>
                    <a:pt x="181292" y="5397"/>
                  </a:lnTo>
                  <a:lnTo>
                    <a:pt x="142240" y="0"/>
                  </a:lnTo>
                  <a:close/>
                </a:path>
                <a:path w="596265" h="283845">
                  <a:moveTo>
                    <a:pt x="563879" y="101282"/>
                  </a:moveTo>
                  <a:lnTo>
                    <a:pt x="81279" y="101282"/>
                  </a:lnTo>
                  <a:lnTo>
                    <a:pt x="97154" y="104775"/>
                  </a:lnTo>
                  <a:lnTo>
                    <a:pt x="110172" y="113347"/>
                  </a:lnTo>
                  <a:lnTo>
                    <a:pt x="118745" y="126365"/>
                  </a:lnTo>
                  <a:lnTo>
                    <a:pt x="121920" y="141922"/>
                  </a:lnTo>
                  <a:lnTo>
                    <a:pt x="118745" y="157797"/>
                  </a:lnTo>
                  <a:lnTo>
                    <a:pt x="110172" y="170497"/>
                  </a:lnTo>
                  <a:lnTo>
                    <a:pt x="97154" y="179387"/>
                  </a:lnTo>
                  <a:lnTo>
                    <a:pt x="81279" y="182562"/>
                  </a:lnTo>
                  <a:lnTo>
                    <a:pt x="338772" y="182562"/>
                  </a:lnTo>
                  <a:lnTo>
                    <a:pt x="366077" y="209550"/>
                  </a:lnTo>
                  <a:lnTo>
                    <a:pt x="409892" y="165735"/>
                  </a:lnTo>
                  <a:lnTo>
                    <a:pt x="577532" y="165735"/>
                  </a:lnTo>
                  <a:lnTo>
                    <a:pt x="596265" y="141922"/>
                  </a:lnTo>
                  <a:lnTo>
                    <a:pt x="563879" y="101282"/>
                  </a:lnTo>
                  <a:close/>
                </a:path>
                <a:path w="596265" h="283845">
                  <a:moveTo>
                    <a:pt x="498157" y="165735"/>
                  </a:moveTo>
                  <a:lnTo>
                    <a:pt x="409892" y="165735"/>
                  </a:lnTo>
                  <a:lnTo>
                    <a:pt x="454025" y="209550"/>
                  </a:lnTo>
                  <a:lnTo>
                    <a:pt x="498157" y="165735"/>
                  </a:lnTo>
                  <a:close/>
                </a:path>
                <a:path w="596265" h="283845">
                  <a:moveTo>
                    <a:pt x="577532" y="165735"/>
                  </a:moveTo>
                  <a:lnTo>
                    <a:pt x="498157" y="165735"/>
                  </a:lnTo>
                  <a:lnTo>
                    <a:pt x="542290" y="209550"/>
                  </a:lnTo>
                  <a:lnTo>
                    <a:pt x="577532" y="16573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839777" y="5242242"/>
              <a:ext cx="596265" cy="283845"/>
            </a:xfrm>
            <a:custGeom>
              <a:avLst/>
              <a:gdLst/>
              <a:ahLst/>
              <a:cxnLst/>
              <a:rect l="l" t="t" r="r" b="b"/>
              <a:pathLst>
                <a:path w="596264" h="283845">
                  <a:moveTo>
                    <a:pt x="142239" y="0"/>
                  </a:moveTo>
                  <a:lnTo>
                    <a:pt x="97472" y="7302"/>
                  </a:lnTo>
                  <a:lnTo>
                    <a:pt x="58102" y="27305"/>
                  </a:lnTo>
                  <a:lnTo>
                    <a:pt x="27305" y="58102"/>
                  </a:lnTo>
                  <a:lnTo>
                    <a:pt x="7302" y="97155"/>
                  </a:lnTo>
                  <a:lnTo>
                    <a:pt x="0" y="141922"/>
                  </a:lnTo>
                  <a:lnTo>
                    <a:pt x="7302" y="187007"/>
                  </a:lnTo>
                  <a:lnTo>
                    <a:pt x="27305" y="225742"/>
                  </a:lnTo>
                  <a:lnTo>
                    <a:pt x="58102" y="256540"/>
                  </a:lnTo>
                  <a:lnTo>
                    <a:pt x="97472" y="276860"/>
                  </a:lnTo>
                  <a:lnTo>
                    <a:pt x="142239" y="283845"/>
                  </a:lnTo>
                  <a:lnTo>
                    <a:pt x="181292" y="278765"/>
                  </a:lnTo>
                  <a:lnTo>
                    <a:pt x="216217" y="263525"/>
                  </a:lnTo>
                  <a:lnTo>
                    <a:pt x="245427" y="240030"/>
                  </a:lnTo>
                  <a:lnTo>
                    <a:pt x="267652" y="209550"/>
                  </a:lnTo>
                  <a:lnTo>
                    <a:pt x="311785" y="209550"/>
                  </a:lnTo>
                  <a:lnTo>
                    <a:pt x="338772" y="182562"/>
                  </a:lnTo>
                  <a:lnTo>
                    <a:pt x="81280" y="182562"/>
                  </a:lnTo>
                  <a:lnTo>
                    <a:pt x="65405" y="179387"/>
                  </a:lnTo>
                  <a:lnTo>
                    <a:pt x="52705" y="170497"/>
                  </a:lnTo>
                  <a:lnTo>
                    <a:pt x="43814" y="157797"/>
                  </a:lnTo>
                  <a:lnTo>
                    <a:pt x="40639" y="141922"/>
                  </a:lnTo>
                  <a:lnTo>
                    <a:pt x="43814" y="126365"/>
                  </a:lnTo>
                  <a:lnTo>
                    <a:pt x="52705" y="113347"/>
                  </a:lnTo>
                  <a:lnTo>
                    <a:pt x="65405" y="104775"/>
                  </a:lnTo>
                  <a:lnTo>
                    <a:pt x="81280" y="101282"/>
                  </a:lnTo>
                  <a:lnTo>
                    <a:pt x="563880" y="101282"/>
                  </a:lnTo>
                  <a:lnTo>
                    <a:pt x="542289" y="74295"/>
                  </a:lnTo>
                  <a:lnTo>
                    <a:pt x="267652" y="74295"/>
                  </a:lnTo>
                  <a:lnTo>
                    <a:pt x="245427" y="43815"/>
                  </a:lnTo>
                  <a:lnTo>
                    <a:pt x="216217" y="20320"/>
                  </a:lnTo>
                  <a:lnTo>
                    <a:pt x="181292" y="5397"/>
                  </a:lnTo>
                  <a:lnTo>
                    <a:pt x="142239" y="0"/>
                  </a:lnTo>
                  <a:close/>
                </a:path>
                <a:path w="596264" h="283845">
                  <a:moveTo>
                    <a:pt x="563880" y="101282"/>
                  </a:moveTo>
                  <a:lnTo>
                    <a:pt x="81280" y="101282"/>
                  </a:lnTo>
                  <a:lnTo>
                    <a:pt x="97155" y="104775"/>
                  </a:lnTo>
                  <a:lnTo>
                    <a:pt x="110172" y="113347"/>
                  </a:lnTo>
                  <a:lnTo>
                    <a:pt x="118745" y="126365"/>
                  </a:lnTo>
                  <a:lnTo>
                    <a:pt x="121920" y="141922"/>
                  </a:lnTo>
                  <a:lnTo>
                    <a:pt x="118745" y="157797"/>
                  </a:lnTo>
                  <a:lnTo>
                    <a:pt x="110172" y="170497"/>
                  </a:lnTo>
                  <a:lnTo>
                    <a:pt x="97155" y="179387"/>
                  </a:lnTo>
                  <a:lnTo>
                    <a:pt x="81280" y="182562"/>
                  </a:lnTo>
                  <a:lnTo>
                    <a:pt x="338772" y="182562"/>
                  </a:lnTo>
                  <a:lnTo>
                    <a:pt x="366077" y="209550"/>
                  </a:lnTo>
                  <a:lnTo>
                    <a:pt x="409892" y="165735"/>
                  </a:lnTo>
                  <a:lnTo>
                    <a:pt x="577532" y="165735"/>
                  </a:lnTo>
                  <a:lnTo>
                    <a:pt x="596264" y="141922"/>
                  </a:lnTo>
                  <a:lnTo>
                    <a:pt x="563880" y="101282"/>
                  </a:lnTo>
                  <a:close/>
                </a:path>
                <a:path w="596264" h="283845">
                  <a:moveTo>
                    <a:pt x="498157" y="165735"/>
                  </a:moveTo>
                  <a:lnTo>
                    <a:pt x="409892" y="165735"/>
                  </a:lnTo>
                  <a:lnTo>
                    <a:pt x="454025" y="209550"/>
                  </a:lnTo>
                  <a:lnTo>
                    <a:pt x="498157" y="165735"/>
                  </a:lnTo>
                  <a:close/>
                </a:path>
                <a:path w="596264" h="283845">
                  <a:moveTo>
                    <a:pt x="577532" y="165735"/>
                  </a:moveTo>
                  <a:lnTo>
                    <a:pt x="498157" y="165735"/>
                  </a:lnTo>
                  <a:lnTo>
                    <a:pt x="542289" y="209550"/>
                  </a:lnTo>
                  <a:lnTo>
                    <a:pt x="577532" y="165735"/>
                  </a:lnTo>
                  <a:close/>
                </a:path>
              </a:pathLst>
            </a:custGeom>
            <a:solidFill>
              <a:srgbClr val="CF2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182869" y="5247322"/>
              <a:ext cx="596265" cy="285115"/>
            </a:xfrm>
            <a:custGeom>
              <a:avLst/>
              <a:gdLst/>
              <a:ahLst/>
              <a:cxnLst/>
              <a:rect l="l" t="t" r="r" b="b"/>
              <a:pathLst>
                <a:path w="596264" h="285114">
                  <a:moveTo>
                    <a:pt x="142239" y="0"/>
                  </a:moveTo>
                  <a:lnTo>
                    <a:pt x="97472" y="7302"/>
                  </a:lnTo>
                  <a:lnTo>
                    <a:pt x="58102" y="27304"/>
                  </a:lnTo>
                  <a:lnTo>
                    <a:pt x="27304" y="58102"/>
                  </a:lnTo>
                  <a:lnTo>
                    <a:pt x="7302" y="97472"/>
                  </a:lnTo>
                  <a:lnTo>
                    <a:pt x="0" y="142239"/>
                  </a:lnTo>
                  <a:lnTo>
                    <a:pt x="7302" y="187324"/>
                  </a:lnTo>
                  <a:lnTo>
                    <a:pt x="27304" y="226377"/>
                  </a:lnTo>
                  <a:lnTo>
                    <a:pt x="58102" y="257174"/>
                  </a:lnTo>
                  <a:lnTo>
                    <a:pt x="97472" y="277494"/>
                  </a:lnTo>
                  <a:lnTo>
                    <a:pt x="142239" y="284797"/>
                  </a:lnTo>
                  <a:lnTo>
                    <a:pt x="181292" y="279399"/>
                  </a:lnTo>
                  <a:lnTo>
                    <a:pt x="216217" y="264159"/>
                  </a:lnTo>
                  <a:lnTo>
                    <a:pt x="245427" y="240664"/>
                  </a:lnTo>
                  <a:lnTo>
                    <a:pt x="267652" y="210184"/>
                  </a:lnTo>
                  <a:lnTo>
                    <a:pt x="311784" y="210184"/>
                  </a:lnTo>
                  <a:lnTo>
                    <a:pt x="338772" y="182879"/>
                  </a:lnTo>
                  <a:lnTo>
                    <a:pt x="81279" y="182879"/>
                  </a:lnTo>
                  <a:lnTo>
                    <a:pt x="65404" y="179704"/>
                  </a:lnTo>
                  <a:lnTo>
                    <a:pt x="52704" y="171132"/>
                  </a:lnTo>
                  <a:lnTo>
                    <a:pt x="43814" y="158114"/>
                  </a:lnTo>
                  <a:lnTo>
                    <a:pt x="40639" y="142239"/>
                  </a:lnTo>
                  <a:lnTo>
                    <a:pt x="43814" y="126682"/>
                  </a:lnTo>
                  <a:lnTo>
                    <a:pt x="52704" y="113664"/>
                  </a:lnTo>
                  <a:lnTo>
                    <a:pt x="65404" y="104774"/>
                  </a:lnTo>
                  <a:lnTo>
                    <a:pt x="81279" y="101599"/>
                  </a:lnTo>
                  <a:lnTo>
                    <a:pt x="563879" y="101599"/>
                  </a:lnTo>
                  <a:lnTo>
                    <a:pt x="542289" y="74612"/>
                  </a:lnTo>
                  <a:lnTo>
                    <a:pt x="267652" y="74612"/>
                  </a:lnTo>
                  <a:lnTo>
                    <a:pt x="245427" y="44132"/>
                  </a:lnTo>
                  <a:lnTo>
                    <a:pt x="216217" y="20637"/>
                  </a:lnTo>
                  <a:lnTo>
                    <a:pt x="181292" y="5397"/>
                  </a:lnTo>
                  <a:lnTo>
                    <a:pt x="142239" y="0"/>
                  </a:lnTo>
                  <a:close/>
                </a:path>
                <a:path w="596264" h="285114">
                  <a:moveTo>
                    <a:pt x="563879" y="101599"/>
                  </a:moveTo>
                  <a:lnTo>
                    <a:pt x="81279" y="101599"/>
                  </a:lnTo>
                  <a:lnTo>
                    <a:pt x="97154" y="104774"/>
                  </a:lnTo>
                  <a:lnTo>
                    <a:pt x="110172" y="113664"/>
                  </a:lnTo>
                  <a:lnTo>
                    <a:pt x="118744" y="126682"/>
                  </a:lnTo>
                  <a:lnTo>
                    <a:pt x="121919" y="142239"/>
                  </a:lnTo>
                  <a:lnTo>
                    <a:pt x="118744" y="158114"/>
                  </a:lnTo>
                  <a:lnTo>
                    <a:pt x="110172" y="171132"/>
                  </a:lnTo>
                  <a:lnTo>
                    <a:pt x="97154" y="179704"/>
                  </a:lnTo>
                  <a:lnTo>
                    <a:pt x="81279" y="182879"/>
                  </a:lnTo>
                  <a:lnTo>
                    <a:pt x="338772" y="182879"/>
                  </a:lnTo>
                  <a:lnTo>
                    <a:pt x="366077" y="210184"/>
                  </a:lnTo>
                  <a:lnTo>
                    <a:pt x="409892" y="166052"/>
                  </a:lnTo>
                  <a:lnTo>
                    <a:pt x="577532" y="166052"/>
                  </a:lnTo>
                  <a:lnTo>
                    <a:pt x="596264" y="142239"/>
                  </a:lnTo>
                  <a:lnTo>
                    <a:pt x="563879" y="101599"/>
                  </a:lnTo>
                  <a:close/>
                </a:path>
                <a:path w="596264" h="285114">
                  <a:moveTo>
                    <a:pt x="498157" y="166052"/>
                  </a:moveTo>
                  <a:lnTo>
                    <a:pt x="409892" y="166052"/>
                  </a:lnTo>
                  <a:lnTo>
                    <a:pt x="454025" y="210184"/>
                  </a:lnTo>
                  <a:lnTo>
                    <a:pt x="498157" y="166052"/>
                  </a:lnTo>
                  <a:close/>
                </a:path>
                <a:path w="596264" h="285114">
                  <a:moveTo>
                    <a:pt x="577532" y="166052"/>
                  </a:moveTo>
                  <a:lnTo>
                    <a:pt x="498157" y="166052"/>
                  </a:lnTo>
                  <a:lnTo>
                    <a:pt x="542289" y="210184"/>
                  </a:lnTo>
                  <a:lnTo>
                    <a:pt x="577532" y="166052"/>
                  </a:lnTo>
                  <a:close/>
                </a:path>
              </a:pathLst>
            </a:custGeom>
            <a:solidFill>
              <a:srgbClr val="00AF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855344" y="772795"/>
            <a:ext cx="224790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0" spc="180" dirty="0">
                <a:solidFill>
                  <a:srgbClr val="000000"/>
                </a:solidFill>
                <a:latin typeface="Times New Roman"/>
                <a:cs typeface="Times New Roman"/>
              </a:rPr>
              <a:t>Κρυπτογραφία:</a:t>
            </a:r>
            <a:r>
              <a:rPr sz="2200" b="0" spc="1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55" dirty="0">
                <a:solidFill>
                  <a:srgbClr val="000000"/>
                </a:solidFill>
                <a:latin typeface="Times New Roman"/>
                <a:cs typeface="Times New Roman"/>
              </a:rPr>
              <a:t>.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92150" y="1520825"/>
            <a:ext cx="4994275" cy="1115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 marR="5080" indent="-91440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25000"/>
              <a:buFont typeface="Arial"/>
              <a:buChar char="•"/>
              <a:tabLst>
                <a:tab pos="173355" algn="l"/>
              </a:tabLst>
            </a:pPr>
            <a:r>
              <a:rPr sz="1600" spc="105" dirty="0">
                <a:latin typeface="Calibri"/>
                <a:cs typeface="Calibri"/>
              </a:rPr>
              <a:t>Στο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spc="105" dirty="0">
                <a:latin typeface="Calibri"/>
                <a:cs typeface="Calibri"/>
              </a:rPr>
              <a:t>πλαίσιο</a:t>
            </a:r>
            <a:r>
              <a:rPr sz="1600" spc="55" dirty="0">
                <a:latin typeface="Calibri"/>
                <a:cs typeface="Calibri"/>
              </a:rPr>
              <a:t> </a:t>
            </a:r>
            <a:r>
              <a:rPr sz="1600" spc="105" dirty="0">
                <a:latin typeface="Calibri"/>
                <a:cs typeface="Calibri"/>
              </a:rPr>
              <a:t>της</a:t>
            </a:r>
            <a:r>
              <a:rPr sz="1600" spc="55" dirty="0">
                <a:latin typeface="Calibri"/>
                <a:cs typeface="Calibri"/>
              </a:rPr>
              <a:t> </a:t>
            </a:r>
            <a:r>
              <a:rPr sz="1600" spc="110" dirty="0">
                <a:latin typeface="Calibri"/>
                <a:cs typeface="Calibri"/>
              </a:rPr>
              <a:t>σύγχρονης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spc="110" dirty="0">
                <a:latin typeface="Calibri"/>
                <a:cs typeface="Calibri"/>
              </a:rPr>
              <a:t>κρυπτογραφίας,</a:t>
            </a:r>
            <a:r>
              <a:rPr sz="1600" spc="70" dirty="0">
                <a:latin typeface="Calibri"/>
                <a:cs typeface="Calibri"/>
              </a:rPr>
              <a:t> </a:t>
            </a:r>
            <a:r>
              <a:rPr sz="1600" spc="150" dirty="0">
                <a:latin typeface="Calibri"/>
                <a:cs typeface="Calibri"/>
              </a:rPr>
              <a:t>έχουν </a:t>
            </a:r>
            <a:r>
              <a:rPr sz="1600" spc="-345" dirty="0">
                <a:latin typeface="Calibri"/>
                <a:cs typeface="Calibri"/>
              </a:rPr>
              <a:t> </a:t>
            </a:r>
            <a:r>
              <a:rPr sz="1600" spc="150" dirty="0">
                <a:latin typeface="Calibri"/>
                <a:cs typeface="Calibri"/>
              </a:rPr>
              <a:t>αναδυθεί</a:t>
            </a:r>
            <a:r>
              <a:rPr sz="1600" spc="65" dirty="0">
                <a:latin typeface="Calibri"/>
                <a:cs typeface="Calibri"/>
              </a:rPr>
              <a:t> </a:t>
            </a:r>
            <a:r>
              <a:rPr sz="1600" spc="95" dirty="0">
                <a:latin typeface="Calibri"/>
                <a:cs typeface="Calibri"/>
              </a:rPr>
              <a:t>τρεις</a:t>
            </a:r>
            <a:r>
              <a:rPr sz="1600" spc="55" dirty="0">
                <a:latin typeface="Calibri"/>
                <a:cs typeface="Calibri"/>
              </a:rPr>
              <a:t> </a:t>
            </a:r>
            <a:r>
              <a:rPr sz="1600" spc="95" dirty="0">
                <a:latin typeface="Calibri"/>
                <a:cs typeface="Calibri"/>
              </a:rPr>
              <a:t>σχετικοί</a:t>
            </a:r>
            <a:r>
              <a:rPr sz="1600" spc="55" dirty="0">
                <a:latin typeface="Calibri"/>
                <a:cs typeface="Calibri"/>
              </a:rPr>
              <a:t> </a:t>
            </a:r>
            <a:r>
              <a:rPr sz="1600" spc="150" dirty="0">
                <a:latin typeface="Calibri"/>
                <a:cs typeface="Calibri"/>
              </a:rPr>
              <a:t>κρυπτογραφικοί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00">
              <a:latin typeface="Calibri"/>
              <a:cs typeface="Calibri"/>
            </a:endParaRPr>
          </a:p>
          <a:p>
            <a:pPr marL="2709545">
              <a:lnSpc>
                <a:spcPct val="100000"/>
              </a:lnSpc>
              <a:spcBef>
                <a:spcPts val="1110"/>
              </a:spcBef>
            </a:pPr>
            <a:r>
              <a:rPr sz="1400" spc="85" dirty="0">
                <a:solidFill>
                  <a:srgbClr val="7E7E7E"/>
                </a:solidFill>
                <a:latin typeface="Calibri"/>
                <a:cs typeface="Calibri"/>
              </a:rPr>
              <a:t>Συμμετρική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76300" y="2912109"/>
            <a:ext cx="5547360" cy="1122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SzPct val="1280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250" spc="114" dirty="0">
                <a:solidFill>
                  <a:srgbClr val="D8D8D8"/>
                </a:solidFill>
                <a:latin typeface="Calibri"/>
                <a:cs typeface="Calibri"/>
              </a:rPr>
              <a:t>Οι</a:t>
            </a:r>
            <a:r>
              <a:rPr sz="1250" spc="5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spc="110" dirty="0">
                <a:solidFill>
                  <a:srgbClr val="D8D8D8"/>
                </a:solidFill>
                <a:latin typeface="Calibri"/>
                <a:cs typeface="Calibri"/>
              </a:rPr>
              <a:t>συμμετρικοί</a:t>
            </a:r>
            <a:r>
              <a:rPr sz="1250" spc="6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spc="114" dirty="0">
                <a:solidFill>
                  <a:srgbClr val="D8D8D8"/>
                </a:solidFill>
                <a:latin typeface="Calibri"/>
                <a:cs typeface="Calibri"/>
              </a:rPr>
              <a:t>κρυπτογραφικοί</a:t>
            </a:r>
            <a:r>
              <a:rPr sz="1250" spc="5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spc="114" dirty="0">
                <a:solidFill>
                  <a:srgbClr val="D8D8D8"/>
                </a:solidFill>
                <a:latin typeface="Calibri"/>
                <a:cs typeface="Calibri"/>
              </a:rPr>
              <a:t>αλγόριθμοι</a:t>
            </a:r>
            <a:r>
              <a:rPr sz="1250" spc="6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spc="114" dirty="0">
                <a:solidFill>
                  <a:srgbClr val="D8D8D8"/>
                </a:solidFill>
                <a:latin typeface="Calibri"/>
                <a:cs typeface="Calibri"/>
              </a:rPr>
              <a:t>χρησιμοποιούν</a:t>
            </a:r>
            <a:r>
              <a:rPr sz="1250" spc="6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spc="114" dirty="0">
                <a:solidFill>
                  <a:srgbClr val="D8D8D8"/>
                </a:solidFill>
                <a:latin typeface="Calibri"/>
                <a:cs typeface="Calibri"/>
              </a:rPr>
              <a:t>το</a:t>
            </a:r>
            <a:r>
              <a:rPr sz="1250" spc="6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b="1" spc="95" dirty="0">
                <a:solidFill>
                  <a:srgbClr val="D8D8D8"/>
                </a:solidFill>
                <a:latin typeface="Calibri"/>
                <a:cs typeface="Calibri"/>
              </a:rPr>
              <a:t>ίδιο </a:t>
            </a:r>
            <a:r>
              <a:rPr sz="1250" b="1" spc="-26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b="1" spc="100" dirty="0">
                <a:solidFill>
                  <a:srgbClr val="D8D8D8"/>
                </a:solidFill>
                <a:latin typeface="Calibri"/>
                <a:cs typeface="Calibri"/>
              </a:rPr>
              <a:t>κλειδί </a:t>
            </a:r>
            <a:r>
              <a:rPr sz="1250" spc="120" dirty="0">
                <a:solidFill>
                  <a:srgbClr val="D8D8D8"/>
                </a:solidFill>
                <a:latin typeface="Calibri"/>
                <a:cs typeface="Calibri"/>
              </a:rPr>
              <a:t>τόσο </a:t>
            </a:r>
            <a:r>
              <a:rPr sz="1250" spc="105" dirty="0">
                <a:solidFill>
                  <a:srgbClr val="D8D8D8"/>
                </a:solidFill>
                <a:latin typeface="Calibri"/>
                <a:cs typeface="Calibri"/>
              </a:rPr>
              <a:t>για </a:t>
            </a:r>
            <a:r>
              <a:rPr sz="1250" spc="110" dirty="0">
                <a:solidFill>
                  <a:srgbClr val="D8D8D8"/>
                </a:solidFill>
                <a:latin typeface="Calibri"/>
                <a:cs typeface="Calibri"/>
              </a:rPr>
              <a:t>την </a:t>
            </a:r>
            <a:r>
              <a:rPr sz="1250" spc="125" dirty="0">
                <a:solidFill>
                  <a:srgbClr val="D8D8D8"/>
                </a:solidFill>
                <a:latin typeface="Calibri"/>
                <a:cs typeface="Calibri"/>
              </a:rPr>
              <a:t>κρυπτογράφηση </a:t>
            </a:r>
            <a:r>
              <a:rPr sz="1250" spc="130" dirty="0">
                <a:solidFill>
                  <a:srgbClr val="D8D8D8"/>
                </a:solidFill>
                <a:latin typeface="Calibri"/>
                <a:cs typeface="Calibri"/>
              </a:rPr>
              <a:t>όσο </a:t>
            </a:r>
            <a:r>
              <a:rPr sz="1250" spc="105" dirty="0">
                <a:solidFill>
                  <a:srgbClr val="D8D8D8"/>
                </a:solidFill>
                <a:latin typeface="Calibri"/>
                <a:cs typeface="Calibri"/>
              </a:rPr>
              <a:t>και για </a:t>
            </a:r>
            <a:r>
              <a:rPr sz="1250" spc="110" dirty="0">
                <a:solidFill>
                  <a:srgbClr val="D8D8D8"/>
                </a:solidFill>
                <a:latin typeface="Calibri"/>
                <a:cs typeface="Calibri"/>
              </a:rPr>
              <a:t>την </a:t>
            </a:r>
            <a:r>
              <a:rPr sz="1250" spc="114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spc="125" dirty="0">
                <a:solidFill>
                  <a:srgbClr val="D8D8D8"/>
                </a:solidFill>
                <a:latin typeface="Calibri"/>
                <a:cs typeface="Calibri"/>
              </a:rPr>
              <a:t>αποκρυπτογράφηση.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 marL="229235" algn="ctr">
              <a:lnSpc>
                <a:spcPct val="100000"/>
              </a:lnSpc>
              <a:spcBef>
                <a:spcPts val="985"/>
              </a:spcBef>
            </a:pPr>
            <a:r>
              <a:rPr sz="1400" spc="105" dirty="0">
                <a:solidFill>
                  <a:srgbClr val="FFFFFF"/>
                </a:solidFill>
                <a:latin typeface="Calibri"/>
                <a:cs typeface="Calibri"/>
              </a:rPr>
              <a:t>Ασύμμετρο</a:t>
            </a:r>
            <a:r>
              <a:rPr sz="14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100" dirty="0">
                <a:solidFill>
                  <a:srgbClr val="FFFFFF"/>
                </a:solidFill>
                <a:latin typeface="Calibri"/>
                <a:cs typeface="Calibri"/>
              </a:rPr>
              <a:t>δημόσιο</a:t>
            </a:r>
            <a:r>
              <a:rPr sz="14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Calibri"/>
                <a:cs typeface="Calibri"/>
              </a:rPr>
              <a:t>κλειδί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61694" y="4291647"/>
            <a:ext cx="6706234" cy="1023619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530"/>
              </a:spcBef>
              <a:buSzPct val="128000"/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1250" spc="85" dirty="0">
                <a:latin typeface="Calibri"/>
                <a:cs typeface="Calibri"/>
              </a:rPr>
              <a:t>Οι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ασύμμετροι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κρυπτογραφικοί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αλγόριθμοι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χρησιμοποιούν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b="1" spc="100" dirty="0">
                <a:latin typeface="Calibri"/>
                <a:cs typeface="Calibri"/>
              </a:rPr>
              <a:t>δύο</a:t>
            </a:r>
            <a:r>
              <a:rPr sz="1250" b="1" spc="45" dirty="0">
                <a:latin typeface="Calibri"/>
                <a:cs typeface="Calibri"/>
              </a:rPr>
              <a:t> </a:t>
            </a:r>
            <a:r>
              <a:rPr sz="1250" b="1" spc="85" dirty="0">
                <a:latin typeface="Calibri"/>
                <a:cs typeface="Calibri"/>
              </a:rPr>
              <a:t>διαφορετικά</a:t>
            </a:r>
            <a:r>
              <a:rPr sz="1250" b="1" spc="45" dirty="0">
                <a:latin typeface="Calibri"/>
                <a:cs typeface="Calibri"/>
              </a:rPr>
              <a:t> </a:t>
            </a:r>
            <a:r>
              <a:rPr sz="1250" b="1" spc="60" dirty="0">
                <a:latin typeface="Calibri"/>
                <a:cs typeface="Calibri"/>
              </a:rPr>
              <a:t>κλειδιά</a:t>
            </a:r>
            <a:endParaRPr sz="125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  <a:spcBef>
                <a:spcPts val="430"/>
              </a:spcBef>
            </a:pPr>
            <a:r>
              <a:rPr sz="1250" spc="105" dirty="0">
                <a:latin typeface="Calibri"/>
                <a:cs typeface="Calibri"/>
              </a:rPr>
              <a:t>για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την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εκτέλεση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της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διαδικασίας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κρυπτογράφησης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και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αποκρυπτογράφησης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 marR="502920" algn="ctr">
              <a:lnSpc>
                <a:spcPct val="100000"/>
              </a:lnSpc>
              <a:spcBef>
                <a:spcPts val="855"/>
              </a:spcBef>
            </a:pPr>
            <a:r>
              <a:rPr sz="1400" spc="50" dirty="0">
                <a:solidFill>
                  <a:srgbClr val="7E7E7E"/>
                </a:solidFill>
                <a:latin typeface="Calibri"/>
                <a:cs typeface="Calibri"/>
              </a:rPr>
              <a:t>Υβριδικό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33119" y="5548629"/>
            <a:ext cx="5356860" cy="516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marR="5080" indent="-287020">
              <a:lnSpc>
                <a:spcPct val="129000"/>
              </a:lnSpc>
              <a:spcBef>
                <a:spcPts val="100"/>
              </a:spcBef>
              <a:buSzPct val="1280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250" spc="114" dirty="0">
                <a:solidFill>
                  <a:srgbClr val="D8D8D8"/>
                </a:solidFill>
                <a:latin typeface="Calibri"/>
                <a:cs typeface="Calibri"/>
              </a:rPr>
              <a:t>Η</a:t>
            </a:r>
            <a:r>
              <a:rPr sz="1250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D8D8D8"/>
                </a:solidFill>
                <a:latin typeface="Calibri"/>
                <a:cs typeface="Calibri"/>
              </a:rPr>
              <a:t>υβριδική</a:t>
            </a:r>
            <a:r>
              <a:rPr sz="1250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D8D8D8"/>
                </a:solidFill>
                <a:latin typeface="Calibri"/>
                <a:cs typeface="Calibri"/>
              </a:rPr>
              <a:t>τεχνική</a:t>
            </a:r>
            <a:r>
              <a:rPr sz="1250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spc="70" dirty="0">
                <a:solidFill>
                  <a:srgbClr val="D8D8D8"/>
                </a:solidFill>
                <a:latin typeface="Calibri"/>
                <a:cs typeface="Calibri"/>
              </a:rPr>
              <a:t>έχει</a:t>
            </a:r>
            <a:r>
              <a:rPr sz="125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spc="100" dirty="0">
                <a:solidFill>
                  <a:srgbClr val="D8D8D8"/>
                </a:solidFill>
                <a:latin typeface="Calibri"/>
                <a:cs typeface="Calibri"/>
              </a:rPr>
              <a:t>ως</a:t>
            </a:r>
            <a:r>
              <a:rPr sz="125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D8D8D8"/>
                </a:solidFill>
                <a:latin typeface="Calibri"/>
                <a:cs typeface="Calibri"/>
              </a:rPr>
              <a:t>στόχο</a:t>
            </a:r>
            <a:r>
              <a:rPr sz="1250" spc="5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D8D8D8"/>
                </a:solidFill>
                <a:latin typeface="Calibri"/>
                <a:cs typeface="Calibri"/>
              </a:rPr>
              <a:t>να</a:t>
            </a:r>
            <a:r>
              <a:rPr sz="1250" spc="5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b="1" spc="90" dirty="0">
                <a:solidFill>
                  <a:srgbClr val="D8D8D8"/>
                </a:solidFill>
                <a:latin typeface="Calibri"/>
                <a:cs typeface="Calibri"/>
              </a:rPr>
              <a:t>συνδυάσει</a:t>
            </a:r>
            <a:r>
              <a:rPr sz="1250" b="1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8D8D8"/>
                </a:solidFill>
                <a:latin typeface="Calibri"/>
                <a:cs typeface="Calibri"/>
              </a:rPr>
              <a:t>τις</a:t>
            </a:r>
            <a:r>
              <a:rPr sz="1250" b="1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b="1" spc="90" dirty="0">
                <a:solidFill>
                  <a:srgbClr val="D8D8D8"/>
                </a:solidFill>
                <a:latin typeface="Calibri"/>
                <a:cs typeface="Calibri"/>
              </a:rPr>
              <a:t>ασύμμετρες</a:t>
            </a:r>
            <a:r>
              <a:rPr sz="1250" b="1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8D8D8"/>
                </a:solidFill>
                <a:latin typeface="Calibri"/>
                <a:cs typeface="Calibri"/>
              </a:rPr>
              <a:t>και </a:t>
            </a:r>
            <a:r>
              <a:rPr sz="1250" b="1" spc="-27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b="1" spc="85" dirty="0">
                <a:solidFill>
                  <a:srgbClr val="D8D8D8"/>
                </a:solidFill>
                <a:latin typeface="Calibri"/>
                <a:cs typeface="Calibri"/>
              </a:rPr>
              <a:t>συμμετρικοί</a:t>
            </a:r>
            <a:r>
              <a:rPr sz="1250" b="1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b="1" spc="75" dirty="0">
                <a:solidFill>
                  <a:srgbClr val="D8D8D8"/>
                </a:solidFill>
                <a:latin typeface="Calibri"/>
                <a:cs typeface="Calibri"/>
              </a:rPr>
              <a:t>αλγόριθμοι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170602" y="6092507"/>
            <a:ext cx="1428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1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2554" y="6277927"/>
            <a:ext cx="44088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CSP001_C_E</a:t>
            </a:r>
            <a:r>
              <a:rPr sz="1100" spc="3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6: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Davide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Ferraris,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Πανεπιστήμιο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ΜάλαγαΙσπανία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599544" y="57467"/>
            <a:ext cx="419100" cy="44259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045"/>
              </a:lnSpc>
            </a:pPr>
            <a:r>
              <a:rPr sz="3100" spc="14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3100" spc="-2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100" spc="165" dirty="0">
                <a:solidFill>
                  <a:srgbClr val="D8D8D8"/>
                </a:solidFill>
                <a:latin typeface="Calibri"/>
                <a:cs typeface="Calibri"/>
              </a:rPr>
              <a:t>ΕΥΑΊΣΘΗΤΩΝ</a:t>
            </a:r>
            <a:endParaRPr sz="3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47497" y="0"/>
            <a:ext cx="5544820" cy="6879590"/>
            <a:chOff x="6647497" y="0"/>
            <a:chExt cx="554482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7562" y="0"/>
              <a:ext cx="5024437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50149" y="6167437"/>
              <a:ext cx="3293427" cy="6111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54009" y="1645920"/>
              <a:ext cx="3564572" cy="228441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655434" y="2639377"/>
              <a:ext cx="1275715" cy="239395"/>
            </a:xfrm>
            <a:custGeom>
              <a:avLst/>
              <a:gdLst/>
              <a:ahLst/>
              <a:cxnLst/>
              <a:rect l="l" t="t" r="r" b="b"/>
              <a:pathLst>
                <a:path w="1275715" h="239394">
                  <a:moveTo>
                    <a:pt x="1156017" y="0"/>
                  </a:moveTo>
                  <a:lnTo>
                    <a:pt x="1156017" y="59689"/>
                  </a:lnTo>
                  <a:lnTo>
                    <a:pt x="0" y="59689"/>
                  </a:lnTo>
                  <a:lnTo>
                    <a:pt x="0" y="179387"/>
                  </a:lnTo>
                  <a:lnTo>
                    <a:pt x="1156017" y="179387"/>
                  </a:lnTo>
                  <a:lnTo>
                    <a:pt x="1156017" y="239395"/>
                  </a:lnTo>
                  <a:lnTo>
                    <a:pt x="1275715" y="119697"/>
                  </a:lnTo>
                  <a:lnTo>
                    <a:pt x="1156017" y="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655434" y="2639377"/>
              <a:ext cx="1275715" cy="239395"/>
            </a:xfrm>
            <a:custGeom>
              <a:avLst/>
              <a:gdLst/>
              <a:ahLst/>
              <a:cxnLst/>
              <a:rect l="l" t="t" r="r" b="b"/>
              <a:pathLst>
                <a:path w="1275715" h="239394">
                  <a:moveTo>
                    <a:pt x="0" y="59689"/>
                  </a:moveTo>
                  <a:lnTo>
                    <a:pt x="1156017" y="59689"/>
                  </a:lnTo>
                  <a:lnTo>
                    <a:pt x="1156017" y="0"/>
                  </a:lnTo>
                  <a:lnTo>
                    <a:pt x="1275715" y="119697"/>
                  </a:lnTo>
                  <a:lnTo>
                    <a:pt x="1156017" y="239395"/>
                  </a:lnTo>
                  <a:lnTo>
                    <a:pt x="1156017" y="179387"/>
                  </a:lnTo>
                  <a:lnTo>
                    <a:pt x="0" y="179387"/>
                  </a:lnTo>
                  <a:lnTo>
                    <a:pt x="0" y="59689"/>
                  </a:lnTo>
                </a:path>
              </a:pathLst>
            </a:custGeom>
            <a:ln w="158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006397" y="3993514"/>
              <a:ext cx="3488690" cy="943610"/>
            </a:xfrm>
            <a:custGeom>
              <a:avLst/>
              <a:gdLst/>
              <a:ahLst/>
              <a:cxnLst/>
              <a:rect l="l" t="t" r="r" b="b"/>
              <a:pathLst>
                <a:path w="3488690" h="943610">
                  <a:moveTo>
                    <a:pt x="3331210" y="0"/>
                  </a:moveTo>
                  <a:lnTo>
                    <a:pt x="157162" y="0"/>
                  </a:lnTo>
                  <a:lnTo>
                    <a:pt x="107632" y="7937"/>
                  </a:lnTo>
                  <a:lnTo>
                    <a:pt x="64452" y="30480"/>
                  </a:lnTo>
                  <a:lnTo>
                    <a:pt x="30480" y="64452"/>
                  </a:lnTo>
                  <a:lnTo>
                    <a:pt x="7937" y="107632"/>
                  </a:lnTo>
                  <a:lnTo>
                    <a:pt x="0" y="157162"/>
                  </a:lnTo>
                  <a:lnTo>
                    <a:pt x="0" y="786130"/>
                  </a:lnTo>
                  <a:lnTo>
                    <a:pt x="7937" y="835977"/>
                  </a:lnTo>
                  <a:lnTo>
                    <a:pt x="30480" y="879157"/>
                  </a:lnTo>
                  <a:lnTo>
                    <a:pt x="64452" y="913130"/>
                  </a:lnTo>
                  <a:lnTo>
                    <a:pt x="107632" y="935355"/>
                  </a:lnTo>
                  <a:lnTo>
                    <a:pt x="157162" y="943292"/>
                  </a:lnTo>
                  <a:lnTo>
                    <a:pt x="3331210" y="943292"/>
                  </a:lnTo>
                  <a:lnTo>
                    <a:pt x="3381057" y="935355"/>
                  </a:lnTo>
                  <a:lnTo>
                    <a:pt x="3424237" y="913130"/>
                  </a:lnTo>
                  <a:lnTo>
                    <a:pt x="3458210" y="879157"/>
                  </a:lnTo>
                  <a:lnTo>
                    <a:pt x="3480435" y="835977"/>
                  </a:lnTo>
                  <a:lnTo>
                    <a:pt x="3488372" y="786130"/>
                  </a:lnTo>
                  <a:lnTo>
                    <a:pt x="3488372" y="157162"/>
                  </a:lnTo>
                  <a:lnTo>
                    <a:pt x="3480435" y="107632"/>
                  </a:lnTo>
                  <a:lnTo>
                    <a:pt x="3458210" y="64452"/>
                  </a:lnTo>
                  <a:lnTo>
                    <a:pt x="3424237" y="30480"/>
                  </a:lnTo>
                  <a:lnTo>
                    <a:pt x="3381057" y="7937"/>
                  </a:lnTo>
                  <a:lnTo>
                    <a:pt x="33312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006397" y="3993514"/>
              <a:ext cx="3488690" cy="943610"/>
            </a:xfrm>
            <a:custGeom>
              <a:avLst/>
              <a:gdLst/>
              <a:ahLst/>
              <a:cxnLst/>
              <a:rect l="l" t="t" r="r" b="b"/>
              <a:pathLst>
                <a:path w="3488690" h="943610">
                  <a:moveTo>
                    <a:pt x="0" y="157162"/>
                  </a:moveTo>
                  <a:lnTo>
                    <a:pt x="7937" y="107632"/>
                  </a:lnTo>
                  <a:lnTo>
                    <a:pt x="30480" y="64452"/>
                  </a:lnTo>
                  <a:lnTo>
                    <a:pt x="64452" y="30480"/>
                  </a:lnTo>
                  <a:lnTo>
                    <a:pt x="107632" y="7937"/>
                  </a:lnTo>
                  <a:lnTo>
                    <a:pt x="157162" y="0"/>
                  </a:lnTo>
                  <a:lnTo>
                    <a:pt x="3331210" y="0"/>
                  </a:lnTo>
                  <a:lnTo>
                    <a:pt x="3381057" y="7937"/>
                  </a:lnTo>
                  <a:lnTo>
                    <a:pt x="3424237" y="30480"/>
                  </a:lnTo>
                  <a:lnTo>
                    <a:pt x="3458210" y="64452"/>
                  </a:lnTo>
                  <a:lnTo>
                    <a:pt x="3480435" y="107632"/>
                  </a:lnTo>
                  <a:lnTo>
                    <a:pt x="3488372" y="157162"/>
                  </a:lnTo>
                  <a:lnTo>
                    <a:pt x="3488372" y="786130"/>
                  </a:lnTo>
                  <a:lnTo>
                    <a:pt x="3480435" y="835977"/>
                  </a:lnTo>
                  <a:lnTo>
                    <a:pt x="3458210" y="879157"/>
                  </a:lnTo>
                  <a:lnTo>
                    <a:pt x="3424237" y="913130"/>
                  </a:lnTo>
                  <a:lnTo>
                    <a:pt x="3381057" y="935355"/>
                  </a:lnTo>
                  <a:lnTo>
                    <a:pt x="3331210" y="943292"/>
                  </a:lnTo>
                  <a:lnTo>
                    <a:pt x="157162" y="943292"/>
                  </a:lnTo>
                  <a:lnTo>
                    <a:pt x="107632" y="935355"/>
                  </a:lnTo>
                  <a:lnTo>
                    <a:pt x="64452" y="913130"/>
                  </a:lnTo>
                  <a:lnTo>
                    <a:pt x="30480" y="879157"/>
                  </a:lnTo>
                  <a:lnTo>
                    <a:pt x="7937" y="835977"/>
                  </a:lnTo>
                  <a:lnTo>
                    <a:pt x="0" y="786130"/>
                  </a:lnTo>
                  <a:lnTo>
                    <a:pt x="0" y="157162"/>
                  </a:lnTo>
                </a:path>
              </a:pathLst>
            </a:custGeom>
            <a:ln w="38100">
              <a:solidFill>
                <a:srgbClr val="BF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026524" y="3546475"/>
              <a:ext cx="594995" cy="285115"/>
            </a:xfrm>
            <a:custGeom>
              <a:avLst/>
              <a:gdLst/>
              <a:ahLst/>
              <a:cxnLst/>
              <a:rect l="l" t="t" r="r" b="b"/>
              <a:pathLst>
                <a:path w="594995" h="285114">
                  <a:moveTo>
                    <a:pt x="141922" y="0"/>
                  </a:moveTo>
                  <a:lnTo>
                    <a:pt x="97154" y="7302"/>
                  </a:lnTo>
                  <a:lnTo>
                    <a:pt x="58102" y="27304"/>
                  </a:lnTo>
                  <a:lnTo>
                    <a:pt x="27304" y="58102"/>
                  </a:lnTo>
                  <a:lnTo>
                    <a:pt x="7302" y="97472"/>
                  </a:lnTo>
                  <a:lnTo>
                    <a:pt x="0" y="142239"/>
                  </a:lnTo>
                  <a:lnTo>
                    <a:pt x="7302" y="187325"/>
                  </a:lnTo>
                  <a:lnTo>
                    <a:pt x="27304" y="226377"/>
                  </a:lnTo>
                  <a:lnTo>
                    <a:pt x="58102" y="257175"/>
                  </a:lnTo>
                  <a:lnTo>
                    <a:pt x="97154" y="277494"/>
                  </a:lnTo>
                  <a:lnTo>
                    <a:pt x="141922" y="284797"/>
                  </a:lnTo>
                  <a:lnTo>
                    <a:pt x="180975" y="279400"/>
                  </a:lnTo>
                  <a:lnTo>
                    <a:pt x="215582" y="264160"/>
                  </a:lnTo>
                  <a:lnTo>
                    <a:pt x="244792" y="240664"/>
                  </a:lnTo>
                  <a:lnTo>
                    <a:pt x="267017" y="210185"/>
                  </a:lnTo>
                  <a:lnTo>
                    <a:pt x="311150" y="210185"/>
                  </a:lnTo>
                  <a:lnTo>
                    <a:pt x="338137" y="182880"/>
                  </a:lnTo>
                  <a:lnTo>
                    <a:pt x="81279" y="182880"/>
                  </a:lnTo>
                  <a:lnTo>
                    <a:pt x="65404" y="179705"/>
                  </a:lnTo>
                  <a:lnTo>
                    <a:pt x="52387" y="171132"/>
                  </a:lnTo>
                  <a:lnTo>
                    <a:pt x="43815" y="158114"/>
                  </a:lnTo>
                  <a:lnTo>
                    <a:pt x="40640" y="142239"/>
                  </a:lnTo>
                  <a:lnTo>
                    <a:pt x="43815" y="126682"/>
                  </a:lnTo>
                  <a:lnTo>
                    <a:pt x="52387" y="113664"/>
                  </a:lnTo>
                  <a:lnTo>
                    <a:pt x="65404" y="104775"/>
                  </a:lnTo>
                  <a:lnTo>
                    <a:pt x="81279" y="101600"/>
                  </a:lnTo>
                  <a:lnTo>
                    <a:pt x="562609" y="101600"/>
                  </a:lnTo>
                  <a:lnTo>
                    <a:pt x="541020" y="74612"/>
                  </a:lnTo>
                  <a:lnTo>
                    <a:pt x="267017" y="74612"/>
                  </a:lnTo>
                  <a:lnTo>
                    <a:pt x="244792" y="44132"/>
                  </a:lnTo>
                  <a:lnTo>
                    <a:pt x="215582" y="20637"/>
                  </a:lnTo>
                  <a:lnTo>
                    <a:pt x="180975" y="5397"/>
                  </a:lnTo>
                  <a:lnTo>
                    <a:pt x="141922" y="0"/>
                  </a:lnTo>
                  <a:close/>
                </a:path>
                <a:path w="594995" h="285114">
                  <a:moveTo>
                    <a:pt x="562609" y="101600"/>
                  </a:moveTo>
                  <a:lnTo>
                    <a:pt x="81279" y="101600"/>
                  </a:lnTo>
                  <a:lnTo>
                    <a:pt x="96837" y="104775"/>
                  </a:lnTo>
                  <a:lnTo>
                    <a:pt x="109854" y="113664"/>
                  </a:lnTo>
                  <a:lnTo>
                    <a:pt x="118427" y="126682"/>
                  </a:lnTo>
                  <a:lnTo>
                    <a:pt x="121602" y="142239"/>
                  </a:lnTo>
                  <a:lnTo>
                    <a:pt x="118427" y="158114"/>
                  </a:lnTo>
                  <a:lnTo>
                    <a:pt x="109854" y="171132"/>
                  </a:lnTo>
                  <a:lnTo>
                    <a:pt x="96837" y="179705"/>
                  </a:lnTo>
                  <a:lnTo>
                    <a:pt x="81279" y="182880"/>
                  </a:lnTo>
                  <a:lnTo>
                    <a:pt x="338137" y="182880"/>
                  </a:lnTo>
                  <a:lnTo>
                    <a:pt x="365125" y="210185"/>
                  </a:lnTo>
                  <a:lnTo>
                    <a:pt x="408940" y="166052"/>
                  </a:lnTo>
                  <a:lnTo>
                    <a:pt x="575945" y="166052"/>
                  </a:lnTo>
                  <a:lnTo>
                    <a:pt x="594995" y="142239"/>
                  </a:lnTo>
                  <a:lnTo>
                    <a:pt x="562609" y="101600"/>
                  </a:lnTo>
                  <a:close/>
                </a:path>
                <a:path w="594995" h="285114">
                  <a:moveTo>
                    <a:pt x="496887" y="166052"/>
                  </a:moveTo>
                  <a:lnTo>
                    <a:pt x="408940" y="166052"/>
                  </a:lnTo>
                  <a:lnTo>
                    <a:pt x="453072" y="210185"/>
                  </a:lnTo>
                  <a:lnTo>
                    <a:pt x="496887" y="166052"/>
                  </a:lnTo>
                  <a:close/>
                </a:path>
                <a:path w="594995" h="285114">
                  <a:moveTo>
                    <a:pt x="575945" y="166052"/>
                  </a:moveTo>
                  <a:lnTo>
                    <a:pt x="496887" y="166052"/>
                  </a:lnTo>
                  <a:lnTo>
                    <a:pt x="541020" y="210185"/>
                  </a:lnTo>
                  <a:lnTo>
                    <a:pt x="575945" y="166052"/>
                  </a:lnTo>
                  <a:close/>
                </a:path>
              </a:pathLst>
            </a:custGeom>
            <a:solidFill>
              <a:srgbClr val="CF2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716894" y="3549650"/>
              <a:ext cx="596265" cy="285115"/>
            </a:xfrm>
            <a:custGeom>
              <a:avLst/>
              <a:gdLst/>
              <a:ahLst/>
              <a:cxnLst/>
              <a:rect l="l" t="t" r="r" b="b"/>
              <a:pathLst>
                <a:path w="596265" h="285114">
                  <a:moveTo>
                    <a:pt x="142239" y="0"/>
                  </a:moveTo>
                  <a:lnTo>
                    <a:pt x="97472" y="7302"/>
                  </a:lnTo>
                  <a:lnTo>
                    <a:pt x="58102" y="27304"/>
                  </a:lnTo>
                  <a:lnTo>
                    <a:pt x="27304" y="58102"/>
                  </a:lnTo>
                  <a:lnTo>
                    <a:pt x="7302" y="97472"/>
                  </a:lnTo>
                  <a:lnTo>
                    <a:pt x="0" y="142239"/>
                  </a:lnTo>
                  <a:lnTo>
                    <a:pt x="7302" y="187325"/>
                  </a:lnTo>
                  <a:lnTo>
                    <a:pt x="27304" y="226377"/>
                  </a:lnTo>
                  <a:lnTo>
                    <a:pt x="58102" y="257175"/>
                  </a:lnTo>
                  <a:lnTo>
                    <a:pt x="97472" y="277494"/>
                  </a:lnTo>
                  <a:lnTo>
                    <a:pt x="142239" y="284797"/>
                  </a:lnTo>
                  <a:lnTo>
                    <a:pt x="181292" y="279400"/>
                  </a:lnTo>
                  <a:lnTo>
                    <a:pt x="216217" y="264160"/>
                  </a:lnTo>
                  <a:lnTo>
                    <a:pt x="245427" y="240664"/>
                  </a:lnTo>
                  <a:lnTo>
                    <a:pt x="267652" y="210185"/>
                  </a:lnTo>
                  <a:lnTo>
                    <a:pt x="311784" y="210185"/>
                  </a:lnTo>
                  <a:lnTo>
                    <a:pt x="338772" y="182880"/>
                  </a:lnTo>
                  <a:lnTo>
                    <a:pt x="81279" y="182880"/>
                  </a:lnTo>
                  <a:lnTo>
                    <a:pt x="65404" y="179705"/>
                  </a:lnTo>
                  <a:lnTo>
                    <a:pt x="52704" y="171132"/>
                  </a:lnTo>
                  <a:lnTo>
                    <a:pt x="43814" y="158114"/>
                  </a:lnTo>
                  <a:lnTo>
                    <a:pt x="40639" y="142239"/>
                  </a:lnTo>
                  <a:lnTo>
                    <a:pt x="43814" y="126682"/>
                  </a:lnTo>
                  <a:lnTo>
                    <a:pt x="52704" y="113664"/>
                  </a:lnTo>
                  <a:lnTo>
                    <a:pt x="65404" y="104775"/>
                  </a:lnTo>
                  <a:lnTo>
                    <a:pt x="81279" y="101600"/>
                  </a:lnTo>
                  <a:lnTo>
                    <a:pt x="563879" y="101600"/>
                  </a:lnTo>
                  <a:lnTo>
                    <a:pt x="542289" y="74612"/>
                  </a:lnTo>
                  <a:lnTo>
                    <a:pt x="267652" y="74612"/>
                  </a:lnTo>
                  <a:lnTo>
                    <a:pt x="245427" y="44132"/>
                  </a:lnTo>
                  <a:lnTo>
                    <a:pt x="216217" y="20637"/>
                  </a:lnTo>
                  <a:lnTo>
                    <a:pt x="181292" y="5397"/>
                  </a:lnTo>
                  <a:lnTo>
                    <a:pt x="142239" y="0"/>
                  </a:lnTo>
                  <a:close/>
                </a:path>
                <a:path w="596265" h="285114">
                  <a:moveTo>
                    <a:pt x="563879" y="101600"/>
                  </a:moveTo>
                  <a:lnTo>
                    <a:pt x="81279" y="101600"/>
                  </a:lnTo>
                  <a:lnTo>
                    <a:pt x="97154" y="104775"/>
                  </a:lnTo>
                  <a:lnTo>
                    <a:pt x="110172" y="113664"/>
                  </a:lnTo>
                  <a:lnTo>
                    <a:pt x="118745" y="126682"/>
                  </a:lnTo>
                  <a:lnTo>
                    <a:pt x="121920" y="142239"/>
                  </a:lnTo>
                  <a:lnTo>
                    <a:pt x="118745" y="158114"/>
                  </a:lnTo>
                  <a:lnTo>
                    <a:pt x="110172" y="171132"/>
                  </a:lnTo>
                  <a:lnTo>
                    <a:pt x="97154" y="179705"/>
                  </a:lnTo>
                  <a:lnTo>
                    <a:pt x="81279" y="182880"/>
                  </a:lnTo>
                  <a:lnTo>
                    <a:pt x="338772" y="182880"/>
                  </a:lnTo>
                  <a:lnTo>
                    <a:pt x="366077" y="210185"/>
                  </a:lnTo>
                  <a:lnTo>
                    <a:pt x="409892" y="166052"/>
                  </a:lnTo>
                  <a:lnTo>
                    <a:pt x="577532" y="166052"/>
                  </a:lnTo>
                  <a:lnTo>
                    <a:pt x="596264" y="142239"/>
                  </a:lnTo>
                  <a:lnTo>
                    <a:pt x="563879" y="101600"/>
                  </a:lnTo>
                  <a:close/>
                </a:path>
                <a:path w="596265" h="285114">
                  <a:moveTo>
                    <a:pt x="498157" y="166052"/>
                  </a:moveTo>
                  <a:lnTo>
                    <a:pt x="409892" y="166052"/>
                  </a:lnTo>
                  <a:lnTo>
                    <a:pt x="454025" y="210185"/>
                  </a:lnTo>
                  <a:lnTo>
                    <a:pt x="498157" y="166052"/>
                  </a:lnTo>
                  <a:close/>
                </a:path>
                <a:path w="596265" h="285114">
                  <a:moveTo>
                    <a:pt x="577532" y="166052"/>
                  </a:moveTo>
                  <a:lnTo>
                    <a:pt x="498157" y="166052"/>
                  </a:lnTo>
                  <a:lnTo>
                    <a:pt x="542289" y="210185"/>
                  </a:lnTo>
                  <a:lnTo>
                    <a:pt x="577532" y="166052"/>
                  </a:lnTo>
                  <a:close/>
                </a:path>
              </a:pathLst>
            </a:custGeom>
            <a:solidFill>
              <a:srgbClr val="00AF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33854" y="3789362"/>
            <a:ext cx="1207134" cy="842644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2935287" y="3789362"/>
            <a:ext cx="3235325" cy="817244"/>
            <a:chOff x="2935287" y="3789362"/>
            <a:chExt cx="3235325" cy="817244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00307" y="3789362"/>
              <a:ext cx="1170304" cy="81692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35287" y="4351655"/>
              <a:ext cx="2039302" cy="22256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53702" y="4379277"/>
              <a:ext cx="1961514" cy="13557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953702" y="4379277"/>
              <a:ext cx="1961514" cy="135890"/>
            </a:xfrm>
            <a:custGeom>
              <a:avLst/>
              <a:gdLst/>
              <a:ahLst/>
              <a:cxnLst/>
              <a:rect l="l" t="t" r="r" b="b"/>
              <a:pathLst>
                <a:path w="1961514" h="135889">
                  <a:moveTo>
                    <a:pt x="16827" y="0"/>
                  </a:moveTo>
                  <a:lnTo>
                    <a:pt x="32702" y="41275"/>
                  </a:lnTo>
                  <a:lnTo>
                    <a:pt x="32702" y="94297"/>
                  </a:lnTo>
                  <a:lnTo>
                    <a:pt x="16827" y="135572"/>
                  </a:lnTo>
                  <a:lnTo>
                    <a:pt x="10477" y="130175"/>
                  </a:lnTo>
                  <a:lnTo>
                    <a:pt x="5080" y="115887"/>
                  </a:lnTo>
                  <a:lnTo>
                    <a:pt x="1270" y="94297"/>
                  </a:lnTo>
                  <a:lnTo>
                    <a:pt x="0" y="67945"/>
                  </a:lnTo>
                  <a:lnTo>
                    <a:pt x="1270" y="41275"/>
                  </a:lnTo>
                  <a:lnTo>
                    <a:pt x="5080" y="20002"/>
                  </a:lnTo>
                  <a:lnTo>
                    <a:pt x="10477" y="5397"/>
                  </a:lnTo>
                  <a:lnTo>
                    <a:pt x="16827" y="0"/>
                  </a:lnTo>
                  <a:lnTo>
                    <a:pt x="1944370" y="0"/>
                  </a:lnTo>
                  <a:lnTo>
                    <a:pt x="1951037" y="5397"/>
                  </a:lnTo>
                  <a:lnTo>
                    <a:pt x="1956435" y="20002"/>
                  </a:lnTo>
                  <a:lnTo>
                    <a:pt x="1959927" y="41275"/>
                  </a:lnTo>
                  <a:lnTo>
                    <a:pt x="1961514" y="67945"/>
                  </a:lnTo>
                  <a:lnTo>
                    <a:pt x="1959927" y="94297"/>
                  </a:lnTo>
                  <a:lnTo>
                    <a:pt x="1956435" y="115887"/>
                  </a:lnTo>
                  <a:lnTo>
                    <a:pt x="1951037" y="130175"/>
                  </a:lnTo>
                  <a:lnTo>
                    <a:pt x="1944370" y="135572"/>
                  </a:lnTo>
                  <a:lnTo>
                    <a:pt x="16827" y="135572"/>
                  </a:lnTo>
                </a:path>
              </a:pathLst>
            </a:custGeom>
            <a:ln w="12700">
              <a:solidFill>
                <a:srgbClr val="FFB8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2349817" y="4624387"/>
            <a:ext cx="288925" cy="243204"/>
            <a:chOff x="2349817" y="4624387"/>
            <a:chExt cx="288925" cy="243204"/>
          </a:xfrm>
        </p:grpSpPr>
        <p:sp>
          <p:nvSpPr>
            <p:cNvPr id="21" name="object 21"/>
            <p:cNvSpPr/>
            <p:nvPr/>
          </p:nvSpPr>
          <p:spPr>
            <a:xfrm>
              <a:off x="2357754" y="4632325"/>
              <a:ext cx="273050" cy="227329"/>
            </a:xfrm>
            <a:custGeom>
              <a:avLst/>
              <a:gdLst/>
              <a:ahLst/>
              <a:cxnLst/>
              <a:rect l="l" t="t" r="r" b="b"/>
              <a:pathLst>
                <a:path w="273050" h="227329">
                  <a:moveTo>
                    <a:pt x="204469" y="113664"/>
                  </a:moveTo>
                  <a:lnTo>
                    <a:pt x="68262" y="113664"/>
                  </a:lnTo>
                  <a:lnTo>
                    <a:pt x="68262" y="227012"/>
                  </a:lnTo>
                  <a:lnTo>
                    <a:pt x="204469" y="227012"/>
                  </a:lnTo>
                  <a:lnTo>
                    <a:pt x="204469" y="113664"/>
                  </a:lnTo>
                  <a:close/>
                </a:path>
                <a:path w="273050" h="227329">
                  <a:moveTo>
                    <a:pt x="136525" y="0"/>
                  </a:moveTo>
                  <a:lnTo>
                    <a:pt x="0" y="113664"/>
                  </a:lnTo>
                  <a:lnTo>
                    <a:pt x="272732" y="113664"/>
                  </a:lnTo>
                  <a:lnTo>
                    <a:pt x="13652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357754" y="4632325"/>
              <a:ext cx="273050" cy="227329"/>
            </a:xfrm>
            <a:custGeom>
              <a:avLst/>
              <a:gdLst/>
              <a:ahLst/>
              <a:cxnLst/>
              <a:rect l="l" t="t" r="r" b="b"/>
              <a:pathLst>
                <a:path w="273050" h="227329">
                  <a:moveTo>
                    <a:pt x="0" y="113664"/>
                  </a:moveTo>
                  <a:lnTo>
                    <a:pt x="136525" y="0"/>
                  </a:lnTo>
                  <a:lnTo>
                    <a:pt x="272732" y="113664"/>
                  </a:lnTo>
                  <a:lnTo>
                    <a:pt x="204469" y="113664"/>
                  </a:lnTo>
                  <a:lnTo>
                    <a:pt x="204469" y="227012"/>
                  </a:lnTo>
                  <a:lnTo>
                    <a:pt x="68262" y="227012"/>
                  </a:lnTo>
                  <a:lnTo>
                    <a:pt x="68262" y="113664"/>
                  </a:lnTo>
                  <a:lnTo>
                    <a:pt x="0" y="113664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5120322" y="4578667"/>
            <a:ext cx="288925" cy="243204"/>
            <a:chOff x="5120322" y="4578667"/>
            <a:chExt cx="288925" cy="243204"/>
          </a:xfrm>
        </p:grpSpPr>
        <p:sp>
          <p:nvSpPr>
            <p:cNvPr id="24" name="object 24"/>
            <p:cNvSpPr/>
            <p:nvPr/>
          </p:nvSpPr>
          <p:spPr>
            <a:xfrm>
              <a:off x="5128259" y="4586604"/>
              <a:ext cx="273050" cy="227329"/>
            </a:xfrm>
            <a:custGeom>
              <a:avLst/>
              <a:gdLst/>
              <a:ahLst/>
              <a:cxnLst/>
              <a:rect l="l" t="t" r="r" b="b"/>
              <a:pathLst>
                <a:path w="273050" h="227329">
                  <a:moveTo>
                    <a:pt x="204469" y="113665"/>
                  </a:moveTo>
                  <a:lnTo>
                    <a:pt x="68262" y="113665"/>
                  </a:lnTo>
                  <a:lnTo>
                    <a:pt x="68262" y="227012"/>
                  </a:lnTo>
                  <a:lnTo>
                    <a:pt x="204469" y="227012"/>
                  </a:lnTo>
                  <a:lnTo>
                    <a:pt x="204469" y="113665"/>
                  </a:lnTo>
                  <a:close/>
                </a:path>
                <a:path w="273050" h="227329">
                  <a:moveTo>
                    <a:pt x="136525" y="0"/>
                  </a:moveTo>
                  <a:lnTo>
                    <a:pt x="0" y="113665"/>
                  </a:lnTo>
                  <a:lnTo>
                    <a:pt x="272732" y="113665"/>
                  </a:lnTo>
                  <a:lnTo>
                    <a:pt x="13652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128259" y="4586604"/>
              <a:ext cx="273050" cy="227329"/>
            </a:xfrm>
            <a:custGeom>
              <a:avLst/>
              <a:gdLst/>
              <a:ahLst/>
              <a:cxnLst/>
              <a:rect l="l" t="t" r="r" b="b"/>
              <a:pathLst>
                <a:path w="273050" h="227329">
                  <a:moveTo>
                    <a:pt x="0" y="113665"/>
                  </a:moveTo>
                  <a:lnTo>
                    <a:pt x="136525" y="0"/>
                  </a:lnTo>
                  <a:lnTo>
                    <a:pt x="272732" y="113665"/>
                  </a:lnTo>
                  <a:lnTo>
                    <a:pt x="204469" y="113665"/>
                  </a:lnTo>
                  <a:lnTo>
                    <a:pt x="204469" y="227012"/>
                  </a:lnTo>
                  <a:lnTo>
                    <a:pt x="68262" y="227012"/>
                  </a:lnTo>
                  <a:lnTo>
                    <a:pt x="68262" y="113665"/>
                  </a:lnTo>
                  <a:lnTo>
                    <a:pt x="0" y="113665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3756342" y="4598352"/>
            <a:ext cx="256540" cy="948690"/>
            <a:chOff x="3756342" y="4598352"/>
            <a:chExt cx="256540" cy="948690"/>
          </a:xfrm>
        </p:grpSpPr>
        <p:sp>
          <p:nvSpPr>
            <p:cNvPr id="27" name="object 27"/>
            <p:cNvSpPr/>
            <p:nvPr/>
          </p:nvSpPr>
          <p:spPr>
            <a:xfrm>
              <a:off x="3764279" y="4606290"/>
              <a:ext cx="240665" cy="932815"/>
            </a:xfrm>
            <a:custGeom>
              <a:avLst/>
              <a:gdLst/>
              <a:ahLst/>
              <a:cxnLst/>
              <a:rect l="l" t="t" r="r" b="b"/>
              <a:pathLst>
                <a:path w="240664" h="932814">
                  <a:moveTo>
                    <a:pt x="180657" y="120332"/>
                  </a:moveTo>
                  <a:lnTo>
                    <a:pt x="60325" y="120332"/>
                  </a:lnTo>
                  <a:lnTo>
                    <a:pt x="60325" y="932815"/>
                  </a:lnTo>
                  <a:lnTo>
                    <a:pt x="180657" y="932815"/>
                  </a:lnTo>
                  <a:lnTo>
                    <a:pt x="180657" y="120332"/>
                  </a:lnTo>
                  <a:close/>
                </a:path>
                <a:path w="240664" h="932814">
                  <a:moveTo>
                    <a:pt x="120332" y="0"/>
                  </a:moveTo>
                  <a:lnTo>
                    <a:pt x="0" y="120332"/>
                  </a:lnTo>
                  <a:lnTo>
                    <a:pt x="240665" y="120332"/>
                  </a:lnTo>
                  <a:lnTo>
                    <a:pt x="12033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764279" y="4606290"/>
              <a:ext cx="240665" cy="932815"/>
            </a:xfrm>
            <a:custGeom>
              <a:avLst/>
              <a:gdLst/>
              <a:ahLst/>
              <a:cxnLst/>
              <a:rect l="l" t="t" r="r" b="b"/>
              <a:pathLst>
                <a:path w="240664" h="932814">
                  <a:moveTo>
                    <a:pt x="0" y="120332"/>
                  </a:moveTo>
                  <a:lnTo>
                    <a:pt x="120332" y="0"/>
                  </a:lnTo>
                  <a:lnTo>
                    <a:pt x="240665" y="120332"/>
                  </a:lnTo>
                  <a:lnTo>
                    <a:pt x="180657" y="120332"/>
                  </a:lnTo>
                  <a:lnTo>
                    <a:pt x="180657" y="932815"/>
                  </a:lnTo>
                  <a:lnTo>
                    <a:pt x="60325" y="932815"/>
                  </a:lnTo>
                  <a:lnTo>
                    <a:pt x="60325" y="120332"/>
                  </a:lnTo>
                  <a:lnTo>
                    <a:pt x="0" y="120332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2296160" y="4007802"/>
            <a:ext cx="476250" cy="599440"/>
            <a:chOff x="2296160" y="4007802"/>
            <a:chExt cx="476250" cy="599440"/>
          </a:xfrm>
        </p:grpSpPr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15540" y="4175760"/>
              <a:ext cx="237807" cy="119062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2296160" y="4007802"/>
              <a:ext cx="379095" cy="599440"/>
            </a:xfrm>
            <a:custGeom>
              <a:avLst/>
              <a:gdLst/>
              <a:ahLst/>
              <a:cxnLst/>
              <a:rect l="l" t="t" r="r" b="b"/>
              <a:pathLst>
                <a:path w="379094" h="599439">
                  <a:moveTo>
                    <a:pt x="104139" y="251777"/>
                  </a:moveTo>
                  <a:lnTo>
                    <a:pt x="0" y="251777"/>
                  </a:lnTo>
                  <a:lnTo>
                    <a:pt x="0" y="279717"/>
                  </a:lnTo>
                  <a:lnTo>
                    <a:pt x="2539" y="295275"/>
                  </a:lnTo>
                  <a:lnTo>
                    <a:pt x="10159" y="308927"/>
                  </a:lnTo>
                  <a:lnTo>
                    <a:pt x="21589" y="319722"/>
                  </a:lnTo>
                  <a:lnTo>
                    <a:pt x="36829" y="326707"/>
                  </a:lnTo>
                  <a:lnTo>
                    <a:pt x="36896" y="423862"/>
                  </a:lnTo>
                  <a:lnTo>
                    <a:pt x="39687" y="437197"/>
                  </a:lnTo>
                  <a:lnTo>
                    <a:pt x="47942" y="448310"/>
                  </a:lnTo>
                  <a:lnTo>
                    <a:pt x="60007" y="455612"/>
                  </a:lnTo>
                  <a:lnTo>
                    <a:pt x="74294" y="458152"/>
                  </a:lnTo>
                  <a:lnTo>
                    <a:pt x="141922" y="458152"/>
                  </a:lnTo>
                  <a:lnTo>
                    <a:pt x="148589" y="464502"/>
                  </a:lnTo>
                  <a:lnTo>
                    <a:pt x="148589" y="599122"/>
                  </a:lnTo>
                  <a:lnTo>
                    <a:pt x="178434" y="599122"/>
                  </a:lnTo>
                  <a:lnTo>
                    <a:pt x="178434" y="465137"/>
                  </a:lnTo>
                  <a:lnTo>
                    <a:pt x="175577" y="451485"/>
                  </a:lnTo>
                  <a:lnTo>
                    <a:pt x="167639" y="440372"/>
                  </a:lnTo>
                  <a:lnTo>
                    <a:pt x="155892" y="433070"/>
                  </a:lnTo>
                  <a:lnTo>
                    <a:pt x="141287" y="430212"/>
                  </a:lnTo>
                  <a:lnTo>
                    <a:pt x="73025" y="430212"/>
                  </a:lnTo>
                  <a:lnTo>
                    <a:pt x="66357" y="423862"/>
                  </a:lnTo>
                  <a:lnTo>
                    <a:pt x="66357" y="327025"/>
                  </a:lnTo>
                  <a:lnTo>
                    <a:pt x="81914" y="320040"/>
                  </a:lnTo>
                  <a:lnTo>
                    <a:pt x="93662" y="309245"/>
                  </a:lnTo>
                  <a:lnTo>
                    <a:pt x="101282" y="295592"/>
                  </a:lnTo>
                  <a:lnTo>
                    <a:pt x="104139" y="279717"/>
                  </a:lnTo>
                  <a:lnTo>
                    <a:pt x="104139" y="251777"/>
                  </a:lnTo>
                  <a:close/>
                </a:path>
                <a:path w="379094" h="599439">
                  <a:moveTo>
                    <a:pt x="31750" y="206375"/>
                  </a:moveTo>
                  <a:lnTo>
                    <a:pt x="19367" y="206375"/>
                  </a:lnTo>
                  <a:lnTo>
                    <a:pt x="14287" y="211137"/>
                  </a:lnTo>
                  <a:lnTo>
                    <a:pt x="14287" y="251777"/>
                  </a:lnTo>
                  <a:lnTo>
                    <a:pt x="36829" y="251777"/>
                  </a:lnTo>
                  <a:lnTo>
                    <a:pt x="36829" y="211137"/>
                  </a:lnTo>
                  <a:lnTo>
                    <a:pt x="31750" y="206375"/>
                  </a:lnTo>
                  <a:close/>
                </a:path>
                <a:path w="379094" h="599439">
                  <a:moveTo>
                    <a:pt x="84137" y="206375"/>
                  </a:moveTo>
                  <a:lnTo>
                    <a:pt x="72072" y="206375"/>
                  </a:lnTo>
                  <a:lnTo>
                    <a:pt x="66992" y="211137"/>
                  </a:lnTo>
                  <a:lnTo>
                    <a:pt x="66992" y="251777"/>
                  </a:lnTo>
                  <a:lnTo>
                    <a:pt x="89217" y="251777"/>
                  </a:lnTo>
                  <a:lnTo>
                    <a:pt x="89217" y="211137"/>
                  </a:lnTo>
                  <a:lnTo>
                    <a:pt x="84137" y="206375"/>
                  </a:lnTo>
                  <a:close/>
                </a:path>
                <a:path w="379094" h="599439">
                  <a:moveTo>
                    <a:pt x="372427" y="119062"/>
                  </a:moveTo>
                  <a:lnTo>
                    <a:pt x="103187" y="119062"/>
                  </a:lnTo>
                  <a:lnTo>
                    <a:pt x="96519" y="125095"/>
                  </a:lnTo>
                  <a:lnTo>
                    <a:pt x="96519" y="140652"/>
                  </a:lnTo>
                  <a:lnTo>
                    <a:pt x="103187" y="147002"/>
                  </a:lnTo>
                  <a:lnTo>
                    <a:pt x="372427" y="147002"/>
                  </a:lnTo>
                  <a:lnTo>
                    <a:pt x="379094" y="140652"/>
                  </a:lnTo>
                  <a:lnTo>
                    <a:pt x="379094" y="125095"/>
                  </a:lnTo>
                  <a:lnTo>
                    <a:pt x="372427" y="119062"/>
                  </a:lnTo>
                  <a:close/>
                </a:path>
                <a:path w="379094" h="599439">
                  <a:moveTo>
                    <a:pt x="181927" y="27305"/>
                  </a:moveTo>
                  <a:lnTo>
                    <a:pt x="157162" y="43815"/>
                  </a:lnTo>
                  <a:lnTo>
                    <a:pt x="138112" y="65405"/>
                  </a:lnTo>
                  <a:lnTo>
                    <a:pt x="125094" y="90805"/>
                  </a:lnTo>
                  <a:lnTo>
                    <a:pt x="119379" y="119062"/>
                  </a:lnTo>
                  <a:lnTo>
                    <a:pt x="356869" y="119062"/>
                  </a:lnTo>
                  <a:lnTo>
                    <a:pt x="355600" y="112077"/>
                  </a:lnTo>
                  <a:lnTo>
                    <a:pt x="229234" y="112077"/>
                  </a:lnTo>
                  <a:lnTo>
                    <a:pt x="237807" y="79057"/>
                  </a:lnTo>
                  <a:lnTo>
                    <a:pt x="225425" y="79057"/>
                  </a:lnTo>
                  <a:lnTo>
                    <a:pt x="225754" y="77152"/>
                  </a:lnTo>
                  <a:lnTo>
                    <a:pt x="197167" y="77152"/>
                  </a:lnTo>
                  <a:lnTo>
                    <a:pt x="194309" y="74930"/>
                  </a:lnTo>
                  <a:lnTo>
                    <a:pt x="181927" y="27305"/>
                  </a:lnTo>
                  <a:close/>
                </a:path>
                <a:path w="379094" h="599439">
                  <a:moveTo>
                    <a:pt x="260350" y="0"/>
                  </a:moveTo>
                  <a:lnTo>
                    <a:pt x="254000" y="0"/>
                  </a:lnTo>
                  <a:lnTo>
                    <a:pt x="254000" y="70485"/>
                  </a:lnTo>
                  <a:lnTo>
                    <a:pt x="229234" y="112077"/>
                  </a:lnTo>
                  <a:lnTo>
                    <a:pt x="355600" y="112077"/>
                  </a:lnTo>
                  <a:lnTo>
                    <a:pt x="342770" y="77152"/>
                  </a:lnTo>
                  <a:lnTo>
                    <a:pt x="273684" y="77152"/>
                  </a:lnTo>
                  <a:lnTo>
                    <a:pt x="269239" y="76200"/>
                  </a:lnTo>
                  <a:lnTo>
                    <a:pt x="266700" y="72390"/>
                  </a:lnTo>
                  <a:lnTo>
                    <a:pt x="267652" y="68580"/>
                  </a:lnTo>
                  <a:lnTo>
                    <a:pt x="274405" y="43815"/>
                  </a:lnTo>
                  <a:lnTo>
                    <a:pt x="281939" y="15875"/>
                  </a:lnTo>
                  <a:lnTo>
                    <a:pt x="278764" y="9525"/>
                  </a:lnTo>
                  <a:lnTo>
                    <a:pt x="274002" y="4445"/>
                  </a:lnTo>
                  <a:lnTo>
                    <a:pt x="267652" y="1270"/>
                  </a:lnTo>
                  <a:lnTo>
                    <a:pt x="260350" y="0"/>
                  </a:lnTo>
                  <a:close/>
                </a:path>
                <a:path w="379094" h="599439">
                  <a:moveTo>
                    <a:pt x="254000" y="0"/>
                  </a:moveTo>
                  <a:lnTo>
                    <a:pt x="215582" y="0"/>
                  </a:lnTo>
                  <a:lnTo>
                    <a:pt x="208279" y="1270"/>
                  </a:lnTo>
                  <a:lnTo>
                    <a:pt x="201929" y="4445"/>
                  </a:lnTo>
                  <a:lnTo>
                    <a:pt x="197167" y="9525"/>
                  </a:lnTo>
                  <a:lnTo>
                    <a:pt x="193992" y="15875"/>
                  </a:lnTo>
                  <a:lnTo>
                    <a:pt x="209232" y="71755"/>
                  </a:lnTo>
                  <a:lnTo>
                    <a:pt x="209232" y="72072"/>
                  </a:lnTo>
                  <a:lnTo>
                    <a:pt x="207009" y="75882"/>
                  </a:lnTo>
                  <a:lnTo>
                    <a:pt x="202247" y="77152"/>
                  </a:lnTo>
                  <a:lnTo>
                    <a:pt x="225754" y="77152"/>
                  </a:lnTo>
                  <a:lnTo>
                    <a:pt x="231457" y="44132"/>
                  </a:lnTo>
                  <a:lnTo>
                    <a:pt x="254000" y="44132"/>
                  </a:lnTo>
                  <a:lnTo>
                    <a:pt x="254000" y="0"/>
                  </a:lnTo>
                  <a:close/>
                </a:path>
                <a:path w="379094" h="599439">
                  <a:moveTo>
                    <a:pt x="294322" y="27305"/>
                  </a:moveTo>
                  <a:lnTo>
                    <a:pt x="282384" y="72390"/>
                  </a:lnTo>
                  <a:lnTo>
                    <a:pt x="281622" y="74930"/>
                  </a:lnTo>
                  <a:lnTo>
                    <a:pt x="278764" y="77152"/>
                  </a:lnTo>
                  <a:lnTo>
                    <a:pt x="342770" y="77152"/>
                  </a:lnTo>
                  <a:lnTo>
                    <a:pt x="338454" y="65405"/>
                  </a:lnTo>
                  <a:lnTo>
                    <a:pt x="294322" y="27305"/>
                  </a:lnTo>
                  <a:close/>
                </a:path>
                <a:path w="379094" h="599439">
                  <a:moveTo>
                    <a:pt x="254000" y="44132"/>
                  </a:moveTo>
                  <a:lnTo>
                    <a:pt x="249554" y="44132"/>
                  </a:lnTo>
                  <a:lnTo>
                    <a:pt x="241617" y="70485"/>
                  </a:lnTo>
                  <a:lnTo>
                    <a:pt x="254000" y="70485"/>
                  </a:lnTo>
                  <a:lnTo>
                    <a:pt x="254000" y="441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96160" y="4391025"/>
              <a:ext cx="133985" cy="155257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2377440" y="4322445"/>
              <a:ext cx="394970" cy="224154"/>
            </a:xfrm>
            <a:custGeom>
              <a:avLst/>
              <a:gdLst/>
              <a:ahLst/>
              <a:cxnLst/>
              <a:rect l="l" t="t" r="r" b="b"/>
              <a:pathLst>
                <a:path w="394969" h="224154">
                  <a:moveTo>
                    <a:pt x="156527" y="0"/>
                  </a:moveTo>
                  <a:lnTo>
                    <a:pt x="106997" y="3809"/>
                  </a:lnTo>
                  <a:lnTo>
                    <a:pt x="58420" y="13969"/>
                  </a:lnTo>
                  <a:lnTo>
                    <a:pt x="0" y="34924"/>
                  </a:lnTo>
                  <a:lnTo>
                    <a:pt x="0" y="101599"/>
                  </a:lnTo>
                  <a:lnTo>
                    <a:pt x="60007" y="101599"/>
                  </a:lnTo>
                  <a:lnTo>
                    <a:pt x="80327" y="105409"/>
                  </a:lnTo>
                  <a:lnTo>
                    <a:pt x="96837" y="115887"/>
                  </a:lnTo>
                  <a:lnTo>
                    <a:pt x="107950" y="131444"/>
                  </a:lnTo>
                  <a:lnTo>
                    <a:pt x="112077" y="150494"/>
                  </a:lnTo>
                  <a:lnTo>
                    <a:pt x="112077" y="223837"/>
                  </a:lnTo>
                  <a:lnTo>
                    <a:pt x="394652" y="223837"/>
                  </a:lnTo>
                  <a:lnTo>
                    <a:pt x="394652" y="112077"/>
                  </a:lnTo>
                  <a:lnTo>
                    <a:pt x="380682" y="76199"/>
                  </a:lnTo>
                  <a:lnTo>
                    <a:pt x="344805" y="49847"/>
                  </a:lnTo>
                  <a:lnTo>
                    <a:pt x="285750" y="23494"/>
                  </a:lnTo>
                  <a:lnTo>
                    <a:pt x="230822" y="7937"/>
                  </a:lnTo>
                  <a:lnTo>
                    <a:pt x="181610" y="952"/>
                  </a:lnTo>
                  <a:lnTo>
                    <a:pt x="1565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4984432" y="3989387"/>
            <a:ext cx="476250" cy="599440"/>
            <a:chOff x="4984432" y="3989387"/>
            <a:chExt cx="476250" cy="599440"/>
          </a:xfrm>
        </p:grpSpPr>
        <p:pic>
          <p:nvPicPr>
            <p:cNvPr id="35" name="object 3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103812" y="4157345"/>
              <a:ext cx="237807" cy="119062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4984432" y="3989387"/>
              <a:ext cx="379095" cy="599440"/>
            </a:xfrm>
            <a:custGeom>
              <a:avLst/>
              <a:gdLst/>
              <a:ahLst/>
              <a:cxnLst/>
              <a:rect l="l" t="t" r="r" b="b"/>
              <a:pathLst>
                <a:path w="379095" h="599439">
                  <a:moveTo>
                    <a:pt x="104139" y="251777"/>
                  </a:moveTo>
                  <a:lnTo>
                    <a:pt x="0" y="251777"/>
                  </a:lnTo>
                  <a:lnTo>
                    <a:pt x="0" y="279717"/>
                  </a:lnTo>
                  <a:lnTo>
                    <a:pt x="2539" y="295275"/>
                  </a:lnTo>
                  <a:lnTo>
                    <a:pt x="10159" y="308927"/>
                  </a:lnTo>
                  <a:lnTo>
                    <a:pt x="21589" y="319722"/>
                  </a:lnTo>
                  <a:lnTo>
                    <a:pt x="36829" y="326707"/>
                  </a:lnTo>
                  <a:lnTo>
                    <a:pt x="36896" y="423862"/>
                  </a:lnTo>
                  <a:lnTo>
                    <a:pt x="39687" y="437197"/>
                  </a:lnTo>
                  <a:lnTo>
                    <a:pt x="47942" y="448310"/>
                  </a:lnTo>
                  <a:lnTo>
                    <a:pt x="60007" y="455612"/>
                  </a:lnTo>
                  <a:lnTo>
                    <a:pt x="74294" y="458152"/>
                  </a:lnTo>
                  <a:lnTo>
                    <a:pt x="141922" y="458152"/>
                  </a:lnTo>
                  <a:lnTo>
                    <a:pt x="148589" y="464502"/>
                  </a:lnTo>
                  <a:lnTo>
                    <a:pt x="148589" y="599122"/>
                  </a:lnTo>
                  <a:lnTo>
                    <a:pt x="178434" y="599122"/>
                  </a:lnTo>
                  <a:lnTo>
                    <a:pt x="178434" y="465137"/>
                  </a:lnTo>
                  <a:lnTo>
                    <a:pt x="175577" y="451485"/>
                  </a:lnTo>
                  <a:lnTo>
                    <a:pt x="167639" y="440372"/>
                  </a:lnTo>
                  <a:lnTo>
                    <a:pt x="155892" y="433069"/>
                  </a:lnTo>
                  <a:lnTo>
                    <a:pt x="141287" y="430212"/>
                  </a:lnTo>
                  <a:lnTo>
                    <a:pt x="73025" y="430212"/>
                  </a:lnTo>
                  <a:lnTo>
                    <a:pt x="66357" y="423862"/>
                  </a:lnTo>
                  <a:lnTo>
                    <a:pt x="66357" y="327025"/>
                  </a:lnTo>
                  <a:lnTo>
                    <a:pt x="81914" y="320039"/>
                  </a:lnTo>
                  <a:lnTo>
                    <a:pt x="93662" y="309244"/>
                  </a:lnTo>
                  <a:lnTo>
                    <a:pt x="101282" y="295592"/>
                  </a:lnTo>
                  <a:lnTo>
                    <a:pt x="104139" y="279717"/>
                  </a:lnTo>
                  <a:lnTo>
                    <a:pt x="104139" y="251777"/>
                  </a:lnTo>
                  <a:close/>
                </a:path>
                <a:path w="379095" h="599439">
                  <a:moveTo>
                    <a:pt x="31750" y="206375"/>
                  </a:moveTo>
                  <a:lnTo>
                    <a:pt x="19367" y="206375"/>
                  </a:lnTo>
                  <a:lnTo>
                    <a:pt x="14287" y="211137"/>
                  </a:lnTo>
                  <a:lnTo>
                    <a:pt x="14287" y="251777"/>
                  </a:lnTo>
                  <a:lnTo>
                    <a:pt x="36829" y="251777"/>
                  </a:lnTo>
                  <a:lnTo>
                    <a:pt x="36829" y="211137"/>
                  </a:lnTo>
                  <a:lnTo>
                    <a:pt x="31750" y="206375"/>
                  </a:lnTo>
                  <a:close/>
                </a:path>
                <a:path w="379095" h="599439">
                  <a:moveTo>
                    <a:pt x="84137" y="206375"/>
                  </a:moveTo>
                  <a:lnTo>
                    <a:pt x="72072" y="206375"/>
                  </a:lnTo>
                  <a:lnTo>
                    <a:pt x="66992" y="211137"/>
                  </a:lnTo>
                  <a:lnTo>
                    <a:pt x="66992" y="251777"/>
                  </a:lnTo>
                  <a:lnTo>
                    <a:pt x="89217" y="251777"/>
                  </a:lnTo>
                  <a:lnTo>
                    <a:pt x="89217" y="211137"/>
                  </a:lnTo>
                  <a:lnTo>
                    <a:pt x="84137" y="206375"/>
                  </a:lnTo>
                  <a:close/>
                </a:path>
                <a:path w="379095" h="599439">
                  <a:moveTo>
                    <a:pt x="372427" y="119062"/>
                  </a:moveTo>
                  <a:lnTo>
                    <a:pt x="103187" y="119062"/>
                  </a:lnTo>
                  <a:lnTo>
                    <a:pt x="96519" y="125094"/>
                  </a:lnTo>
                  <a:lnTo>
                    <a:pt x="96519" y="140652"/>
                  </a:lnTo>
                  <a:lnTo>
                    <a:pt x="103187" y="147002"/>
                  </a:lnTo>
                  <a:lnTo>
                    <a:pt x="372427" y="147002"/>
                  </a:lnTo>
                  <a:lnTo>
                    <a:pt x="379094" y="140652"/>
                  </a:lnTo>
                  <a:lnTo>
                    <a:pt x="379094" y="125094"/>
                  </a:lnTo>
                  <a:lnTo>
                    <a:pt x="372427" y="119062"/>
                  </a:lnTo>
                  <a:close/>
                </a:path>
                <a:path w="379095" h="599439">
                  <a:moveTo>
                    <a:pt x="181927" y="27305"/>
                  </a:moveTo>
                  <a:lnTo>
                    <a:pt x="157162" y="43814"/>
                  </a:lnTo>
                  <a:lnTo>
                    <a:pt x="137794" y="65405"/>
                  </a:lnTo>
                  <a:lnTo>
                    <a:pt x="125094" y="90805"/>
                  </a:lnTo>
                  <a:lnTo>
                    <a:pt x="119379" y="119062"/>
                  </a:lnTo>
                  <a:lnTo>
                    <a:pt x="356869" y="119062"/>
                  </a:lnTo>
                  <a:lnTo>
                    <a:pt x="355600" y="112077"/>
                  </a:lnTo>
                  <a:lnTo>
                    <a:pt x="229234" y="112077"/>
                  </a:lnTo>
                  <a:lnTo>
                    <a:pt x="237807" y="79057"/>
                  </a:lnTo>
                  <a:lnTo>
                    <a:pt x="225425" y="79057"/>
                  </a:lnTo>
                  <a:lnTo>
                    <a:pt x="225754" y="77152"/>
                  </a:lnTo>
                  <a:lnTo>
                    <a:pt x="197167" y="77152"/>
                  </a:lnTo>
                  <a:lnTo>
                    <a:pt x="194309" y="74930"/>
                  </a:lnTo>
                  <a:lnTo>
                    <a:pt x="181927" y="27305"/>
                  </a:lnTo>
                  <a:close/>
                </a:path>
                <a:path w="379095" h="599439">
                  <a:moveTo>
                    <a:pt x="260350" y="0"/>
                  </a:moveTo>
                  <a:lnTo>
                    <a:pt x="254000" y="0"/>
                  </a:lnTo>
                  <a:lnTo>
                    <a:pt x="254000" y="70485"/>
                  </a:lnTo>
                  <a:lnTo>
                    <a:pt x="229234" y="112077"/>
                  </a:lnTo>
                  <a:lnTo>
                    <a:pt x="355600" y="112077"/>
                  </a:lnTo>
                  <a:lnTo>
                    <a:pt x="342770" y="77152"/>
                  </a:lnTo>
                  <a:lnTo>
                    <a:pt x="273684" y="77152"/>
                  </a:lnTo>
                  <a:lnTo>
                    <a:pt x="269239" y="76200"/>
                  </a:lnTo>
                  <a:lnTo>
                    <a:pt x="266700" y="72389"/>
                  </a:lnTo>
                  <a:lnTo>
                    <a:pt x="267652" y="68580"/>
                  </a:lnTo>
                  <a:lnTo>
                    <a:pt x="274405" y="43814"/>
                  </a:lnTo>
                  <a:lnTo>
                    <a:pt x="281939" y="15875"/>
                  </a:lnTo>
                  <a:lnTo>
                    <a:pt x="278764" y="9525"/>
                  </a:lnTo>
                  <a:lnTo>
                    <a:pt x="274002" y="4444"/>
                  </a:lnTo>
                  <a:lnTo>
                    <a:pt x="267652" y="1269"/>
                  </a:lnTo>
                  <a:lnTo>
                    <a:pt x="260350" y="0"/>
                  </a:lnTo>
                  <a:close/>
                </a:path>
                <a:path w="379095" h="599439">
                  <a:moveTo>
                    <a:pt x="254000" y="0"/>
                  </a:moveTo>
                  <a:lnTo>
                    <a:pt x="215582" y="0"/>
                  </a:lnTo>
                  <a:lnTo>
                    <a:pt x="208279" y="1269"/>
                  </a:lnTo>
                  <a:lnTo>
                    <a:pt x="201929" y="4444"/>
                  </a:lnTo>
                  <a:lnTo>
                    <a:pt x="197167" y="9525"/>
                  </a:lnTo>
                  <a:lnTo>
                    <a:pt x="193992" y="15875"/>
                  </a:lnTo>
                  <a:lnTo>
                    <a:pt x="209232" y="71755"/>
                  </a:lnTo>
                  <a:lnTo>
                    <a:pt x="209232" y="72072"/>
                  </a:lnTo>
                  <a:lnTo>
                    <a:pt x="207009" y="75882"/>
                  </a:lnTo>
                  <a:lnTo>
                    <a:pt x="202247" y="77152"/>
                  </a:lnTo>
                  <a:lnTo>
                    <a:pt x="225754" y="77152"/>
                  </a:lnTo>
                  <a:lnTo>
                    <a:pt x="231457" y="44132"/>
                  </a:lnTo>
                  <a:lnTo>
                    <a:pt x="254000" y="44132"/>
                  </a:lnTo>
                  <a:lnTo>
                    <a:pt x="254000" y="0"/>
                  </a:lnTo>
                  <a:close/>
                </a:path>
                <a:path w="379095" h="599439">
                  <a:moveTo>
                    <a:pt x="294322" y="27305"/>
                  </a:moveTo>
                  <a:lnTo>
                    <a:pt x="282384" y="72389"/>
                  </a:lnTo>
                  <a:lnTo>
                    <a:pt x="281622" y="74930"/>
                  </a:lnTo>
                  <a:lnTo>
                    <a:pt x="278764" y="77152"/>
                  </a:lnTo>
                  <a:lnTo>
                    <a:pt x="342770" y="77152"/>
                  </a:lnTo>
                  <a:lnTo>
                    <a:pt x="338454" y="65405"/>
                  </a:lnTo>
                  <a:lnTo>
                    <a:pt x="294322" y="27305"/>
                  </a:lnTo>
                  <a:close/>
                </a:path>
                <a:path w="379095" h="599439">
                  <a:moveTo>
                    <a:pt x="254000" y="44132"/>
                  </a:moveTo>
                  <a:lnTo>
                    <a:pt x="249554" y="44132"/>
                  </a:lnTo>
                  <a:lnTo>
                    <a:pt x="241617" y="70485"/>
                  </a:lnTo>
                  <a:lnTo>
                    <a:pt x="254000" y="70485"/>
                  </a:lnTo>
                  <a:lnTo>
                    <a:pt x="254000" y="441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984432" y="4372927"/>
              <a:ext cx="133985" cy="155257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5065712" y="4304347"/>
              <a:ext cx="394970" cy="224154"/>
            </a:xfrm>
            <a:custGeom>
              <a:avLst/>
              <a:gdLst/>
              <a:ahLst/>
              <a:cxnLst/>
              <a:rect l="l" t="t" r="r" b="b"/>
              <a:pathLst>
                <a:path w="394970" h="224154">
                  <a:moveTo>
                    <a:pt x="156527" y="0"/>
                  </a:moveTo>
                  <a:lnTo>
                    <a:pt x="106997" y="3809"/>
                  </a:lnTo>
                  <a:lnTo>
                    <a:pt x="58420" y="13969"/>
                  </a:lnTo>
                  <a:lnTo>
                    <a:pt x="0" y="34925"/>
                  </a:lnTo>
                  <a:lnTo>
                    <a:pt x="0" y="101600"/>
                  </a:lnTo>
                  <a:lnTo>
                    <a:pt x="60007" y="101600"/>
                  </a:lnTo>
                  <a:lnTo>
                    <a:pt x="80327" y="105409"/>
                  </a:lnTo>
                  <a:lnTo>
                    <a:pt x="96837" y="115887"/>
                  </a:lnTo>
                  <a:lnTo>
                    <a:pt x="107950" y="131444"/>
                  </a:lnTo>
                  <a:lnTo>
                    <a:pt x="112077" y="150494"/>
                  </a:lnTo>
                  <a:lnTo>
                    <a:pt x="112077" y="223837"/>
                  </a:lnTo>
                  <a:lnTo>
                    <a:pt x="394652" y="223837"/>
                  </a:lnTo>
                  <a:lnTo>
                    <a:pt x="394652" y="112077"/>
                  </a:lnTo>
                  <a:lnTo>
                    <a:pt x="380682" y="76200"/>
                  </a:lnTo>
                  <a:lnTo>
                    <a:pt x="344804" y="49847"/>
                  </a:lnTo>
                  <a:lnTo>
                    <a:pt x="285750" y="23494"/>
                  </a:lnTo>
                  <a:lnTo>
                    <a:pt x="230822" y="7937"/>
                  </a:lnTo>
                  <a:lnTo>
                    <a:pt x="181610" y="952"/>
                  </a:lnTo>
                  <a:lnTo>
                    <a:pt x="1565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" name="object 39"/>
          <p:cNvGrpSpPr/>
          <p:nvPr/>
        </p:nvGrpSpPr>
        <p:grpSpPr>
          <a:xfrm>
            <a:off x="3206750" y="3699509"/>
            <a:ext cx="1080135" cy="836930"/>
            <a:chOff x="3206750" y="3699509"/>
            <a:chExt cx="1080135" cy="836930"/>
          </a:xfrm>
        </p:grpSpPr>
        <p:pic>
          <p:nvPicPr>
            <p:cNvPr id="40" name="object 4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06750" y="3699509"/>
              <a:ext cx="1002664" cy="83661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111307" y="3833494"/>
              <a:ext cx="175577" cy="245110"/>
            </a:xfrm>
            <a:prstGeom prst="rect">
              <a:avLst/>
            </a:prstGeom>
          </p:spPr>
        </p:pic>
      </p:grpSp>
      <p:grpSp>
        <p:nvGrpSpPr>
          <p:cNvPr id="42" name="object 42"/>
          <p:cNvGrpSpPr/>
          <p:nvPr/>
        </p:nvGrpSpPr>
        <p:grpSpPr>
          <a:xfrm>
            <a:off x="2714625" y="3927792"/>
            <a:ext cx="358775" cy="365760"/>
            <a:chOff x="2714625" y="3927792"/>
            <a:chExt cx="358775" cy="365760"/>
          </a:xfrm>
        </p:grpSpPr>
        <p:sp>
          <p:nvSpPr>
            <p:cNvPr id="43" name="object 43"/>
            <p:cNvSpPr/>
            <p:nvPr/>
          </p:nvSpPr>
          <p:spPr>
            <a:xfrm>
              <a:off x="2714625" y="3927792"/>
              <a:ext cx="347980" cy="166370"/>
            </a:xfrm>
            <a:custGeom>
              <a:avLst/>
              <a:gdLst/>
              <a:ahLst/>
              <a:cxnLst/>
              <a:rect l="l" t="t" r="r" b="b"/>
              <a:pathLst>
                <a:path w="347980" h="166370">
                  <a:moveTo>
                    <a:pt x="82867" y="0"/>
                  </a:moveTo>
                  <a:lnTo>
                    <a:pt x="50800" y="6667"/>
                  </a:lnTo>
                  <a:lnTo>
                    <a:pt x="24447" y="24447"/>
                  </a:lnTo>
                  <a:lnTo>
                    <a:pt x="6667" y="50800"/>
                  </a:lnTo>
                  <a:lnTo>
                    <a:pt x="0" y="82867"/>
                  </a:lnTo>
                  <a:lnTo>
                    <a:pt x="6667" y="115252"/>
                  </a:lnTo>
                  <a:lnTo>
                    <a:pt x="24447" y="141605"/>
                  </a:lnTo>
                  <a:lnTo>
                    <a:pt x="50800" y="159385"/>
                  </a:lnTo>
                  <a:lnTo>
                    <a:pt x="82867" y="166052"/>
                  </a:lnTo>
                  <a:lnTo>
                    <a:pt x="105727" y="162877"/>
                  </a:lnTo>
                  <a:lnTo>
                    <a:pt x="126047" y="153987"/>
                  </a:lnTo>
                  <a:lnTo>
                    <a:pt x="143192" y="140335"/>
                  </a:lnTo>
                  <a:lnTo>
                    <a:pt x="156210" y="122555"/>
                  </a:lnTo>
                  <a:lnTo>
                    <a:pt x="181927" y="122555"/>
                  </a:lnTo>
                  <a:lnTo>
                    <a:pt x="197802" y="106680"/>
                  </a:lnTo>
                  <a:lnTo>
                    <a:pt x="47307" y="106680"/>
                  </a:lnTo>
                  <a:lnTo>
                    <a:pt x="38100" y="104775"/>
                  </a:lnTo>
                  <a:lnTo>
                    <a:pt x="30797" y="99695"/>
                  </a:lnTo>
                  <a:lnTo>
                    <a:pt x="25717" y="92075"/>
                  </a:lnTo>
                  <a:lnTo>
                    <a:pt x="23812" y="82867"/>
                  </a:lnTo>
                  <a:lnTo>
                    <a:pt x="25717" y="73660"/>
                  </a:lnTo>
                  <a:lnTo>
                    <a:pt x="30797" y="66357"/>
                  </a:lnTo>
                  <a:lnTo>
                    <a:pt x="38100" y="61277"/>
                  </a:lnTo>
                  <a:lnTo>
                    <a:pt x="47307" y="59372"/>
                  </a:lnTo>
                  <a:lnTo>
                    <a:pt x="328930" y="59372"/>
                  </a:lnTo>
                  <a:lnTo>
                    <a:pt x="316230" y="43497"/>
                  </a:lnTo>
                  <a:lnTo>
                    <a:pt x="156210" y="43497"/>
                  </a:lnTo>
                  <a:lnTo>
                    <a:pt x="143192" y="25717"/>
                  </a:lnTo>
                  <a:lnTo>
                    <a:pt x="126047" y="12065"/>
                  </a:lnTo>
                  <a:lnTo>
                    <a:pt x="105727" y="3175"/>
                  </a:lnTo>
                  <a:lnTo>
                    <a:pt x="82867" y="0"/>
                  </a:lnTo>
                  <a:close/>
                </a:path>
                <a:path w="347980" h="166370">
                  <a:moveTo>
                    <a:pt x="328930" y="59372"/>
                  </a:moveTo>
                  <a:lnTo>
                    <a:pt x="47307" y="59372"/>
                  </a:lnTo>
                  <a:lnTo>
                    <a:pt x="56514" y="61277"/>
                  </a:lnTo>
                  <a:lnTo>
                    <a:pt x="64135" y="66357"/>
                  </a:lnTo>
                  <a:lnTo>
                    <a:pt x="69214" y="73660"/>
                  </a:lnTo>
                  <a:lnTo>
                    <a:pt x="71119" y="82867"/>
                  </a:lnTo>
                  <a:lnTo>
                    <a:pt x="69214" y="92075"/>
                  </a:lnTo>
                  <a:lnTo>
                    <a:pt x="64135" y="99695"/>
                  </a:lnTo>
                  <a:lnTo>
                    <a:pt x="56514" y="104775"/>
                  </a:lnTo>
                  <a:lnTo>
                    <a:pt x="47307" y="106680"/>
                  </a:lnTo>
                  <a:lnTo>
                    <a:pt x="197802" y="106680"/>
                  </a:lnTo>
                  <a:lnTo>
                    <a:pt x="213360" y="122555"/>
                  </a:lnTo>
                  <a:lnTo>
                    <a:pt x="239077" y="96837"/>
                  </a:lnTo>
                  <a:lnTo>
                    <a:pt x="336867" y="96837"/>
                  </a:lnTo>
                  <a:lnTo>
                    <a:pt x="347980" y="82867"/>
                  </a:lnTo>
                  <a:lnTo>
                    <a:pt x="328930" y="59372"/>
                  </a:lnTo>
                  <a:close/>
                </a:path>
                <a:path w="347980" h="166370">
                  <a:moveTo>
                    <a:pt x="290512" y="96837"/>
                  </a:moveTo>
                  <a:lnTo>
                    <a:pt x="239077" y="96837"/>
                  </a:lnTo>
                  <a:lnTo>
                    <a:pt x="264794" y="122555"/>
                  </a:lnTo>
                  <a:lnTo>
                    <a:pt x="290512" y="96837"/>
                  </a:lnTo>
                  <a:close/>
                </a:path>
                <a:path w="347980" h="166370">
                  <a:moveTo>
                    <a:pt x="336867" y="96837"/>
                  </a:moveTo>
                  <a:lnTo>
                    <a:pt x="290512" y="96837"/>
                  </a:lnTo>
                  <a:lnTo>
                    <a:pt x="316230" y="122555"/>
                  </a:lnTo>
                  <a:lnTo>
                    <a:pt x="336867" y="96837"/>
                  </a:lnTo>
                  <a:close/>
                </a:path>
              </a:pathLst>
            </a:custGeom>
            <a:solidFill>
              <a:srgbClr val="CF2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725420" y="4127499"/>
              <a:ext cx="347980" cy="166370"/>
            </a:xfrm>
            <a:custGeom>
              <a:avLst/>
              <a:gdLst/>
              <a:ahLst/>
              <a:cxnLst/>
              <a:rect l="l" t="t" r="r" b="b"/>
              <a:pathLst>
                <a:path w="347980" h="166370">
                  <a:moveTo>
                    <a:pt x="82867" y="0"/>
                  </a:moveTo>
                  <a:lnTo>
                    <a:pt x="50800" y="6667"/>
                  </a:lnTo>
                  <a:lnTo>
                    <a:pt x="24447" y="24447"/>
                  </a:lnTo>
                  <a:lnTo>
                    <a:pt x="6667" y="50800"/>
                  </a:lnTo>
                  <a:lnTo>
                    <a:pt x="0" y="82867"/>
                  </a:lnTo>
                  <a:lnTo>
                    <a:pt x="6667" y="115252"/>
                  </a:lnTo>
                  <a:lnTo>
                    <a:pt x="24447" y="141605"/>
                  </a:lnTo>
                  <a:lnTo>
                    <a:pt x="50800" y="159385"/>
                  </a:lnTo>
                  <a:lnTo>
                    <a:pt x="82867" y="166052"/>
                  </a:lnTo>
                  <a:lnTo>
                    <a:pt x="105727" y="162877"/>
                  </a:lnTo>
                  <a:lnTo>
                    <a:pt x="126047" y="153987"/>
                  </a:lnTo>
                  <a:lnTo>
                    <a:pt x="143192" y="140335"/>
                  </a:lnTo>
                  <a:lnTo>
                    <a:pt x="156210" y="122555"/>
                  </a:lnTo>
                  <a:lnTo>
                    <a:pt x="181927" y="122555"/>
                  </a:lnTo>
                  <a:lnTo>
                    <a:pt x="197802" y="106680"/>
                  </a:lnTo>
                  <a:lnTo>
                    <a:pt x="47307" y="106680"/>
                  </a:lnTo>
                  <a:lnTo>
                    <a:pt x="38100" y="104775"/>
                  </a:lnTo>
                  <a:lnTo>
                    <a:pt x="30797" y="99694"/>
                  </a:lnTo>
                  <a:lnTo>
                    <a:pt x="25717" y="92075"/>
                  </a:lnTo>
                  <a:lnTo>
                    <a:pt x="23812" y="82867"/>
                  </a:lnTo>
                  <a:lnTo>
                    <a:pt x="25717" y="73660"/>
                  </a:lnTo>
                  <a:lnTo>
                    <a:pt x="30797" y="66357"/>
                  </a:lnTo>
                  <a:lnTo>
                    <a:pt x="38100" y="61277"/>
                  </a:lnTo>
                  <a:lnTo>
                    <a:pt x="47307" y="59372"/>
                  </a:lnTo>
                  <a:lnTo>
                    <a:pt x="328930" y="59372"/>
                  </a:lnTo>
                  <a:lnTo>
                    <a:pt x="316230" y="43497"/>
                  </a:lnTo>
                  <a:lnTo>
                    <a:pt x="156210" y="43497"/>
                  </a:lnTo>
                  <a:lnTo>
                    <a:pt x="143192" y="25717"/>
                  </a:lnTo>
                  <a:lnTo>
                    <a:pt x="126047" y="12064"/>
                  </a:lnTo>
                  <a:lnTo>
                    <a:pt x="105727" y="3175"/>
                  </a:lnTo>
                  <a:lnTo>
                    <a:pt x="82867" y="0"/>
                  </a:lnTo>
                  <a:close/>
                </a:path>
                <a:path w="347980" h="166370">
                  <a:moveTo>
                    <a:pt x="328930" y="59372"/>
                  </a:moveTo>
                  <a:lnTo>
                    <a:pt x="47307" y="59372"/>
                  </a:lnTo>
                  <a:lnTo>
                    <a:pt x="56515" y="61277"/>
                  </a:lnTo>
                  <a:lnTo>
                    <a:pt x="64135" y="66357"/>
                  </a:lnTo>
                  <a:lnTo>
                    <a:pt x="69215" y="73660"/>
                  </a:lnTo>
                  <a:lnTo>
                    <a:pt x="71119" y="82867"/>
                  </a:lnTo>
                  <a:lnTo>
                    <a:pt x="69215" y="92075"/>
                  </a:lnTo>
                  <a:lnTo>
                    <a:pt x="64135" y="99694"/>
                  </a:lnTo>
                  <a:lnTo>
                    <a:pt x="56515" y="104775"/>
                  </a:lnTo>
                  <a:lnTo>
                    <a:pt x="47307" y="106680"/>
                  </a:lnTo>
                  <a:lnTo>
                    <a:pt x="197802" y="106680"/>
                  </a:lnTo>
                  <a:lnTo>
                    <a:pt x="213360" y="122555"/>
                  </a:lnTo>
                  <a:lnTo>
                    <a:pt x="239077" y="96837"/>
                  </a:lnTo>
                  <a:lnTo>
                    <a:pt x="336867" y="96837"/>
                  </a:lnTo>
                  <a:lnTo>
                    <a:pt x="347980" y="82867"/>
                  </a:lnTo>
                  <a:lnTo>
                    <a:pt x="328930" y="59372"/>
                  </a:lnTo>
                  <a:close/>
                </a:path>
                <a:path w="347980" h="166370">
                  <a:moveTo>
                    <a:pt x="290512" y="96837"/>
                  </a:moveTo>
                  <a:lnTo>
                    <a:pt x="239077" y="96837"/>
                  </a:lnTo>
                  <a:lnTo>
                    <a:pt x="264794" y="122555"/>
                  </a:lnTo>
                  <a:lnTo>
                    <a:pt x="290512" y="96837"/>
                  </a:lnTo>
                  <a:close/>
                </a:path>
                <a:path w="347980" h="166370">
                  <a:moveTo>
                    <a:pt x="336867" y="96837"/>
                  </a:moveTo>
                  <a:lnTo>
                    <a:pt x="290512" y="96837"/>
                  </a:lnTo>
                  <a:lnTo>
                    <a:pt x="316230" y="122555"/>
                  </a:lnTo>
                  <a:lnTo>
                    <a:pt x="336867" y="96837"/>
                  </a:lnTo>
                  <a:close/>
                </a:path>
              </a:pathLst>
            </a:custGeom>
            <a:solidFill>
              <a:srgbClr val="00AF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" name="object 45"/>
          <p:cNvGrpSpPr/>
          <p:nvPr/>
        </p:nvGrpSpPr>
        <p:grpSpPr>
          <a:xfrm>
            <a:off x="2300287" y="3914140"/>
            <a:ext cx="2694940" cy="1175385"/>
            <a:chOff x="2300287" y="3914140"/>
            <a:chExt cx="2694940" cy="1175385"/>
          </a:xfrm>
        </p:grpSpPr>
        <p:sp>
          <p:nvSpPr>
            <p:cNvPr id="46" name="object 46"/>
            <p:cNvSpPr/>
            <p:nvPr/>
          </p:nvSpPr>
          <p:spPr>
            <a:xfrm>
              <a:off x="4634864" y="3914140"/>
              <a:ext cx="347980" cy="166370"/>
            </a:xfrm>
            <a:custGeom>
              <a:avLst/>
              <a:gdLst/>
              <a:ahLst/>
              <a:cxnLst/>
              <a:rect l="l" t="t" r="r" b="b"/>
              <a:pathLst>
                <a:path w="347979" h="166370">
                  <a:moveTo>
                    <a:pt x="82867" y="0"/>
                  </a:moveTo>
                  <a:lnTo>
                    <a:pt x="50800" y="6667"/>
                  </a:lnTo>
                  <a:lnTo>
                    <a:pt x="24447" y="24447"/>
                  </a:lnTo>
                  <a:lnTo>
                    <a:pt x="6667" y="50800"/>
                  </a:lnTo>
                  <a:lnTo>
                    <a:pt x="0" y="82867"/>
                  </a:lnTo>
                  <a:lnTo>
                    <a:pt x="6667" y="115252"/>
                  </a:lnTo>
                  <a:lnTo>
                    <a:pt x="24447" y="141605"/>
                  </a:lnTo>
                  <a:lnTo>
                    <a:pt x="50800" y="159385"/>
                  </a:lnTo>
                  <a:lnTo>
                    <a:pt x="82867" y="166052"/>
                  </a:lnTo>
                  <a:lnTo>
                    <a:pt x="105727" y="162877"/>
                  </a:lnTo>
                  <a:lnTo>
                    <a:pt x="126047" y="153987"/>
                  </a:lnTo>
                  <a:lnTo>
                    <a:pt x="143192" y="140335"/>
                  </a:lnTo>
                  <a:lnTo>
                    <a:pt x="156210" y="122555"/>
                  </a:lnTo>
                  <a:lnTo>
                    <a:pt x="181927" y="122555"/>
                  </a:lnTo>
                  <a:lnTo>
                    <a:pt x="197802" y="106680"/>
                  </a:lnTo>
                  <a:lnTo>
                    <a:pt x="47307" y="106680"/>
                  </a:lnTo>
                  <a:lnTo>
                    <a:pt x="38100" y="104775"/>
                  </a:lnTo>
                  <a:lnTo>
                    <a:pt x="30797" y="99695"/>
                  </a:lnTo>
                  <a:lnTo>
                    <a:pt x="25717" y="92075"/>
                  </a:lnTo>
                  <a:lnTo>
                    <a:pt x="23812" y="82867"/>
                  </a:lnTo>
                  <a:lnTo>
                    <a:pt x="25717" y="73660"/>
                  </a:lnTo>
                  <a:lnTo>
                    <a:pt x="30797" y="66357"/>
                  </a:lnTo>
                  <a:lnTo>
                    <a:pt x="38100" y="61277"/>
                  </a:lnTo>
                  <a:lnTo>
                    <a:pt x="47307" y="59372"/>
                  </a:lnTo>
                  <a:lnTo>
                    <a:pt x="328930" y="59372"/>
                  </a:lnTo>
                  <a:lnTo>
                    <a:pt x="316230" y="43497"/>
                  </a:lnTo>
                  <a:lnTo>
                    <a:pt x="156210" y="43497"/>
                  </a:lnTo>
                  <a:lnTo>
                    <a:pt x="143192" y="25717"/>
                  </a:lnTo>
                  <a:lnTo>
                    <a:pt x="126047" y="12065"/>
                  </a:lnTo>
                  <a:lnTo>
                    <a:pt x="105727" y="3175"/>
                  </a:lnTo>
                  <a:lnTo>
                    <a:pt x="82867" y="0"/>
                  </a:lnTo>
                  <a:close/>
                </a:path>
                <a:path w="347979" h="166370">
                  <a:moveTo>
                    <a:pt x="328930" y="59372"/>
                  </a:moveTo>
                  <a:lnTo>
                    <a:pt x="47307" y="59372"/>
                  </a:lnTo>
                  <a:lnTo>
                    <a:pt x="56514" y="61277"/>
                  </a:lnTo>
                  <a:lnTo>
                    <a:pt x="64135" y="66357"/>
                  </a:lnTo>
                  <a:lnTo>
                    <a:pt x="69214" y="73660"/>
                  </a:lnTo>
                  <a:lnTo>
                    <a:pt x="71120" y="82867"/>
                  </a:lnTo>
                  <a:lnTo>
                    <a:pt x="69214" y="92075"/>
                  </a:lnTo>
                  <a:lnTo>
                    <a:pt x="64135" y="99695"/>
                  </a:lnTo>
                  <a:lnTo>
                    <a:pt x="56514" y="104775"/>
                  </a:lnTo>
                  <a:lnTo>
                    <a:pt x="47307" y="106680"/>
                  </a:lnTo>
                  <a:lnTo>
                    <a:pt x="197802" y="106680"/>
                  </a:lnTo>
                  <a:lnTo>
                    <a:pt x="213360" y="122555"/>
                  </a:lnTo>
                  <a:lnTo>
                    <a:pt x="239077" y="96837"/>
                  </a:lnTo>
                  <a:lnTo>
                    <a:pt x="336867" y="96837"/>
                  </a:lnTo>
                  <a:lnTo>
                    <a:pt x="347980" y="82867"/>
                  </a:lnTo>
                  <a:lnTo>
                    <a:pt x="328930" y="59372"/>
                  </a:lnTo>
                  <a:close/>
                </a:path>
                <a:path w="347979" h="166370">
                  <a:moveTo>
                    <a:pt x="290512" y="96837"/>
                  </a:moveTo>
                  <a:lnTo>
                    <a:pt x="239077" y="96837"/>
                  </a:lnTo>
                  <a:lnTo>
                    <a:pt x="264795" y="122555"/>
                  </a:lnTo>
                  <a:lnTo>
                    <a:pt x="290512" y="96837"/>
                  </a:lnTo>
                  <a:close/>
                </a:path>
                <a:path w="347979" h="166370">
                  <a:moveTo>
                    <a:pt x="336867" y="96837"/>
                  </a:moveTo>
                  <a:lnTo>
                    <a:pt x="290512" y="96837"/>
                  </a:lnTo>
                  <a:lnTo>
                    <a:pt x="316230" y="122555"/>
                  </a:lnTo>
                  <a:lnTo>
                    <a:pt x="336867" y="96837"/>
                  </a:lnTo>
                  <a:close/>
                </a:path>
              </a:pathLst>
            </a:custGeom>
            <a:solidFill>
              <a:srgbClr val="CF2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300287" y="4113847"/>
              <a:ext cx="2694940" cy="975360"/>
            </a:xfrm>
            <a:custGeom>
              <a:avLst/>
              <a:gdLst/>
              <a:ahLst/>
              <a:cxnLst/>
              <a:rect l="l" t="t" r="r" b="b"/>
              <a:pathLst>
                <a:path w="2694940" h="975360">
                  <a:moveTo>
                    <a:pt x="71119" y="811529"/>
                  </a:moveTo>
                  <a:lnTo>
                    <a:pt x="50800" y="815657"/>
                  </a:lnTo>
                  <a:lnTo>
                    <a:pt x="24447" y="833437"/>
                  </a:lnTo>
                  <a:lnTo>
                    <a:pt x="6667" y="859789"/>
                  </a:lnTo>
                  <a:lnTo>
                    <a:pt x="0" y="892175"/>
                  </a:lnTo>
                  <a:lnTo>
                    <a:pt x="6667" y="924559"/>
                  </a:lnTo>
                  <a:lnTo>
                    <a:pt x="24447" y="950912"/>
                  </a:lnTo>
                  <a:lnTo>
                    <a:pt x="50800" y="968692"/>
                  </a:lnTo>
                  <a:lnTo>
                    <a:pt x="82867" y="975359"/>
                  </a:lnTo>
                  <a:lnTo>
                    <a:pt x="105727" y="972184"/>
                  </a:lnTo>
                  <a:lnTo>
                    <a:pt x="126047" y="963294"/>
                  </a:lnTo>
                  <a:lnTo>
                    <a:pt x="143192" y="949642"/>
                  </a:lnTo>
                  <a:lnTo>
                    <a:pt x="156210" y="931862"/>
                  </a:lnTo>
                  <a:lnTo>
                    <a:pt x="181927" y="931862"/>
                  </a:lnTo>
                  <a:lnTo>
                    <a:pt x="197802" y="915987"/>
                  </a:lnTo>
                  <a:lnTo>
                    <a:pt x="47307" y="915987"/>
                  </a:lnTo>
                  <a:lnTo>
                    <a:pt x="38100" y="914082"/>
                  </a:lnTo>
                  <a:lnTo>
                    <a:pt x="30797" y="909002"/>
                  </a:lnTo>
                  <a:lnTo>
                    <a:pt x="25717" y="901382"/>
                  </a:lnTo>
                  <a:lnTo>
                    <a:pt x="23812" y="892175"/>
                  </a:lnTo>
                  <a:lnTo>
                    <a:pt x="25717" y="882967"/>
                  </a:lnTo>
                  <a:lnTo>
                    <a:pt x="30797" y="875664"/>
                  </a:lnTo>
                  <a:lnTo>
                    <a:pt x="38100" y="870267"/>
                  </a:lnTo>
                  <a:lnTo>
                    <a:pt x="47307" y="868679"/>
                  </a:lnTo>
                  <a:lnTo>
                    <a:pt x="71119" y="868679"/>
                  </a:lnTo>
                  <a:lnTo>
                    <a:pt x="71119" y="811529"/>
                  </a:lnTo>
                  <a:close/>
                </a:path>
                <a:path w="2694940" h="975360">
                  <a:moveTo>
                    <a:pt x="82867" y="809307"/>
                  </a:moveTo>
                  <a:lnTo>
                    <a:pt x="71119" y="811529"/>
                  </a:lnTo>
                  <a:lnTo>
                    <a:pt x="71119" y="892175"/>
                  </a:lnTo>
                  <a:lnTo>
                    <a:pt x="69214" y="901382"/>
                  </a:lnTo>
                  <a:lnTo>
                    <a:pt x="64135" y="909002"/>
                  </a:lnTo>
                  <a:lnTo>
                    <a:pt x="56514" y="914082"/>
                  </a:lnTo>
                  <a:lnTo>
                    <a:pt x="47307" y="915987"/>
                  </a:lnTo>
                  <a:lnTo>
                    <a:pt x="197802" y="915987"/>
                  </a:lnTo>
                  <a:lnTo>
                    <a:pt x="213360" y="931862"/>
                  </a:lnTo>
                  <a:lnTo>
                    <a:pt x="239077" y="906144"/>
                  </a:lnTo>
                  <a:lnTo>
                    <a:pt x="336867" y="906144"/>
                  </a:lnTo>
                  <a:lnTo>
                    <a:pt x="347980" y="892175"/>
                  </a:lnTo>
                  <a:lnTo>
                    <a:pt x="328930" y="868679"/>
                  </a:lnTo>
                  <a:lnTo>
                    <a:pt x="316230" y="852804"/>
                  </a:lnTo>
                  <a:lnTo>
                    <a:pt x="156210" y="852804"/>
                  </a:lnTo>
                  <a:lnTo>
                    <a:pt x="143192" y="835025"/>
                  </a:lnTo>
                  <a:lnTo>
                    <a:pt x="126047" y="821054"/>
                  </a:lnTo>
                  <a:lnTo>
                    <a:pt x="105727" y="812482"/>
                  </a:lnTo>
                  <a:lnTo>
                    <a:pt x="82867" y="809307"/>
                  </a:lnTo>
                  <a:close/>
                </a:path>
                <a:path w="2694940" h="975360">
                  <a:moveTo>
                    <a:pt x="290512" y="906144"/>
                  </a:moveTo>
                  <a:lnTo>
                    <a:pt x="239077" y="906144"/>
                  </a:lnTo>
                  <a:lnTo>
                    <a:pt x="264794" y="931862"/>
                  </a:lnTo>
                  <a:lnTo>
                    <a:pt x="290512" y="906144"/>
                  </a:lnTo>
                  <a:close/>
                </a:path>
                <a:path w="2694940" h="975360">
                  <a:moveTo>
                    <a:pt x="336867" y="906144"/>
                  </a:moveTo>
                  <a:lnTo>
                    <a:pt x="290512" y="906144"/>
                  </a:lnTo>
                  <a:lnTo>
                    <a:pt x="316230" y="931862"/>
                  </a:lnTo>
                  <a:lnTo>
                    <a:pt x="336867" y="906144"/>
                  </a:lnTo>
                  <a:close/>
                </a:path>
                <a:path w="2694940" h="975360">
                  <a:moveTo>
                    <a:pt x="71119" y="868679"/>
                  </a:moveTo>
                  <a:lnTo>
                    <a:pt x="47307" y="868679"/>
                  </a:lnTo>
                  <a:lnTo>
                    <a:pt x="56514" y="870267"/>
                  </a:lnTo>
                  <a:lnTo>
                    <a:pt x="64135" y="875664"/>
                  </a:lnTo>
                  <a:lnTo>
                    <a:pt x="69214" y="882967"/>
                  </a:lnTo>
                  <a:lnTo>
                    <a:pt x="71119" y="892175"/>
                  </a:lnTo>
                  <a:lnTo>
                    <a:pt x="71119" y="868679"/>
                  </a:lnTo>
                  <a:close/>
                </a:path>
                <a:path w="2694940" h="975360">
                  <a:moveTo>
                    <a:pt x="2418079" y="2539"/>
                  </a:moveTo>
                  <a:lnTo>
                    <a:pt x="2397760" y="6667"/>
                  </a:lnTo>
                  <a:lnTo>
                    <a:pt x="2371407" y="24447"/>
                  </a:lnTo>
                  <a:lnTo>
                    <a:pt x="2353627" y="50800"/>
                  </a:lnTo>
                  <a:lnTo>
                    <a:pt x="2346960" y="82867"/>
                  </a:lnTo>
                  <a:lnTo>
                    <a:pt x="2353627" y="115252"/>
                  </a:lnTo>
                  <a:lnTo>
                    <a:pt x="2371407" y="141604"/>
                  </a:lnTo>
                  <a:lnTo>
                    <a:pt x="2397760" y="159384"/>
                  </a:lnTo>
                  <a:lnTo>
                    <a:pt x="2429827" y="166052"/>
                  </a:lnTo>
                  <a:lnTo>
                    <a:pt x="2452687" y="162877"/>
                  </a:lnTo>
                  <a:lnTo>
                    <a:pt x="2473007" y="153987"/>
                  </a:lnTo>
                  <a:lnTo>
                    <a:pt x="2490152" y="140334"/>
                  </a:lnTo>
                  <a:lnTo>
                    <a:pt x="2503170" y="122554"/>
                  </a:lnTo>
                  <a:lnTo>
                    <a:pt x="2528887" y="122554"/>
                  </a:lnTo>
                  <a:lnTo>
                    <a:pt x="2544762" y="106679"/>
                  </a:lnTo>
                  <a:lnTo>
                    <a:pt x="2394267" y="106679"/>
                  </a:lnTo>
                  <a:lnTo>
                    <a:pt x="2385060" y="104775"/>
                  </a:lnTo>
                  <a:lnTo>
                    <a:pt x="2377757" y="99694"/>
                  </a:lnTo>
                  <a:lnTo>
                    <a:pt x="2372677" y="92075"/>
                  </a:lnTo>
                  <a:lnTo>
                    <a:pt x="2370772" y="82867"/>
                  </a:lnTo>
                  <a:lnTo>
                    <a:pt x="2372677" y="73659"/>
                  </a:lnTo>
                  <a:lnTo>
                    <a:pt x="2377757" y="66357"/>
                  </a:lnTo>
                  <a:lnTo>
                    <a:pt x="2385060" y="61277"/>
                  </a:lnTo>
                  <a:lnTo>
                    <a:pt x="2394267" y="59372"/>
                  </a:lnTo>
                  <a:lnTo>
                    <a:pt x="2418079" y="59372"/>
                  </a:lnTo>
                  <a:lnTo>
                    <a:pt x="2418079" y="2539"/>
                  </a:lnTo>
                  <a:close/>
                </a:path>
                <a:path w="2694940" h="975360">
                  <a:moveTo>
                    <a:pt x="2429827" y="0"/>
                  </a:moveTo>
                  <a:lnTo>
                    <a:pt x="2418079" y="2539"/>
                  </a:lnTo>
                  <a:lnTo>
                    <a:pt x="2418079" y="82867"/>
                  </a:lnTo>
                  <a:lnTo>
                    <a:pt x="2416175" y="92075"/>
                  </a:lnTo>
                  <a:lnTo>
                    <a:pt x="2411095" y="99694"/>
                  </a:lnTo>
                  <a:lnTo>
                    <a:pt x="2403475" y="104775"/>
                  </a:lnTo>
                  <a:lnTo>
                    <a:pt x="2394267" y="106679"/>
                  </a:lnTo>
                  <a:lnTo>
                    <a:pt x="2544762" y="106679"/>
                  </a:lnTo>
                  <a:lnTo>
                    <a:pt x="2560320" y="122554"/>
                  </a:lnTo>
                  <a:lnTo>
                    <a:pt x="2586037" y="96837"/>
                  </a:lnTo>
                  <a:lnTo>
                    <a:pt x="2683827" y="96837"/>
                  </a:lnTo>
                  <a:lnTo>
                    <a:pt x="2694940" y="82867"/>
                  </a:lnTo>
                  <a:lnTo>
                    <a:pt x="2675890" y="59372"/>
                  </a:lnTo>
                  <a:lnTo>
                    <a:pt x="2663190" y="43497"/>
                  </a:lnTo>
                  <a:lnTo>
                    <a:pt x="2503170" y="43497"/>
                  </a:lnTo>
                  <a:lnTo>
                    <a:pt x="2490152" y="25717"/>
                  </a:lnTo>
                  <a:lnTo>
                    <a:pt x="2473007" y="12064"/>
                  </a:lnTo>
                  <a:lnTo>
                    <a:pt x="2452687" y="3175"/>
                  </a:lnTo>
                  <a:lnTo>
                    <a:pt x="2429827" y="0"/>
                  </a:lnTo>
                  <a:close/>
                </a:path>
                <a:path w="2694940" h="975360">
                  <a:moveTo>
                    <a:pt x="2637472" y="96837"/>
                  </a:moveTo>
                  <a:lnTo>
                    <a:pt x="2586037" y="96837"/>
                  </a:lnTo>
                  <a:lnTo>
                    <a:pt x="2611754" y="122554"/>
                  </a:lnTo>
                  <a:lnTo>
                    <a:pt x="2637472" y="96837"/>
                  </a:lnTo>
                  <a:close/>
                </a:path>
                <a:path w="2694940" h="975360">
                  <a:moveTo>
                    <a:pt x="2683827" y="96837"/>
                  </a:moveTo>
                  <a:lnTo>
                    <a:pt x="2637472" y="96837"/>
                  </a:lnTo>
                  <a:lnTo>
                    <a:pt x="2663190" y="122554"/>
                  </a:lnTo>
                  <a:lnTo>
                    <a:pt x="2683827" y="96837"/>
                  </a:lnTo>
                  <a:close/>
                </a:path>
                <a:path w="2694940" h="975360">
                  <a:moveTo>
                    <a:pt x="2418079" y="59372"/>
                  </a:moveTo>
                  <a:lnTo>
                    <a:pt x="2394267" y="59372"/>
                  </a:lnTo>
                  <a:lnTo>
                    <a:pt x="2403475" y="61277"/>
                  </a:lnTo>
                  <a:lnTo>
                    <a:pt x="2411095" y="66357"/>
                  </a:lnTo>
                  <a:lnTo>
                    <a:pt x="2416175" y="73659"/>
                  </a:lnTo>
                  <a:lnTo>
                    <a:pt x="2418079" y="82867"/>
                  </a:lnTo>
                  <a:lnTo>
                    <a:pt x="2418079" y="59372"/>
                  </a:lnTo>
                  <a:close/>
                </a:path>
              </a:pathLst>
            </a:custGeom>
            <a:solidFill>
              <a:srgbClr val="00AF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/>
          <p:nvPr/>
        </p:nvSpPr>
        <p:spPr>
          <a:xfrm>
            <a:off x="5118100" y="4891087"/>
            <a:ext cx="347980" cy="166370"/>
          </a:xfrm>
          <a:custGeom>
            <a:avLst/>
            <a:gdLst/>
            <a:ahLst/>
            <a:cxnLst/>
            <a:rect l="l" t="t" r="r" b="b"/>
            <a:pathLst>
              <a:path w="347979" h="166370">
                <a:moveTo>
                  <a:pt x="82867" y="0"/>
                </a:moveTo>
                <a:lnTo>
                  <a:pt x="50800" y="6667"/>
                </a:lnTo>
                <a:lnTo>
                  <a:pt x="24447" y="24447"/>
                </a:lnTo>
                <a:lnTo>
                  <a:pt x="6667" y="50800"/>
                </a:lnTo>
                <a:lnTo>
                  <a:pt x="0" y="82867"/>
                </a:lnTo>
                <a:lnTo>
                  <a:pt x="6667" y="115252"/>
                </a:lnTo>
                <a:lnTo>
                  <a:pt x="24447" y="141605"/>
                </a:lnTo>
                <a:lnTo>
                  <a:pt x="50800" y="159385"/>
                </a:lnTo>
                <a:lnTo>
                  <a:pt x="82867" y="166052"/>
                </a:lnTo>
                <a:lnTo>
                  <a:pt x="105727" y="162877"/>
                </a:lnTo>
                <a:lnTo>
                  <a:pt x="126047" y="153987"/>
                </a:lnTo>
                <a:lnTo>
                  <a:pt x="143192" y="140335"/>
                </a:lnTo>
                <a:lnTo>
                  <a:pt x="156210" y="122555"/>
                </a:lnTo>
                <a:lnTo>
                  <a:pt x="181927" y="122555"/>
                </a:lnTo>
                <a:lnTo>
                  <a:pt x="197802" y="106680"/>
                </a:lnTo>
                <a:lnTo>
                  <a:pt x="47307" y="106680"/>
                </a:lnTo>
                <a:lnTo>
                  <a:pt x="38100" y="104775"/>
                </a:lnTo>
                <a:lnTo>
                  <a:pt x="30797" y="99694"/>
                </a:lnTo>
                <a:lnTo>
                  <a:pt x="25717" y="92075"/>
                </a:lnTo>
                <a:lnTo>
                  <a:pt x="23812" y="82867"/>
                </a:lnTo>
                <a:lnTo>
                  <a:pt x="25717" y="73660"/>
                </a:lnTo>
                <a:lnTo>
                  <a:pt x="30797" y="66357"/>
                </a:lnTo>
                <a:lnTo>
                  <a:pt x="38100" y="61277"/>
                </a:lnTo>
                <a:lnTo>
                  <a:pt x="47307" y="59372"/>
                </a:lnTo>
                <a:lnTo>
                  <a:pt x="328929" y="59372"/>
                </a:lnTo>
                <a:lnTo>
                  <a:pt x="316229" y="43497"/>
                </a:lnTo>
                <a:lnTo>
                  <a:pt x="156210" y="43497"/>
                </a:lnTo>
                <a:lnTo>
                  <a:pt x="143192" y="25717"/>
                </a:lnTo>
                <a:lnTo>
                  <a:pt x="126047" y="12064"/>
                </a:lnTo>
                <a:lnTo>
                  <a:pt x="105727" y="3175"/>
                </a:lnTo>
                <a:lnTo>
                  <a:pt x="82867" y="0"/>
                </a:lnTo>
                <a:close/>
              </a:path>
              <a:path w="347979" h="166370">
                <a:moveTo>
                  <a:pt x="328929" y="59372"/>
                </a:moveTo>
                <a:lnTo>
                  <a:pt x="47307" y="59372"/>
                </a:lnTo>
                <a:lnTo>
                  <a:pt x="56514" y="61277"/>
                </a:lnTo>
                <a:lnTo>
                  <a:pt x="64135" y="66357"/>
                </a:lnTo>
                <a:lnTo>
                  <a:pt x="69214" y="73660"/>
                </a:lnTo>
                <a:lnTo>
                  <a:pt x="71120" y="82867"/>
                </a:lnTo>
                <a:lnTo>
                  <a:pt x="69214" y="92075"/>
                </a:lnTo>
                <a:lnTo>
                  <a:pt x="64135" y="99694"/>
                </a:lnTo>
                <a:lnTo>
                  <a:pt x="56514" y="104775"/>
                </a:lnTo>
                <a:lnTo>
                  <a:pt x="47307" y="106680"/>
                </a:lnTo>
                <a:lnTo>
                  <a:pt x="197802" y="106680"/>
                </a:lnTo>
                <a:lnTo>
                  <a:pt x="213360" y="122555"/>
                </a:lnTo>
                <a:lnTo>
                  <a:pt x="239077" y="96837"/>
                </a:lnTo>
                <a:lnTo>
                  <a:pt x="336867" y="96837"/>
                </a:lnTo>
                <a:lnTo>
                  <a:pt x="347979" y="82867"/>
                </a:lnTo>
                <a:lnTo>
                  <a:pt x="328929" y="59372"/>
                </a:lnTo>
                <a:close/>
              </a:path>
              <a:path w="347979" h="166370">
                <a:moveTo>
                  <a:pt x="290512" y="96837"/>
                </a:moveTo>
                <a:lnTo>
                  <a:pt x="239077" y="96837"/>
                </a:lnTo>
                <a:lnTo>
                  <a:pt x="264795" y="122555"/>
                </a:lnTo>
                <a:lnTo>
                  <a:pt x="290512" y="96837"/>
                </a:lnTo>
                <a:close/>
              </a:path>
              <a:path w="347979" h="166370">
                <a:moveTo>
                  <a:pt x="336867" y="96837"/>
                </a:moveTo>
                <a:lnTo>
                  <a:pt x="290512" y="96837"/>
                </a:lnTo>
                <a:lnTo>
                  <a:pt x="316229" y="122555"/>
                </a:lnTo>
                <a:lnTo>
                  <a:pt x="336867" y="96837"/>
                </a:lnTo>
                <a:close/>
              </a:path>
            </a:pathLst>
          </a:custGeom>
          <a:solidFill>
            <a:srgbClr val="CF2D1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9" name="object 49"/>
          <p:cNvGrpSpPr/>
          <p:nvPr/>
        </p:nvGrpSpPr>
        <p:grpSpPr>
          <a:xfrm>
            <a:off x="1625917" y="4828857"/>
            <a:ext cx="1762760" cy="896619"/>
            <a:chOff x="1625917" y="4828857"/>
            <a:chExt cx="1762760" cy="896619"/>
          </a:xfrm>
        </p:grpSpPr>
        <p:sp>
          <p:nvSpPr>
            <p:cNvPr id="50" name="object 50"/>
            <p:cNvSpPr/>
            <p:nvPr/>
          </p:nvSpPr>
          <p:spPr>
            <a:xfrm>
              <a:off x="1871662" y="4993640"/>
              <a:ext cx="1252855" cy="723900"/>
            </a:xfrm>
            <a:custGeom>
              <a:avLst/>
              <a:gdLst/>
              <a:ahLst/>
              <a:cxnLst/>
              <a:rect l="l" t="t" r="r" b="b"/>
              <a:pathLst>
                <a:path w="1252855" h="723900">
                  <a:moveTo>
                    <a:pt x="1252855" y="0"/>
                  </a:moveTo>
                  <a:lnTo>
                    <a:pt x="0" y="0"/>
                  </a:lnTo>
                  <a:lnTo>
                    <a:pt x="0" y="723900"/>
                  </a:lnTo>
                  <a:lnTo>
                    <a:pt x="1252855" y="723900"/>
                  </a:lnTo>
                  <a:lnTo>
                    <a:pt x="125285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871662" y="4993640"/>
              <a:ext cx="1252855" cy="723900"/>
            </a:xfrm>
            <a:custGeom>
              <a:avLst/>
              <a:gdLst/>
              <a:ahLst/>
              <a:cxnLst/>
              <a:rect l="l" t="t" r="r" b="b"/>
              <a:pathLst>
                <a:path w="1252855" h="723900">
                  <a:moveTo>
                    <a:pt x="0" y="723900"/>
                  </a:moveTo>
                  <a:lnTo>
                    <a:pt x="1252855" y="723900"/>
                  </a:lnTo>
                  <a:lnTo>
                    <a:pt x="1252855" y="0"/>
                  </a:lnTo>
                  <a:lnTo>
                    <a:pt x="0" y="0"/>
                  </a:lnTo>
                  <a:lnTo>
                    <a:pt x="0" y="723900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359342" y="4836795"/>
              <a:ext cx="274320" cy="227329"/>
            </a:xfrm>
            <a:custGeom>
              <a:avLst/>
              <a:gdLst/>
              <a:ahLst/>
              <a:cxnLst/>
              <a:rect l="l" t="t" r="r" b="b"/>
              <a:pathLst>
                <a:path w="274319" h="227329">
                  <a:moveTo>
                    <a:pt x="274319" y="113664"/>
                  </a:moveTo>
                  <a:lnTo>
                    <a:pt x="0" y="113664"/>
                  </a:lnTo>
                  <a:lnTo>
                    <a:pt x="137159" y="227012"/>
                  </a:lnTo>
                  <a:lnTo>
                    <a:pt x="274319" y="113664"/>
                  </a:lnTo>
                  <a:close/>
                </a:path>
                <a:path w="274319" h="227329">
                  <a:moveTo>
                    <a:pt x="205739" y="0"/>
                  </a:moveTo>
                  <a:lnTo>
                    <a:pt x="68580" y="0"/>
                  </a:lnTo>
                  <a:lnTo>
                    <a:pt x="68580" y="113664"/>
                  </a:lnTo>
                  <a:lnTo>
                    <a:pt x="205739" y="113664"/>
                  </a:lnTo>
                  <a:lnTo>
                    <a:pt x="205739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2359342" y="4836795"/>
              <a:ext cx="274320" cy="227329"/>
            </a:xfrm>
            <a:custGeom>
              <a:avLst/>
              <a:gdLst/>
              <a:ahLst/>
              <a:cxnLst/>
              <a:rect l="l" t="t" r="r" b="b"/>
              <a:pathLst>
                <a:path w="274319" h="227329">
                  <a:moveTo>
                    <a:pt x="274319" y="113664"/>
                  </a:moveTo>
                  <a:lnTo>
                    <a:pt x="137159" y="227012"/>
                  </a:lnTo>
                  <a:lnTo>
                    <a:pt x="0" y="113664"/>
                  </a:lnTo>
                  <a:lnTo>
                    <a:pt x="68580" y="113664"/>
                  </a:lnTo>
                  <a:lnTo>
                    <a:pt x="68580" y="0"/>
                  </a:lnTo>
                  <a:lnTo>
                    <a:pt x="205739" y="0"/>
                  </a:lnTo>
                  <a:lnTo>
                    <a:pt x="205739" y="113664"/>
                  </a:lnTo>
                  <a:lnTo>
                    <a:pt x="274319" y="113664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633854" y="5210175"/>
              <a:ext cx="212090" cy="291465"/>
            </a:xfrm>
            <a:custGeom>
              <a:avLst/>
              <a:gdLst/>
              <a:ahLst/>
              <a:cxnLst/>
              <a:rect l="l" t="t" r="r" b="b"/>
              <a:pathLst>
                <a:path w="212089" h="291464">
                  <a:moveTo>
                    <a:pt x="106044" y="0"/>
                  </a:moveTo>
                  <a:lnTo>
                    <a:pt x="106044" y="72707"/>
                  </a:lnTo>
                  <a:lnTo>
                    <a:pt x="0" y="72707"/>
                  </a:lnTo>
                  <a:lnTo>
                    <a:pt x="0" y="218440"/>
                  </a:lnTo>
                  <a:lnTo>
                    <a:pt x="106044" y="218440"/>
                  </a:lnTo>
                  <a:lnTo>
                    <a:pt x="106044" y="291147"/>
                  </a:lnTo>
                  <a:lnTo>
                    <a:pt x="211772" y="145415"/>
                  </a:lnTo>
                  <a:lnTo>
                    <a:pt x="106044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633854" y="5210175"/>
              <a:ext cx="212090" cy="291465"/>
            </a:xfrm>
            <a:custGeom>
              <a:avLst/>
              <a:gdLst/>
              <a:ahLst/>
              <a:cxnLst/>
              <a:rect l="l" t="t" r="r" b="b"/>
              <a:pathLst>
                <a:path w="212089" h="291464">
                  <a:moveTo>
                    <a:pt x="106044" y="0"/>
                  </a:moveTo>
                  <a:lnTo>
                    <a:pt x="211772" y="145415"/>
                  </a:lnTo>
                  <a:lnTo>
                    <a:pt x="106044" y="291147"/>
                  </a:lnTo>
                  <a:lnTo>
                    <a:pt x="106044" y="218440"/>
                  </a:lnTo>
                  <a:lnTo>
                    <a:pt x="0" y="218440"/>
                  </a:lnTo>
                  <a:lnTo>
                    <a:pt x="0" y="72707"/>
                  </a:lnTo>
                  <a:lnTo>
                    <a:pt x="106044" y="72707"/>
                  </a:lnTo>
                  <a:lnTo>
                    <a:pt x="106044" y="0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3167062" y="5199380"/>
              <a:ext cx="213360" cy="291465"/>
            </a:xfrm>
            <a:custGeom>
              <a:avLst/>
              <a:gdLst/>
              <a:ahLst/>
              <a:cxnLst/>
              <a:rect l="l" t="t" r="r" b="b"/>
              <a:pathLst>
                <a:path w="213360" h="291464">
                  <a:moveTo>
                    <a:pt x="106679" y="0"/>
                  </a:moveTo>
                  <a:lnTo>
                    <a:pt x="106679" y="72707"/>
                  </a:lnTo>
                  <a:lnTo>
                    <a:pt x="0" y="72707"/>
                  </a:lnTo>
                  <a:lnTo>
                    <a:pt x="0" y="218440"/>
                  </a:lnTo>
                  <a:lnTo>
                    <a:pt x="106679" y="218440"/>
                  </a:lnTo>
                  <a:lnTo>
                    <a:pt x="106679" y="291147"/>
                  </a:lnTo>
                  <a:lnTo>
                    <a:pt x="213360" y="145415"/>
                  </a:lnTo>
                  <a:lnTo>
                    <a:pt x="106679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3167062" y="5199380"/>
              <a:ext cx="213360" cy="291465"/>
            </a:xfrm>
            <a:custGeom>
              <a:avLst/>
              <a:gdLst/>
              <a:ahLst/>
              <a:cxnLst/>
              <a:rect l="l" t="t" r="r" b="b"/>
              <a:pathLst>
                <a:path w="213360" h="291464">
                  <a:moveTo>
                    <a:pt x="106679" y="0"/>
                  </a:moveTo>
                  <a:lnTo>
                    <a:pt x="213360" y="145415"/>
                  </a:lnTo>
                  <a:lnTo>
                    <a:pt x="106679" y="291147"/>
                  </a:lnTo>
                  <a:lnTo>
                    <a:pt x="106679" y="218440"/>
                  </a:lnTo>
                  <a:lnTo>
                    <a:pt x="0" y="218440"/>
                  </a:lnTo>
                  <a:lnTo>
                    <a:pt x="0" y="72707"/>
                  </a:lnTo>
                  <a:lnTo>
                    <a:pt x="106679" y="72707"/>
                  </a:lnTo>
                  <a:lnTo>
                    <a:pt x="106679" y="0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58"/>
          <p:cNvSpPr txBox="1"/>
          <p:nvPr/>
        </p:nvSpPr>
        <p:spPr>
          <a:xfrm>
            <a:off x="2058352" y="5184140"/>
            <a:ext cx="877569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3820">
              <a:lnSpc>
                <a:spcPct val="100000"/>
              </a:lnSpc>
              <a:spcBef>
                <a:spcPts val="100"/>
              </a:spcBef>
            </a:pPr>
            <a:r>
              <a:rPr sz="800" spc="45" dirty="0">
                <a:solidFill>
                  <a:srgbClr val="FFFFFF"/>
                </a:solidFill>
                <a:latin typeface="Calibri"/>
                <a:cs typeface="Calibri"/>
              </a:rPr>
              <a:t>Κ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ρυπ</a:t>
            </a:r>
            <a:r>
              <a:rPr sz="800" spc="35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οσύ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800" spc="35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ημ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α  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κρυπτογράφησης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4399597" y="4828857"/>
            <a:ext cx="1745614" cy="896619"/>
            <a:chOff x="4399597" y="4828857"/>
            <a:chExt cx="1745614" cy="896619"/>
          </a:xfrm>
        </p:grpSpPr>
        <p:sp>
          <p:nvSpPr>
            <p:cNvPr id="60" name="object 60"/>
            <p:cNvSpPr/>
            <p:nvPr/>
          </p:nvSpPr>
          <p:spPr>
            <a:xfrm>
              <a:off x="4407534" y="5207000"/>
              <a:ext cx="213360" cy="291465"/>
            </a:xfrm>
            <a:custGeom>
              <a:avLst/>
              <a:gdLst/>
              <a:ahLst/>
              <a:cxnLst/>
              <a:rect l="l" t="t" r="r" b="b"/>
              <a:pathLst>
                <a:path w="213360" h="291464">
                  <a:moveTo>
                    <a:pt x="106679" y="0"/>
                  </a:moveTo>
                  <a:lnTo>
                    <a:pt x="106679" y="72707"/>
                  </a:lnTo>
                  <a:lnTo>
                    <a:pt x="0" y="72707"/>
                  </a:lnTo>
                  <a:lnTo>
                    <a:pt x="0" y="218440"/>
                  </a:lnTo>
                  <a:lnTo>
                    <a:pt x="106679" y="218440"/>
                  </a:lnTo>
                  <a:lnTo>
                    <a:pt x="106679" y="291147"/>
                  </a:lnTo>
                  <a:lnTo>
                    <a:pt x="213360" y="145415"/>
                  </a:lnTo>
                  <a:lnTo>
                    <a:pt x="106679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4407534" y="5207000"/>
              <a:ext cx="213360" cy="291465"/>
            </a:xfrm>
            <a:custGeom>
              <a:avLst/>
              <a:gdLst/>
              <a:ahLst/>
              <a:cxnLst/>
              <a:rect l="l" t="t" r="r" b="b"/>
              <a:pathLst>
                <a:path w="213360" h="291464">
                  <a:moveTo>
                    <a:pt x="106679" y="0"/>
                  </a:moveTo>
                  <a:lnTo>
                    <a:pt x="213360" y="145415"/>
                  </a:lnTo>
                  <a:lnTo>
                    <a:pt x="106679" y="291147"/>
                  </a:lnTo>
                  <a:lnTo>
                    <a:pt x="106679" y="218440"/>
                  </a:lnTo>
                  <a:lnTo>
                    <a:pt x="0" y="218440"/>
                  </a:lnTo>
                  <a:lnTo>
                    <a:pt x="0" y="72707"/>
                  </a:lnTo>
                  <a:lnTo>
                    <a:pt x="106679" y="72707"/>
                  </a:lnTo>
                  <a:lnTo>
                    <a:pt x="106679" y="0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4640579" y="4993640"/>
              <a:ext cx="1254125" cy="723900"/>
            </a:xfrm>
            <a:custGeom>
              <a:avLst/>
              <a:gdLst/>
              <a:ahLst/>
              <a:cxnLst/>
              <a:rect l="l" t="t" r="r" b="b"/>
              <a:pathLst>
                <a:path w="1254125" h="723900">
                  <a:moveTo>
                    <a:pt x="1254125" y="0"/>
                  </a:moveTo>
                  <a:lnTo>
                    <a:pt x="0" y="0"/>
                  </a:lnTo>
                  <a:lnTo>
                    <a:pt x="0" y="723900"/>
                  </a:lnTo>
                  <a:lnTo>
                    <a:pt x="1254125" y="723900"/>
                  </a:lnTo>
                  <a:lnTo>
                    <a:pt x="125412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4640579" y="4993640"/>
              <a:ext cx="1254125" cy="723900"/>
            </a:xfrm>
            <a:custGeom>
              <a:avLst/>
              <a:gdLst/>
              <a:ahLst/>
              <a:cxnLst/>
              <a:rect l="l" t="t" r="r" b="b"/>
              <a:pathLst>
                <a:path w="1254125" h="723900">
                  <a:moveTo>
                    <a:pt x="0" y="723900"/>
                  </a:moveTo>
                  <a:lnTo>
                    <a:pt x="1254125" y="723900"/>
                  </a:lnTo>
                  <a:lnTo>
                    <a:pt x="1254125" y="0"/>
                  </a:lnTo>
                  <a:lnTo>
                    <a:pt x="0" y="0"/>
                  </a:lnTo>
                  <a:lnTo>
                    <a:pt x="0" y="723900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5133022" y="4836795"/>
              <a:ext cx="273050" cy="227329"/>
            </a:xfrm>
            <a:custGeom>
              <a:avLst/>
              <a:gdLst/>
              <a:ahLst/>
              <a:cxnLst/>
              <a:rect l="l" t="t" r="r" b="b"/>
              <a:pathLst>
                <a:path w="273050" h="227329">
                  <a:moveTo>
                    <a:pt x="272732" y="113664"/>
                  </a:moveTo>
                  <a:lnTo>
                    <a:pt x="0" y="113664"/>
                  </a:lnTo>
                  <a:lnTo>
                    <a:pt x="136525" y="227012"/>
                  </a:lnTo>
                  <a:lnTo>
                    <a:pt x="272732" y="113664"/>
                  </a:lnTo>
                  <a:close/>
                </a:path>
                <a:path w="273050" h="227329">
                  <a:moveTo>
                    <a:pt x="204469" y="0"/>
                  </a:moveTo>
                  <a:lnTo>
                    <a:pt x="68262" y="0"/>
                  </a:lnTo>
                  <a:lnTo>
                    <a:pt x="68262" y="113664"/>
                  </a:lnTo>
                  <a:lnTo>
                    <a:pt x="204469" y="113664"/>
                  </a:lnTo>
                  <a:lnTo>
                    <a:pt x="204469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5133022" y="4836795"/>
              <a:ext cx="273050" cy="227329"/>
            </a:xfrm>
            <a:custGeom>
              <a:avLst/>
              <a:gdLst/>
              <a:ahLst/>
              <a:cxnLst/>
              <a:rect l="l" t="t" r="r" b="b"/>
              <a:pathLst>
                <a:path w="273050" h="227329">
                  <a:moveTo>
                    <a:pt x="272732" y="113664"/>
                  </a:moveTo>
                  <a:lnTo>
                    <a:pt x="136525" y="227012"/>
                  </a:lnTo>
                  <a:lnTo>
                    <a:pt x="0" y="113664"/>
                  </a:lnTo>
                  <a:lnTo>
                    <a:pt x="68262" y="113664"/>
                  </a:lnTo>
                  <a:lnTo>
                    <a:pt x="68262" y="0"/>
                  </a:lnTo>
                  <a:lnTo>
                    <a:pt x="204469" y="0"/>
                  </a:lnTo>
                  <a:lnTo>
                    <a:pt x="204469" y="113664"/>
                  </a:lnTo>
                  <a:lnTo>
                    <a:pt x="272732" y="113664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5923914" y="5199380"/>
              <a:ext cx="213360" cy="291465"/>
            </a:xfrm>
            <a:custGeom>
              <a:avLst/>
              <a:gdLst/>
              <a:ahLst/>
              <a:cxnLst/>
              <a:rect l="l" t="t" r="r" b="b"/>
              <a:pathLst>
                <a:path w="213360" h="291464">
                  <a:moveTo>
                    <a:pt x="106680" y="0"/>
                  </a:moveTo>
                  <a:lnTo>
                    <a:pt x="106680" y="72707"/>
                  </a:lnTo>
                  <a:lnTo>
                    <a:pt x="0" y="72707"/>
                  </a:lnTo>
                  <a:lnTo>
                    <a:pt x="0" y="218440"/>
                  </a:lnTo>
                  <a:lnTo>
                    <a:pt x="106680" y="218440"/>
                  </a:lnTo>
                  <a:lnTo>
                    <a:pt x="106680" y="291147"/>
                  </a:lnTo>
                  <a:lnTo>
                    <a:pt x="213360" y="145415"/>
                  </a:lnTo>
                  <a:lnTo>
                    <a:pt x="1066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5923914" y="5199380"/>
              <a:ext cx="213360" cy="291465"/>
            </a:xfrm>
            <a:custGeom>
              <a:avLst/>
              <a:gdLst/>
              <a:ahLst/>
              <a:cxnLst/>
              <a:rect l="l" t="t" r="r" b="b"/>
              <a:pathLst>
                <a:path w="213360" h="291464">
                  <a:moveTo>
                    <a:pt x="106680" y="0"/>
                  </a:moveTo>
                  <a:lnTo>
                    <a:pt x="213360" y="145415"/>
                  </a:lnTo>
                  <a:lnTo>
                    <a:pt x="106680" y="291147"/>
                  </a:lnTo>
                  <a:lnTo>
                    <a:pt x="106680" y="218440"/>
                  </a:lnTo>
                  <a:lnTo>
                    <a:pt x="0" y="218440"/>
                  </a:lnTo>
                  <a:lnTo>
                    <a:pt x="0" y="72707"/>
                  </a:lnTo>
                  <a:lnTo>
                    <a:pt x="106680" y="72707"/>
                  </a:lnTo>
                  <a:lnTo>
                    <a:pt x="106680" y="0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8" name="object 68"/>
          <p:cNvSpPr txBox="1"/>
          <p:nvPr/>
        </p:nvSpPr>
        <p:spPr>
          <a:xfrm>
            <a:off x="4828857" y="5305742"/>
            <a:ext cx="10375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αποκρυπτογράφησης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9" name="object 69"/>
          <p:cNvSpPr txBox="1">
            <a:spLocks noGrp="1"/>
          </p:cNvSpPr>
          <p:nvPr>
            <p:ph type="title"/>
          </p:nvPr>
        </p:nvSpPr>
        <p:spPr>
          <a:xfrm>
            <a:off x="855344" y="772477"/>
            <a:ext cx="519811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0" spc="185" dirty="0">
                <a:solidFill>
                  <a:srgbClr val="000000"/>
                </a:solidFill>
                <a:latin typeface="Times New Roman"/>
                <a:cs typeface="Times New Roman"/>
              </a:rPr>
              <a:t>Ασύμμετρη</a:t>
            </a:r>
            <a:r>
              <a:rPr sz="2200" b="0" spc="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75" dirty="0">
                <a:solidFill>
                  <a:srgbClr val="000000"/>
                </a:solidFill>
                <a:latin typeface="Times New Roman"/>
                <a:cs typeface="Times New Roman"/>
              </a:rPr>
              <a:t>κρυπτογραφία:</a:t>
            </a:r>
            <a:r>
              <a:rPr sz="2200" b="0" spc="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60" dirty="0">
                <a:solidFill>
                  <a:srgbClr val="000000"/>
                </a:solidFill>
                <a:latin typeface="Times New Roman"/>
                <a:cs typeface="Times New Roman"/>
              </a:rPr>
              <a:t>Διαδικασία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692150" y="1482288"/>
            <a:ext cx="6964680" cy="809625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173355" indent="-160655">
              <a:lnSpc>
                <a:spcPct val="100000"/>
              </a:lnSpc>
              <a:spcBef>
                <a:spcPts val="635"/>
              </a:spcBef>
              <a:buClr>
                <a:srgbClr val="FFB800"/>
              </a:buClr>
              <a:buSzPct val="142857"/>
              <a:buFont typeface="Arial"/>
              <a:buChar char="•"/>
              <a:tabLst>
                <a:tab pos="173355" algn="l"/>
              </a:tabLst>
            </a:pPr>
            <a:r>
              <a:rPr sz="1400" spc="95" dirty="0">
                <a:latin typeface="Calibri"/>
                <a:cs typeface="Calibri"/>
              </a:rPr>
              <a:t>Βασικά,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η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τεχνική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στοχεύει:</a:t>
            </a:r>
            <a:endParaRPr sz="1400">
              <a:latin typeface="Calibri"/>
              <a:cs typeface="Calibri"/>
            </a:endParaRPr>
          </a:p>
          <a:p>
            <a:pPr marL="556260" marR="5080" lvl="1" indent="-342900">
              <a:lnSpc>
                <a:spcPct val="95100"/>
              </a:lnSpc>
              <a:spcBef>
                <a:spcPts val="705"/>
              </a:spcBef>
              <a:buSzPct val="128000"/>
              <a:buAutoNum type="arabicPeriod"/>
              <a:tabLst>
                <a:tab pos="554990" algn="l"/>
                <a:tab pos="555625" algn="l"/>
              </a:tabLst>
            </a:pPr>
            <a:r>
              <a:rPr sz="1250" spc="95" dirty="0">
                <a:latin typeface="Calibri"/>
                <a:cs typeface="Calibri"/>
              </a:rPr>
              <a:t>Κάθε</a:t>
            </a:r>
            <a:r>
              <a:rPr sz="1250" spc="13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διαχειριστής</a:t>
            </a:r>
            <a:r>
              <a:rPr sz="1250" spc="13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IT/OT,</a:t>
            </a:r>
            <a:r>
              <a:rPr sz="1250" spc="13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εξοπλισμός</a:t>
            </a:r>
            <a:r>
              <a:rPr sz="1250" spc="13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βιομηχανικού</a:t>
            </a:r>
            <a:r>
              <a:rPr sz="1250" spc="13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δικτύου</a:t>
            </a:r>
            <a:r>
              <a:rPr sz="1250" spc="13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ή</a:t>
            </a:r>
            <a:r>
              <a:rPr sz="1250" spc="13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διαδικασία</a:t>
            </a:r>
            <a:r>
              <a:rPr sz="1250" spc="1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ΠΡΕΠΕΙ</a:t>
            </a:r>
            <a:r>
              <a:rPr sz="1250" spc="13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να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δημιουργεί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δύο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σχετικά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κλειδιά: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076325" y="2320357"/>
            <a:ext cx="2953385" cy="534035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540"/>
              </a:spcBef>
              <a:buSzPct val="127272"/>
              <a:buFont typeface="Arial"/>
              <a:buChar char="•"/>
              <a:tabLst>
                <a:tab pos="194945" algn="l"/>
              </a:tabLst>
            </a:pPr>
            <a:r>
              <a:rPr sz="1100" b="1" spc="85" dirty="0">
                <a:latin typeface="Calibri"/>
                <a:cs typeface="Calibri"/>
              </a:rPr>
              <a:t>1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Ιδιωτικό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κλειδί: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μόνο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στον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του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κλειδιού</a:t>
            </a:r>
            <a:endParaRPr sz="110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865"/>
              </a:spcBef>
              <a:buSzPct val="127272"/>
              <a:buFont typeface="Arial"/>
              <a:buChar char="•"/>
              <a:tabLst>
                <a:tab pos="194945" algn="l"/>
              </a:tabLst>
            </a:pPr>
            <a:r>
              <a:rPr sz="1100" b="1" spc="85" dirty="0">
                <a:latin typeface="Calibri"/>
                <a:cs typeface="Calibri"/>
              </a:rPr>
              <a:t>1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Δημόσιο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κλειδί: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σε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όλες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τις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οντότητες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893444" y="2894965"/>
            <a:ext cx="6229350" cy="63944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355600" marR="5080" indent="-342900" algn="just">
              <a:lnSpc>
                <a:spcPct val="97200"/>
              </a:lnSpc>
              <a:spcBef>
                <a:spcPts val="150"/>
              </a:spcBef>
            </a:pPr>
            <a:r>
              <a:rPr sz="1600" spc="-5" dirty="0">
                <a:latin typeface="Calibri"/>
                <a:cs typeface="Calibri"/>
              </a:rPr>
              <a:t>2.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Μία </a:t>
            </a:r>
            <a:r>
              <a:rPr sz="1250" spc="65" dirty="0">
                <a:latin typeface="Calibri"/>
                <a:cs typeface="Calibri"/>
              </a:rPr>
              <a:t>από </a:t>
            </a:r>
            <a:r>
              <a:rPr sz="1250" spc="40" dirty="0">
                <a:latin typeface="Calibri"/>
                <a:cs typeface="Calibri"/>
              </a:rPr>
              <a:t>τις </a:t>
            </a:r>
            <a:r>
              <a:rPr sz="1250" spc="55" dirty="0">
                <a:latin typeface="Calibri"/>
                <a:cs typeface="Calibri"/>
              </a:rPr>
              <a:t>εμπλεκόμενες οντότητες </a:t>
            </a:r>
            <a:r>
              <a:rPr sz="1250" b="1" spc="60" dirty="0">
                <a:latin typeface="Calibri"/>
                <a:cs typeface="Calibri"/>
              </a:rPr>
              <a:t>κρυπτογραφεί </a:t>
            </a:r>
            <a:r>
              <a:rPr sz="1250" spc="55" dirty="0">
                <a:latin typeface="Calibri"/>
                <a:cs typeface="Calibri"/>
              </a:rPr>
              <a:t>το </a:t>
            </a:r>
            <a:r>
              <a:rPr sz="1250" spc="60" dirty="0">
                <a:latin typeface="Calibri"/>
                <a:cs typeface="Calibri"/>
              </a:rPr>
              <a:t>μήνυμα </a:t>
            </a:r>
            <a:r>
              <a:rPr sz="1250" spc="55" dirty="0">
                <a:latin typeface="Calibri"/>
                <a:cs typeface="Calibri"/>
              </a:rPr>
              <a:t>χρησιμοποιώντας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το "δημόσιο </a:t>
            </a:r>
            <a:r>
              <a:rPr sz="1250" spc="45" dirty="0">
                <a:latin typeface="Calibri"/>
                <a:cs typeface="Calibri"/>
              </a:rPr>
              <a:t>κλειδί" </a:t>
            </a:r>
            <a:r>
              <a:rPr sz="1250" spc="60" dirty="0">
                <a:latin typeface="Calibri"/>
                <a:cs typeface="Calibri"/>
              </a:rPr>
              <a:t>του </a:t>
            </a:r>
            <a:r>
              <a:rPr sz="1250" spc="55" dirty="0">
                <a:latin typeface="Calibri"/>
                <a:cs typeface="Calibri"/>
              </a:rPr>
              <a:t>προορισμού, </a:t>
            </a:r>
            <a:r>
              <a:rPr sz="1250" spc="65" dirty="0">
                <a:latin typeface="Calibri"/>
                <a:cs typeface="Calibri"/>
              </a:rPr>
              <a:t>καθώς </a:t>
            </a:r>
            <a:r>
              <a:rPr sz="1250" spc="45" dirty="0">
                <a:latin typeface="Calibri"/>
                <a:cs typeface="Calibri"/>
              </a:rPr>
              <a:t>είναι </a:t>
            </a:r>
            <a:r>
              <a:rPr sz="1250" spc="65" dirty="0">
                <a:latin typeface="Calibri"/>
                <a:cs typeface="Calibri"/>
              </a:rPr>
              <a:t>η </a:t>
            </a:r>
            <a:r>
              <a:rPr sz="1250" spc="60" dirty="0">
                <a:latin typeface="Calibri"/>
                <a:cs typeface="Calibri"/>
              </a:rPr>
              <a:t>μόνη </a:t>
            </a:r>
            <a:r>
              <a:rPr sz="1250" spc="55" dirty="0">
                <a:latin typeface="Calibri"/>
                <a:cs typeface="Calibri"/>
              </a:rPr>
              <a:t>οντότητα </a:t>
            </a:r>
            <a:r>
              <a:rPr sz="1250" spc="65" dirty="0">
                <a:latin typeface="Calibri"/>
                <a:cs typeface="Calibri"/>
              </a:rPr>
              <a:t>που </a:t>
            </a:r>
            <a:r>
              <a:rPr sz="1250" spc="50" dirty="0">
                <a:latin typeface="Calibri"/>
                <a:cs typeface="Calibri"/>
              </a:rPr>
              <a:t>διαθέτει </a:t>
            </a:r>
            <a:r>
              <a:rPr sz="1250" spc="55" dirty="0">
                <a:latin typeface="Calibri"/>
                <a:cs typeface="Calibri"/>
              </a:rPr>
              <a:t> το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50" dirty="0">
                <a:latin typeface="Calibri"/>
                <a:cs typeface="Calibri"/>
              </a:rPr>
              <a:t>ιδιωτικό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45" dirty="0">
                <a:latin typeface="Calibri"/>
                <a:cs typeface="Calibri"/>
              </a:rPr>
              <a:t>κλειδί.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980122" y="3759200"/>
            <a:ext cx="676910" cy="390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77520" algn="just">
              <a:lnSpc>
                <a:spcPct val="100000"/>
              </a:lnSpc>
              <a:spcBef>
                <a:spcPts val="100"/>
              </a:spcBef>
            </a:pPr>
            <a:r>
              <a:rPr sz="600" spc="20" dirty="0">
                <a:latin typeface="Calibri"/>
                <a:cs typeface="Calibri"/>
              </a:rPr>
              <a:t>Α</a:t>
            </a:r>
            <a:r>
              <a:rPr sz="600" spc="15" dirty="0">
                <a:latin typeface="Calibri"/>
                <a:cs typeface="Calibri"/>
              </a:rPr>
              <a:t>π</a:t>
            </a:r>
            <a:r>
              <a:rPr sz="600" spc="10" dirty="0">
                <a:latin typeface="Calibri"/>
                <a:cs typeface="Calibri"/>
              </a:rPr>
              <a:t>λ</a:t>
            </a:r>
            <a:r>
              <a:rPr sz="600" spc="15" dirty="0">
                <a:latin typeface="Calibri"/>
                <a:cs typeface="Calibri"/>
              </a:rPr>
              <a:t>ό  </a:t>
            </a:r>
            <a:r>
              <a:rPr sz="600" spc="10" dirty="0">
                <a:latin typeface="Calibri"/>
                <a:cs typeface="Calibri"/>
              </a:rPr>
              <a:t>κείμεν</a:t>
            </a:r>
            <a:r>
              <a:rPr sz="600" spc="15" dirty="0">
                <a:latin typeface="Calibri"/>
                <a:cs typeface="Calibri"/>
              </a:rPr>
              <a:t>ο:</a:t>
            </a:r>
            <a:r>
              <a:rPr sz="600" spc="-15" dirty="0">
                <a:latin typeface="Calibri"/>
                <a:cs typeface="Calibri"/>
              </a:rPr>
              <a:t> </a:t>
            </a:r>
            <a:r>
              <a:rPr sz="600" i="1" spc="40" dirty="0">
                <a:latin typeface="Calibri"/>
                <a:cs typeface="Calibri"/>
              </a:rPr>
              <a:t>"</a:t>
            </a:r>
            <a:r>
              <a:rPr sz="600" i="1" spc="55" dirty="0">
                <a:latin typeface="Calibri"/>
                <a:cs typeface="Calibri"/>
              </a:rPr>
              <a:t>Αλλ</a:t>
            </a:r>
            <a:r>
              <a:rPr sz="600" i="1" spc="65" dirty="0">
                <a:latin typeface="Calibri"/>
                <a:cs typeface="Calibri"/>
              </a:rPr>
              <a:t>ά</a:t>
            </a:r>
            <a:r>
              <a:rPr sz="600" i="1" spc="35" dirty="0">
                <a:latin typeface="Calibri"/>
                <a:cs typeface="Calibri"/>
              </a:rPr>
              <a:t>ξτε </a:t>
            </a:r>
            <a:r>
              <a:rPr sz="600" i="1" spc="20" dirty="0">
                <a:latin typeface="Calibri"/>
                <a:cs typeface="Calibri"/>
              </a:rPr>
              <a:t> </a:t>
            </a:r>
            <a:r>
              <a:rPr sz="600" i="1" spc="50" dirty="0">
                <a:latin typeface="Calibri"/>
                <a:cs typeface="Calibri"/>
              </a:rPr>
              <a:t>εξουσία/δυναμία</a:t>
            </a:r>
            <a:endParaRPr sz="600">
              <a:latin typeface="Calibri"/>
              <a:cs typeface="Calibri"/>
            </a:endParaRPr>
          </a:p>
          <a:p>
            <a:pPr marL="229235">
              <a:lnSpc>
                <a:spcPts val="710"/>
              </a:lnSpc>
            </a:pPr>
            <a:r>
              <a:rPr sz="600" i="1" spc="40" dirty="0">
                <a:latin typeface="Calibri"/>
                <a:cs typeface="Calibri"/>
              </a:rPr>
              <a:t>γεννήτριας"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813560" y="3816032"/>
            <a:ext cx="2921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5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600" b="1" spc="6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600" b="1" spc="80" dirty="0">
                <a:solidFill>
                  <a:srgbClr val="FFFFFF"/>
                </a:solidFill>
                <a:latin typeface="Calibri"/>
                <a:cs typeface="Calibri"/>
              </a:rPr>
              <a:t>AD</a:t>
            </a:r>
            <a:r>
              <a:rPr sz="600" b="1" spc="9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2810827" y="3982084"/>
            <a:ext cx="831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10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2572702" y="4166552"/>
            <a:ext cx="1022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4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3600450" y="3938587"/>
            <a:ext cx="508000" cy="209550"/>
          </a:xfrm>
          <a:prstGeom prst="rect">
            <a:avLst/>
          </a:prstGeom>
        </p:spPr>
        <p:txBody>
          <a:bodyPr vert="horz" wrap="square" lIns="0" tIns="36194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284"/>
              </a:spcBef>
            </a:pPr>
            <a:r>
              <a:rPr sz="450" spc="20" dirty="0">
                <a:latin typeface="Calibri"/>
                <a:cs typeface="Calibri"/>
              </a:rPr>
              <a:t>Κ</a:t>
            </a:r>
            <a:r>
              <a:rPr sz="450" spc="25" dirty="0">
                <a:latin typeface="Calibri"/>
                <a:cs typeface="Calibri"/>
              </a:rPr>
              <a:t>υπ</a:t>
            </a:r>
            <a:r>
              <a:rPr sz="450" spc="20" dirty="0">
                <a:latin typeface="Calibri"/>
                <a:cs typeface="Calibri"/>
              </a:rPr>
              <a:t>ρ</a:t>
            </a:r>
            <a:r>
              <a:rPr sz="450" dirty="0">
                <a:latin typeface="Calibri"/>
                <a:cs typeface="Calibri"/>
              </a:rPr>
              <a:t>ι</a:t>
            </a:r>
            <a:r>
              <a:rPr sz="450" spc="25" dirty="0">
                <a:latin typeface="Calibri"/>
                <a:cs typeface="Calibri"/>
              </a:rPr>
              <a:t>α</a:t>
            </a:r>
            <a:r>
              <a:rPr sz="450" spc="15" dirty="0">
                <a:latin typeface="Calibri"/>
                <a:cs typeface="Calibri"/>
              </a:rPr>
              <a:t>κ</a:t>
            </a:r>
            <a:r>
              <a:rPr sz="450" spc="35" dirty="0">
                <a:latin typeface="Calibri"/>
                <a:cs typeface="Calibri"/>
              </a:rPr>
              <a:t>ό</a:t>
            </a:r>
            <a:r>
              <a:rPr sz="450" spc="-5" dirty="0">
                <a:latin typeface="Calibri"/>
                <a:cs typeface="Calibri"/>
              </a:rPr>
              <a:t> </a:t>
            </a:r>
            <a:r>
              <a:rPr sz="450" spc="20" dirty="0">
                <a:latin typeface="Calibri"/>
                <a:cs typeface="Calibri"/>
              </a:rPr>
              <a:t>κε</a:t>
            </a:r>
            <a:r>
              <a:rPr sz="450" spc="15" dirty="0">
                <a:latin typeface="Calibri"/>
                <a:cs typeface="Calibri"/>
              </a:rPr>
              <a:t>ίμ</a:t>
            </a:r>
            <a:r>
              <a:rPr sz="450" spc="20" dirty="0">
                <a:latin typeface="Calibri"/>
                <a:cs typeface="Calibri"/>
              </a:rPr>
              <a:t>εν</a:t>
            </a:r>
            <a:r>
              <a:rPr sz="450" spc="25" dirty="0">
                <a:latin typeface="Calibri"/>
                <a:cs typeface="Calibri"/>
              </a:rPr>
              <a:t>ο</a:t>
            </a:r>
            <a:r>
              <a:rPr sz="450" spc="15" dirty="0">
                <a:latin typeface="Calibri"/>
                <a:cs typeface="Calibri"/>
              </a:rPr>
              <a:t>:</a:t>
            </a:r>
            <a:endParaRPr sz="450">
              <a:latin typeface="Calibri"/>
              <a:cs typeface="Calibri"/>
            </a:endParaRPr>
          </a:p>
          <a:p>
            <a:pPr marR="52705" algn="r">
              <a:lnSpc>
                <a:spcPct val="100000"/>
              </a:lnSpc>
              <a:spcBef>
                <a:spcPts val="185"/>
              </a:spcBef>
            </a:pPr>
            <a:r>
              <a:rPr sz="450" i="1" spc="5" dirty="0">
                <a:latin typeface="Calibri"/>
                <a:cs typeface="Calibri"/>
              </a:rPr>
              <a:t>"5&amp;321ffd421"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3266440" y="4231322"/>
            <a:ext cx="928369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spc="55" dirty="0">
                <a:latin typeface="Calibri"/>
                <a:cs typeface="Calibri"/>
              </a:rPr>
              <a:t>Κανάλι</a:t>
            </a:r>
            <a:r>
              <a:rPr sz="700" b="1" spc="-25" dirty="0">
                <a:latin typeface="Calibri"/>
                <a:cs typeface="Calibri"/>
              </a:rPr>
              <a:t> </a:t>
            </a:r>
            <a:r>
              <a:rPr sz="700" b="1" spc="45" dirty="0">
                <a:latin typeface="Calibri"/>
                <a:cs typeface="Calibri"/>
              </a:rPr>
              <a:t>επικοινωνίας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5666740" y="3771900"/>
            <a:ext cx="379095" cy="209550"/>
          </a:xfrm>
          <a:prstGeom prst="rect">
            <a:avLst/>
          </a:prstGeom>
        </p:spPr>
        <p:txBody>
          <a:bodyPr vert="horz" wrap="square" lIns="0" tIns="36194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284"/>
              </a:spcBef>
            </a:pPr>
            <a:r>
              <a:rPr sz="450" b="1" spc="-10" dirty="0">
                <a:solidFill>
                  <a:srgbClr val="FFFFFF"/>
                </a:solidFill>
                <a:latin typeface="Calibri"/>
                <a:cs typeface="Calibri"/>
              </a:rPr>
              <a:t>HMI</a:t>
            </a:r>
            <a:endParaRPr sz="4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85"/>
              </a:spcBef>
            </a:pPr>
            <a:r>
              <a:rPr sz="450" b="1" spc="5" dirty="0">
                <a:solidFill>
                  <a:srgbClr val="FFFFFF"/>
                </a:solidFill>
                <a:latin typeface="Calibri"/>
                <a:cs typeface="Calibri"/>
              </a:rPr>
              <a:t>(υποσταθμός)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5243512" y="4210367"/>
            <a:ext cx="8382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20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6152515" y="3699192"/>
            <a:ext cx="675005" cy="390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600" spc="55" dirty="0">
                <a:latin typeface="Calibri"/>
                <a:cs typeface="Calibri"/>
              </a:rPr>
              <a:t>Απλό </a:t>
            </a:r>
            <a:r>
              <a:rPr sz="600" spc="40" dirty="0">
                <a:latin typeface="Calibri"/>
                <a:cs typeface="Calibri"/>
              </a:rPr>
              <a:t>κείμενο: </a:t>
            </a:r>
            <a:r>
              <a:rPr sz="600" spc="45" dirty="0">
                <a:latin typeface="Calibri"/>
                <a:cs typeface="Calibri"/>
              </a:rPr>
              <a:t> </a:t>
            </a:r>
            <a:r>
              <a:rPr sz="600" i="1" spc="50" dirty="0">
                <a:latin typeface="Calibri"/>
                <a:cs typeface="Calibri"/>
              </a:rPr>
              <a:t>"Αλλάξτε </a:t>
            </a:r>
            <a:r>
              <a:rPr sz="600" i="1" spc="55" dirty="0">
                <a:latin typeface="Calibri"/>
                <a:cs typeface="Calibri"/>
              </a:rPr>
              <a:t> </a:t>
            </a:r>
            <a:r>
              <a:rPr sz="600" i="1" spc="50" dirty="0">
                <a:latin typeface="Calibri"/>
                <a:cs typeface="Calibri"/>
              </a:rPr>
              <a:t>εξουσία/δυναμία </a:t>
            </a:r>
            <a:r>
              <a:rPr sz="600" i="1" spc="-130" dirty="0">
                <a:latin typeface="Calibri"/>
                <a:cs typeface="Calibri"/>
              </a:rPr>
              <a:t> </a:t>
            </a:r>
            <a:r>
              <a:rPr sz="600" i="1" spc="40" dirty="0">
                <a:latin typeface="Calibri"/>
                <a:cs typeface="Calibri"/>
              </a:rPr>
              <a:t>γεννήτριας"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8030209" y="2511425"/>
            <a:ext cx="3488690" cy="1419225"/>
          </a:xfrm>
          <a:prstGeom prst="rect">
            <a:avLst/>
          </a:prstGeom>
          <a:ln w="15875">
            <a:solidFill>
              <a:srgbClr val="B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 marR="40005" algn="ctr">
              <a:lnSpc>
                <a:spcPct val="100000"/>
              </a:lnSpc>
              <a:spcBef>
                <a:spcPts val="695"/>
              </a:spcBef>
            </a:pPr>
            <a:r>
              <a:rPr sz="1100" spc="85" dirty="0">
                <a:latin typeface="Calibri"/>
                <a:cs typeface="Calibri"/>
              </a:rPr>
              <a:t>Τα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δύο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αυτά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κλειδιά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είναι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διαφορετικά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8417559" y="3878897"/>
            <a:ext cx="2666365" cy="527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αλλά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στενά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συνδεδεμένα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μεταξύ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τους, </a:t>
            </a:r>
            <a:r>
              <a:rPr sz="1100" spc="-229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επιτρέποντας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την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κρυπτογράφηση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και </a:t>
            </a:r>
            <a:r>
              <a:rPr sz="1100" spc="-229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αποκρυπτογράφηση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πληροφοριών.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1438910" y="4582477"/>
            <a:ext cx="1007744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25" b="1" spc="104" baseline="5847" dirty="0">
                <a:latin typeface="Calibri"/>
                <a:cs typeface="Calibri"/>
              </a:rPr>
              <a:t>Δημόσιο</a:t>
            </a:r>
            <a:r>
              <a:rPr sz="1425" b="1" spc="7" baseline="5847" dirty="0">
                <a:latin typeface="Calibri"/>
                <a:cs typeface="Calibri"/>
              </a:rPr>
              <a:t> </a:t>
            </a:r>
            <a:r>
              <a:rPr sz="1425" b="1" spc="52" baseline="5847" dirty="0">
                <a:latin typeface="Calibri"/>
                <a:cs typeface="Calibri"/>
              </a:rPr>
              <a:t>κλειδί</a:t>
            </a:r>
            <a:r>
              <a:rPr sz="1425" b="1" spc="405" baseline="5847" dirty="0">
                <a:latin typeface="Calibri"/>
                <a:cs typeface="Calibri"/>
              </a:rPr>
              <a:t> </a:t>
            </a:r>
            <a:r>
              <a:rPr sz="600" spc="60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5189854" y="4609147"/>
            <a:ext cx="7366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45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5494020" y="4571047"/>
            <a:ext cx="85471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 spc="40" dirty="0">
                <a:latin typeface="Calibri"/>
                <a:cs typeface="Calibri"/>
              </a:rPr>
              <a:t>Ιδιωτικό</a:t>
            </a:r>
            <a:r>
              <a:rPr sz="950" b="1" spc="-40" dirty="0">
                <a:latin typeface="Calibri"/>
                <a:cs typeface="Calibri"/>
              </a:rPr>
              <a:t> </a:t>
            </a:r>
            <a:r>
              <a:rPr sz="950" b="1" spc="35" dirty="0">
                <a:latin typeface="Calibri"/>
                <a:cs typeface="Calibri"/>
              </a:rPr>
              <a:t>κλειδί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3525520" y="5184140"/>
            <a:ext cx="2165350" cy="227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84300">
              <a:lnSpc>
                <a:spcPts val="795"/>
              </a:lnSpc>
              <a:spcBef>
                <a:spcPts val="100"/>
              </a:spcBef>
            </a:pP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Κρυπτοσύστημα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ts val="795"/>
              </a:lnSpc>
            </a:pPr>
            <a:r>
              <a:rPr sz="800" b="1" spc="50" dirty="0">
                <a:solidFill>
                  <a:srgbClr val="931100"/>
                </a:solidFill>
                <a:latin typeface="Calibri"/>
                <a:cs typeface="Calibri"/>
              </a:rPr>
              <a:t>Κρυπτογραφημένο</a:t>
            </a:r>
            <a:r>
              <a:rPr sz="800" b="1" spc="-15" dirty="0">
                <a:solidFill>
                  <a:srgbClr val="931100"/>
                </a:solidFill>
                <a:latin typeface="Calibri"/>
                <a:cs typeface="Calibri"/>
              </a:rPr>
              <a:t> </a:t>
            </a:r>
            <a:r>
              <a:rPr sz="800" b="1" spc="45" dirty="0">
                <a:solidFill>
                  <a:srgbClr val="931100"/>
                </a:solidFill>
                <a:latin typeface="Calibri"/>
                <a:cs typeface="Calibri"/>
              </a:rPr>
              <a:t>κείμενο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966469" y="5251767"/>
            <a:ext cx="6578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50" dirty="0">
                <a:latin typeface="Calibri"/>
                <a:cs typeface="Calibri"/>
              </a:rPr>
              <a:t>Απλό</a:t>
            </a:r>
            <a:r>
              <a:rPr sz="800" spc="-4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κείμενο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6186804" y="5258117"/>
            <a:ext cx="6578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50" dirty="0">
                <a:latin typeface="Calibri"/>
                <a:cs typeface="Calibri"/>
              </a:rPr>
              <a:t>Απλό</a:t>
            </a:r>
            <a:r>
              <a:rPr sz="800" spc="-4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κείμενο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22554" y="5720397"/>
            <a:ext cx="4408805" cy="4705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325" marR="2106295">
              <a:lnSpc>
                <a:spcPct val="134700"/>
              </a:lnSpc>
              <a:spcBef>
                <a:spcPts val="100"/>
              </a:spcBef>
            </a:pPr>
            <a:r>
              <a:rPr sz="600" spc="75" dirty="0">
                <a:latin typeface="Calibri"/>
                <a:cs typeface="Calibri"/>
              </a:rPr>
              <a:t>Πηγή</a:t>
            </a:r>
            <a:r>
              <a:rPr sz="600" spc="30" dirty="0">
                <a:latin typeface="Calibri"/>
                <a:cs typeface="Calibri"/>
              </a:rPr>
              <a:t> </a:t>
            </a:r>
            <a:r>
              <a:rPr sz="600" spc="60" dirty="0">
                <a:latin typeface="Calibri"/>
                <a:cs typeface="Calibri"/>
              </a:rPr>
              <a:t>και</a:t>
            </a:r>
            <a:r>
              <a:rPr sz="600" spc="30" dirty="0">
                <a:latin typeface="Calibri"/>
                <a:cs typeface="Calibri"/>
              </a:rPr>
              <a:t> </a:t>
            </a:r>
            <a:r>
              <a:rPr sz="600" spc="75" dirty="0">
                <a:latin typeface="Calibri"/>
                <a:cs typeface="Calibri"/>
              </a:rPr>
              <a:t>πηγή</a:t>
            </a:r>
            <a:r>
              <a:rPr sz="600" spc="35" dirty="0">
                <a:latin typeface="Calibri"/>
                <a:cs typeface="Calibri"/>
              </a:rPr>
              <a:t> </a:t>
            </a:r>
            <a:r>
              <a:rPr sz="600" spc="65" dirty="0">
                <a:latin typeface="Calibri"/>
                <a:cs typeface="Calibri"/>
              </a:rPr>
              <a:t>σχήματος:</a:t>
            </a:r>
            <a:r>
              <a:rPr sz="600" spc="35" dirty="0">
                <a:latin typeface="Calibri"/>
                <a:cs typeface="Calibri"/>
              </a:rPr>
              <a:t> </a:t>
            </a:r>
            <a:r>
              <a:rPr sz="600" spc="60" dirty="0">
                <a:solidFill>
                  <a:srgbClr val="333333"/>
                </a:solidFill>
                <a:latin typeface="Calibri"/>
                <a:cs typeface="Calibri"/>
              </a:rPr>
              <a:t>CryptoTool.net,</a:t>
            </a:r>
            <a:r>
              <a:rPr sz="600" spc="3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600" spc="75" dirty="0">
                <a:solidFill>
                  <a:srgbClr val="333333"/>
                </a:solidFill>
                <a:latin typeface="Calibri"/>
                <a:cs typeface="Calibri"/>
              </a:rPr>
              <a:t>RSA</a:t>
            </a:r>
            <a:r>
              <a:rPr sz="600" spc="2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600" spc="70" dirty="0">
                <a:solidFill>
                  <a:srgbClr val="333333"/>
                </a:solidFill>
                <a:latin typeface="Calibri"/>
                <a:cs typeface="Calibri"/>
              </a:rPr>
              <a:t>Key</a:t>
            </a:r>
            <a:r>
              <a:rPr sz="600" spc="3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600" spc="35" dirty="0">
                <a:solidFill>
                  <a:srgbClr val="333333"/>
                </a:solidFill>
                <a:latin typeface="Calibri"/>
                <a:cs typeface="Calibri"/>
              </a:rPr>
              <a:t>, </a:t>
            </a:r>
            <a:r>
              <a:rPr sz="600" spc="65" dirty="0">
                <a:solidFill>
                  <a:srgbClr val="333333"/>
                </a:solidFill>
                <a:latin typeface="Calibri"/>
                <a:cs typeface="Calibri"/>
              </a:rPr>
              <a:t>2024. </a:t>
            </a:r>
            <a:r>
              <a:rPr sz="600" spc="-12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600" spc="25" dirty="0">
                <a:latin typeface="Calibri"/>
                <a:cs typeface="Calibri"/>
              </a:rPr>
              <a:t>URL: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u="sng" spc="1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15"/>
              </a:rPr>
              <a:t>https://cryptotools.net/rsa</a:t>
            </a:r>
            <a:r>
              <a:rPr sz="600" u="sng" spc="1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gen</a:t>
            </a:r>
            <a:endParaRPr sz="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100" spc="80" dirty="0">
                <a:latin typeface="Calibri"/>
                <a:cs typeface="Calibri"/>
              </a:rPr>
              <a:t>CSP001_C_E</a:t>
            </a:r>
            <a:r>
              <a:rPr sz="1100" spc="3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6: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Davide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Ferraris,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Πανεπιστήμιο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ΜάλαγαΙσπανία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11599544" y="57467"/>
            <a:ext cx="419100" cy="44259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045"/>
              </a:lnSpc>
            </a:pPr>
            <a:r>
              <a:rPr sz="3100" spc="14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3100" spc="-2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100" spc="165" dirty="0">
                <a:solidFill>
                  <a:srgbClr val="D8D8D8"/>
                </a:solidFill>
                <a:latin typeface="Calibri"/>
                <a:cs typeface="Calibri"/>
              </a:rPr>
              <a:t>ΕΥΑΊΣΘΗΤΩΝ</a:t>
            </a:r>
            <a:endParaRPr sz="3100">
              <a:latin typeface="Calibri"/>
              <a:cs typeface="Calibri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4718684" y="3992245"/>
            <a:ext cx="6921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15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11127422" y="5801359"/>
            <a:ext cx="132080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3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85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308600" cy="6879590"/>
            <a:chOff x="6883400" y="0"/>
            <a:chExt cx="530860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7245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41512" y="2181542"/>
            <a:ext cx="1078864" cy="821372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3101339" y="2181542"/>
            <a:ext cx="2889885" cy="796925"/>
            <a:chOff x="3101339" y="2181542"/>
            <a:chExt cx="2889885" cy="796925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45379" y="2181542"/>
              <a:ext cx="1045527" cy="79692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01339" y="2737484"/>
              <a:ext cx="1827212" cy="21208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19437" y="2756217"/>
              <a:ext cx="1749425" cy="13398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119437" y="2756217"/>
              <a:ext cx="1749425" cy="133985"/>
            </a:xfrm>
            <a:custGeom>
              <a:avLst/>
              <a:gdLst/>
              <a:ahLst/>
              <a:cxnLst/>
              <a:rect l="l" t="t" r="r" b="b"/>
              <a:pathLst>
                <a:path w="1749425" h="133985">
                  <a:moveTo>
                    <a:pt x="16827" y="0"/>
                  </a:moveTo>
                  <a:lnTo>
                    <a:pt x="32067" y="40957"/>
                  </a:lnTo>
                  <a:lnTo>
                    <a:pt x="32067" y="93027"/>
                  </a:lnTo>
                  <a:lnTo>
                    <a:pt x="16827" y="133985"/>
                  </a:lnTo>
                  <a:lnTo>
                    <a:pt x="10160" y="128905"/>
                  </a:lnTo>
                  <a:lnTo>
                    <a:pt x="4762" y="114617"/>
                  </a:lnTo>
                  <a:lnTo>
                    <a:pt x="1269" y="93027"/>
                  </a:lnTo>
                  <a:lnTo>
                    <a:pt x="0" y="66992"/>
                  </a:lnTo>
                  <a:lnTo>
                    <a:pt x="1269" y="40957"/>
                  </a:lnTo>
                  <a:lnTo>
                    <a:pt x="4762" y="19685"/>
                  </a:lnTo>
                  <a:lnTo>
                    <a:pt x="10160" y="5397"/>
                  </a:lnTo>
                  <a:lnTo>
                    <a:pt x="16827" y="0"/>
                  </a:lnTo>
                  <a:lnTo>
                    <a:pt x="1732914" y="0"/>
                  </a:lnTo>
                  <a:lnTo>
                    <a:pt x="1739264" y="5397"/>
                  </a:lnTo>
                  <a:lnTo>
                    <a:pt x="1744662" y="19685"/>
                  </a:lnTo>
                  <a:lnTo>
                    <a:pt x="1748154" y="40957"/>
                  </a:lnTo>
                  <a:lnTo>
                    <a:pt x="1749425" y="66992"/>
                  </a:lnTo>
                  <a:lnTo>
                    <a:pt x="1748154" y="93027"/>
                  </a:lnTo>
                  <a:lnTo>
                    <a:pt x="1744662" y="114617"/>
                  </a:lnTo>
                  <a:lnTo>
                    <a:pt x="1739264" y="128905"/>
                  </a:lnTo>
                  <a:lnTo>
                    <a:pt x="1732914" y="133985"/>
                  </a:lnTo>
                  <a:lnTo>
                    <a:pt x="16827" y="133985"/>
                  </a:lnTo>
                </a:path>
              </a:pathLst>
            </a:custGeom>
            <a:ln w="12699">
              <a:solidFill>
                <a:srgbClr val="FFB8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2579687" y="2995295"/>
            <a:ext cx="259715" cy="238760"/>
            <a:chOff x="2579687" y="2995295"/>
            <a:chExt cx="259715" cy="238760"/>
          </a:xfrm>
        </p:grpSpPr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87625" y="3003232"/>
              <a:ext cx="243839" cy="22256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587625" y="3003232"/>
              <a:ext cx="243840" cy="222885"/>
            </a:xfrm>
            <a:custGeom>
              <a:avLst/>
              <a:gdLst/>
              <a:ahLst/>
              <a:cxnLst/>
              <a:rect l="l" t="t" r="r" b="b"/>
              <a:pathLst>
                <a:path w="243839" h="222885">
                  <a:moveTo>
                    <a:pt x="0" y="111125"/>
                  </a:moveTo>
                  <a:lnTo>
                    <a:pt x="121919" y="0"/>
                  </a:lnTo>
                  <a:lnTo>
                    <a:pt x="243839" y="111125"/>
                  </a:lnTo>
                  <a:lnTo>
                    <a:pt x="182880" y="111125"/>
                  </a:lnTo>
                  <a:lnTo>
                    <a:pt x="182880" y="222567"/>
                  </a:lnTo>
                  <a:lnTo>
                    <a:pt x="60960" y="222567"/>
                  </a:lnTo>
                  <a:lnTo>
                    <a:pt x="60960" y="111125"/>
                  </a:lnTo>
                  <a:lnTo>
                    <a:pt x="0" y="111125"/>
                  </a:lnTo>
                </a:path>
              </a:pathLst>
            </a:custGeom>
            <a:ln w="15874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5051742" y="2950845"/>
            <a:ext cx="259715" cy="238760"/>
            <a:chOff x="5051742" y="2950845"/>
            <a:chExt cx="259715" cy="238760"/>
          </a:xfrm>
        </p:grpSpPr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59679" y="2958782"/>
              <a:ext cx="243839" cy="22256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059679" y="2958782"/>
              <a:ext cx="243840" cy="222885"/>
            </a:xfrm>
            <a:custGeom>
              <a:avLst/>
              <a:gdLst/>
              <a:ahLst/>
              <a:cxnLst/>
              <a:rect l="l" t="t" r="r" b="b"/>
              <a:pathLst>
                <a:path w="243839" h="222885">
                  <a:moveTo>
                    <a:pt x="0" y="111125"/>
                  </a:moveTo>
                  <a:lnTo>
                    <a:pt x="121920" y="0"/>
                  </a:lnTo>
                  <a:lnTo>
                    <a:pt x="243840" y="111125"/>
                  </a:lnTo>
                  <a:lnTo>
                    <a:pt x="182880" y="111125"/>
                  </a:lnTo>
                  <a:lnTo>
                    <a:pt x="182880" y="222567"/>
                  </a:lnTo>
                  <a:lnTo>
                    <a:pt x="60960" y="222567"/>
                  </a:lnTo>
                  <a:lnTo>
                    <a:pt x="60960" y="111125"/>
                  </a:lnTo>
                  <a:lnTo>
                    <a:pt x="0" y="111125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3835400" y="2970847"/>
            <a:ext cx="229235" cy="925830"/>
            <a:chOff x="3835400" y="2970847"/>
            <a:chExt cx="229235" cy="925830"/>
          </a:xfrm>
        </p:grpSpPr>
        <p:sp>
          <p:nvSpPr>
            <p:cNvPr id="20" name="object 20"/>
            <p:cNvSpPr/>
            <p:nvPr/>
          </p:nvSpPr>
          <p:spPr>
            <a:xfrm>
              <a:off x="3843337" y="2978785"/>
              <a:ext cx="213360" cy="909955"/>
            </a:xfrm>
            <a:custGeom>
              <a:avLst/>
              <a:gdLst/>
              <a:ahLst/>
              <a:cxnLst/>
              <a:rect l="l" t="t" r="r" b="b"/>
              <a:pathLst>
                <a:path w="213360" h="909954">
                  <a:moveTo>
                    <a:pt x="160020" y="106679"/>
                  </a:moveTo>
                  <a:lnTo>
                    <a:pt x="53339" y="106679"/>
                  </a:lnTo>
                  <a:lnTo>
                    <a:pt x="53339" y="909954"/>
                  </a:lnTo>
                  <a:lnTo>
                    <a:pt x="160020" y="909954"/>
                  </a:lnTo>
                  <a:lnTo>
                    <a:pt x="160020" y="106679"/>
                  </a:lnTo>
                  <a:close/>
                </a:path>
                <a:path w="213360" h="909954">
                  <a:moveTo>
                    <a:pt x="106679" y="0"/>
                  </a:moveTo>
                  <a:lnTo>
                    <a:pt x="0" y="106679"/>
                  </a:lnTo>
                  <a:lnTo>
                    <a:pt x="213360" y="106679"/>
                  </a:lnTo>
                  <a:lnTo>
                    <a:pt x="106679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843337" y="2978785"/>
              <a:ext cx="213360" cy="909955"/>
            </a:xfrm>
            <a:custGeom>
              <a:avLst/>
              <a:gdLst/>
              <a:ahLst/>
              <a:cxnLst/>
              <a:rect l="l" t="t" r="r" b="b"/>
              <a:pathLst>
                <a:path w="213360" h="909954">
                  <a:moveTo>
                    <a:pt x="0" y="106679"/>
                  </a:moveTo>
                  <a:lnTo>
                    <a:pt x="106679" y="0"/>
                  </a:lnTo>
                  <a:lnTo>
                    <a:pt x="213360" y="106679"/>
                  </a:lnTo>
                  <a:lnTo>
                    <a:pt x="160020" y="106679"/>
                  </a:lnTo>
                  <a:lnTo>
                    <a:pt x="160020" y="909954"/>
                  </a:lnTo>
                  <a:lnTo>
                    <a:pt x="53339" y="909954"/>
                  </a:lnTo>
                  <a:lnTo>
                    <a:pt x="53339" y="106679"/>
                  </a:lnTo>
                  <a:lnTo>
                    <a:pt x="0" y="106679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532379" y="2394267"/>
            <a:ext cx="424815" cy="584200"/>
            <a:chOff x="2532379" y="2394267"/>
            <a:chExt cx="424815" cy="584200"/>
          </a:xfrm>
        </p:grpSpPr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39059" y="2558097"/>
              <a:ext cx="212407" cy="11588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18739" y="2394267"/>
              <a:ext cx="252094" cy="14319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532379" y="2595562"/>
              <a:ext cx="159385" cy="382905"/>
            </a:xfrm>
            <a:custGeom>
              <a:avLst/>
              <a:gdLst/>
              <a:ahLst/>
              <a:cxnLst/>
              <a:rect l="l" t="t" r="r" b="b"/>
              <a:pathLst>
                <a:path w="159385" h="382905">
                  <a:moveTo>
                    <a:pt x="93027" y="44450"/>
                  </a:moveTo>
                  <a:lnTo>
                    <a:pt x="0" y="44450"/>
                  </a:lnTo>
                  <a:lnTo>
                    <a:pt x="2222" y="86677"/>
                  </a:lnTo>
                  <a:lnTo>
                    <a:pt x="32702" y="117475"/>
                  </a:lnTo>
                  <a:lnTo>
                    <a:pt x="32702" y="211772"/>
                  </a:lnTo>
                  <a:lnTo>
                    <a:pt x="66357" y="245745"/>
                  </a:lnTo>
                  <a:lnTo>
                    <a:pt x="126682" y="245745"/>
                  </a:lnTo>
                  <a:lnTo>
                    <a:pt x="132714" y="251777"/>
                  </a:lnTo>
                  <a:lnTo>
                    <a:pt x="132714" y="382904"/>
                  </a:lnTo>
                  <a:lnTo>
                    <a:pt x="159384" y="382904"/>
                  </a:lnTo>
                  <a:lnTo>
                    <a:pt x="159384" y="252412"/>
                  </a:lnTo>
                  <a:lnTo>
                    <a:pt x="126047" y="218439"/>
                  </a:lnTo>
                  <a:lnTo>
                    <a:pt x="65405" y="218439"/>
                  </a:lnTo>
                  <a:lnTo>
                    <a:pt x="59372" y="212407"/>
                  </a:lnTo>
                  <a:lnTo>
                    <a:pt x="59372" y="117475"/>
                  </a:lnTo>
                  <a:lnTo>
                    <a:pt x="73025" y="110807"/>
                  </a:lnTo>
                  <a:lnTo>
                    <a:pt x="83502" y="100329"/>
                  </a:lnTo>
                  <a:lnTo>
                    <a:pt x="90487" y="86995"/>
                  </a:lnTo>
                  <a:lnTo>
                    <a:pt x="93027" y="71754"/>
                  </a:lnTo>
                  <a:lnTo>
                    <a:pt x="93027" y="44450"/>
                  </a:lnTo>
                  <a:close/>
                </a:path>
                <a:path w="159385" h="382905">
                  <a:moveTo>
                    <a:pt x="28257" y="0"/>
                  </a:moveTo>
                  <a:lnTo>
                    <a:pt x="17462" y="0"/>
                  </a:lnTo>
                  <a:lnTo>
                    <a:pt x="13017" y="4445"/>
                  </a:lnTo>
                  <a:lnTo>
                    <a:pt x="13017" y="44450"/>
                  </a:lnTo>
                  <a:lnTo>
                    <a:pt x="32702" y="44450"/>
                  </a:lnTo>
                  <a:lnTo>
                    <a:pt x="32702" y="4445"/>
                  </a:lnTo>
                  <a:lnTo>
                    <a:pt x="28257" y="0"/>
                  </a:lnTo>
                  <a:close/>
                </a:path>
                <a:path w="159385" h="382905">
                  <a:moveTo>
                    <a:pt x="75247" y="0"/>
                  </a:moveTo>
                  <a:lnTo>
                    <a:pt x="64134" y="0"/>
                  </a:lnTo>
                  <a:lnTo>
                    <a:pt x="59689" y="4445"/>
                  </a:lnTo>
                  <a:lnTo>
                    <a:pt x="59689" y="44450"/>
                  </a:lnTo>
                  <a:lnTo>
                    <a:pt x="79692" y="44450"/>
                  </a:lnTo>
                  <a:lnTo>
                    <a:pt x="79692" y="4445"/>
                  </a:lnTo>
                  <a:lnTo>
                    <a:pt x="7524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532379" y="2768282"/>
              <a:ext cx="119380" cy="151447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2605087" y="2701607"/>
              <a:ext cx="352425" cy="218440"/>
            </a:xfrm>
            <a:custGeom>
              <a:avLst/>
              <a:gdLst/>
              <a:ahLst/>
              <a:cxnLst/>
              <a:rect l="l" t="t" r="r" b="b"/>
              <a:pathLst>
                <a:path w="352425" h="218439">
                  <a:moveTo>
                    <a:pt x="139700" y="0"/>
                  </a:moveTo>
                  <a:lnTo>
                    <a:pt x="95567" y="3809"/>
                  </a:lnTo>
                  <a:lnTo>
                    <a:pt x="52069" y="13652"/>
                  </a:lnTo>
                  <a:lnTo>
                    <a:pt x="0" y="33972"/>
                  </a:lnTo>
                  <a:lnTo>
                    <a:pt x="0" y="99059"/>
                  </a:lnTo>
                  <a:lnTo>
                    <a:pt x="53339" y="99059"/>
                  </a:lnTo>
                  <a:lnTo>
                    <a:pt x="71437" y="102552"/>
                  </a:lnTo>
                  <a:lnTo>
                    <a:pt x="86360" y="113029"/>
                  </a:lnTo>
                  <a:lnTo>
                    <a:pt x="96202" y="128269"/>
                  </a:lnTo>
                  <a:lnTo>
                    <a:pt x="100012" y="146684"/>
                  </a:lnTo>
                  <a:lnTo>
                    <a:pt x="100012" y="218439"/>
                  </a:lnTo>
                  <a:lnTo>
                    <a:pt x="352107" y="218439"/>
                  </a:lnTo>
                  <a:lnTo>
                    <a:pt x="352107" y="109219"/>
                  </a:lnTo>
                  <a:lnTo>
                    <a:pt x="330835" y="65404"/>
                  </a:lnTo>
                  <a:lnTo>
                    <a:pt x="281939" y="34607"/>
                  </a:lnTo>
                  <a:lnTo>
                    <a:pt x="227330" y="13652"/>
                  </a:lnTo>
                  <a:lnTo>
                    <a:pt x="184150" y="3492"/>
                  </a:lnTo>
                  <a:lnTo>
                    <a:pt x="161925" y="95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932362" y="2376170"/>
            <a:ext cx="423545" cy="585470"/>
            <a:chOff x="4932362" y="2376170"/>
            <a:chExt cx="423545" cy="585470"/>
          </a:xfrm>
        </p:grpSpPr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038725" y="2540317"/>
              <a:ext cx="211772" cy="11620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018405" y="2376170"/>
              <a:ext cx="251460" cy="14351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4932362" y="2577782"/>
              <a:ext cx="158750" cy="384175"/>
            </a:xfrm>
            <a:custGeom>
              <a:avLst/>
              <a:gdLst/>
              <a:ahLst/>
              <a:cxnLst/>
              <a:rect l="l" t="t" r="r" b="b"/>
              <a:pathLst>
                <a:path w="158750" h="384175">
                  <a:moveTo>
                    <a:pt x="92710" y="44450"/>
                  </a:moveTo>
                  <a:lnTo>
                    <a:pt x="0" y="44450"/>
                  </a:lnTo>
                  <a:lnTo>
                    <a:pt x="0" y="71754"/>
                  </a:lnTo>
                  <a:lnTo>
                    <a:pt x="2222" y="86994"/>
                  </a:lnTo>
                  <a:lnTo>
                    <a:pt x="8889" y="100329"/>
                  </a:lnTo>
                  <a:lnTo>
                    <a:pt x="19367" y="110807"/>
                  </a:lnTo>
                  <a:lnTo>
                    <a:pt x="32702" y="117792"/>
                  </a:lnTo>
                  <a:lnTo>
                    <a:pt x="32702" y="212089"/>
                  </a:lnTo>
                  <a:lnTo>
                    <a:pt x="35560" y="225742"/>
                  </a:lnTo>
                  <a:lnTo>
                    <a:pt x="42545" y="236537"/>
                  </a:lnTo>
                  <a:lnTo>
                    <a:pt x="53339" y="243839"/>
                  </a:lnTo>
                  <a:lnTo>
                    <a:pt x="66357" y="246379"/>
                  </a:lnTo>
                  <a:lnTo>
                    <a:pt x="126364" y="246379"/>
                  </a:lnTo>
                  <a:lnTo>
                    <a:pt x="132397" y="252412"/>
                  </a:lnTo>
                  <a:lnTo>
                    <a:pt x="132397" y="383857"/>
                  </a:lnTo>
                  <a:lnTo>
                    <a:pt x="158750" y="383857"/>
                  </a:lnTo>
                  <a:lnTo>
                    <a:pt x="158629" y="252412"/>
                  </a:lnTo>
                  <a:lnTo>
                    <a:pt x="125729" y="218757"/>
                  </a:lnTo>
                  <a:lnTo>
                    <a:pt x="65087" y="218757"/>
                  </a:lnTo>
                  <a:lnTo>
                    <a:pt x="59054" y="212725"/>
                  </a:lnTo>
                  <a:lnTo>
                    <a:pt x="59054" y="117792"/>
                  </a:lnTo>
                  <a:lnTo>
                    <a:pt x="72707" y="111125"/>
                  </a:lnTo>
                  <a:lnTo>
                    <a:pt x="83502" y="100647"/>
                  </a:lnTo>
                  <a:lnTo>
                    <a:pt x="90170" y="87312"/>
                  </a:lnTo>
                  <a:lnTo>
                    <a:pt x="92710" y="71754"/>
                  </a:lnTo>
                  <a:lnTo>
                    <a:pt x="92710" y="44450"/>
                  </a:lnTo>
                  <a:close/>
                </a:path>
                <a:path w="158750" h="384175">
                  <a:moveTo>
                    <a:pt x="28257" y="0"/>
                  </a:moveTo>
                  <a:lnTo>
                    <a:pt x="17145" y="0"/>
                  </a:lnTo>
                  <a:lnTo>
                    <a:pt x="12700" y="4444"/>
                  </a:lnTo>
                  <a:lnTo>
                    <a:pt x="12700" y="44450"/>
                  </a:lnTo>
                  <a:lnTo>
                    <a:pt x="32702" y="44450"/>
                  </a:lnTo>
                  <a:lnTo>
                    <a:pt x="32702" y="4444"/>
                  </a:lnTo>
                  <a:lnTo>
                    <a:pt x="28257" y="0"/>
                  </a:lnTo>
                  <a:close/>
                </a:path>
                <a:path w="158750" h="384175">
                  <a:moveTo>
                    <a:pt x="74929" y="0"/>
                  </a:moveTo>
                  <a:lnTo>
                    <a:pt x="64135" y="0"/>
                  </a:lnTo>
                  <a:lnTo>
                    <a:pt x="59689" y="4444"/>
                  </a:lnTo>
                  <a:lnTo>
                    <a:pt x="59689" y="44450"/>
                  </a:lnTo>
                  <a:lnTo>
                    <a:pt x="79375" y="44450"/>
                  </a:lnTo>
                  <a:lnTo>
                    <a:pt x="79375" y="4444"/>
                  </a:lnTo>
                  <a:lnTo>
                    <a:pt x="7492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932362" y="2751137"/>
              <a:ext cx="119062" cy="15176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5004752" y="2683827"/>
              <a:ext cx="351155" cy="219075"/>
            </a:xfrm>
            <a:custGeom>
              <a:avLst/>
              <a:gdLst/>
              <a:ahLst/>
              <a:cxnLst/>
              <a:rect l="l" t="t" r="r" b="b"/>
              <a:pathLst>
                <a:path w="351154" h="219075">
                  <a:moveTo>
                    <a:pt x="139382" y="0"/>
                  </a:moveTo>
                  <a:lnTo>
                    <a:pt x="95250" y="3810"/>
                  </a:lnTo>
                  <a:lnTo>
                    <a:pt x="52070" y="13652"/>
                  </a:lnTo>
                  <a:lnTo>
                    <a:pt x="0" y="34289"/>
                  </a:lnTo>
                  <a:lnTo>
                    <a:pt x="0" y="99060"/>
                  </a:lnTo>
                  <a:lnTo>
                    <a:pt x="53339" y="99060"/>
                  </a:lnTo>
                  <a:lnTo>
                    <a:pt x="71437" y="102870"/>
                  </a:lnTo>
                  <a:lnTo>
                    <a:pt x="86042" y="113347"/>
                  </a:lnTo>
                  <a:lnTo>
                    <a:pt x="96202" y="128270"/>
                  </a:lnTo>
                  <a:lnTo>
                    <a:pt x="99695" y="147002"/>
                  </a:lnTo>
                  <a:lnTo>
                    <a:pt x="99695" y="218757"/>
                  </a:lnTo>
                  <a:lnTo>
                    <a:pt x="351155" y="218757"/>
                  </a:lnTo>
                  <a:lnTo>
                    <a:pt x="351155" y="109537"/>
                  </a:lnTo>
                  <a:lnTo>
                    <a:pt x="349567" y="96837"/>
                  </a:lnTo>
                  <a:lnTo>
                    <a:pt x="306705" y="48577"/>
                  </a:lnTo>
                  <a:lnTo>
                    <a:pt x="254635" y="22860"/>
                  </a:lnTo>
                  <a:lnTo>
                    <a:pt x="205422" y="7937"/>
                  </a:lnTo>
                  <a:lnTo>
                    <a:pt x="161607" y="952"/>
                  </a:lnTo>
                  <a:lnTo>
                    <a:pt x="13938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3345179" y="2093277"/>
            <a:ext cx="965200" cy="817244"/>
            <a:chOff x="3345179" y="2093277"/>
            <a:chExt cx="965200" cy="817244"/>
          </a:xfrm>
        </p:grpSpPr>
        <p:pic>
          <p:nvPicPr>
            <p:cNvPr id="35" name="object 3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345179" y="2093277"/>
              <a:ext cx="894714" cy="81692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153217" y="2223134"/>
              <a:ext cx="157162" cy="239395"/>
            </a:xfrm>
            <a:prstGeom prst="rect">
              <a:avLst/>
            </a:prstGeom>
          </p:spPr>
        </p:pic>
      </p:grpSp>
      <p:grpSp>
        <p:nvGrpSpPr>
          <p:cNvPr id="37" name="object 37"/>
          <p:cNvGrpSpPr/>
          <p:nvPr/>
        </p:nvGrpSpPr>
        <p:grpSpPr>
          <a:xfrm>
            <a:off x="2906077" y="2316162"/>
            <a:ext cx="320040" cy="357505"/>
            <a:chOff x="2906077" y="2316162"/>
            <a:chExt cx="320040" cy="357505"/>
          </a:xfrm>
        </p:grpSpPr>
        <p:sp>
          <p:nvSpPr>
            <p:cNvPr id="38" name="object 38"/>
            <p:cNvSpPr/>
            <p:nvPr/>
          </p:nvSpPr>
          <p:spPr>
            <a:xfrm>
              <a:off x="2906077" y="2316162"/>
              <a:ext cx="310515" cy="162560"/>
            </a:xfrm>
            <a:custGeom>
              <a:avLst/>
              <a:gdLst/>
              <a:ahLst/>
              <a:cxnLst/>
              <a:rect l="l" t="t" r="r" b="b"/>
              <a:pathLst>
                <a:path w="310514" h="162560">
                  <a:moveTo>
                    <a:pt x="73977" y="0"/>
                  </a:moveTo>
                  <a:lnTo>
                    <a:pt x="45402" y="6350"/>
                  </a:lnTo>
                  <a:lnTo>
                    <a:pt x="21590" y="23812"/>
                  </a:lnTo>
                  <a:lnTo>
                    <a:pt x="5715" y="49529"/>
                  </a:lnTo>
                  <a:lnTo>
                    <a:pt x="0" y="80962"/>
                  </a:lnTo>
                  <a:lnTo>
                    <a:pt x="5715" y="112712"/>
                  </a:lnTo>
                  <a:lnTo>
                    <a:pt x="21590" y="138429"/>
                  </a:lnTo>
                  <a:lnTo>
                    <a:pt x="45402" y="155575"/>
                  </a:lnTo>
                  <a:lnTo>
                    <a:pt x="73977" y="162242"/>
                  </a:lnTo>
                  <a:lnTo>
                    <a:pt x="94297" y="159067"/>
                  </a:lnTo>
                  <a:lnTo>
                    <a:pt x="112712" y="150495"/>
                  </a:lnTo>
                  <a:lnTo>
                    <a:pt x="127952" y="137160"/>
                  </a:lnTo>
                  <a:lnTo>
                    <a:pt x="139382" y="119697"/>
                  </a:lnTo>
                  <a:lnTo>
                    <a:pt x="162242" y="119697"/>
                  </a:lnTo>
                  <a:lnTo>
                    <a:pt x="176530" y="104139"/>
                  </a:lnTo>
                  <a:lnTo>
                    <a:pt x="42227" y="104139"/>
                  </a:lnTo>
                  <a:lnTo>
                    <a:pt x="33972" y="102235"/>
                  </a:lnTo>
                  <a:lnTo>
                    <a:pt x="27305" y="97472"/>
                  </a:lnTo>
                  <a:lnTo>
                    <a:pt x="22860" y="90170"/>
                  </a:lnTo>
                  <a:lnTo>
                    <a:pt x="21272" y="80962"/>
                  </a:lnTo>
                  <a:lnTo>
                    <a:pt x="22860" y="72072"/>
                  </a:lnTo>
                  <a:lnTo>
                    <a:pt x="27305" y="64770"/>
                  </a:lnTo>
                  <a:lnTo>
                    <a:pt x="33972" y="59689"/>
                  </a:lnTo>
                  <a:lnTo>
                    <a:pt x="42227" y="57785"/>
                  </a:lnTo>
                  <a:lnTo>
                    <a:pt x="293687" y="57785"/>
                  </a:lnTo>
                  <a:lnTo>
                    <a:pt x="282257" y="42545"/>
                  </a:lnTo>
                  <a:lnTo>
                    <a:pt x="139382" y="42545"/>
                  </a:lnTo>
                  <a:lnTo>
                    <a:pt x="127952" y="25082"/>
                  </a:lnTo>
                  <a:lnTo>
                    <a:pt x="112712" y="11747"/>
                  </a:lnTo>
                  <a:lnTo>
                    <a:pt x="94297" y="3175"/>
                  </a:lnTo>
                  <a:lnTo>
                    <a:pt x="73977" y="0"/>
                  </a:lnTo>
                  <a:close/>
                </a:path>
                <a:path w="310514" h="162560">
                  <a:moveTo>
                    <a:pt x="293687" y="57785"/>
                  </a:moveTo>
                  <a:lnTo>
                    <a:pt x="42227" y="57785"/>
                  </a:lnTo>
                  <a:lnTo>
                    <a:pt x="50482" y="59689"/>
                  </a:lnTo>
                  <a:lnTo>
                    <a:pt x="57467" y="64770"/>
                  </a:lnTo>
                  <a:lnTo>
                    <a:pt x="61912" y="72072"/>
                  </a:lnTo>
                  <a:lnTo>
                    <a:pt x="63500" y="80962"/>
                  </a:lnTo>
                  <a:lnTo>
                    <a:pt x="61912" y="90170"/>
                  </a:lnTo>
                  <a:lnTo>
                    <a:pt x="57467" y="97472"/>
                  </a:lnTo>
                  <a:lnTo>
                    <a:pt x="50482" y="102235"/>
                  </a:lnTo>
                  <a:lnTo>
                    <a:pt x="42227" y="104139"/>
                  </a:lnTo>
                  <a:lnTo>
                    <a:pt x="176530" y="104139"/>
                  </a:lnTo>
                  <a:lnTo>
                    <a:pt x="190500" y="119697"/>
                  </a:lnTo>
                  <a:lnTo>
                    <a:pt x="213677" y="94614"/>
                  </a:lnTo>
                  <a:lnTo>
                    <a:pt x="300672" y="94614"/>
                  </a:lnTo>
                  <a:lnTo>
                    <a:pt x="310515" y="80962"/>
                  </a:lnTo>
                  <a:lnTo>
                    <a:pt x="293687" y="57785"/>
                  </a:lnTo>
                  <a:close/>
                </a:path>
                <a:path w="310514" h="162560">
                  <a:moveTo>
                    <a:pt x="259397" y="94614"/>
                  </a:moveTo>
                  <a:lnTo>
                    <a:pt x="213677" y="94614"/>
                  </a:lnTo>
                  <a:lnTo>
                    <a:pt x="236537" y="119697"/>
                  </a:lnTo>
                  <a:lnTo>
                    <a:pt x="259397" y="94614"/>
                  </a:lnTo>
                  <a:close/>
                </a:path>
                <a:path w="310514" h="162560">
                  <a:moveTo>
                    <a:pt x="300672" y="94614"/>
                  </a:moveTo>
                  <a:lnTo>
                    <a:pt x="259397" y="94614"/>
                  </a:lnTo>
                  <a:lnTo>
                    <a:pt x="282257" y="119697"/>
                  </a:lnTo>
                  <a:lnTo>
                    <a:pt x="300672" y="94614"/>
                  </a:lnTo>
                  <a:close/>
                </a:path>
              </a:pathLst>
            </a:custGeom>
            <a:solidFill>
              <a:srgbClr val="CF2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915284" y="2511107"/>
              <a:ext cx="310515" cy="162560"/>
            </a:xfrm>
            <a:custGeom>
              <a:avLst/>
              <a:gdLst/>
              <a:ahLst/>
              <a:cxnLst/>
              <a:rect l="l" t="t" r="r" b="b"/>
              <a:pathLst>
                <a:path w="310514" h="162560">
                  <a:moveTo>
                    <a:pt x="73977" y="0"/>
                  </a:moveTo>
                  <a:lnTo>
                    <a:pt x="45402" y="6350"/>
                  </a:lnTo>
                  <a:lnTo>
                    <a:pt x="21589" y="23812"/>
                  </a:lnTo>
                  <a:lnTo>
                    <a:pt x="5714" y="49529"/>
                  </a:lnTo>
                  <a:lnTo>
                    <a:pt x="0" y="80962"/>
                  </a:lnTo>
                  <a:lnTo>
                    <a:pt x="5714" y="112712"/>
                  </a:lnTo>
                  <a:lnTo>
                    <a:pt x="21589" y="138429"/>
                  </a:lnTo>
                  <a:lnTo>
                    <a:pt x="45402" y="155575"/>
                  </a:lnTo>
                  <a:lnTo>
                    <a:pt x="73977" y="162242"/>
                  </a:lnTo>
                  <a:lnTo>
                    <a:pt x="94297" y="159067"/>
                  </a:lnTo>
                  <a:lnTo>
                    <a:pt x="112712" y="150494"/>
                  </a:lnTo>
                  <a:lnTo>
                    <a:pt x="127952" y="137159"/>
                  </a:lnTo>
                  <a:lnTo>
                    <a:pt x="139382" y="119697"/>
                  </a:lnTo>
                  <a:lnTo>
                    <a:pt x="162242" y="119697"/>
                  </a:lnTo>
                  <a:lnTo>
                    <a:pt x="176529" y="104139"/>
                  </a:lnTo>
                  <a:lnTo>
                    <a:pt x="42227" y="104139"/>
                  </a:lnTo>
                  <a:lnTo>
                    <a:pt x="33972" y="102234"/>
                  </a:lnTo>
                  <a:lnTo>
                    <a:pt x="27304" y="97472"/>
                  </a:lnTo>
                  <a:lnTo>
                    <a:pt x="22859" y="90169"/>
                  </a:lnTo>
                  <a:lnTo>
                    <a:pt x="21272" y="80962"/>
                  </a:lnTo>
                  <a:lnTo>
                    <a:pt x="22859" y="72072"/>
                  </a:lnTo>
                  <a:lnTo>
                    <a:pt x="27304" y="64769"/>
                  </a:lnTo>
                  <a:lnTo>
                    <a:pt x="33972" y="59689"/>
                  </a:lnTo>
                  <a:lnTo>
                    <a:pt x="42227" y="57784"/>
                  </a:lnTo>
                  <a:lnTo>
                    <a:pt x="293687" y="57784"/>
                  </a:lnTo>
                  <a:lnTo>
                    <a:pt x="282257" y="42544"/>
                  </a:lnTo>
                  <a:lnTo>
                    <a:pt x="139382" y="42544"/>
                  </a:lnTo>
                  <a:lnTo>
                    <a:pt x="127952" y="25082"/>
                  </a:lnTo>
                  <a:lnTo>
                    <a:pt x="112712" y="11747"/>
                  </a:lnTo>
                  <a:lnTo>
                    <a:pt x="94297" y="3175"/>
                  </a:lnTo>
                  <a:lnTo>
                    <a:pt x="73977" y="0"/>
                  </a:lnTo>
                  <a:close/>
                </a:path>
                <a:path w="310514" h="162560">
                  <a:moveTo>
                    <a:pt x="293687" y="57784"/>
                  </a:moveTo>
                  <a:lnTo>
                    <a:pt x="42227" y="57784"/>
                  </a:lnTo>
                  <a:lnTo>
                    <a:pt x="50482" y="59689"/>
                  </a:lnTo>
                  <a:lnTo>
                    <a:pt x="57467" y="64769"/>
                  </a:lnTo>
                  <a:lnTo>
                    <a:pt x="61912" y="72072"/>
                  </a:lnTo>
                  <a:lnTo>
                    <a:pt x="63500" y="80962"/>
                  </a:lnTo>
                  <a:lnTo>
                    <a:pt x="61912" y="90169"/>
                  </a:lnTo>
                  <a:lnTo>
                    <a:pt x="57467" y="97472"/>
                  </a:lnTo>
                  <a:lnTo>
                    <a:pt x="50482" y="102234"/>
                  </a:lnTo>
                  <a:lnTo>
                    <a:pt x="42227" y="104139"/>
                  </a:lnTo>
                  <a:lnTo>
                    <a:pt x="176529" y="104139"/>
                  </a:lnTo>
                  <a:lnTo>
                    <a:pt x="190500" y="119697"/>
                  </a:lnTo>
                  <a:lnTo>
                    <a:pt x="213677" y="94614"/>
                  </a:lnTo>
                  <a:lnTo>
                    <a:pt x="300672" y="94614"/>
                  </a:lnTo>
                  <a:lnTo>
                    <a:pt x="310514" y="80962"/>
                  </a:lnTo>
                  <a:lnTo>
                    <a:pt x="293687" y="57784"/>
                  </a:lnTo>
                  <a:close/>
                </a:path>
                <a:path w="310514" h="162560">
                  <a:moveTo>
                    <a:pt x="259397" y="94614"/>
                  </a:moveTo>
                  <a:lnTo>
                    <a:pt x="213677" y="94614"/>
                  </a:lnTo>
                  <a:lnTo>
                    <a:pt x="236537" y="119697"/>
                  </a:lnTo>
                  <a:lnTo>
                    <a:pt x="259397" y="94614"/>
                  </a:lnTo>
                  <a:close/>
                </a:path>
                <a:path w="310514" h="162560">
                  <a:moveTo>
                    <a:pt x="300672" y="94614"/>
                  </a:moveTo>
                  <a:lnTo>
                    <a:pt x="259397" y="94614"/>
                  </a:lnTo>
                  <a:lnTo>
                    <a:pt x="282257" y="119697"/>
                  </a:lnTo>
                  <a:lnTo>
                    <a:pt x="300672" y="94614"/>
                  </a:lnTo>
                  <a:close/>
                </a:path>
              </a:pathLst>
            </a:custGeom>
            <a:solidFill>
              <a:srgbClr val="00AF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4620577" y="2302192"/>
            <a:ext cx="721995" cy="1111885"/>
            <a:chOff x="4620577" y="2302192"/>
            <a:chExt cx="721995" cy="1111885"/>
          </a:xfrm>
        </p:grpSpPr>
        <p:sp>
          <p:nvSpPr>
            <p:cNvPr id="41" name="object 41"/>
            <p:cNvSpPr/>
            <p:nvPr/>
          </p:nvSpPr>
          <p:spPr>
            <a:xfrm>
              <a:off x="4620577" y="2302192"/>
              <a:ext cx="310515" cy="162560"/>
            </a:xfrm>
            <a:custGeom>
              <a:avLst/>
              <a:gdLst/>
              <a:ahLst/>
              <a:cxnLst/>
              <a:rect l="l" t="t" r="r" b="b"/>
              <a:pathLst>
                <a:path w="310514" h="162560">
                  <a:moveTo>
                    <a:pt x="73977" y="0"/>
                  </a:moveTo>
                  <a:lnTo>
                    <a:pt x="45402" y="6350"/>
                  </a:lnTo>
                  <a:lnTo>
                    <a:pt x="21589" y="23812"/>
                  </a:lnTo>
                  <a:lnTo>
                    <a:pt x="5714" y="49530"/>
                  </a:lnTo>
                  <a:lnTo>
                    <a:pt x="0" y="80962"/>
                  </a:lnTo>
                  <a:lnTo>
                    <a:pt x="5714" y="112712"/>
                  </a:lnTo>
                  <a:lnTo>
                    <a:pt x="21589" y="138430"/>
                  </a:lnTo>
                  <a:lnTo>
                    <a:pt x="45402" y="155575"/>
                  </a:lnTo>
                  <a:lnTo>
                    <a:pt x="73977" y="162242"/>
                  </a:lnTo>
                  <a:lnTo>
                    <a:pt x="94297" y="159067"/>
                  </a:lnTo>
                  <a:lnTo>
                    <a:pt x="112712" y="150495"/>
                  </a:lnTo>
                  <a:lnTo>
                    <a:pt x="127952" y="137160"/>
                  </a:lnTo>
                  <a:lnTo>
                    <a:pt x="139382" y="119697"/>
                  </a:lnTo>
                  <a:lnTo>
                    <a:pt x="162242" y="119697"/>
                  </a:lnTo>
                  <a:lnTo>
                    <a:pt x="176530" y="104140"/>
                  </a:lnTo>
                  <a:lnTo>
                    <a:pt x="42227" y="104140"/>
                  </a:lnTo>
                  <a:lnTo>
                    <a:pt x="33972" y="102235"/>
                  </a:lnTo>
                  <a:lnTo>
                    <a:pt x="27305" y="97472"/>
                  </a:lnTo>
                  <a:lnTo>
                    <a:pt x="22860" y="90170"/>
                  </a:lnTo>
                  <a:lnTo>
                    <a:pt x="21272" y="80962"/>
                  </a:lnTo>
                  <a:lnTo>
                    <a:pt x="22860" y="72072"/>
                  </a:lnTo>
                  <a:lnTo>
                    <a:pt x="27305" y="64770"/>
                  </a:lnTo>
                  <a:lnTo>
                    <a:pt x="33972" y="59690"/>
                  </a:lnTo>
                  <a:lnTo>
                    <a:pt x="42227" y="57785"/>
                  </a:lnTo>
                  <a:lnTo>
                    <a:pt x="293687" y="57785"/>
                  </a:lnTo>
                  <a:lnTo>
                    <a:pt x="282257" y="42545"/>
                  </a:lnTo>
                  <a:lnTo>
                    <a:pt x="139382" y="42545"/>
                  </a:lnTo>
                  <a:lnTo>
                    <a:pt x="127952" y="25082"/>
                  </a:lnTo>
                  <a:lnTo>
                    <a:pt x="112712" y="11747"/>
                  </a:lnTo>
                  <a:lnTo>
                    <a:pt x="94297" y="3175"/>
                  </a:lnTo>
                  <a:lnTo>
                    <a:pt x="73977" y="0"/>
                  </a:lnTo>
                  <a:close/>
                </a:path>
                <a:path w="310514" h="162560">
                  <a:moveTo>
                    <a:pt x="293687" y="57785"/>
                  </a:moveTo>
                  <a:lnTo>
                    <a:pt x="42227" y="57785"/>
                  </a:lnTo>
                  <a:lnTo>
                    <a:pt x="50482" y="59690"/>
                  </a:lnTo>
                  <a:lnTo>
                    <a:pt x="57467" y="64770"/>
                  </a:lnTo>
                  <a:lnTo>
                    <a:pt x="61912" y="72072"/>
                  </a:lnTo>
                  <a:lnTo>
                    <a:pt x="63500" y="80962"/>
                  </a:lnTo>
                  <a:lnTo>
                    <a:pt x="61912" y="90170"/>
                  </a:lnTo>
                  <a:lnTo>
                    <a:pt x="57467" y="97472"/>
                  </a:lnTo>
                  <a:lnTo>
                    <a:pt x="50482" y="102235"/>
                  </a:lnTo>
                  <a:lnTo>
                    <a:pt x="42227" y="104140"/>
                  </a:lnTo>
                  <a:lnTo>
                    <a:pt x="176530" y="104140"/>
                  </a:lnTo>
                  <a:lnTo>
                    <a:pt x="190500" y="119697"/>
                  </a:lnTo>
                  <a:lnTo>
                    <a:pt x="213677" y="94615"/>
                  </a:lnTo>
                  <a:lnTo>
                    <a:pt x="300672" y="94615"/>
                  </a:lnTo>
                  <a:lnTo>
                    <a:pt x="310514" y="80962"/>
                  </a:lnTo>
                  <a:lnTo>
                    <a:pt x="293687" y="57785"/>
                  </a:lnTo>
                  <a:close/>
                </a:path>
                <a:path w="310514" h="162560">
                  <a:moveTo>
                    <a:pt x="259397" y="94615"/>
                  </a:moveTo>
                  <a:lnTo>
                    <a:pt x="213677" y="94615"/>
                  </a:lnTo>
                  <a:lnTo>
                    <a:pt x="236537" y="119697"/>
                  </a:lnTo>
                  <a:lnTo>
                    <a:pt x="259397" y="94615"/>
                  </a:lnTo>
                  <a:close/>
                </a:path>
                <a:path w="310514" h="162560">
                  <a:moveTo>
                    <a:pt x="300672" y="94615"/>
                  </a:moveTo>
                  <a:lnTo>
                    <a:pt x="259397" y="94615"/>
                  </a:lnTo>
                  <a:lnTo>
                    <a:pt x="282257" y="119697"/>
                  </a:lnTo>
                  <a:lnTo>
                    <a:pt x="300672" y="94615"/>
                  </a:lnTo>
                  <a:close/>
                </a:path>
              </a:pathLst>
            </a:custGeom>
            <a:solidFill>
              <a:srgbClr val="CF2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629785" y="2497454"/>
              <a:ext cx="713105" cy="916305"/>
            </a:xfrm>
            <a:custGeom>
              <a:avLst/>
              <a:gdLst/>
              <a:ahLst/>
              <a:cxnLst/>
              <a:rect l="l" t="t" r="r" b="b"/>
              <a:pathLst>
                <a:path w="713104" h="916304">
                  <a:moveTo>
                    <a:pt x="63500" y="2222"/>
                  </a:moveTo>
                  <a:lnTo>
                    <a:pt x="45402" y="6350"/>
                  </a:lnTo>
                  <a:lnTo>
                    <a:pt x="21589" y="23812"/>
                  </a:lnTo>
                  <a:lnTo>
                    <a:pt x="5714" y="49530"/>
                  </a:lnTo>
                  <a:lnTo>
                    <a:pt x="0" y="80962"/>
                  </a:lnTo>
                  <a:lnTo>
                    <a:pt x="5714" y="112712"/>
                  </a:lnTo>
                  <a:lnTo>
                    <a:pt x="21589" y="138430"/>
                  </a:lnTo>
                  <a:lnTo>
                    <a:pt x="45402" y="155575"/>
                  </a:lnTo>
                  <a:lnTo>
                    <a:pt x="73977" y="161925"/>
                  </a:lnTo>
                  <a:lnTo>
                    <a:pt x="94297" y="159067"/>
                  </a:lnTo>
                  <a:lnTo>
                    <a:pt x="112712" y="150495"/>
                  </a:lnTo>
                  <a:lnTo>
                    <a:pt x="127952" y="137160"/>
                  </a:lnTo>
                  <a:lnTo>
                    <a:pt x="139382" y="119697"/>
                  </a:lnTo>
                  <a:lnTo>
                    <a:pt x="162242" y="119697"/>
                  </a:lnTo>
                  <a:lnTo>
                    <a:pt x="176529" y="104140"/>
                  </a:lnTo>
                  <a:lnTo>
                    <a:pt x="42227" y="104140"/>
                  </a:lnTo>
                  <a:lnTo>
                    <a:pt x="34289" y="102235"/>
                  </a:lnTo>
                  <a:lnTo>
                    <a:pt x="27304" y="97472"/>
                  </a:lnTo>
                  <a:lnTo>
                    <a:pt x="22860" y="90170"/>
                  </a:lnTo>
                  <a:lnTo>
                    <a:pt x="21272" y="80962"/>
                  </a:lnTo>
                  <a:lnTo>
                    <a:pt x="22860" y="72072"/>
                  </a:lnTo>
                  <a:lnTo>
                    <a:pt x="27304" y="64770"/>
                  </a:lnTo>
                  <a:lnTo>
                    <a:pt x="34289" y="59690"/>
                  </a:lnTo>
                  <a:lnTo>
                    <a:pt x="42227" y="57785"/>
                  </a:lnTo>
                  <a:lnTo>
                    <a:pt x="63500" y="57785"/>
                  </a:lnTo>
                  <a:lnTo>
                    <a:pt x="63500" y="2222"/>
                  </a:lnTo>
                  <a:close/>
                </a:path>
                <a:path w="713104" h="916304">
                  <a:moveTo>
                    <a:pt x="73977" y="0"/>
                  </a:moveTo>
                  <a:lnTo>
                    <a:pt x="63500" y="2222"/>
                  </a:lnTo>
                  <a:lnTo>
                    <a:pt x="63500" y="80962"/>
                  </a:lnTo>
                  <a:lnTo>
                    <a:pt x="61912" y="90170"/>
                  </a:lnTo>
                  <a:lnTo>
                    <a:pt x="57467" y="97472"/>
                  </a:lnTo>
                  <a:lnTo>
                    <a:pt x="50482" y="102235"/>
                  </a:lnTo>
                  <a:lnTo>
                    <a:pt x="42227" y="104140"/>
                  </a:lnTo>
                  <a:lnTo>
                    <a:pt x="176529" y="104140"/>
                  </a:lnTo>
                  <a:lnTo>
                    <a:pt x="190500" y="119697"/>
                  </a:lnTo>
                  <a:lnTo>
                    <a:pt x="213677" y="94615"/>
                  </a:lnTo>
                  <a:lnTo>
                    <a:pt x="300672" y="94615"/>
                  </a:lnTo>
                  <a:lnTo>
                    <a:pt x="310514" y="80962"/>
                  </a:lnTo>
                  <a:lnTo>
                    <a:pt x="293687" y="57785"/>
                  </a:lnTo>
                  <a:lnTo>
                    <a:pt x="282257" y="42545"/>
                  </a:lnTo>
                  <a:lnTo>
                    <a:pt x="139382" y="42545"/>
                  </a:lnTo>
                  <a:lnTo>
                    <a:pt x="127952" y="25082"/>
                  </a:lnTo>
                  <a:lnTo>
                    <a:pt x="112712" y="11747"/>
                  </a:lnTo>
                  <a:lnTo>
                    <a:pt x="94297" y="3175"/>
                  </a:lnTo>
                  <a:lnTo>
                    <a:pt x="73977" y="0"/>
                  </a:lnTo>
                  <a:close/>
                </a:path>
                <a:path w="713104" h="916304">
                  <a:moveTo>
                    <a:pt x="259397" y="94615"/>
                  </a:moveTo>
                  <a:lnTo>
                    <a:pt x="213677" y="94615"/>
                  </a:lnTo>
                  <a:lnTo>
                    <a:pt x="236537" y="119697"/>
                  </a:lnTo>
                  <a:lnTo>
                    <a:pt x="259397" y="94615"/>
                  </a:lnTo>
                  <a:close/>
                </a:path>
                <a:path w="713104" h="916304">
                  <a:moveTo>
                    <a:pt x="300672" y="94615"/>
                  </a:moveTo>
                  <a:lnTo>
                    <a:pt x="259397" y="94615"/>
                  </a:lnTo>
                  <a:lnTo>
                    <a:pt x="282257" y="119697"/>
                  </a:lnTo>
                  <a:lnTo>
                    <a:pt x="300672" y="94615"/>
                  </a:lnTo>
                  <a:close/>
                </a:path>
                <a:path w="713104" h="916304">
                  <a:moveTo>
                    <a:pt x="63500" y="57785"/>
                  </a:moveTo>
                  <a:lnTo>
                    <a:pt x="42227" y="57785"/>
                  </a:lnTo>
                  <a:lnTo>
                    <a:pt x="50482" y="59690"/>
                  </a:lnTo>
                  <a:lnTo>
                    <a:pt x="57467" y="64770"/>
                  </a:lnTo>
                  <a:lnTo>
                    <a:pt x="61912" y="72072"/>
                  </a:lnTo>
                  <a:lnTo>
                    <a:pt x="63500" y="80962"/>
                  </a:lnTo>
                  <a:lnTo>
                    <a:pt x="63500" y="57785"/>
                  </a:lnTo>
                  <a:close/>
                </a:path>
                <a:path w="713104" h="916304">
                  <a:moveTo>
                    <a:pt x="465772" y="756602"/>
                  </a:moveTo>
                  <a:lnTo>
                    <a:pt x="447675" y="760730"/>
                  </a:lnTo>
                  <a:lnTo>
                    <a:pt x="424179" y="778192"/>
                  </a:lnTo>
                  <a:lnTo>
                    <a:pt x="408304" y="803910"/>
                  </a:lnTo>
                  <a:lnTo>
                    <a:pt x="402272" y="835342"/>
                  </a:lnTo>
                  <a:lnTo>
                    <a:pt x="408304" y="867092"/>
                  </a:lnTo>
                  <a:lnTo>
                    <a:pt x="424179" y="892810"/>
                  </a:lnTo>
                  <a:lnTo>
                    <a:pt x="447675" y="909955"/>
                  </a:lnTo>
                  <a:lnTo>
                    <a:pt x="476567" y="916305"/>
                  </a:lnTo>
                  <a:lnTo>
                    <a:pt x="496887" y="913447"/>
                  </a:lnTo>
                  <a:lnTo>
                    <a:pt x="514985" y="904875"/>
                  </a:lnTo>
                  <a:lnTo>
                    <a:pt x="530225" y="891540"/>
                  </a:lnTo>
                  <a:lnTo>
                    <a:pt x="541654" y="874077"/>
                  </a:lnTo>
                  <a:lnTo>
                    <a:pt x="564832" y="874077"/>
                  </a:lnTo>
                  <a:lnTo>
                    <a:pt x="578802" y="858520"/>
                  </a:lnTo>
                  <a:lnTo>
                    <a:pt x="444817" y="858520"/>
                  </a:lnTo>
                  <a:lnTo>
                    <a:pt x="436562" y="856615"/>
                  </a:lnTo>
                  <a:lnTo>
                    <a:pt x="429577" y="851852"/>
                  </a:lnTo>
                  <a:lnTo>
                    <a:pt x="425132" y="844550"/>
                  </a:lnTo>
                  <a:lnTo>
                    <a:pt x="423544" y="835342"/>
                  </a:lnTo>
                  <a:lnTo>
                    <a:pt x="425132" y="826452"/>
                  </a:lnTo>
                  <a:lnTo>
                    <a:pt x="429577" y="819150"/>
                  </a:lnTo>
                  <a:lnTo>
                    <a:pt x="436562" y="814070"/>
                  </a:lnTo>
                  <a:lnTo>
                    <a:pt x="444817" y="812165"/>
                  </a:lnTo>
                  <a:lnTo>
                    <a:pt x="465772" y="812165"/>
                  </a:lnTo>
                  <a:lnTo>
                    <a:pt x="465772" y="756602"/>
                  </a:lnTo>
                  <a:close/>
                </a:path>
                <a:path w="713104" h="916304">
                  <a:moveTo>
                    <a:pt x="476567" y="754380"/>
                  </a:moveTo>
                  <a:lnTo>
                    <a:pt x="465772" y="756602"/>
                  </a:lnTo>
                  <a:lnTo>
                    <a:pt x="465772" y="835342"/>
                  </a:lnTo>
                  <a:lnTo>
                    <a:pt x="464185" y="844550"/>
                  </a:lnTo>
                  <a:lnTo>
                    <a:pt x="459739" y="851852"/>
                  </a:lnTo>
                  <a:lnTo>
                    <a:pt x="453072" y="856615"/>
                  </a:lnTo>
                  <a:lnTo>
                    <a:pt x="444817" y="858520"/>
                  </a:lnTo>
                  <a:lnTo>
                    <a:pt x="578802" y="858520"/>
                  </a:lnTo>
                  <a:lnTo>
                    <a:pt x="593089" y="874077"/>
                  </a:lnTo>
                  <a:lnTo>
                    <a:pt x="615950" y="848995"/>
                  </a:lnTo>
                  <a:lnTo>
                    <a:pt x="702939" y="848995"/>
                  </a:lnTo>
                  <a:lnTo>
                    <a:pt x="712787" y="835342"/>
                  </a:lnTo>
                  <a:lnTo>
                    <a:pt x="684847" y="796925"/>
                  </a:lnTo>
                  <a:lnTo>
                    <a:pt x="541654" y="796925"/>
                  </a:lnTo>
                  <a:lnTo>
                    <a:pt x="530225" y="779462"/>
                  </a:lnTo>
                  <a:lnTo>
                    <a:pt x="514985" y="766127"/>
                  </a:lnTo>
                  <a:lnTo>
                    <a:pt x="496887" y="757555"/>
                  </a:lnTo>
                  <a:lnTo>
                    <a:pt x="476567" y="754380"/>
                  </a:lnTo>
                  <a:close/>
                </a:path>
                <a:path w="713104" h="916304">
                  <a:moveTo>
                    <a:pt x="661669" y="848995"/>
                  </a:moveTo>
                  <a:lnTo>
                    <a:pt x="615950" y="848995"/>
                  </a:lnTo>
                  <a:lnTo>
                    <a:pt x="638810" y="874077"/>
                  </a:lnTo>
                  <a:lnTo>
                    <a:pt x="661669" y="848995"/>
                  </a:lnTo>
                  <a:close/>
                </a:path>
                <a:path w="713104" h="916304">
                  <a:moveTo>
                    <a:pt x="702939" y="848995"/>
                  </a:moveTo>
                  <a:lnTo>
                    <a:pt x="661669" y="848995"/>
                  </a:lnTo>
                  <a:lnTo>
                    <a:pt x="684847" y="874077"/>
                  </a:lnTo>
                  <a:lnTo>
                    <a:pt x="702939" y="848995"/>
                  </a:lnTo>
                  <a:close/>
                </a:path>
                <a:path w="713104" h="916304">
                  <a:moveTo>
                    <a:pt x="465772" y="812165"/>
                  </a:moveTo>
                  <a:lnTo>
                    <a:pt x="444817" y="812165"/>
                  </a:lnTo>
                  <a:lnTo>
                    <a:pt x="453072" y="814070"/>
                  </a:lnTo>
                  <a:lnTo>
                    <a:pt x="459739" y="819150"/>
                  </a:lnTo>
                  <a:lnTo>
                    <a:pt x="464185" y="826452"/>
                  </a:lnTo>
                  <a:lnTo>
                    <a:pt x="465772" y="835342"/>
                  </a:lnTo>
                  <a:lnTo>
                    <a:pt x="465772" y="812165"/>
                  </a:lnTo>
                  <a:close/>
                </a:path>
              </a:pathLst>
            </a:custGeom>
            <a:solidFill>
              <a:srgbClr val="00AF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/>
          <p:nvPr/>
        </p:nvSpPr>
        <p:spPr>
          <a:xfrm>
            <a:off x="2561589" y="3279140"/>
            <a:ext cx="310515" cy="162560"/>
          </a:xfrm>
          <a:custGeom>
            <a:avLst/>
            <a:gdLst/>
            <a:ahLst/>
            <a:cxnLst/>
            <a:rect l="l" t="t" r="r" b="b"/>
            <a:pathLst>
              <a:path w="310514" h="162560">
                <a:moveTo>
                  <a:pt x="73977" y="0"/>
                </a:moveTo>
                <a:lnTo>
                  <a:pt x="45402" y="6350"/>
                </a:lnTo>
                <a:lnTo>
                  <a:pt x="21590" y="23812"/>
                </a:lnTo>
                <a:lnTo>
                  <a:pt x="5715" y="49530"/>
                </a:lnTo>
                <a:lnTo>
                  <a:pt x="0" y="80962"/>
                </a:lnTo>
                <a:lnTo>
                  <a:pt x="5715" y="112712"/>
                </a:lnTo>
                <a:lnTo>
                  <a:pt x="21590" y="138430"/>
                </a:lnTo>
                <a:lnTo>
                  <a:pt x="45402" y="155575"/>
                </a:lnTo>
                <a:lnTo>
                  <a:pt x="73977" y="162242"/>
                </a:lnTo>
                <a:lnTo>
                  <a:pt x="94297" y="159067"/>
                </a:lnTo>
                <a:lnTo>
                  <a:pt x="112712" y="150495"/>
                </a:lnTo>
                <a:lnTo>
                  <a:pt x="127952" y="137160"/>
                </a:lnTo>
                <a:lnTo>
                  <a:pt x="139382" y="119697"/>
                </a:lnTo>
                <a:lnTo>
                  <a:pt x="162242" y="119697"/>
                </a:lnTo>
                <a:lnTo>
                  <a:pt x="176530" y="104139"/>
                </a:lnTo>
                <a:lnTo>
                  <a:pt x="42227" y="104139"/>
                </a:lnTo>
                <a:lnTo>
                  <a:pt x="33972" y="102235"/>
                </a:lnTo>
                <a:lnTo>
                  <a:pt x="27305" y="97472"/>
                </a:lnTo>
                <a:lnTo>
                  <a:pt x="22860" y="90170"/>
                </a:lnTo>
                <a:lnTo>
                  <a:pt x="21272" y="80962"/>
                </a:lnTo>
                <a:lnTo>
                  <a:pt x="22860" y="72072"/>
                </a:lnTo>
                <a:lnTo>
                  <a:pt x="27305" y="64770"/>
                </a:lnTo>
                <a:lnTo>
                  <a:pt x="33972" y="59689"/>
                </a:lnTo>
                <a:lnTo>
                  <a:pt x="42227" y="57785"/>
                </a:lnTo>
                <a:lnTo>
                  <a:pt x="293687" y="57785"/>
                </a:lnTo>
                <a:lnTo>
                  <a:pt x="282257" y="42545"/>
                </a:lnTo>
                <a:lnTo>
                  <a:pt x="139382" y="42545"/>
                </a:lnTo>
                <a:lnTo>
                  <a:pt x="127952" y="25082"/>
                </a:lnTo>
                <a:lnTo>
                  <a:pt x="112712" y="11747"/>
                </a:lnTo>
                <a:lnTo>
                  <a:pt x="94297" y="3175"/>
                </a:lnTo>
                <a:lnTo>
                  <a:pt x="73977" y="0"/>
                </a:lnTo>
                <a:close/>
              </a:path>
              <a:path w="310514" h="162560">
                <a:moveTo>
                  <a:pt x="293687" y="57785"/>
                </a:moveTo>
                <a:lnTo>
                  <a:pt x="42227" y="57785"/>
                </a:lnTo>
                <a:lnTo>
                  <a:pt x="50482" y="59689"/>
                </a:lnTo>
                <a:lnTo>
                  <a:pt x="57467" y="64770"/>
                </a:lnTo>
                <a:lnTo>
                  <a:pt x="61912" y="72072"/>
                </a:lnTo>
                <a:lnTo>
                  <a:pt x="63500" y="80962"/>
                </a:lnTo>
                <a:lnTo>
                  <a:pt x="61912" y="90170"/>
                </a:lnTo>
                <a:lnTo>
                  <a:pt x="57467" y="97472"/>
                </a:lnTo>
                <a:lnTo>
                  <a:pt x="50482" y="102235"/>
                </a:lnTo>
                <a:lnTo>
                  <a:pt x="42227" y="104139"/>
                </a:lnTo>
                <a:lnTo>
                  <a:pt x="176530" y="104139"/>
                </a:lnTo>
                <a:lnTo>
                  <a:pt x="190500" y="119697"/>
                </a:lnTo>
                <a:lnTo>
                  <a:pt x="213677" y="94614"/>
                </a:lnTo>
                <a:lnTo>
                  <a:pt x="300672" y="94614"/>
                </a:lnTo>
                <a:lnTo>
                  <a:pt x="310515" y="80962"/>
                </a:lnTo>
                <a:lnTo>
                  <a:pt x="293687" y="57785"/>
                </a:lnTo>
                <a:close/>
              </a:path>
              <a:path w="310514" h="162560">
                <a:moveTo>
                  <a:pt x="259397" y="94614"/>
                </a:moveTo>
                <a:lnTo>
                  <a:pt x="213677" y="94614"/>
                </a:lnTo>
                <a:lnTo>
                  <a:pt x="236537" y="119697"/>
                </a:lnTo>
                <a:lnTo>
                  <a:pt x="259397" y="94614"/>
                </a:lnTo>
                <a:close/>
              </a:path>
              <a:path w="310514" h="162560">
                <a:moveTo>
                  <a:pt x="300672" y="94614"/>
                </a:moveTo>
                <a:lnTo>
                  <a:pt x="259397" y="94614"/>
                </a:lnTo>
                <a:lnTo>
                  <a:pt x="282257" y="119697"/>
                </a:lnTo>
                <a:lnTo>
                  <a:pt x="300672" y="94614"/>
                </a:lnTo>
                <a:close/>
              </a:path>
            </a:pathLst>
          </a:custGeom>
          <a:solidFill>
            <a:srgbClr val="CF2D1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44"/>
          <p:cNvGrpSpPr/>
          <p:nvPr/>
        </p:nvGrpSpPr>
        <p:grpSpPr>
          <a:xfrm>
            <a:off x="1933575" y="3480117"/>
            <a:ext cx="1574800" cy="875665"/>
            <a:chOff x="1933575" y="3480117"/>
            <a:chExt cx="1574800" cy="875665"/>
          </a:xfrm>
        </p:grpSpPr>
        <p:sp>
          <p:nvSpPr>
            <p:cNvPr id="45" name="object 45"/>
            <p:cNvSpPr/>
            <p:nvPr/>
          </p:nvSpPr>
          <p:spPr>
            <a:xfrm>
              <a:off x="2153284" y="3640454"/>
              <a:ext cx="1118870" cy="707390"/>
            </a:xfrm>
            <a:custGeom>
              <a:avLst/>
              <a:gdLst/>
              <a:ahLst/>
              <a:cxnLst/>
              <a:rect l="l" t="t" r="r" b="b"/>
              <a:pathLst>
                <a:path w="1118870" h="707389">
                  <a:moveTo>
                    <a:pt x="1118552" y="0"/>
                  </a:moveTo>
                  <a:lnTo>
                    <a:pt x="0" y="0"/>
                  </a:lnTo>
                  <a:lnTo>
                    <a:pt x="0" y="707072"/>
                  </a:lnTo>
                  <a:lnTo>
                    <a:pt x="1118552" y="707072"/>
                  </a:lnTo>
                  <a:lnTo>
                    <a:pt x="111855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153284" y="3640454"/>
              <a:ext cx="1118870" cy="707390"/>
            </a:xfrm>
            <a:custGeom>
              <a:avLst/>
              <a:gdLst/>
              <a:ahLst/>
              <a:cxnLst/>
              <a:rect l="l" t="t" r="r" b="b"/>
              <a:pathLst>
                <a:path w="1118870" h="707389">
                  <a:moveTo>
                    <a:pt x="0" y="707072"/>
                  </a:moveTo>
                  <a:lnTo>
                    <a:pt x="1118552" y="707072"/>
                  </a:lnTo>
                  <a:lnTo>
                    <a:pt x="1118552" y="0"/>
                  </a:lnTo>
                  <a:lnTo>
                    <a:pt x="0" y="0"/>
                  </a:lnTo>
                  <a:lnTo>
                    <a:pt x="0" y="707072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589212" y="3488054"/>
              <a:ext cx="245427" cy="220979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2589212" y="3488054"/>
              <a:ext cx="245745" cy="220979"/>
            </a:xfrm>
            <a:custGeom>
              <a:avLst/>
              <a:gdLst/>
              <a:ahLst/>
              <a:cxnLst/>
              <a:rect l="l" t="t" r="r" b="b"/>
              <a:pathLst>
                <a:path w="245744" h="220979">
                  <a:moveTo>
                    <a:pt x="245427" y="110490"/>
                  </a:moveTo>
                  <a:lnTo>
                    <a:pt x="122555" y="220980"/>
                  </a:lnTo>
                  <a:lnTo>
                    <a:pt x="0" y="110490"/>
                  </a:lnTo>
                  <a:lnTo>
                    <a:pt x="61277" y="110490"/>
                  </a:lnTo>
                  <a:lnTo>
                    <a:pt x="61277" y="0"/>
                  </a:lnTo>
                  <a:lnTo>
                    <a:pt x="184150" y="0"/>
                  </a:lnTo>
                  <a:lnTo>
                    <a:pt x="184150" y="110490"/>
                  </a:lnTo>
                  <a:lnTo>
                    <a:pt x="245427" y="110490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941512" y="3852227"/>
              <a:ext cx="190500" cy="283845"/>
            </a:xfrm>
            <a:custGeom>
              <a:avLst/>
              <a:gdLst/>
              <a:ahLst/>
              <a:cxnLst/>
              <a:rect l="l" t="t" r="r" b="b"/>
              <a:pathLst>
                <a:path w="190500" h="283845">
                  <a:moveTo>
                    <a:pt x="95250" y="0"/>
                  </a:moveTo>
                  <a:lnTo>
                    <a:pt x="95250" y="70802"/>
                  </a:lnTo>
                  <a:lnTo>
                    <a:pt x="0" y="70802"/>
                  </a:lnTo>
                  <a:lnTo>
                    <a:pt x="0" y="212725"/>
                  </a:lnTo>
                  <a:lnTo>
                    <a:pt x="95250" y="212725"/>
                  </a:lnTo>
                  <a:lnTo>
                    <a:pt x="95250" y="283527"/>
                  </a:lnTo>
                  <a:lnTo>
                    <a:pt x="190500" y="141605"/>
                  </a:lnTo>
                  <a:lnTo>
                    <a:pt x="9525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941512" y="3852227"/>
              <a:ext cx="190500" cy="283845"/>
            </a:xfrm>
            <a:custGeom>
              <a:avLst/>
              <a:gdLst/>
              <a:ahLst/>
              <a:cxnLst/>
              <a:rect l="l" t="t" r="r" b="b"/>
              <a:pathLst>
                <a:path w="190500" h="283845">
                  <a:moveTo>
                    <a:pt x="95250" y="0"/>
                  </a:moveTo>
                  <a:lnTo>
                    <a:pt x="190500" y="141605"/>
                  </a:lnTo>
                  <a:lnTo>
                    <a:pt x="95250" y="283527"/>
                  </a:lnTo>
                  <a:lnTo>
                    <a:pt x="95250" y="212725"/>
                  </a:lnTo>
                  <a:lnTo>
                    <a:pt x="0" y="212725"/>
                  </a:lnTo>
                  <a:lnTo>
                    <a:pt x="0" y="70802"/>
                  </a:lnTo>
                  <a:lnTo>
                    <a:pt x="95250" y="70802"/>
                  </a:lnTo>
                  <a:lnTo>
                    <a:pt x="95250" y="0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3309937" y="3841749"/>
              <a:ext cx="190500" cy="285115"/>
            </a:xfrm>
            <a:custGeom>
              <a:avLst/>
              <a:gdLst/>
              <a:ahLst/>
              <a:cxnLst/>
              <a:rect l="l" t="t" r="r" b="b"/>
              <a:pathLst>
                <a:path w="190500" h="285114">
                  <a:moveTo>
                    <a:pt x="95250" y="0"/>
                  </a:moveTo>
                  <a:lnTo>
                    <a:pt x="95250" y="71119"/>
                  </a:lnTo>
                  <a:lnTo>
                    <a:pt x="0" y="71119"/>
                  </a:lnTo>
                  <a:lnTo>
                    <a:pt x="0" y="213677"/>
                  </a:lnTo>
                  <a:lnTo>
                    <a:pt x="95250" y="213677"/>
                  </a:lnTo>
                  <a:lnTo>
                    <a:pt x="95250" y="285114"/>
                  </a:lnTo>
                  <a:lnTo>
                    <a:pt x="190500" y="142557"/>
                  </a:lnTo>
                  <a:lnTo>
                    <a:pt x="9525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309937" y="3841749"/>
              <a:ext cx="190500" cy="285115"/>
            </a:xfrm>
            <a:custGeom>
              <a:avLst/>
              <a:gdLst/>
              <a:ahLst/>
              <a:cxnLst/>
              <a:rect l="l" t="t" r="r" b="b"/>
              <a:pathLst>
                <a:path w="190500" h="285114">
                  <a:moveTo>
                    <a:pt x="95250" y="0"/>
                  </a:moveTo>
                  <a:lnTo>
                    <a:pt x="190500" y="142557"/>
                  </a:lnTo>
                  <a:lnTo>
                    <a:pt x="95250" y="285114"/>
                  </a:lnTo>
                  <a:lnTo>
                    <a:pt x="95250" y="213677"/>
                  </a:lnTo>
                  <a:lnTo>
                    <a:pt x="0" y="213677"/>
                  </a:lnTo>
                  <a:lnTo>
                    <a:pt x="0" y="71119"/>
                  </a:lnTo>
                  <a:lnTo>
                    <a:pt x="95250" y="71119"/>
                  </a:lnTo>
                  <a:lnTo>
                    <a:pt x="95250" y="0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2273935" y="3822700"/>
            <a:ext cx="833119" cy="390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3820">
              <a:lnSpc>
                <a:spcPct val="100000"/>
              </a:lnSpc>
              <a:spcBef>
                <a:spcPts val="100"/>
              </a:spcBef>
            </a:pPr>
            <a:r>
              <a:rPr sz="800" spc="45" dirty="0">
                <a:solidFill>
                  <a:srgbClr val="FFFFFF"/>
                </a:solidFill>
                <a:latin typeface="Calibri"/>
                <a:cs typeface="Calibri"/>
              </a:rPr>
              <a:t>Κ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ρυπ</a:t>
            </a:r>
            <a:r>
              <a:rPr sz="800" spc="35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γ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ρα</a:t>
            </a:r>
            <a:r>
              <a:rPr sz="800" spc="65" dirty="0">
                <a:solidFill>
                  <a:srgbClr val="FFFFFF"/>
                </a:solidFill>
                <a:latin typeface="Calibri"/>
                <a:cs typeface="Calibri"/>
              </a:rPr>
              <a:t>φ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μ  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ένο 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κρυπτοσύστημα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4408487" y="3480117"/>
            <a:ext cx="1559560" cy="875665"/>
            <a:chOff x="4408487" y="3480117"/>
            <a:chExt cx="1559560" cy="875665"/>
          </a:xfrm>
        </p:grpSpPr>
        <p:sp>
          <p:nvSpPr>
            <p:cNvPr id="55" name="object 55"/>
            <p:cNvSpPr/>
            <p:nvPr/>
          </p:nvSpPr>
          <p:spPr>
            <a:xfrm>
              <a:off x="4416425" y="3849369"/>
              <a:ext cx="190500" cy="285115"/>
            </a:xfrm>
            <a:custGeom>
              <a:avLst/>
              <a:gdLst/>
              <a:ahLst/>
              <a:cxnLst/>
              <a:rect l="l" t="t" r="r" b="b"/>
              <a:pathLst>
                <a:path w="190500" h="285114">
                  <a:moveTo>
                    <a:pt x="95250" y="0"/>
                  </a:moveTo>
                  <a:lnTo>
                    <a:pt x="95250" y="71119"/>
                  </a:lnTo>
                  <a:lnTo>
                    <a:pt x="0" y="71119"/>
                  </a:lnTo>
                  <a:lnTo>
                    <a:pt x="0" y="213677"/>
                  </a:lnTo>
                  <a:lnTo>
                    <a:pt x="95250" y="213677"/>
                  </a:lnTo>
                  <a:lnTo>
                    <a:pt x="95250" y="285114"/>
                  </a:lnTo>
                  <a:lnTo>
                    <a:pt x="190500" y="142557"/>
                  </a:lnTo>
                  <a:lnTo>
                    <a:pt x="9525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4416425" y="3849369"/>
              <a:ext cx="190500" cy="285115"/>
            </a:xfrm>
            <a:custGeom>
              <a:avLst/>
              <a:gdLst/>
              <a:ahLst/>
              <a:cxnLst/>
              <a:rect l="l" t="t" r="r" b="b"/>
              <a:pathLst>
                <a:path w="190500" h="285114">
                  <a:moveTo>
                    <a:pt x="95250" y="0"/>
                  </a:moveTo>
                  <a:lnTo>
                    <a:pt x="190500" y="142557"/>
                  </a:lnTo>
                  <a:lnTo>
                    <a:pt x="95250" y="285114"/>
                  </a:lnTo>
                  <a:lnTo>
                    <a:pt x="95250" y="213677"/>
                  </a:lnTo>
                  <a:lnTo>
                    <a:pt x="0" y="213677"/>
                  </a:lnTo>
                  <a:lnTo>
                    <a:pt x="0" y="71119"/>
                  </a:lnTo>
                  <a:lnTo>
                    <a:pt x="95250" y="71119"/>
                  </a:lnTo>
                  <a:lnTo>
                    <a:pt x="95250" y="0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4625340" y="3640454"/>
              <a:ext cx="1118870" cy="707390"/>
            </a:xfrm>
            <a:custGeom>
              <a:avLst/>
              <a:gdLst/>
              <a:ahLst/>
              <a:cxnLst/>
              <a:rect l="l" t="t" r="r" b="b"/>
              <a:pathLst>
                <a:path w="1118870" h="707389">
                  <a:moveTo>
                    <a:pt x="1118552" y="0"/>
                  </a:moveTo>
                  <a:lnTo>
                    <a:pt x="0" y="0"/>
                  </a:lnTo>
                  <a:lnTo>
                    <a:pt x="0" y="707072"/>
                  </a:lnTo>
                  <a:lnTo>
                    <a:pt x="1118552" y="707072"/>
                  </a:lnTo>
                  <a:lnTo>
                    <a:pt x="111855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4625340" y="3640454"/>
              <a:ext cx="1118870" cy="707390"/>
            </a:xfrm>
            <a:custGeom>
              <a:avLst/>
              <a:gdLst/>
              <a:ahLst/>
              <a:cxnLst/>
              <a:rect l="l" t="t" r="r" b="b"/>
              <a:pathLst>
                <a:path w="1118870" h="707389">
                  <a:moveTo>
                    <a:pt x="0" y="707072"/>
                  </a:moveTo>
                  <a:lnTo>
                    <a:pt x="1118552" y="707072"/>
                  </a:lnTo>
                  <a:lnTo>
                    <a:pt x="1118552" y="0"/>
                  </a:lnTo>
                  <a:lnTo>
                    <a:pt x="0" y="0"/>
                  </a:lnTo>
                  <a:lnTo>
                    <a:pt x="0" y="707072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064125" y="3488054"/>
              <a:ext cx="243839" cy="220979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5064125" y="3488054"/>
              <a:ext cx="243840" cy="220979"/>
            </a:xfrm>
            <a:custGeom>
              <a:avLst/>
              <a:gdLst/>
              <a:ahLst/>
              <a:cxnLst/>
              <a:rect l="l" t="t" r="r" b="b"/>
              <a:pathLst>
                <a:path w="243839" h="220979">
                  <a:moveTo>
                    <a:pt x="243839" y="110490"/>
                  </a:moveTo>
                  <a:lnTo>
                    <a:pt x="121920" y="220980"/>
                  </a:lnTo>
                  <a:lnTo>
                    <a:pt x="0" y="110490"/>
                  </a:lnTo>
                  <a:lnTo>
                    <a:pt x="60960" y="110490"/>
                  </a:lnTo>
                  <a:lnTo>
                    <a:pt x="60960" y="0"/>
                  </a:lnTo>
                  <a:lnTo>
                    <a:pt x="182879" y="0"/>
                  </a:lnTo>
                  <a:lnTo>
                    <a:pt x="182879" y="110490"/>
                  </a:lnTo>
                  <a:lnTo>
                    <a:pt x="243839" y="110490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5769610" y="3841749"/>
              <a:ext cx="190500" cy="285115"/>
            </a:xfrm>
            <a:custGeom>
              <a:avLst/>
              <a:gdLst/>
              <a:ahLst/>
              <a:cxnLst/>
              <a:rect l="l" t="t" r="r" b="b"/>
              <a:pathLst>
                <a:path w="190500" h="285114">
                  <a:moveTo>
                    <a:pt x="95250" y="0"/>
                  </a:moveTo>
                  <a:lnTo>
                    <a:pt x="95250" y="71119"/>
                  </a:lnTo>
                  <a:lnTo>
                    <a:pt x="0" y="71119"/>
                  </a:lnTo>
                  <a:lnTo>
                    <a:pt x="0" y="213677"/>
                  </a:lnTo>
                  <a:lnTo>
                    <a:pt x="95250" y="213677"/>
                  </a:lnTo>
                  <a:lnTo>
                    <a:pt x="95250" y="285114"/>
                  </a:lnTo>
                  <a:lnTo>
                    <a:pt x="190500" y="142557"/>
                  </a:lnTo>
                  <a:lnTo>
                    <a:pt x="9525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5769610" y="3841749"/>
              <a:ext cx="190500" cy="285115"/>
            </a:xfrm>
            <a:custGeom>
              <a:avLst/>
              <a:gdLst/>
              <a:ahLst/>
              <a:cxnLst/>
              <a:rect l="l" t="t" r="r" b="b"/>
              <a:pathLst>
                <a:path w="190500" h="285114">
                  <a:moveTo>
                    <a:pt x="95250" y="0"/>
                  </a:moveTo>
                  <a:lnTo>
                    <a:pt x="190500" y="142557"/>
                  </a:lnTo>
                  <a:lnTo>
                    <a:pt x="95250" y="285114"/>
                  </a:lnTo>
                  <a:lnTo>
                    <a:pt x="95250" y="213677"/>
                  </a:lnTo>
                  <a:lnTo>
                    <a:pt x="0" y="213677"/>
                  </a:lnTo>
                  <a:lnTo>
                    <a:pt x="0" y="71119"/>
                  </a:lnTo>
                  <a:lnTo>
                    <a:pt x="95250" y="71119"/>
                  </a:lnTo>
                  <a:lnTo>
                    <a:pt x="95250" y="0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3" name="object 63"/>
          <p:cNvSpPr txBox="1"/>
          <p:nvPr/>
        </p:nvSpPr>
        <p:spPr>
          <a:xfrm>
            <a:off x="4814887" y="3822700"/>
            <a:ext cx="7937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Κρυπτοσύστημα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4746307" y="4065904"/>
            <a:ext cx="1962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3577590" y="3904932"/>
            <a:ext cx="20624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800" b="1" spc="50" dirty="0">
                <a:solidFill>
                  <a:srgbClr val="931100"/>
                </a:solidFill>
                <a:latin typeface="Calibri"/>
                <a:cs typeface="Calibri"/>
              </a:rPr>
              <a:t>Κρυπτογραφημένο</a:t>
            </a:r>
            <a:r>
              <a:rPr sz="800" b="1" spc="-10" dirty="0">
                <a:solidFill>
                  <a:srgbClr val="931100"/>
                </a:solidFill>
                <a:latin typeface="Calibri"/>
                <a:cs typeface="Calibri"/>
              </a:rPr>
              <a:t> </a:t>
            </a:r>
            <a:r>
              <a:rPr sz="800" b="1" spc="-15" dirty="0">
                <a:solidFill>
                  <a:srgbClr val="931100"/>
                </a:solidFill>
                <a:latin typeface="Calibri"/>
                <a:cs typeface="Calibri"/>
              </a:rPr>
              <a:t>κείμ</a:t>
            </a:r>
            <a:r>
              <a:rPr sz="1200" spc="-22" baseline="-20833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800" b="1" spc="-15" dirty="0">
                <a:solidFill>
                  <a:srgbClr val="931100"/>
                </a:solidFill>
                <a:latin typeface="Calibri"/>
                <a:cs typeface="Calibri"/>
              </a:rPr>
              <a:t>εν</a:t>
            </a:r>
            <a:r>
              <a:rPr sz="1200" spc="-22" baseline="-20833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800" b="1" spc="-15" dirty="0">
                <a:solidFill>
                  <a:srgbClr val="931100"/>
                </a:solidFill>
                <a:latin typeface="Calibri"/>
                <a:cs typeface="Calibri"/>
              </a:rPr>
              <a:t>ο</a:t>
            </a:r>
            <a:r>
              <a:rPr sz="1200" spc="-22" baseline="-20833" dirty="0">
                <a:solidFill>
                  <a:srgbClr val="FFFFFF"/>
                </a:solidFill>
                <a:latin typeface="Calibri"/>
                <a:cs typeface="Calibri"/>
              </a:rPr>
              <a:t>οκρυπτογράφη</a:t>
            </a:r>
            <a:endParaRPr sz="1200" baseline="-20833">
              <a:latin typeface="Calibri"/>
              <a:cs typeface="Calibri"/>
            </a:endParaRPr>
          </a:p>
        </p:txBody>
      </p:sp>
      <p:sp>
        <p:nvSpPr>
          <p:cNvPr id="66" name="object 66"/>
          <p:cNvSpPr txBox="1">
            <a:spLocks noGrp="1"/>
          </p:cNvSpPr>
          <p:nvPr>
            <p:ph type="title"/>
          </p:nvPr>
        </p:nvSpPr>
        <p:spPr>
          <a:xfrm>
            <a:off x="855344" y="772477"/>
            <a:ext cx="519811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0" spc="185" dirty="0">
                <a:solidFill>
                  <a:srgbClr val="000000"/>
                </a:solidFill>
                <a:latin typeface="Times New Roman"/>
                <a:cs typeface="Times New Roman"/>
              </a:rPr>
              <a:t>Ασύμμετρη</a:t>
            </a:r>
            <a:r>
              <a:rPr sz="2200" b="0" spc="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75" dirty="0">
                <a:solidFill>
                  <a:srgbClr val="000000"/>
                </a:solidFill>
                <a:latin typeface="Times New Roman"/>
                <a:cs typeface="Times New Roman"/>
              </a:rPr>
              <a:t>κρυπτογραφία:</a:t>
            </a:r>
            <a:r>
              <a:rPr sz="2200" b="0" spc="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60" dirty="0">
                <a:solidFill>
                  <a:srgbClr val="000000"/>
                </a:solidFill>
                <a:latin typeface="Times New Roman"/>
                <a:cs typeface="Times New Roman"/>
              </a:rPr>
              <a:t>Διαδικασία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692150" y="1569402"/>
            <a:ext cx="6512559" cy="41529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04139" marR="5080" indent="-91440">
              <a:lnSpc>
                <a:spcPct val="104700"/>
              </a:lnSpc>
              <a:spcBef>
                <a:spcPts val="30"/>
              </a:spcBef>
              <a:buClr>
                <a:srgbClr val="FFB800"/>
              </a:buClr>
              <a:buSzPct val="160000"/>
              <a:buFont typeface="Arial"/>
              <a:buChar char="•"/>
              <a:tabLst>
                <a:tab pos="173355" algn="l"/>
              </a:tabLst>
            </a:pPr>
            <a:r>
              <a:rPr sz="1250" spc="90" dirty="0">
                <a:latin typeface="Calibri"/>
                <a:cs typeface="Calibri"/>
              </a:rPr>
              <a:t>Ωστόσο,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εάν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το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ιδιωτικό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κλειδί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εφαρμοστεί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για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την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κρυπτογράφηση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(υπογραφή)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του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μηνύματος,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αυτό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που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επιτυγχάνεται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είναι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μια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ψηφιακή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υπογραφή.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272539" y="2196782"/>
            <a:ext cx="682625" cy="464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350" indent="205740">
              <a:lnSpc>
                <a:spcPct val="100000"/>
              </a:lnSpc>
              <a:spcBef>
                <a:spcPts val="100"/>
              </a:spcBef>
            </a:pPr>
            <a:r>
              <a:rPr sz="600" spc="40" dirty="0">
                <a:latin typeface="Calibri"/>
                <a:cs typeface="Calibri"/>
              </a:rPr>
              <a:t>Απλό </a:t>
            </a:r>
            <a:r>
              <a:rPr sz="600" spc="45" dirty="0">
                <a:latin typeface="Calibri"/>
                <a:cs typeface="Calibri"/>
              </a:rPr>
              <a:t> </a:t>
            </a:r>
            <a:r>
              <a:rPr sz="600" spc="25" dirty="0">
                <a:latin typeface="Calibri"/>
                <a:cs typeface="Calibri"/>
              </a:rPr>
              <a:t>κείμενο:</a:t>
            </a:r>
            <a:r>
              <a:rPr sz="600" spc="30" dirty="0">
                <a:latin typeface="Calibri"/>
                <a:cs typeface="Calibri"/>
              </a:rPr>
              <a:t> </a:t>
            </a:r>
            <a:r>
              <a:rPr sz="600" i="1" spc="55" dirty="0">
                <a:latin typeface="Calibri"/>
                <a:cs typeface="Calibri"/>
              </a:rPr>
              <a:t>"Αλλαγή </a:t>
            </a:r>
            <a:r>
              <a:rPr sz="600" i="1" spc="-125" dirty="0">
                <a:latin typeface="Calibri"/>
                <a:cs typeface="Calibri"/>
              </a:rPr>
              <a:t> </a:t>
            </a:r>
            <a:r>
              <a:rPr sz="600" i="1" spc="50" dirty="0">
                <a:latin typeface="Calibri"/>
                <a:cs typeface="Calibri"/>
              </a:rPr>
              <a:t>εξουσίας/δυνάμε </a:t>
            </a:r>
            <a:r>
              <a:rPr sz="600" i="1" spc="-125" dirty="0">
                <a:latin typeface="Calibri"/>
                <a:cs typeface="Calibri"/>
              </a:rPr>
              <a:t> </a:t>
            </a:r>
            <a:r>
              <a:rPr sz="600" i="1" spc="35" dirty="0">
                <a:latin typeface="Calibri"/>
                <a:cs typeface="Calibri"/>
              </a:rPr>
              <a:t>ις</a:t>
            </a:r>
            <a:r>
              <a:rPr sz="600" i="1" spc="20" dirty="0">
                <a:latin typeface="Calibri"/>
                <a:cs typeface="Calibri"/>
              </a:rPr>
              <a:t> </a:t>
            </a:r>
            <a:r>
              <a:rPr sz="600" i="1" spc="55" dirty="0">
                <a:latin typeface="Calibri"/>
                <a:cs typeface="Calibri"/>
              </a:rPr>
              <a:t>του</a:t>
            </a:r>
            <a:endParaRPr sz="600">
              <a:latin typeface="Calibri"/>
              <a:cs typeface="Calibri"/>
            </a:endParaRPr>
          </a:p>
          <a:p>
            <a:pPr marL="269875">
              <a:lnSpc>
                <a:spcPts val="580"/>
              </a:lnSpc>
            </a:pPr>
            <a:r>
              <a:rPr sz="600" spc="40" dirty="0">
                <a:latin typeface="Calibri"/>
                <a:cs typeface="Calibri"/>
              </a:rPr>
              <a:t>γεννήτρια"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2084704" y="2252345"/>
            <a:ext cx="2921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5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600" b="1" spc="6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600" b="1" spc="80" dirty="0">
                <a:solidFill>
                  <a:srgbClr val="FFFFFF"/>
                </a:solidFill>
                <a:latin typeface="Calibri"/>
                <a:cs typeface="Calibri"/>
              </a:rPr>
              <a:t>AD</a:t>
            </a:r>
            <a:r>
              <a:rPr sz="600" b="1" spc="9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2995929" y="2239645"/>
            <a:ext cx="8064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8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3003867" y="2413317"/>
            <a:ext cx="831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10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4717415" y="2237740"/>
            <a:ext cx="6921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15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3669665" y="2371089"/>
            <a:ext cx="508000" cy="20955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285"/>
              </a:spcBef>
            </a:pPr>
            <a:r>
              <a:rPr sz="450" spc="20" dirty="0">
                <a:latin typeface="Calibri"/>
                <a:cs typeface="Calibri"/>
              </a:rPr>
              <a:t>Κ</a:t>
            </a:r>
            <a:r>
              <a:rPr sz="450" spc="25" dirty="0">
                <a:latin typeface="Calibri"/>
                <a:cs typeface="Calibri"/>
              </a:rPr>
              <a:t>υπ</a:t>
            </a:r>
            <a:r>
              <a:rPr sz="450" spc="20" dirty="0">
                <a:latin typeface="Calibri"/>
                <a:cs typeface="Calibri"/>
              </a:rPr>
              <a:t>ρ</a:t>
            </a:r>
            <a:r>
              <a:rPr sz="450" dirty="0">
                <a:latin typeface="Calibri"/>
                <a:cs typeface="Calibri"/>
              </a:rPr>
              <a:t>ι</a:t>
            </a:r>
            <a:r>
              <a:rPr sz="450" spc="25" dirty="0">
                <a:latin typeface="Calibri"/>
                <a:cs typeface="Calibri"/>
              </a:rPr>
              <a:t>α</a:t>
            </a:r>
            <a:r>
              <a:rPr sz="450" spc="15" dirty="0">
                <a:latin typeface="Calibri"/>
                <a:cs typeface="Calibri"/>
              </a:rPr>
              <a:t>κ</a:t>
            </a:r>
            <a:r>
              <a:rPr sz="450" spc="35" dirty="0">
                <a:latin typeface="Calibri"/>
                <a:cs typeface="Calibri"/>
              </a:rPr>
              <a:t>ό</a:t>
            </a:r>
            <a:r>
              <a:rPr sz="450" spc="-5" dirty="0">
                <a:latin typeface="Calibri"/>
                <a:cs typeface="Calibri"/>
              </a:rPr>
              <a:t> </a:t>
            </a:r>
            <a:r>
              <a:rPr sz="450" spc="20" dirty="0">
                <a:latin typeface="Calibri"/>
                <a:cs typeface="Calibri"/>
              </a:rPr>
              <a:t>κε</a:t>
            </a:r>
            <a:r>
              <a:rPr sz="450" spc="15" dirty="0">
                <a:latin typeface="Calibri"/>
                <a:cs typeface="Calibri"/>
              </a:rPr>
              <a:t>ίμ</a:t>
            </a:r>
            <a:r>
              <a:rPr sz="450" spc="20" dirty="0">
                <a:latin typeface="Calibri"/>
                <a:cs typeface="Calibri"/>
              </a:rPr>
              <a:t>εν</a:t>
            </a:r>
            <a:r>
              <a:rPr sz="450" spc="25" dirty="0">
                <a:latin typeface="Calibri"/>
                <a:cs typeface="Calibri"/>
              </a:rPr>
              <a:t>ο</a:t>
            </a:r>
            <a:r>
              <a:rPr sz="450" spc="15" dirty="0">
                <a:latin typeface="Calibri"/>
                <a:cs typeface="Calibri"/>
              </a:rPr>
              <a:t>:</a:t>
            </a:r>
            <a:endParaRPr sz="450">
              <a:latin typeface="Calibri"/>
              <a:cs typeface="Calibri"/>
            </a:endParaRPr>
          </a:p>
          <a:p>
            <a:pPr marR="51435" algn="r">
              <a:lnSpc>
                <a:spcPct val="100000"/>
              </a:lnSpc>
              <a:spcBef>
                <a:spcPts val="185"/>
              </a:spcBef>
            </a:pPr>
            <a:r>
              <a:rPr sz="450" i="1" spc="5" dirty="0">
                <a:latin typeface="Calibri"/>
                <a:cs typeface="Calibri"/>
              </a:rPr>
              <a:t>"5&amp;321ffd421"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5522595" y="2209482"/>
            <a:ext cx="379095" cy="20955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85"/>
              </a:spcBef>
            </a:pPr>
            <a:r>
              <a:rPr sz="450" b="1" spc="-10" dirty="0">
                <a:solidFill>
                  <a:srgbClr val="FFFFFF"/>
                </a:solidFill>
                <a:latin typeface="Calibri"/>
                <a:cs typeface="Calibri"/>
              </a:rPr>
              <a:t>HMI</a:t>
            </a:r>
            <a:endParaRPr sz="4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85"/>
              </a:spcBef>
            </a:pPr>
            <a:r>
              <a:rPr sz="450" b="1" spc="5" dirty="0">
                <a:solidFill>
                  <a:srgbClr val="FFFFFF"/>
                </a:solidFill>
                <a:latin typeface="Calibri"/>
                <a:cs typeface="Calibri"/>
              </a:rPr>
              <a:t>(υποσταθμός)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5982334" y="2138679"/>
            <a:ext cx="675005" cy="390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600" spc="55" dirty="0">
                <a:latin typeface="Calibri"/>
                <a:cs typeface="Calibri"/>
              </a:rPr>
              <a:t>Απλό </a:t>
            </a:r>
            <a:r>
              <a:rPr sz="600" spc="40" dirty="0">
                <a:latin typeface="Calibri"/>
                <a:cs typeface="Calibri"/>
              </a:rPr>
              <a:t>κείμενο: </a:t>
            </a:r>
            <a:r>
              <a:rPr sz="600" spc="45" dirty="0">
                <a:latin typeface="Calibri"/>
                <a:cs typeface="Calibri"/>
              </a:rPr>
              <a:t> </a:t>
            </a:r>
            <a:r>
              <a:rPr sz="600" i="1" spc="50" dirty="0">
                <a:latin typeface="Calibri"/>
                <a:cs typeface="Calibri"/>
              </a:rPr>
              <a:t>"Αλλάξτε </a:t>
            </a:r>
            <a:r>
              <a:rPr sz="600" i="1" spc="55" dirty="0">
                <a:latin typeface="Calibri"/>
                <a:cs typeface="Calibri"/>
              </a:rPr>
              <a:t> </a:t>
            </a:r>
            <a:r>
              <a:rPr sz="600" i="1" spc="50" dirty="0">
                <a:latin typeface="Calibri"/>
                <a:cs typeface="Calibri"/>
              </a:rPr>
              <a:t>εξουσία/δυναμία </a:t>
            </a:r>
            <a:r>
              <a:rPr sz="600" i="1" spc="-130" dirty="0">
                <a:latin typeface="Calibri"/>
                <a:cs typeface="Calibri"/>
              </a:rPr>
              <a:t> </a:t>
            </a:r>
            <a:r>
              <a:rPr sz="600" i="1" spc="50" dirty="0">
                <a:latin typeface="Calibri"/>
                <a:cs typeface="Calibri"/>
              </a:rPr>
              <a:t>της</a:t>
            </a:r>
            <a:r>
              <a:rPr sz="600" i="1" spc="10" dirty="0">
                <a:latin typeface="Calibri"/>
                <a:cs typeface="Calibri"/>
              </a:rPr>
              <a:t> </a:t>
            </a:r>
            <a:r>
              <a:rPr sz="600" i="1" spc="40" dirty="0">
                <a:latin typeface="Calibri"/>
                <a:cs typeface="Calibri"/>
              </a:rPr>
              <a:t>γεννήτριας"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2760979" y="2703195"/>
            <a:ext cx="9652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9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3407409" y="2728595"/>
            <a:ext cx="928369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spc="55" dirty="0">
                <a:latin typeface="Calibri"/>
                <a:cs typeface="Calibri"/>
              </a:rPr>
              <a:t>Κανάλι</a:t>
            </a:r>
            <a:r>
              <a:rPr sz="700" b="1" spc="-25" dirty="0">
                <a:latin typeface="Calibri"/>
                <a:cs typeface="Calibri"/>
              </a:rPr>
              <a:t> </a:t>
            </a:r>
            <a:r>
              <a:rPr sz="700" b="1" spc="45" dirty="0">
                <a:latin typeface="Calibri"/>
                <a:cs typeface="Calibri"/>
              </a:rPr>
              <a:t>επικοινωνίας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5160009" y="2684145"/>
            <a:ext cx="920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85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637029" y="3182937"/>
            <a:ext cx="871219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 spc="40" dirty="0">
                <a:latin typeface="Calibri"/>
                <a:cs typeface="Calibri"/>
              </a:rPr>
              <a:t>Ιδιωτικό</a:t>
            </a:r>
            <a:r>
              <a:rPr sz="950" b="1" spc="-40" dirty="0">
                <a:latin typeface="Calibri"/>
                <a:cs typeface="Calibri"/>
              </a:rPr>
              <a:t> </a:t>
            </a:r>
            <a:r>
              <a:rPr sz="950" b="1" spc="55" dirty="0">
                <a:latin typeface="Calibri"/>
                <a:cs typeface="Calibri"/>
              </a:rPr>
              <a:t>κλειδί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2635250" y="3221037"/>
            <a:ext cx="7874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7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5105400" y="3148647"/>
            <a:ext cx="120713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12420" algn="l"/>
              </a:tabLst>
            </a:pPr>
            <a:r>
              <a:rPr sz="900" spc="104" baseline="4629" dirty="0">
                <a:solidFill>
                  <a:srgbClr val="FFFFFF"/>
                </a:solidFill>
                <a:latin typeface="Calibri"/>
                <a:cs typeface="Calibri"/>
              </a:rPr>
              <a:t>A	</a:t>
            </a:r>
            <a:r>
              <a:rPr sz="950" b="1" spc="70" dirty="0">
                <a:latin typeface="Calibri"/>
                <a:cs typeface="Calibri"/>
              </a:rPr>
              <a:t>Δημόσιο</a:t>
            </a:r>
            <a:r>
              <a:rPr sz="950" b="1" spc="-20" dirty="0">
                <a:latin typeface="Calibri"/>
                <a:cs typeface="Calibri"/>
              </a:rPr>
              <a:t> </a:t>
            </a:r>
            <a:r>
              <a:rPr sz="950" b="1" spc="55" dirty="0">
                <a:latin typeface="Calibri"/>
                <a:cs typeface="Calibri"/>
              </a:rPr>
              <a:t>κλειδί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1355089" y="3892232"/>
            <a:ext cx="6578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50" dirty="0">
                <a:latin typeface="Calibri"/>
                <a:cs typeface="Calibri"/>
              </a:rPr>
              <a:t>Απλό</a:t>
            </a:r>
            <a:r>
              <a:rPr sz="800" spc="-4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κείμενο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6013450" y="3898582"/>
            <a:ext cx="6578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50" dirty="0">
                <a:latin typeface="Calibri"/>
                <a:cs typeface="Calibri"/>
              </a:rPr>
              <a:t>Απλό</a:t>
            </a:r>
            <a:r>
              <a:rPr sz="800" spc="-45" dirty="0">
                <a:latin typeface="Calibri"/>
                <a:cs typeface="Calibri"/>
              </a:rPr>
              <a:t> </a:t>
            </a:r>
            <a:r>
              <a:rPr sz="800" spc="45" dirty="0">
                <a:latin typeface="Calibri"/>
                <a:cs typeface="Calibri"/>
              </a:rPr>
              <a:t>κείμενο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692150" y="4558029"/>
            <a:ext cx="611060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115" indent="-145415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28000"/>
              <a:buFont typeface="Arial"/>
              <a:buChar char="•"/>
              <a:tabLst>
                <a:tab pos="158115" algn="l"/>
              </a:tabLst>
            </a:pPr>
            <a:r>
              <a:rPr sz="1250" spc="70" dirty="0">
                <a:latin typeface="Calibri"/>
                <a:cs typeface="Calibri"/>
              </a:rPr>
              <a:t>Έτσι,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ανάλογα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με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τον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τρόπο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εφαρμογής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των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δύο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πλήκτρων,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επιτυγχάνεται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αυτό</a:t>
            </a:r>
            <a:endParaRPr sz="1250">
              <a:latin typeface="Calibri"/>
              <a:cs typeface="Calibri"/>
            </a:endParaRPr>
          </a:p>
        </p:txBody>
      </p:sp>
      <p:graphicFrame>
        <p:nvGraphicFramePr>
          <p:cNvPr id="85" name="object 85"/>
          <p:cNvGraphicFramePr>
            <a:graphicFrameLocks noGrp="1"/>
          </p:cNvGraphicFramePr>
          <p:nvPr/>
        </p:nvGraphicFramePr>
        <p:xfrm>
          <a:off x="798830" y="4867592"/>
          <a:ext cx="8128000" cy="838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100" b="1" spc="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Κρυπτογράφηση</a:t>
                      </a:r>
                      <a:r>
                        <a:rPr sz="11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για</a:t>
                      </a:r>
                      <a:r>
                        <a:rPr sz="11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εμπιστευτικότητα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800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100" b="1" spc="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Ψηφιακή</a:t>
                      </a:r>
                      <a:r>
                        <a:rPr sz="1100" b="1" spc="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υπογραφή</a:t>
                      </a:r>
                      <a:r>
                        <a:rPr sz="11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για</a:t>
                      </a:r>
                      <a:r>
                        <a:rPr sz="1100" b="1" spc="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επαλήθευση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χρήστη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269875" indent="-172720">
                        <a:lnSpc>
                          <a:spcPct val="100000"/>
                        </a:lnSpc>
                        <a:spcBef>
                          <a:spcPts val="580"/>
                        </a:spcBef>
                        <a:buSzPct val="126315"/>
                        <a:buFont typeface="Arial"/>
                        <a:buChar char="•"/>
                        <a:tabLst>
                          <a:tab pos="269875" algn="l"/>
                        </a:tabLst>
                      </a:pPr>
                      <a:r>
                        <a:rPr sz="950" spc="70" dirty="0">
                          <a:latin typeface="Calibri"/>
                          <a:cs typeface="Calibri"/>
                        </a:rPr>
                        <a:t>Κρυπτογραφημένη</a:t>
                      </a:r>
                      <a:r>
                        <a:rPr sz="9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70" dirty="0">
                          <a:latin typeface="Calibri"/>
                          <a:cs typeface="Calibri"/>
                        </a:rPr>
                        <a:t>με</a:t>
                      </a:r>
                      <a:r>
                        <a:rPr sz="9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0" dirty="0">
                          <a:latin typeface="Calibri"/>
                          <a:cs typeface="Calibri"/>
                        </a:rPr>
                        <a:t>το</a:t>
                      </a:r>
                      <a:r>
                        <a:rPr sz="9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5" dirty="0">
                          <a:latin typeface="Calibri"/>
                          <a:cs typeface="Calibri"/>
                        </a:rPr>
                        <a:t>δημόσιο</a:t>
                      </a:r>
                      <a:r>
                        <a:rPr sz="9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55" dirty="0">
                          <a:latin typeface="Calibri"/>
                          <a:cs typeface="Calibri"/>
                        </a:rPr>
                        <a:t>κλειδί</a:t>
                      </a:r>
                      <a:r>
                        <a:rPr sz="9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5" dirty="0">
                          <a:latin typeface="Calibri"/>
                          <a:cs typeface="Calibri"/>
                        </a:rPr>
                        <a:t>του</a:t>
                      </a:r>
                      <a:r>
                        <a:rPr sz="9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70" dirty="0">
                          <a:latin typeface="Calibri"/>
                          <a:cs typeface="Calibri"/>
                        </a:rPr>
                        <a:t>παραλήπτη</a:t>
                      </a:r>
                      <a:endParaRPr sz="950">
                        <a:latin typeface="Calibri"/>
                        <a:cs typeface="Calibri"/>
                      </a:endParaRPr>
                    </a:p>
                    <a:p>
                      <a:pPr marL="269875" indent="-172720">
                        <a:lnSpc>
                          <a:spcPct val="100000"/>
                        </a:lnSpc>
                        <a:spcBef>
                          <a:spcPts val="815"/>
                        </a:spcBef>
                        <a:buSzPct val="126315"/>
                        <a:buFont typeface="Arial"/>
                        <a:buChar char="•"/>
                        <a:tabLst>
                          <a:tab pos="269875" algn="l"/>
                        </a:tabLst>
                      </a:pPr>
                      <a:r>
                        <a:rPr sz="950" spc="95" dirty="0">
                          <a:latin typeface="Calibri"/>
                          <a:cs typeface="Calibri"/>
                        </a:rPr>
                        <a:t>Αποκρυπτογράφηση</a:t>
                      </a:r>
                      <a:r>
                        <a:rPr sz="9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90" dirty="0">
                          <a:latin typeface="Calibri"/>
                          <a:cs typeface="Calibri"/>
                        </a:rPr>
                        <a:t>με</a:t>
                      </a:r>
                      <a:r>
                        <a:rPr sz="9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85" dirty="0">
                          <a:latin typeface="Calibri"/>
                          <a:cs typeface="Calibri"/>
                        </a:rPr>
                        <a:t>το</a:t>
                      </a:r>
                      <a:r>
                        <a:rPr sz="9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75" dirty="0">
                          <a:latin typeface="Calibri"/>
                          <a:cs typeface="Calibri"/>
                        </a:rPr>
                        <a:t>κλειδί</a:t>
                      </a:r>
                      <a:r>
                        <a:rPr sz="9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90" dirty="0">
                          <a:latin typeface="Calibri"/>
                          <a:cs typeface="Calibri"/>
                        </a:rPr>
                        <a:t>του</a:t>
                      </a:r>
                      <a:r>
                        <a:rPr sz="9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95" dirty="0">
                          <a:latin typeface="Calibri"/>
                          <a:cs typeface="Calibri"/>
                        </a:rPr>
                        <a:t>παραλήπτη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T="736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270510" indent="-172085">
                        <a:lnSpc>
                          <a:spcPct val="100000"/>
                        </a:lnSpc>
                        <a:spcBef>
                          <a:spcPts val="580"/>
                        </a:spcBef>
                        <a:buSzPct val="126315"/>
                        <a:buFont typeface="Arial"/>
                        <a:buChar char="•"/>
                        <a:tabLst>
                          <a:tab pos="270510" algn="l"/>
                        </a:tabLst>
                      </a:pPr>
                      <a:r>
                        <a:rPr sz="950" spc="70" dirty="0">
                          <a:latin typeface="Calibri"/>
                          <a:cs typeface="Calibri"/>
                        </a:rPr>
                        <a:t>Κρυπτογραφημένη</a:t>
                      </a:r>
                      <a:r>
                        <a:rPr sz="9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70" dirty="0">
                          <a:latin typeface="Calibri"/>
                          <a:cs typeface="Calibri"/>
                        </a:rPr>
                        <a:t>με</a:t>
                      </a:r>
                      <a:r>
                        <a:rPr sz="9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0" dirty="0">
                          <a:latin typeface="Calibri"/>
                          <a:cs typeface="Calibri"/>
                        </a:rPr>
                        <a:t>το</a:t>
                      </a:r>
                      <a:r>
                        <a:rPr sz="9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55" dirty="0">
                          <a:latin typeface="Calibri"/>
                          <a:cs typeface="Calibri"/>
                        </a:rPr>
                        <a:t>κλειδί</a:t>
                      </a:r>
                      <a:r>
                        <a:rPr sz="9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5" dirty="0">
                          <a:latin typeface="Calibri"/>
                          <a:cs typeface="Calibri"/>
                        </a:rPr>
                        <a:t>του</a:t>
                      </a:r>
                      <a:r>
                        <a:rPr sz="9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70" dirty="0">
                          <a:latin typeface="Calibri"/>
                          <a:cs typeface="Calibri"/>
                        </a:rPr>
                        <a:t>αποστολέα</a:t>
                      </a:r>
                      <a:endParaRPr sz="950">
                        <a:latin typeface="Calibri"/>
                        <a:cs typeface="Calibri"/>
                      </a:endParaRPr>
                    </a:p>
                    <a:p>
                      <a:pPr marL="270510" indent="-172085">
                        <a:lnSpc>
                          <a:spcPct val="100000"/>
                        </a:lnSpc>
                        <a:spcBef>
                          <a:spcPts val="815"/>
                        </a:spcBef>
                        <a:buSzPct val="126315"/>
                        <a:buFont typeface="Arial"/>
                        <a:buChar char="•"/>
                        <a:tabLst>
                          <a:tab pos="270510" algn="l"/>
                        </a:tabLst>
                      </a:pPr>
                      <a:r>
                        <a:rPr sz="950" spc="70" dirty="0">
                          <a:latin typeface="Calibri"/>
                          <a:cs typeface="Calibri"/>
                        </a:rPr>
                        <a:t>Αποκρυπτογράφηση</a:t>
                      </a:r>
                      <a:r>
                        <a:rPr sz="9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70" dirty="0">
                          <a:latin typeface="Calibri"/>
                          <a:cs typeface="Calibri"/>
                        </a:rPr>
                        <a:t>με</a:t>
                      </a:r>
                      <a:r>
                        <a:rPr sz="9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0" dirty="0">
                          <a:latin typeface="Calibri"/>
                          <a:cs typeface="Calibri"/>
                        </a:rPr>
                        <a:t>το</a:t>
                      </a:r>
                      <a:r>
                        <a:rPr sz="9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5" dirty="0">
                          <a:latin typeface="Calibri"/>
                          <a:cs typeface="Calibri"/>
                        </a:rPr>
                        <a:t>δημόσιο</a:t>
                      </a:r>
                      <a:r>
                        <a:rPr sz="9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55" dirty="0">
                          <a:latin typeface="Calibri"/>
                          <a:cs typeface="Calibri"/>
                        </a:rPr>
                        <a:t>κλειδί</a:t>
                      </a:r>
                      <a:r>
                        <a:rPr sz="9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5" dirty="0">
                          <a:latin typeface="Calibri"/>
                          <a:cs typeface="Calibri"/>
                        </a:rPr>
                        <a:t>του</a:t>
                      </a:r>
                      <a:r>
                        <a:rPr sz="9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70" dirty="0">
                          <a:latin typeface="Calibri"/>
                          <a:cs typeface="Calibri"/>
                        </a:rPr>
                        <a:t>αποστολέα</a:t>
                      </a:r>
                      <a:endParaRPr sz="950">
                        <a:latin typeface="Calibri"/>
                        <a:cs typeface="Calibri"/>
                      </a:endParaRPr>
                    </a:p>
                  </a:txBody>
                  <a:tcPr marL="0" marR="0" marT="736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6" name="object 86"/>
          <p:cNvSpPr txBox="1"/>
          <p:nvPr/>
        </p:nvSpPr>
        <p:spPr>
          <a:xfrm>
            <a:off x="11170602" y="6154102"/>
            <a:ext cx="1428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1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22554" y="6338887"/>
            <a:ext cx="44088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CSP001_C_E</a:t>
            </a:r>
            <a:r>
              <a:rPr sz="1100" spc="3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6: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Davide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Ferraris,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Πανεπιστήμιο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ΜάλαγαΙσπανία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11599544" y="57467"/>
            <a:ext cx="419100" cy="44259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045"/>
              </a:lnSpc>
            </a:pPr>
            <a:r>
              <a:rPr sz="3100" spc="14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3100" spc="-2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100" spc="165" dirty="0">
                <a:solidFill>
                  <a:srgbClr val="D8D8D8"/>
                </a:solidFill>
                <a:latin typeface="Calibri"/>
                <a:cs typeface="Calibri"/>
              </a:rPr>
              <a:t>ΕΥΑΊΣΘΗΤΩΝ</a:t>
            </a:r>
            <a:endParaRPr sz="3100">
              <a:latin typeface="Calibri"/>
              <a:cs typeface="Calibri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4703445" y="2424112"/>
            <a:ext cx="6921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15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endParaRPr sz="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76245" y="0"/>
            <a:ext cx="9215755" cy="6879590"/>
            <a:chOff x="2976245" y="0"/>
            <a:chExt cx="9215755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7245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5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995295" y="5779769"/>
              <a:ext cx="3939540" cy="737870"/>
            </a:xfrm>
            <a:custGeom>
              <a:avLst/>
              <a:gdLst/>
              <a:ahLst/>
              <a:cxnLst/>
              <a:rect l="l" t="t" r="r" b="b"/>
              <a:pathLst>
                <a:path w="3939540" h="737870">
                  <a:moveTo>
                    <a:pt x="3816667" y="0"/>
                  </a:moveTo>
                  <a:lnTo>
                    <a:pt x="122872" y="0"/>
                  </a:lnTo>
                  <a:lnTo>
                    <a:pt x="74930" y="9524"/>
                  </a:lnTo>
                  <a:lnTo>
                    <a:pt x="35877" y="35877"/>
                  </a:lnTo>
                  <a:lnTo>
                    <a:pt x="9525" y="74929"/>
                  </a:lnTo>
                  <a:lnTo>
                    <a:pt x="0" y="122872"/>
                  </a:lnTo>
                  <a:lnTo>
                    <a:pt x="0" y="614679"/>
                  </a:lnTo>
                  <a:lnTo>
                    <a:pt x="9525" y="662622"/>
                  </a:lnTo>
                  <a:lnTo>
                    <a:pt x="35877" y="701674"/>
                  </a:lnTo>
                  <a:lnTo>
                    <a:pt x="74930" y="728027"/>
                  </a:lnTo>
                  <a:lnTo>
                    <a:pt x="122872" y="737552"/>
                  </a:lnTo>
                  <a:lnTo>
                    <a:pt x="3816667" y="737552"/>
                  </a:lnTo>
                  <a:lnTo>
                    <a:pt x="3864609" y="728027"/>
                  </a:lnTo>
                  <a:lnTo>
                    <a:pt x="3903662" y="701674"/>
                  </a:lnTo>
                  <a:lnTo>
                    <a:pt x="3930014" y="662622"/>
                  </a:lnTo>
                  <a:lnTo>
                    <a:pt x="3939539" y="614679"/>
                  </a:lnTo>
                  <a:lnTo>
                    <a:pt x="3939539" y="122872"/>
                  </a:lnTo>
                  <a:lnTo>
                    <a:pt x="3930014" y="74929"/>
                  </a:lnTo>
                  <a:lnTo>
                    <a:pt x="3903662" y="35877"/>
                  </a:lnTo>
                  <a:lnTo>
                    <a:pt x="3864609" y="9524"/>
                  </a:lnTo>
                  <a:lnTo>
                    <a:pt x="38166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995295" y="5779769"/>
              <a:ext cx="3939540" cy="737870"/>
            </a:xfrm>
            <a:custGeom>
              <a:avLst/>
              <a:gdLst/>
              <a:ahLst/>
              <a:cxnLst/>
              <a:rect l="l" t="t" r="r" b="b"/>
              <a:pathLst>
                <a:path w="3939540" h="737870">
                  <a:moveTo>
                    <a:pt x="0" y="122872"/>
                  </a:moveTo>
                  <a:lnTo>
                    <a:pt x="9525" y="74929"/>
                  </a:lnTo>
                  <a:lnTo>
                    <a:pt x="35877" y="35877"/>
                  </a:lnTo>
                  <a:lnTo>
                    <a:pt x="74930" y="9524"/>
                  </a:lnTo>
                  <a:lnTo>
                    <a:pt x="122872" y="0"/>
                  </a:lnTo>
                  <a:lnTo>
                    <a:pt x="3816667" y="0"/>
                  </a:lnTo>
                  <a:lnTo>
                    <a:pt x="3864609" y="9524"/>
                  </a:lnTo>
                  <a:lnTo>
                    <a:pt x="3903662" y="35877"/>
                  </a:lnTo>
                  <a:lnTo>
                    <a:pt x="3930014" y="74929"/>
                  </a:lnTo>
                  <a:lnTo>
                    <a:pt x="3939539" y="122872"/>
                  </a:lnTo>
                  <a:lnTo>
                    <a:pt x="3939539" y="614679"/>
                  </a:lnTo>
                  <a:lnTo>
                    <a:pt x="3930014" y="662622"/>
                  </a:lnTo>
                  <a:lnTo>
                    <a:pt x="3903662" y="701674"/>
                  </a:lnTo>
                  <a:lnTo>
                    <a:pt x="3864609" y="728027"/>
                  </a:lnTo>
                  <a:lnTo>
                    <a:pt x="3816667" y="737552"/>
                  </a:lnTo>
                  <a:lnTo>
                    <a:pt x="122872" y="737552"/>
                  </a:lnTo>
                  <a:lnTo>
                    <a:pt x="74930" y="728027"/>
                  </a:lnTo>
                  <a:lnTo>
                    <a:pt x="35877" y="701674"/>
                  </a:lnTo>
                  <a:lnTo>
                    <a:pt x="9525" y="662622"/>
                  </a:lnTo>
                  <a:lnTo>
                    <a:pt x="0" y="614679"/>
                  </a:lnTo>
                  <a:lnTo>
                    <a:pt x="0" y="122872"/>
                  </a:lnTo>
                </a:path>
              </a:pathLst>
            </a:custGeom>
            <a:ln w="38100">
              <a:solidFill>
                <a:srgbClr val="BF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55344" y="392429"/>
            <a:ext cx="3627120" cy="662305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marR="5080">
              <a:lnSpc>
                <a:spcPts val="2370"/>
              </a:lnSpc>
              <a:spcBef>
                <a:spcPts val="405"/>
              </a:spcBef>
            </a:pPr>
            <a:r>
              <a:rPr sz="2200" b="0" spc="185" dirty="0">
                <a:solidFill>
                  <a:srgbClr val="000000"/>
                </a:solidFill>
                <a:latin typeface="Times New Roman"/>
                <a:cs typeface="Times New Roman"/>
              </a:rPr>
              <a:t>Ασύμμετρη </a:t>
            </a:r>
            <a:r>
              <a:rPr sz="2200" b="0" spc="175" dirty="0">
                <a:solidFill>
                  <a:srgbClr val="000000"/>
                </a:solidFill>
                <a:latin typeface="Times New Roman"/>
                <a:cs typeface="Times New Roman"/>
              </a:rPr>
              <a:t>κρυπτογραφία: </a:t>
            </a:r>
            <a:r>
              <a:rPr sz="2200" b="0" spc="-5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80" dirty="0">
                <a:solidFill>
                  <a:srgbClr val="000000"/>
                </a:solidFill>
                <a:latin typeface="Times New Roman"/>
                <a:cs typeface="Times New Roman"/>
              </a:rPr>
              <a:t>Κρυπτοσυστήματα</a:t>
            </a:r>
            <a:endParaRPr sz="2200">
              <a:latin typeface="Times New Roman"/>
              <a:cs typeface="Times New Roman"/>
            </a:endParaRPr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595630" y="1229042"/>
          <a:ext cx="6316345" cy="45570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1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9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38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4645"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250" b="1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Χαρακτηριστικά/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BF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 marL="2794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250" b="1" spc="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RSA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4450" marB="0">
                    <a:lnL w="38100">
                      <a:solidFill>
                        <a:srgbClr val="BF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BF0000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F1C9E"/>
                    </a:solidFill>
                  </a:tcPr>
                </a:tc>
                <a:tc>
                  <a:txBody>
                    <a:bodyPr/>
                    <a:lstStyle/>
                    <a:p>
                      <a:pPr marL="3873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250" b="1" spc="204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ECC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BF0000"/>
                      </a:solidFill>
                      <a:prstDash val="solid"/>
                    </a:lnR>
                    <a:lnT w="38100">
                      <a:solidFill>
                        <a:srgbClr val="BF0000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F1C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9602">
                <a:tc>
                  <a:txBody>
                    <a:bodyPr/>
                    <a:lstStyle/>
                    <a:p>
                      <a:pPr marL="2794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250" spc="140" dirty="0">
                          <a:latin typeface="Calibri"/>
                          <a:cs typeface="Calibri"/>
                        </a:rPr>
                        <a:t>Ονομασμένος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BF0000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250" spc="80" dirty="0">
                          <a:latin typeface="Calibri"/>
                          <a:cs typeface="Calibri"/>
                        </a:rPr>
                        <a:t>RSA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38100">
                      <a:solidFill>
                        <a:srgbClr val="BF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CCDF"/>
                    </a:solidFill>
                  </a:tcPr>
                </a:tc>
                <a:tc>
                  <a:txBody>
                    <a:bodyPr/>
                    <a:lstStyle/>
                    <a:p>
                      <a:pPr marL="321310" marR="430530" indent="5334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250" spc="-15" dirty="0">
                          <a:latin typeface="Calibri"/>
                          <a:cs typeface="Calibri"/>
                        </a:rPr>
                        <a:t>Κρυπ</a:t>
                      </a:r>
                      <a:r>
                        <a:rPr sz="1250" spc="-10" dirty="0">
                          <a:latin typeface="Calibri"/>
                          <a:cs typeface="Calibri"/>
                        </a:rPr>
                        <a:t>το</a:t>
                      </a:r>
                      <a:r>
                        <a:rPr sz="1250" spc="-15" dirty="0">
                          <a:latin typeface="Calibri"/>
                          <a:cs typeface="Calibri"/>
                        </a:rPr>
                        <a:t>γρ</a:t>
                      </a:r>
                      <a:r>
                        <a:rPr sz="1250" spc="-10" dirty="0">
                          <a:latin typeface="Calibri"/>
                          <a:cs typeface="Calibri"/>
                        </a:rPr>
                        <a:t>α</a:t>
                      </a:r>
                      <a:r>
                        <a:rPr sz="1250" spc="-15" dirty="0">
                          <a:latin typeface="Calibri"/>
                          <a:cs typeface="Calibri"/>
                        </a:rPr>
                        <a:t>φ</a:t>
                      </a:r>
                      <a:r>
                        <a:rPr sz="1250" spc="-10" dirty="0">
                          <a:latin typeface="Calibri"/>
                          <a:cs typeface="Calibri"/>
                        </a:rPr>
                        <a:t>ί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α  </a:t>
                      </a:r>
                      <a:r>
                        <a:rPr sz="1250" spc="100" dirty="0">
                          <a:latin typeface="Calibri"/>
                          <a:cs typeface="Calibri"/>
                        </a:rPr>
                        <a:t>ελλειπτικών </a:t>
                      </a:r>
                      <a:r>
                        <a:rPr sz="1250" spc="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120" dirty="0">
                          <a:latin typeface="Calibri"/>
                          <a:cs typeface="Calibri"/>
                        </a:rPr>
                        <a:t>καμπυλών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BF0000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CC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250" spc="80" dirty="0">
                          <a:latin typeface="Calibri"/>
                          <a:cs typeface="Calibri"/>
                        </a:rPr>
                        <a:t>Συγγραφέας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BF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238125" marR="202565" indent="-1270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250" spc="95" dirty="0">
                          <a:latin typeface="Calibri"/>
                          <a:cs typeface="Calibri"/>
                        </a:rPr>
                        <a:t>Ron </a:t>
                      </a:r>
                      <a:r>
                        <a:rPr sz="1250" spc="70" dirty="0">
                          <a:latin typeface="Calibri"/>
                          <a:cs typeface="Calibri"/>
                        </a:rPr>
                        <a:t>Rivest, </a:t>
                      </a:r>
                      <a:r>
                        <a:rPr sz="1250" spc="80" dirty="0">
                          <a:latin typeface="Calibri"/>
                          <a:cs typeface="Calibri"/>
                        </a:rPr>
                        <a:t>Adi </a:t>
                      </a:r>
                      <a:r>
                        <a:rPr sz="1250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114" dirty="0">
                          <a:latin typeface="Calibri"/>
                          <a:cs typeface="Calibri"/>
                        </a:rPr>
                        <a:t>Shamir</a:t>
                      </a:r>
                      <a:r>
                        <a:rPr sz="12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105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12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105" dirty="0">
                          <a:latin typeface="Calibri"/>
                          <a:cs typeface="Calibri"/>
                        </a:rPr>
                        <a:t>Leonard </a:t>
                      </a:r>
                      <a:r>
                        <a:rPr sz="1250" spc="-2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114" dirty="0">
                          <a:latin typeface="Calibri"/>
                          <a:cs typeface="Calibri"/>
                        </a:rPr>
                        <a:t>Adleman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3815" marB="0">
                    <a:lnL w="38100">
                      <a:solidFill>
                        <a:srgbClr val="BF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6E6EF"/>
                    </a:solidFill>
                  </a:tcPr>
                </a:tc>
                <a:tc>
                  <a:txBody>
                    <a:bodyPr/>
                    <a:lstStyle/>
                    <a:p>
                      <a:pPr marL="192405">
                        <a:lnSpc>
                          <a:spcPts val="1495"/>
                        </a:lnSpc>
                        <a:spcBef>
                          <a:spcPts val="345"/>
                        </a:spcBef>
                      </a:pPr>
                      <a:r>
                        <a:rPr sz="1250" spc="80" dirty="0">
                          <a:latin typeface="Calibri"/>
                          <a:cs typeface="Calibri"/>
                        </a:rPr>
                        <a:t>Neal</a:t>
                      </a:r>
                      <a:r>
                        <a:rPr sz="12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70" dirty="0">
                          <a:latin typeface="Calibri"/>
                          <a:cs typeface="Calibri"/>
                        </a:rPr>
                        <a:t>Koblitz</a:t>
                      </a:r>
                      <a:r>
                        <a:rPr sz="12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80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12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75" dirty="0">
                          <a:latin typeface="Calibri"/>
                          <a:cs typeface="Calibri"/>
                        </a:rPr>
                        <a:t>Victor</a:t>
                      </a:r>
                      <a:endParaRPr sz="1250">
                        <a:latin typeface="Calibri"/>
                        <a:cs typeface="Calibri"/>
                      </a:endParaRPr>
                    </a:p>
                    <a:p>
                      <a:pPr marL="319405">
                        <a:lnSpc>
                          <a:spcPts val="1495"/>
                        </a:lnSpc>
                      </a:pPr>
                      <a:r>
                        <a:rPr sz="1250" spc="65" dirty="0">
                          <a:latin typeface="Calibri"/>
                          <a:cs typeface="Calibri"/>
                        </a:rPr>
                        <a:t>S.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70" dirty="0">
                          <a:latin typeface="Calibri"/>
                          <a:cs typeface="Calibri"/>
                        </a:rPr>
                        <a:t>Miller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BF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6E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4385"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250" spc="95" dirty="0">
                          <a:latin typeface="Calibri"/>
                          <a:cs typeface="Calibri"/>
                        </a:rPr>
                        <a:t>Μήκος</a:t>
                      </a:r>
                      <a:r>
                        <a:rPr sz="12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80" dirty="0">
                          <a:latin typeface="Calibri"/>
                          <a:cs typeface="Calibri"/>
                        </a:rPr>
                        <a:t>κλειδιού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BF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1250" spc="55" dirty="0">
                          <a:latin typeface="Calibri"/>
                          <a:cs typeface="Calibri"/>
                        </a:rPr>
                        <a:t>1024,</a:t>
                      </a:r>
                      <a:r>
                        <a:rPr sz="12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60" dirty="0">
                          <a:latin typeface="Calibri"/>
                          <a:cs typeface="Calibri"/>
                        </a:rPr>
                        <a:t>2048</a:t>
                      </a:r>
                      <a:r>
                        <a:rPr sz="12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55" dirty="0">
                          <a:latin typeface="Calibri"/>
                          <a:cs typeface="Calibri"/>
                        </a:rPr>
                        <a:t>y</a:t>
                      </a:r>
                      <a:endParaRPr sz="1250">
                        <a:latin typeface="Calibri"/>
                        <a:cs typeface="Calibri"/>
                      </a:endParaRPr>
                    </a:p>
                    <a:p>
                      <a:pPr marL="24765"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250" spc="60" dirty="0">
                          <a:latin typeface="Calibri"/>
                          <a:cs typeface="Calibri"/>
                        </a:rPr>
                        <a:t>3072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40" dirty="0">
                          <a:latin typeface="Calibri"/>
                          <a:cs typeface="Calibri"/>
                        </a:rPr>
                        <a:t>δυαδικά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50" dirty="0">
                          <a:latin typeface="Calibri"/>
                          <a:cs typeface="Calibri"/>
                        </a:rPr>
                        <a:t>ψηφία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88265" marB="0">
                    <a:lnL w="38100">
                      <a:solidFill>
                        <a:srgbClr val="BF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CCDF"/>
                    </a:solidFill>
                  </a:tcPr>
                </a:tc>
                <a:tc>
                  <a:txBody>
                    <a:bodyPr/>
                    <a:lstStyle/>
                    <a:p>
                      <a:pPr marL="348615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1250" spc="50" dirty="0">
                          <a:latin typeface="Calibri"/>
                          <a:cs typeface="Calibri"/>
                        </a:rPr>
                        <a:t>160,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50" dirty="0">
                          <a:latin typeface="Calibri"/>
                          <a:cs typeface="Calibri"/>
                        </a:rPr>
                        <a:t>224,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50" dirty="0">
                          <a:latin typeface="Calibri"/>
                          <a:cs typeface="Calibri"/>
                        </a:rPr>
                        <a:t>256,</a:t>
                      </a:r>
                      <a:endParaRPr sz="1250">
                        <a:latin typeface="Calibri"/>
                        <a:cs typeface="Calibri"/>
                      </a:endParaRPr>
                    </a:p>
                    <a:p>
                      <a:pPr marL="410845" marR="280035">
                        <a:lnSpc>
                          <a:spcPct val="129000"/>
                        </a:lnSpc>
                      </a:pPr>
                      <a:r>
                        <a:rPr sz="1250" spc="50" dirty="0">
                          <a:latin typeface="Calibri"/>
                          <a:cs typeface="Calibri"/>
                        </a:rPr>
                        <a:t>384,</a:t>
                      </a:r>
                      <a:r>
                        <a:rPr sz="12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60" dirty="0">
                          <a:latin typeface="Calibri"/>
                          <a:cs typeface="Calibri"/>
                        </a:rPr>
                        <a:t>521</a:t>
                      </a:r>
                      <a:r>
                        <a:rPr sz="12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60" dirty="0">
                          <a:latin typeface="Calibri"/>
                          <a:cs typeface="Calibri"/>
                        </a:rPr>
                        <a:t>δυαδικά </a:t>
                      </a:r>
                      <a:r>
                        <a:rPr sz="1250" spc="-2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65" dirty="0">
                          <a:latin typeface="Calibri"/>
                          <a:cs typeface="Calibri"/>
                        </a:rPr>
                        <a:t>ψηφία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BF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CC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5625"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250" spc="110" dirty="0">
                          <a:latin typeface="Calibri"/>
                          <a:cs typeface="Calibri"/>
                        </a:rPr>
                        <a:t>Ταχύτητα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85" dirty="0">
                          <a:latin typeface="Calibri"/>
                          <a:cs typeface="Calibri"/>
                        </a:rPr>
                        <a:t>επεξεργασίας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BF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32384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250" spc="45" dirty="0">
                          <a:latin typeface="Calibri"/>
                          <a:cs typeface="Calibri"/>
                        </a:rPr>
                        <a:t>Αργή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38100">
                      <a:solidFill>
                        <a:srgbClr val="BF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6E6EF"/>
                    </a:solidFill>
                  </a:tcPr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250" spc="40" dirty="0">
                          <a:latin typeface="Calibri"/>
                          <a:cs typeface="Calibri"/>
                        </a:rPr>
                        <a:t>Γρήγορη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BF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6E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250" spc="85" dirty="0">
                          <a:latin typeface="Calibri"/>
                          <a:cs typeface="Calibri"/>
                        </a:rPr>
                        <a:t>Ασφάλεια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BF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250" spc="80" dirty="0">
                          <a:latin typeface="Calibri"/>
                          <a:cs typeface="Calibri"/>
                        </a:rPr>
                        <a:t>Υψηλό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3815" marB="0">
                    <a:lnL w="38100">
                      <a:solidFill>
                        <a:srgbClr val="BF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CCDF"/>
                    </a:solidFill>
                  </a:tcPr>
                </a:tc>
                <a:tc>
                  <a:txBody>
                    <a:bodyPr/>
                    <a:lstStyle/>
                    <a:p>
                      <a:pPr marL="3746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250" spc="80" dirty="0">
                          <a:latin typeface="Calibri"/>
                          <a:cs typeface="Calibri"/>
                        </a:rPr>
                        <a:t>Υψηλό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BF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CC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40739"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250" spc="70" dirty="0">
                          <a:latin typeface="Calibri"/>
                          <a:cs typeface="Calibri"/>
                        </a:rPr>
                        <a:t>Λειτουργικότητα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BF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206375" marR="170815" indent="-63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250" spc="114" dirty="0">
                          <a:latin typeface="Calibri"/>
                          <a:cs typeface="Calibri"/>
                        </a:rPr>
                        <a:t>Κρυπτογράφηση, </a:t>
                      </a:r>
                      <a:r>
                        <a:rPr sz="1250" spc="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130" dirty="0">
                          <a:latin typeface="Calibri"/>
                          <a:cs typeface="Calibri"/>
                        </a:rPr>
                        <a:t>υπογραφή </a:t>
                      </a:r>
                      <a:r>
                        <a:rPr sz="1250" spc="105" dirty="0">
                          <a:latin typeface="Calibri"/>
                          <a:cs typeface="Calibri"/>
                        </a:rPr>
                        <a:t>και </a:t>
                      </a:r>
                      <a:r>
                        <a:rPr sz="1250" spc="110" dirty="0">
                          <a:latin typeface="Calibri"/>
                          <a:cs typeface="Calibri"/>
                        </a:rPr>
                        <a:t> ανταλλαγή</a:t>
                      </a:r>
                      <a:r>
                        <a:rPr sz="12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105" dirty="0">
                          <a:latin typeface="Calibri"/>
                          <a:cs typeface="Calibri"/>
                        </a:rPr>
                        <a:t>κλειδιών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4450" marB="0">
                    <a:lnL w="38100">
                      <a:solidFill>
                        <a:srgbClr val="BF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BF0000"/>
                      </a:solidFill>
                      <a:prstDash val="solid"/>
                    </a:lnB>
                    <a:solidFill>
                      <a:srgbClr val="F6E6EF"/>
                    </a:solidFill>
                  </a:tcPr>
                </a:tc>
                <a:tc>
                  <a:txBody>
                    <a:bodyPr/>
                    <a:lstStyle/>
                    <a:p>
                      <a:pPr marL="213995" marR="167640" indent="-63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250" spc="114" dirty="0">
                          <a:latin typeface="Calibri"/>
                          <a:cs typeface="Calibri"/>
                        </a:rPr>
                        <a:t>Κρυπτογράφηση, </a:t>
                      </a:r>
                      <a:r>
                        <a:rPr sz="1250" spc="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130" dirty="0">
                          <a:latin typeface="Calibri"/>
                          <a:cs typeface="Calibri"/>
                        </a:rPr>
                        <a:t>υπογραφή </a:t>
                      </a:r>
                      <a:r>
                        <a:rPr sz="1250" spc="105" dirty="0">
                          <a:latin typeface="Calibri"/>
                          <a:cs typeface="Calibri"/>
                        </a:rPr>
                        <a:t>και </a:t>
                      </a:r>
                      <a:r>
                        <a:rPr sz="1250" spc="110" dirty="0">
                          <a:latin typeface="Calibri"/>
                          <a:cs typeface="Calibri"/>
                        </a:rPr>
                        <a:t> ανταλλαγή</a:t>
                      </a:r>
                      <a:r>
                        <a:rPr sz="12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105" dirty="0">
                          <a:latin typeface="Calibri"/>
                          <a:cs typeface="Calibri"/>
                        </a:rPr>
                        <a:t>κλειδιών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BF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BF0000"/>
                      </a:solidFill>
                      <a:prstDash val="solid"/>
                    </a:lnB>
                    <a:solidFill>
                      <a:srgbClr val="F6E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/>
          <p:nvPr/>
        </p:nvSpPr>
        <p:spPr>
          <a:xfrm>
            <a:off x="3201670" y="5960745"/>
            <a:ext cx="3600450" cy="314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8600">
              <a:lnSpc>
                <a:spcPct val="100000"/>
              </a:lnSpc>
              <a:spcBef>
                <a:spcPts val="100"/>
              </a:spcBef>
            </a:pPr>
            <a:r>
              <a:rPr sz="950" spc="95" dirty="0">
                <a:latin typeface="Calibri"/>
                <a:cs typeface="Calibri"/>
              </a:rPr>
              <a:t>Ο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RSA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είναι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ο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πιο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διαδεδομένος,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αλλά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ο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ECC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είναι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ιδανικός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για </a:t>
            </a:r>
            <a:r>
              <a:rPr sz="950" spc="60" dirty="0">
                <a:latin typeface="Calibri"/>
                <a:cs typeface="Calibri"/>
              </a:rPr>
              <a:t> λειτουργικά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συστήματα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με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περιορισμένους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υπολογισμούς.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16579" y="6249034"/>
            <a:ext cx="272732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60" dirty="0">
                <a:latin typeface="Calibri"/>
                <a:cs typeface="Calibri"/>
              </a:rPr>
              <a:t>συσκευές,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όπως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RTUs/PLCs,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(επ)αισθητήρες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και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163617" y="6337934"/>
            <a:ext cx="14795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850" spc="65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2554" y="6525894"/>
            <a:ext cx="44088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CSP001_C_E</a:t>
            </a:r>
            <a:r>
              <a:rPr sz="1100" spc="3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6: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Davide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Ferraris,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Πανεπιστήμιο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ΜάλαγαΙσπανία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599544" y="57467"/>
            <a:ext cx="419100" cy="44259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045"/>
              </a:lnSpc>
            </a:pPr>
            <a:r>
              <a:rPr sz="3100" spc="14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3100" spc="-2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100" spc="165" dirty="0">
                <a:solidFill>
                  <a:srgbClr val="D8D8D8"/>
                </a:solidFill>
                <a:latin typeface="Calibri"/>
                <a:cs typeface="Calibri"/>
              </a:rPr>
              <a:t>ΕΥΑΊΣΘΗΤΩΝ</a:t>
            </a:r>
            <a:endParaRPr sz="3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308600" cy="6879590"/>
            <a:chOff x="6883400" y="0"/>
            <a:chExt cx="530860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7245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1599544" y="57467"/>
            <a:ext cx="419100" cy="44259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045"/>
              </a:lnSpc>
            </a:pPr>
            <a:r>
              <a:rPr sz="3100" spc="14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3100" spc="-2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100" spc="165" dirty="0">
                <a:solidFill>
                  <a:srgbClr val="D8D8D8"/>
                </a:solidFill>
                <a:latin typeface="Calibri"/>
                <a:cs typeface="Calibri"/>
              </a:rPr>
              <a:t>ΕΥΑΊΣΘΗΤΩΝ</a:t>
            </a:r>
            <a:endParaRPr sz="31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55344" y="392429"/>
            <a:ext cx="5826760" cy="662305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marR="5080">
              <a:lnSpc>
                <a:spcPts val="2370"/>
              </a:lnSpc>
              <a:spcBef>
                <a:spcPts val="405"/>
              </a:spcBef>
            </a:pPr>
            <a:r>
              <a:rPr sz="2200" b="0" spc="185" dirty="0">
                <a:solidFill>
                  <a:srgbClr val="000000"/>
                </a:solidFill>
                <a:latin typeface="Times New Roman"/>
                <a:cs typeface="Times New Roman"/>
              </a:rPr>
              <a:t>Ασύμμετρη</a:t>
            </a:r>
            <a:r>
              <a:rPr sz="2200" b="0" spc="2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75" dirty="0">
                <a:solidFill>
                  <a:srgbClr val="000000"/>
                </a:solidFill>
                <a:latin typeface="Times New Roman"/>
                <a:cs typeface="Times New Roman"/>
              </a:rPr>
              <a:t>κρυπτογραφία:</a:t>
            </a:r>
            <a:r>
              <a:rPr sz="2200" b="0" spc="22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80" dirty="0">
                <a:solidFill>
                  <a:srgbClr val="000000"/>
                </a:solidFill>
                <a:latin typeface="Times New Roman"/>
                <a:cs typeface="Times New Roman"/>
              </a:rPr>
              <a:t>Πλεονεκτήματα </a:t>
            </a:r>
            <a:r>
              <a:rPr sz="2200" b="0" spc="-5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35" dirty="0">
                <a:solidFill>
                  <a:srgbClr val="000000"/>
                </a:solidFill>
                <a:latin typeface="Times New Roman"/>
                <a:cs typeface="Times New Roman"/>
              </a:rPr>
              <a:t>και</a:t>
            </a:r>
            <a:r>
              <a:rPr sz="2200" b="0" spc="1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70" dirty="0">
                <a:solidFill>
                  <a:srgbClr val="000000"/>
                </a:solidFill>
                <a:latin typeface="Times New Roman"/>
                <a:cs typeface="Times New Roman"/>
              </a:rPr>
              <a:t>μειονεκτήματα</a:t>
            </a:r>
            <a:endParaRPr sz="2200">
              <a:latin typeface="Times New Roman"/>
              <a:cs typeface="Times New Roman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567690" y="1850707"/>
          <a:ext cx="11116945" cy="271208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25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91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5604"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600" b="1" spc="1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Πλεονεκτήματα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800"/>
                    </a:solidFill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600" b="1" spc="1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Μειονεκτήματα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0639">
                <a:tc>
                  <a:txBody>
                    <a:bodyPr/>
                    <a:lstStyle/>
                    <a:p>
                      <a:pPr marL="384175" marR="109220" indent="-287020">
                        <a:lnSpc>
                          <a:spcPct val="100000"/>
                        </a:lnSpc>
                        <a:spcBef>
                          <a:spcPts val="690"/>
                        </a:spcBef>
                        <a:buSzPct val="125000"/>
                        <a:buFont typeface="Arial"/>
                        <a:buChar char="•"/>
                        <a:tabLst>
                          <a:tab pos="383540" algn="l"/>
                          <a:tab pos="384175" algn="l"/>
                        </a:tabLst>
                      </a:pPr>
                      <a:r>
                        <a:rPr sz="1600" spc="114" dirty="0">
                          <a:latin typeface="Calibri"/>
                          <a:cs typeface="Calibri"/>
                        </a:rPr>
                        <a:t>Όλες </a:t>
                      </a:r>
                      <a:r>
                        <a:rPr sz="1600" spc="95" dirty="0">
                          <a:latin typeface="Calibri"/>
                          <a:cs typeface="Calibri"/>
                        </a:rPr>
                        <a:t>οι </a:t>
                      </a:r>
                      <a:r>
                        <a:rPr sz="1600" spc="105" dirty="0">
                          <a:latin typeface="Calibri"/>
                          <a:cs typeface="Calibri"/>
                        </a:rPr>
                        <a:t>οντότητες </a:t>
                      </a:r>
                      <a:r>
                        <a:rPr sz="1600" spc="125" dirty="0">
                          <a:latin typeface="Calibri"/>
                          <a:cs typeface="Calibri"/>
                        </a:rPr>
                        <a:t>που </a:t>
                      </a:r>
                      <a:r>
                        <a:rPr sz="1600" spc="110" dirty="0">
                          <a:latin typeface="Calibri"/>
                          <a:cs typeface="Calibri"/>
                        </a:rPr>
                        <a:t>εμπλέκονται στο </a:t>
                      </a:r>
                      <a:r>
                        <a:rPr sz="160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120" dirty="0">
                          <a:latin typeface="Calibri"/>
                          <a:cs typeface="Calibri"/>
                        </a:rPr>
                        <a:t>σύστημα </a:t>
                      </a:r>
                      <a:r>
                        <a:rPr sz="1600" spc="110" dirty="0">
                          <a:latin typeface="Calibri"/>
                          <a:cs typeface="Calibri"/>
                        </a:rPr>
                        <a:t>ενεργειακού ελέγχου </a:t>
                      </a:r>
                      <a:r>
                        <a:rPr sz="1600" b="1" spc="125" dirty="0">
                          <a:latin typeface="Calibri"/>
                          <a:cs typeface="Calibri"/>
                        </a:rPr>
                        <a:t>μπορούν να </a:t>
                      </a:r>
                      <a:r>
                        <a:rPr sz="1600" b="1" spc="1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120" dirty="0">
                          <a:latin typeface="Calibri"/>
                          <a:cs typeface="Calibri"/>
                        </a:rPr>
                        <a:t>δημιουργήσουν </a:t>
                      </a:r>
                      <a:r>
                        <a:rPr sz="1600" b="1" spc="114" dirty="0">
                          <a:latin typeface="Calibri"/>
                          <a:cs typeface="Calibri"/>
                        </a:rPr>
                        <a:t>τα </a:t>
                      </a:r>
                      <a:r>
                        <a:rPr sz="1600" b="1" spc="125" dirty="0">
                          <a:latin typeface="Calibri"/>
                          <a:cs typeface="Calibri"/>
                        </a:rPr>
                        <a:t>δύο </a:t>
                      </a:r>
                      <a:r>
                        <a:rPr sz="1600" b="1" spc="100" dirty="0">
                          <a:latin typeface="Calibri"/>
                          <a:cs typeface="Calibri"/>
                        </a:rPr>
                        <a:t>κλειδιά </a:t>
                      </a:r>
                      <a:r>
                        <a:rPr sz="1600" b="1" spc="110" dirty="0">
                          <a:latin typeface="Calibri"/>
                          <a:cs typeface="Calibri"/>
                        </a:rPr>
                        <a:t>χωρίς </a:t>
                      </a:r>
                      <a:r>
                        <a:rPr sz="1600" b="1" spc="125" dirty="0">
                          <a:latin typeface="Calibri"/>
                          <a:cs typeface="Calibri"/>
                        </a:rPr>
                        <a:t>να </a:t>
                      </a:r>
                      <a:r>
                        <a:rPr sz="1600" b="1" spc="1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100" dirty="0">
                          <a:latin typeface="Calibri"/>
                          <a:cs typeface="Calibri"/>
                        </a:rPr>
                        <a:t>χρειάζεται</a:t>
                      </a:r>
                      <a:r>
                        <a:rPr sz="1600" b="1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125" dirty="0">
                          <a:latin typeface="Calibri"/>
                          <a:cs typeface="Calibri"/>
                        </a:rPr>
                        <a:t>να</a:t>
                      </a:r>
                      <a:r>
                        <a:rPr sz="1600" b="1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130" dirty="0">
                          <a:latin typeface="Calibri"/>
                          <a:cs typeface="Calibri"/>
                        </a:rPr>
                        <a:t>συμφωνήσουν</a:t>
                      </a:r>
                      <a:r>
                        <a:rPr sz="1600" b="1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110" dirty="0">
                          <a:latin typeface="Calibri"/>
                          <a:cs typeface="Calibri"/>
                        </a:rPr>
                        <a:t>εκ</a:t>
                      </a:r>
                      <a:r>
                        <a:rPr sz="1600" b="1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125" dirty="0">
                          <a:latin typeface="Calibri"/>
                          <a:cs typeface="Calibri"/>
                        </a:rPr>
                        <a:t>των</a:t>
                      </a:r>
                      <a:r>
                        <a:rPr sz="1600" b="1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114" dirty="0">
                          <a:latin typeface="Calibri"/>
                          <a:cs typeface="Calibri"/>
                        </a:rPr>
                        <a:t>προτέρων.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76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384810" marR="531495" indent="-287020">
                        <a:lnSpc>
                          <a:spcPct val="100000"/>
                        </a:lnSpc>
                        <a:spcBef>
                          <a:spcPts val="690"/>
                        </a:spcBef>
                        <a:buSzPct val="125000"/>
                        <a:buFont typeface="Arial"/>
                        <a:buChar char="•"/>
                        <a:tabLst>
                          <a:tab pos="384175" algn="l"/>
                          <a:tab pos="384810" algn="l"/>
                        </a:tabLst>
                      </a:pPr>
                      <a:r>
                        <a:rPr sz="1600" spc="110" dirty="0">
                          <a:latin typeface="Calibri"/>
                          <a:cs typeface="Calibri"/>
                        </a:rPr>
                        <a:t>Οι αλγόριθμοι </a:t>
                      </a:r>
                      <a:r>
                        <a:rPr sz="1600" spc="114" dirty="0">
                          <a:latin typeface="Calibri"/>
                          <a:cs typeface="Calibri"/>
                        </a:rPr>
                        <a:t>ασύμμετρης </a:t>
                      </a:r>
                      <a:r>
                        <a:rPr sz="1600" spc="120" dirty="0">
                          <a:latin typeface="Calibri"/>
                          <a:cs typeface="Calibri"/>
                        </a:rPr>
                        <a:t>κρυπτογράφησης </a:t>
                      </a:r>
                      <a:r>
                        <a:rPr sz="1600" spc="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110" dirty="0">
                          <a:latin typeface="Calibri"/>
                          <a:cs typeface="Calibri"/>
                        </a:rPr>
                        <a:t>απαιτούν </a:t>
                      </a:r>
                      <a:r>
                        <a:rPr sz="1600" b="1" spc="105" dirty="0">
                          <a:latin typeface="Calibri"/>
                          <a:cs typeface="Calibri"/>
                        </a:rPr>
                        <a:t>υπολογιστικές </a:t>
                      </a:r>
                      <a:r>
                        <a:rPr sz="1600" b="1" spc="110" dirty="0">
                          <a:latin typeface="Calibri"/>
                          <a:cs typeface="Calibri"/>
                        </a:rPr>
                        <a:t>δυνατότητες </a:t>
                      </a:r>
                      <a:r>
                        <a:rPr sz="1600" spc="100" dirty="0">
                          <a:latin typeface="Calibri"/>
                          <a:cs typeface="Calibri"/>
                        </a:rPr>
                        <a:t>για </a:t>
                      </a:r>
                      <a:r>
                        <a:rPr sz="1600" spc="110" dirty="0">
                          <a:latin typeface="Calibri"/>
                          <a:cs typeface="Calibri"/>
                        </a:rPr>
                        <a:t>την </a:t>
                      </a:r>
                      <a:r>
                        <a:rPr sz="160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110" dirty="0">
                          <a:latin typeface="Calibri"/>
                          <a:cs typeface="Calibri"/>
                        </a:rPr>
                        <a:t>επεξεργασία</a:t>
                      </a:r>
                      <a:r>
                        <a:rPr sz="16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120" dirty="0">
                          <a:latin typeface="Calibri"/>
                          <a:cs typeface="Calibri"/>
                        </a:rPr>
                        <a:t>των</a:t>
                      </a:r>
                      <a:r>
                        <a:rPr sz="16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114" dirty="0">
                          <a:latin typeface="Calibri"/>
                          <a:cs typeface="Calibri"/>
                        </a:rPr>
                        <a:t>αλγορίθμων</a:t>
                      </a:r>
                      <a:r>
                        <a:rPr sz="16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120" dirty="0">
                          <a:latin typeface="Calibri"/>
                          <a:cs typeface="Calibri"/>
                        </a:rPr>
                        <a:t>κρυπτογράφησής</a:t>
                      </a:r>
                      <a:r>
                        <a:rPr sz="16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110" dirty="0">
                          <a:latin typeface="Calibri"/>
                          <a:cs typeface="Calibri"/>
                        </a:rPr>
                        <a:t>τους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76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marL="384175" indent="-287655">
                        <a:lnSpc>
                          <a:spcPct val="100000"/>
                        </a:lnSpc>
                        <a:spcBef>
                          <a:spcPts val="755"/>
                        </a:spcBef>
                        <a:buSzPct val="125000"/>
                        <a:buFont typeface="Arial"/>
                        <a:buChar char="•"/>
                        <a:tabLst>
                          <a:tab pos="383540" algn="l"/>
                          <a:tab pos="384175" algn="l"/>
                        </a:tabLst>
                      </a:pPr>
                      <a:r>
                        <a:rPr sz="1600" spc="105" dirty="0">
                          <a:latin typeface="Calibri"/>
                          <a:cs typeface="Calibri"/>
                        </a:rPr>
                        <a:t>Ο</a:t>
                      </a:r>
                      <a:r>
                        <a:rPr sz="16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75" dirty="0">
                          <a:latin typeface="Calibri"/>
                          <a:cs typeface="Calibri"/>
                        </a:rPr>
                        <a:t>αριθμός</a:t>
                      </a:r>
                      <a:r>
                        <a:rPr sz="16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80" dirty="0">
                          <a:latin typeface="Calibri"/>
                          <a:cs typeface="Calibri"/>
                        </a:rPr>
                        <a:t>των</a:t>
                      </a:r>
                      <a:r>
                        <a:rPr sz="16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75" dirty="0">
                          <a:latin typeface="Calibri"/>
                          <a:cs typeface="Calibri"/>
                        </a:rPr>
                        <a:t>πλήκτρων</a:t>
                      </a:r>
                      <a:r>
                        <a:rPr sz="16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60" dirty="0">
                          <a:latin typeface="Calibri"/>
                          <a:cs typeface="Calibri"/>
                        </a:rPr>
                        <a:t>είναι</a:t>
                      </a:r>
                      <a:r>
                        <a:rPr sz="1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60" dirty="0">
                          <a:latin typeface="Calibri"/>
                          <a:cs typeface="Calibri"/>
                        </a:rPr>
                        <a:t>2*n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384175" marR="440055" indent="-287020">
                        <a:lnSpc>
                          <a:spcPts val="1910"/>
                        </a:lnSpc>
                        <a:spcBef>
                          <a:spcPts val="484"/>
                        </a:spcBef>
                        <a:buSzPct val="125000"/>
                        <a:buFont typeface="Arial"/>
                        <a:buChar char="•"/>
                        <a:tabLst>
                          <a:tab pos="383540" algn="l"/>
                          <a:tab pos="384175" algn="l"/>
                        </a:tabLst>
                      </a:pPr>
                      <a:r>
                        <a:rPr sz="1600" b="1" spc="120" dirty="0">
                          <a:latin typeface="Calibri"/>
                          <a:cs typeface="Calibri"/>
                        </a:rPr>
                        <a:t>Μειώνει</a:t>
                      </a:r>
                      <a:r>
                        <a:rPr sz="1600" b="1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110" dirty="0">
                          <a:latin typeface="Calibri"/>
                          <a:cs typeface="Calibri"/>
                        </a:rPr>
                        <a:t>το</a:t>
                      </a:r>
                      <a:r>
                        <a:rPr sz="1600" b="1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110" dirty="0">
                          <a:latin typeface="Calibri"/>
                          <a:cs typeface="Calibri"/>
                        </a:rPr>
                        <a:t>κόστος</a:t>
                      </a:r>
                      <a:r>
                        <a:rPr sz="1600" b="1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120" dirty="0">
                          <a:latin typeface="Calibri"/>
                          <a:cs typeface="Calibri"/>
                        </a:rPr>
                        <a:t>αποθήκευσης</a:t>
                      </a:r>
                      <a:r>
                        <a:rPr sz="1600" b="1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114" dirty="0">
                          <a:latin typeface="Calibri"/>
                          <a:cs typeface="Calibri"/>
                        </a:rPr>
                        <a:t>στα</a:t>
                      </a:r>
                      <a:r>
                        <a:rPr sz="16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100" dirty="0">
                          <a:latin typeface="Calibri"/>
                          <a:cs typeface="Calibri"/>
                        </a:rPr>
                        <a:t>τελικά </a:t>
                      </a:r>
                      <a:r>
                        <a:rPr sz="1600" spc="-3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105" dirty="0">
                          <a:latin typeface="Calibri"/>
                          <a:cs typeface="Calibri"/>
                        </a:rPr>
                        <a:t>σημεία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958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tc>
                  <a:txBody>
                    <a:bodyPr/>
                    <a:lstStyle/>
                    <a:p>
                      <a:pPr marL="384810" indent="-286385">
                        <a:lnSpc>
                          <a:spcPct val="100000"/>
                        </a:lnSpc>
                        <a:spcBef>
                          <a:spcPts val="755"/>
                        </a:spcBef>
                        <a:buSzPct val="125000"/>
                        <a:buFont typeface="Arial"/>
                        <a:buChar char="•"/>
                        <a:tabLst>
                          <a:tab pos="384175" algn="l"/>
                          <a:tab pos="384810" algn="l"/>
                        </a:tabLst>
                      </a:pPr>
                      <a:r>
                        <a:rPr sz="1600" spc="125" dirty="0">
                          <a:latin typeface="Calibri"/>
                          <a:cs typeface="Calibri"/>
                        </a:rPr>
                        <a:t>Τα</a:t>
                      </a:r>
                      <a:r>
                        <a:rPr sz="16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100" dirty="0">
                          <a:latin typeface="Calibri"/>
                          <a:cs typeface="Calibri"/>
                        </a:rPr>
                        <a:t>κλειδιά</a:t>
                      </a:r>
                      <a:r>
                        <a:rPr sz="16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125" dirty="0">
                          <a:latin typeface="Calibri"/>
                          <a:cs typeface="Calibri"/>
                        </a:rPr>
                        <a:t>που</a:t>
                      </a:r>
                      <a:r>
                        <a:rPr sz="16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110" dirty="0">
                          <a:latin typeface="Calibri"/>
                          <a:cs typeface="Calibri"/>
                        </a:rPr>
                        <a:t>χρησιμοποιούν</a:t>
                      </a:r>
                      <a:r>
                        <a:rPr sz="1600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95" dirty="0">
                          <a:latin typeface="Calibri"/>
                          <a:cs typeface="Calibri"/>
                        </a:rPr>
                        <a:t>είναι</a:t>
                      </a:r>
                      <a:r>
                        <a:rPr sz="16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105" dirty="0">
                          <a:latin typeface="Calibri"/>
                          <a:cs typeface="Calibri"/>
                        </a:rPr>
                        <a:t>σχετικά</a:t>
                      </a:r>
                      <a:r>
                        <a:rPr sz="160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110" dirty="0">
                          <a:latin typeface="Calibri"/>
                          <a:cs typeface="Calibri"/>
                        </a:rPr>
                        <a:t>μεγάλα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384810" marR="1254760" indent="-287020">
                        <a:lnSpc>
                          <a:spcPct val="100000"/>
                        </a:lnSpc>
                        <a:spcBef>
                          <a:spcPts val="415"/>
                        </a:spcBef>
                        <a:buSzPct val="125000"/>
                        <a:buFont typeface="Arial"/>
                        <a:buChar char="•"/>
                        <a:tabLst>
                          <a:tab pos="384175" algn="l"/>
                          <a:tab pos="384810" algn="l"/>
                        </a:tabLst>
                      </a:pPr>
                      <a:r>
                        <a:rPr sz="1600" b="1" spc="105" dirty="0">
                          <a:latin typeface="Calibri"/>
                          <a:cs typeface="Calibri"/>
                        </a:rPr>
                        <a:t>Συνιστάται</a:t>
                      </a:r>
                      <a:r>
                        <a:rPr sz="1600" b="1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130" dirty="0">
                          <a:latin typeface="Calibri"/>
                          <a:cs typeface="Calibri"/>
                        </a:rPr>
                        <a:t>η</a:t>
                      </a:r>
                      <a:r>
                        <a:rPr sz="1600" b="1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120" dirty="0">
                          <a:latin typeface="Calibri"/>
                          <a:cs typeface="Calibri"/>
                        </a:rPr>
                        <a:t>χρήση</a:t>
                      </a:r>
                      <a:r>
                        <a:rPr sz="1600" b="1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105" dirty="0">
                          <a:latin typeface="Calibri"/>
                          <a:cs typeface="Calibri"/>
                        </a:rPr>
                        <a:t>κλειδιών</a:t>
                      </a:r>
                      <a:r>
                        <a:rPr sz="1600" b="1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114" dirty="0">
                          <a:latin typeface="Calibri"/>
                          <a:cs typeface="Calibri"/>
                        </a:rPr>
                        <a:t>μεγέθους</a:t>
                      </a:r>
                      <a:r>
                        <a:rPr sz="1600" b="1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120" dirty="0">
                          <a:latin typeface="Calibri"/>
                          <a:cs typeface="Calibri"/>
                        </a:rPr>
                        <a:t>1024 </a:t>
                      </a:r>
                      <a:r>
                        <a:rPr sz="1600" b="1" spc="-3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120" dirty="0">
                          <a:latin typeface="Calibri"/>
                          <a:cs typeface="Calibri"/>
                        </a:rPr>
                        <a:t>δυαδικών</a:t>
                      </a:r>
                      <a:r>
                        <a:rPr sz="1600" b="1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135" dirty="0">
                          <a:latin typeface="Calibri"/>
                          <a:cs typeface="Calibri"/>
                        </a:rPr>
                        <a:t>ψηφίων</a:t>
                      </a:r>
                      <a:r>
                        <a:rPr sz="1600" b="1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130" dirty="0">
                          <a:latin typeface="Calibri"/>
                          <a:cs typeface="Calibri"/>
                        </a:rPr>
                        <a:t>ή</a:t>
                      </a:r>
                      <a:r>
                        <a:rPr sz="1600" b="1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114" dirty="0">
                          <a:latin typeface="Calibri"/>
                          <a:cs typeface="Calibri"/>
                        </a:rPr>
                        <a:t>μεγαλύτερου.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958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11170602" y="6157912"/>
            <a:ext cx="1428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1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2554" y="6343332"/>
            <a:ext cx="44088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CSP001_C_E</a:t>
            </a:r>
            <a:r>
              <a:rPr sz="1100" spc="3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6: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Davide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Ferraris,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Πανεπιστήμιο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ΜάλαγαΙσπανία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843260" cy="6883400"/>
            <a:chOff x="0" y="0"/>
            <a:chExt cx="10843260" cy="6883400"/>
          </a:xfrm>
        </p:grpSpPr>
        <p:sp>
          <p:nvSpPr>
            <p:cNvPr id="3" name="object 3"/>
            <p:cNvSpPr/>
            <p:nvPr/>
          </p:nvSpPr>
          <p:spPr>
            <a:xfrm>
              <a:off x="5386387" y="1270"/>
              <a:ext cx="5360670" cy="6837680"/>
            </a:xfrm>
            <a:custGeom>
              <a:avLst/>
              <a:gdLst/>
              <a:ahLst/>
              <a:cxnLst/>
              <a:rect l="l" t="t" r="r" b="b"/>
              <a:pathLst>
                <a:path w="5360670" h="6837680">
                  <a:moveTo>
                    <a:pt x="5360670" y="0"/>
                  </a:moveTo>
                  <a:lnTo>
                    <a:pt x="1922145" y="0"/>
                  </a:lnTo>
                  <a:lnTo>
                    <a:pt x="0" y="6837680"/>
                  </a:lnTo>
                  <a:lnTo>
                    <a:pt x="3438525" y="6837680"/>
                  </a:lnTo>
                  <a:lnTo>
                    <a:pt x="5360670" y="0"/>
                  </a:lnTo>
                  <a:close/>
                </a:path>
              </a:pathLst>
            </a:custGeom>
            <a:solidFill>
              <a:srgbClr val="FFB800">
                <a:alpha val="2235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63109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8375" y="0"/>
              <a:ext cx="2549525" cy="6847205"/>
            </a:xfrm>
            <a:custGeom>
              <a:avLst/>
              <a:gdLst/>
              <a:ahLst/>
              <a:cxnLst/>
              <a:rect l="l" t="t" r="r" b="b"/>
              <a:pathLst>
                <a:path w="2549525" h="6847205">
                  <a:moveTo>
                    <a:pt x="1325562" y="2279332"/>
                  </a:moveTo>
                  <a:lnTo>
                    <a:pt x="1275397" y="2287587"/>
                  </a:lnTo>
                  <a:lnTo>
                    <a:pt x="1229995" y="2308542"/>
                  </a:lnTo>
                  <a:lnTo>
                    <a:pt x="1191577" y="2341879"/>
                  </a:lnTo>
                  <a:lnTo>
                    <a:pt x="1162685" y="2385695"/>
                  </a:lnTo>
                  <a:lnTo>
                    <a:pt x="1162685" y="2386965"/>
                  </a:lnTo>
                  <a:lnTo>
                    <a:pt x="821689" y="3659187"/>
                  </a:lnTo>
                  <a:lnTo>
                    <a:pt x="0" y="6845934"/>
                  </a:lnTo>
                  <a:lnTo>
                    <a:pt x="6667" y="6846887"/>
                  </a:lnTo>
                  <a:lnTo>
                    <a:pt x="20002" y="6847205"/>
                  </a:lnTo>
                  <a:lnTo>
                    <a:pt x="26670" y="6847205"/>
                  </a:lnTo>
                  <a:lnTo>
                    <a:pt x="845905" y="3665220"/>
                  </a:lnTo>
                  <a:lnTo>
                    <a:pt x="1186814" y="2394585"/>
                  </a:lnTo>
                  <a:lnTo>
                    <a:pt x="1211579" y="2356802"/>
                  </a:lnTo>
                  <a:lnTo>
                    <a:pt x="1244917" y="2328545"/>
                  </a:lnTo>
                  <a:lnTo>
                    <a:pt x="1283970" y="2310447"/>
                  </a:lnTo>
                  <a:lnTo>
                    <a:pt x="1326514" y="2303779"/>
                  </a:lnTo>
                  <a:lnTo>
                    <a:pt x="1421635" y="2303779"/>
                  </a:lnTo>
                  <a:lnTo>
                    <a:pt x="1377314" y="2285365"/>
                  </a:lnTo>
                  <a:lnTo>
                    <a:pt x="1325562" y="2279332"/>
                  </a:lnTo>
                  <a:close/>
                </a:path>
                <a:path w="2549525" h="6847205">
                  <a:moveTo>
                    <a:pt x="1421635" y="2303779"/>
                  </a:moveTo>
                  <a:lnTo>
                    <a:pt x="1326514" y="2303779"/>
                  </a:lnTo>
                  <a:lnTo>
                    <a:pt x="1370964" y="2309495"/>
                  </a:lnTo>
                  <a:lnTo>
                    <a:pt x="1416685" y="2330450"/>
                  </a:lnTo>
                  <a:lnTo>
                    <a:pt x="1452879" y="2363470"/>
                  </a:lnTo>
                  <a:lnTo>
                    <a:pt x="1477010" y="2405697"/>
                  </a:lnTo>
                  <a:lnTo>
                    <a:pt x="1487487" y="2453322"/>
                  </a:lnTo>
                  <a:lnTo>
                    <a:pt x="1482407" y="2503487"/>
                  </a:lnTo>
                  <a:lnTo>
                    <a:pt x="1223645" y="3457575"/>
                  </a:lnTo>
                  <a:lnTo>
                    <a:pt x="1217929" y="3493135"/>
                  </a:lnTo>
                  <a:lnTo>
                    <a:pt x="1226820" y="3563620"/>
                  </a:lnTo>
                  <a:lnTo>
                    <a:pt x="1262379" y="3626802"/>
                  </a:lnTo>
                  <a:lnTo>
                    <a:pt x="1318577" y="3670300"/>
                  </a:lnTo>
                  <a:lnTo>
                    <a:pt x="1401762" y="3689667"/>
                  </a:lnTo>
                  <a:lnTo>
                    <a:pt x="1449070" y="3683317"/>
                  </a:lnTo>
                  <a:lnTo>
                    <a:pt x="1492250" y="3665220"/>
                  </a:lnTo>
                  <a:lnTo>
                    <a:pt x="1495163" y="3662997"/>
                  </a:lnTo>
                  <a:lnTo>
                    <a:pt x="1408112" y="3662997"/>
                  </a:lnTo>
                  <a:lnTo>
                    <a:pt x="1358264" y="3657917"/>
                  </a:lnTo>
                  <a:lnTo>
                    <a:pt x="1303020" y="3630612"/>
                  </a:lnTo>
                  <a:lnTo>
                    <a:pt x="1263014" y="3584257"/>
                  </a:lnTo>
                  <a:lnTo>
                    <a:pt x="1243012" y="3526154"/>
                  </a:lnTo>
                  <a:lnTo>
                    <a:pt x="1242377" y="3495357"/>
                  </a:lnTo>
                  <a:lnTo>
                    <a:pt x="1247775" y="3463925"/>
                  </a:lnTo>
                  <a:lnTo>
                    <a:pt x="1506537" y="2509837"/>
                  </a:lnTo>
                  <a:lnTo>
                    <a:pt x="1512887" y="2460942"/>
                  </a:lnTo>
                  <a:lnTo>
                    <a:pt x="1506537" y="2413952"/>
                  </a:lnTo>
                  <a:lnTo>
                    <a:pt x="1488439" y="2370454"/>
                  </a:lnTo>
                  <a:lnTo>
                    <a:pt x="1460182" y="2333307"/>
                  </a:lnTo>
                  <a:lnTo>
                    <a:pt x="1422400" y="2304097"/>
                  </a:lnTo>
                  <a:lnTo>
                    <a:pt x="1421635" y="2303779"/>
                  </a:lnTo>
                  <a:close/>
                </a:path>
                <a:path w="2549525" h="6847205">
                  <a:moveTo>
                    <a:pt x="2549525" y="0"/>
                  </a:moveTo>
                  <a:lnTo>
                    <a:pt x="2523172" y="0"/>
                  </a:lnTo>
                  <a:lnTo>
                    <a:pt x="1945322" y="2096770"/>
                  </a:lnTo>
                  <a:lnTo>
                    <a:pt x="1552257" y="3546475"/>
                  </a:lnTo>
                  <a:lnTo>
                    <a:pt x="1531302" y="3592195"/>
                  </a:lnTo>
                  <a:lnTo>
                    <a:pt x="1497964" y="3628390"/>
                  </a:lnTo>
                  <a:lnTo>
                    <a:pt x="1456054" y="3652520"/>
                  </a:lnTo>
                  <a:lnTo>
                    <a:pt x="1408112" y="3662997"/>
                  </a:lnTo>
                  <a:lnTo>
                    <a:pt x="1495163" y="3662997"/>
                  </a:lnTo>
                  <a:lnTo>
                    <a:pt x="1529714" y="3636645"/>
                  </a:lnTo>
                  <a:lnTo>
                    <a:pt x="1558925" y="3599179"/>
                  </a:lnTo>
                  <a:lnTo>
                    <a:pt x="1577339" y="3554095"/>
                  </a:lnTo>
                  <a:lnTo>
                    <a:pt x="1970722" y="2104390"/>
                  </a:lnTo>
                  <a:lnTo>
                    <a:pt x="2547620" y="5715"/>
                  </a:lnTo>
                  <a:lnTo>
                    <a:pt x="254952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365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754"/>
              <a:ext cx="3293427" cy="61118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1145" y="6152515"/>
              <a:ext cx="2648585" cy="64325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502400" y="896937"/>
            <a:ext cx="3189605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b="0" spc="175" dirty="0">
                <a:solidFill>
                  <a:srgbClr val="000000"/>
                </a:solidFill>
                <a:latin typeface="Times New Roman"/>
                <a:cs typeface="Times New Roman"/>
              </a:rPr>
              <a:t>Γνωστοποίηση</a:t>
            </a:r>
            <a:endParaRPr sz="3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02400" y="2067559"/>
            <a:ext cx="5333365" cy="1454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 algn="just">
              <a:lnSpc>
                <a:spcPct val="100000"/>
              </a:lnSpc>
              <a:spcBef>
                <a:spcPts val="100"/>
              </a:spcBef>
              <a:buSzPct val="128000"/>
              <a:buFont typeface="Arial"/>
              <a:buChar char="•"/>
              <a:tabLst>
                <a:tab pos="356235" algn="l"/>
              </a:tabLst>
            </a:pPr>
            <a:r>
              <a:rPr sz="1250" i="1" spc="80" dirty="0">
                <a:latin typeface="Calibri"/>
                <a:cs typeface="Calibri"/>
              </a:rPr>
              <a:t>Συγχρηματοδοτείται</a:t>
            </a:r>
            <a:r>
              <a:rPr sz="1250" i="1" spc="85" dirty="0">
                <a:latin typeface="Calibri"/>
                <a:cs typeface="Calibri"/>
              </a:rPr>
              <a:t> </a:t>
            </a:r>
            <a:r>
              <a:rPr sz="1250" i="1" spc="100" dirty="0">
                <a:latin typeface="Calibri"/>
                <a:cs typeface="Calibri"/>
              </a:rPr>
              <a:t>από</a:t>
            </a:r>
            <a:r>
              <a:rPr sz="1250" i="1" spc="105" dirty="0">
                <a:latin typeface="Calibri"/>
                <a:cs typeface="Calibri"/>
              </a:rPr>
              <a:t> </a:t>
            </a:r>
            <a:r>
              <a:rPr sz="1250" i="1" spc="80" dirty="0">
                <a:latin typeface="Calibri"/>
                <a:cs typeface="Calibri"/>
              </a:rPr>
              <a:t>την</a:t>
            </a:r>
            <a:r>
              <a:rPr sz="1250" i="1" spc="85" dirty="0">
                <a:latin typeface="Calibri"/>
                <a:cs typeface="Calibri"/>
              </a:rPr>
              <a:t> </a:t>
            </a:r>
            <a:r>
              <a:rPr sz="1250" i="1" spc="90" dirty="0">
                <a:latin typeface="Calibri"/>
                <a:cs typeface="Calibri"/>
              </a:rPr>
              <a:t>Ευρωπαϊκή</a:t>
            </a:r>
            <a:r>
              <a:rPr sz="1250" i="1" spc="95" dirty="0">
                <a:latin typeface="Calibri"/>
                <a:cs typeface="Calibri"/>
              </a:rPr>
              <a:t> </a:t>
            </a:r>
            <a:r>
              <a:rPr sz="1250" i="1" spc="90" dirty="0">
                <a:latin typeface="Calibri"/>
                <a:cs typeface="Calibri"/>
              </a:rPr>
              <a:t>Ένωση.</a:t>
            </a:r>
            <a:r>
              <a:rPr sz="1250" i="1" spc="95" dirty="0">
                <a:latin typeface="Calibri"/>
                <a:cs typeface="Calibri"/>
              </a:rPr>
              <a:t> </a:t>
            </a:r>
            <a:r>
              <a:rPr sz="1250" i="1" spc="85" dirty="0">
                <a:latin typeface="Calibri"/>
                <a:cs typeface="Calibri"/>
              </a:rPr>
              <a:t>Ωστόσο,</a:t>
            </a:r>
            <a:r>
              <a:rPr sz="1250" i="1" spc="90" dirty="0">
                <a:latin typeface="Calibri"/>
                <a:cs typeface="Calibri"/>
              </a:rPr>
              <a:t> </a:t>
            </a:r>
            <a:r>
              <a:rPr sz="1250" i="1" spc="70" dirty="0">
                <a:latin typeface="Calibri"/>
                <a:cs typeface="Calibri"/>
              </a:rPr>
              <a:t>οι </a:t>
            </a:r>
            <a:r>
              <a:rPr sz="1250" i="1" spc="75" dirty="0">
                <a:latin typeface="Calibri"/>
                <a:cs typeface="Calibri"/>
              </a:rPr>
              <a:t> </a:t>
            </a:r>
            <a:r>
              <a:rPr sz="1250" i="1" spc="90" dirty="0">
                <a:latin typeface="Calibri"/>
                <a:cs typeface="Calibri"/>
              </a:rPr>
              <a:t>απόψεις</a:t>
            </a:r>
            <a:r>
              <a:rPr sz="1250" i="1" spc="95" dirty="0">
                <a:latin typeface="Calibri"/>
                <a:cs typeface="Calibri"/>
              </a:rPr>
              <a:t> </a:t>
            </a:r>
            <a:r>
              <a:rPr sz="1250" i="1" spc="80" dirty="0">
                <a:latin typeface="Calibri"/>
                <a:cs typeface="Calibri"/>
              </a:rPr>
              <a:t>και</a:t>
            </a:r>
            <a:r>
              <a:rPr sz="1250" i="1" spc="85" dirty="0">
                <a:latin typeface="Calibri"/>
                <a:cs typeface="Calibri"/>
              </a:rPr>
              <a:t> </a:t>
            </a:r>
            <a:r>
              <a:rPr sz="1250" i="1" spc="70" dirty="0">
                <a:latin typeface="Calibri"/>
                <a:cs typeface="Calibri"/>
              </a:rPr>
              <a:t>οι</a:t>
            </a:r>
            <a:r>
              <a:rPr sz="1250" i="1" spc="75" dirty="0">
                <a:latin typeface="Calibri"/>
                <a:cs typeface="Calibri"/>
              </a:rPr>
              <a:t> </a:t>
            </a:r>
            <a:r>
              <a:rPr sz="1250" i="1" spc="90" dirty="0">
                <a:latin typeface="Calibri"/>
                <a:cs typeface="Calibri"/>
              </a:rPr>
              <a:t>γνώμες</a:t>
            </a:r>
            <a:r>
              <a:rPr sz="1250" i="1" spc="95" dirty="0">
                <a:latin typeface="Calibri"/>
                <a:cs typeface="Calibri"/>
              </a:rPr>
              <a:t> </a:t>
            </a:r>
            <a:r>
              <a:rPr sz="1250" i="1" spc="100" dirty="0">
                <a:latin typeface="Calibri"/>
                <a:cs typeface="Calibri"/>
              </a:rPr>
              <a:t>που</a:t>
            </a:r>
            <a:r>
              <a:rPr sz="1250" i="1" spc="105" dirty="0">
                <a:latin typeface="Calibri"/>
                <a:cs typeface="Calibri"/>
              </a:rPr>
              <a:t> </a:t>
            </a:r>
            <a:r>
              <a:rPr sz="1250" i="1" spc="85" dirty="0">
                <a:latin typeface="Calibri"/>
                <a:cs typeface="Calibri"/>
              </a:rPr>
              <a:t>εκφράζονται</a:t>
            </a:r>
            <a:r>
              <a:rPr sz="1250" i="1" spc="90" dirty="0">
                <a:latin typeface="Calibri"/>
                <a:cs typeface="Calibri"/>
              </a:rPr>
              <a:t> </a:t>
            </a:r>
            <a:r>
              <a:rPr sz="1250" i="1" spc="70" dirty="0">
                <a:latin typeface="Calibri"/>
                <a:cs typeface="Calibri"/>
              </a:rPr>
              <a:t>είναι</a:t>
            </a:r>
            <a:r>
              <a:rPr sz="1250" i="1" spc="75" dirty="0">
                <a:latin typeface="Calibri"/>
                <a:cs typeface="Calibri"/>
              </a:rPr>
              <a:t> </a:t>
            </a:r>
            <a:r>
              <a:rPr sz="1250" i="1" spc="80" dirty="0">
                <a:latin typeface="Calibri"/>
                <a:cs typeface="Calibri"/>
              </a:rPr>
              <a:t>αποκλειστικά </a:t>
            </a:r>
            <a:r>
              <a:rPr sz="1250" i="1" spc="85" dirty="0">
                <a:latin typeface="Calibri"/>
                <a:cs typeface="Calibri"/>
              </a:rPr>
              <a:t> του/των</a:t>
            </a:r>
            <a:r>
              <a:rPr sz="1250" i="1" spc="90" dirty="0">
                <a:latin typeface="Calibri"/>
                <a:cs typeface="Calibri"/>
              </a:rPr>
              <a:t> </a:t>
            </a:r>
            <a:r>
              <a:rPr sz="1250" i="1" spc="95" dirty="0">
                <a:latin typeface="Calibri"/>
                <a:cs typeface="Calibri"/>
              </a:rPr>
              <a:t>συγγραφέα/ων</a:t>
            </a:r>
            <a:r>
              <a:rPr sz="1250" i="1" spc="100" dirty="0">
                <a:latin typeface="Calibri"/>
                <a:cs typeface="Calibri"/>
              </a:rPr>
              <a:t> </a:t>
            </a:r>
            <a:r>
              <a:rPr sz="1250" i="1" spc="80" dirty="0">
                <a:latin typeface="Calibri"/>
                <a:cs typeface="Calibri"/>
              </a:rPr>
              <a:t>και</a:t>
            </a:r>
            <a:r>
              <a:rPr sz="1250" i="1" spc="85" dirty="0">
                <a:latin typeface="Calibri"/>
                <a:cs typeface="Calibri"/>
              </a:rPr>
              <a:t> δεν</a:t>
            </a:r>
            <a:r>
              <a:rPr sz="1250" i="1" spc="90" dirty="0">
                <a:latin typeface="Calibri"/>
                <a:cs typeface="Calibri"/>
              </a:rPr>
              <a:t> αντανακλούν</a:t>
            </a:r>
            <a:r>
              <a:rPr sz="1250" i="1" spc="95" dirty="0">
                <a:latin typeface="Calibri"/>
                <a:cs typeface="Calibri"/>
              </a:rPr>
              <a:t> </a:t>
            </a:r>
            <a:r>
              <a:rPr sz="1250" i="1" spc="75" dirty="0">
                <a:latin typeface="Calibri"/>
                <a:cs typeface="Calibri"/>
              </a:rPr>
              <a:t>κατ'</a:t>
            </a:r>
            <a:r>
              <a:rPr sz="1250" i="1" spc="80" dirty="0">
                <a:latin typeface="Calibri"/>
                <a:cs typeface="Calibri"/>
              </a:rPr>
              <a:t> </a:t>
            </a:r>
            <a:r>
              <a:rPr sz="1250" i="1" spc="90" dirty="0">
                <a:latin typeface="Calibri"/>
                <a:cs typeface="Calibri"/>
              </a:rPr>
              <a:t>ανάγκη</a:t>
            </a:r>
            <a:r>
              <a:rPr sz="1250" i="1" spc="95" dirty="0">
                <a:latin typeface="Calibri"/>
                <a:cs typeface="Calibri"/>
              </a:rPr>
              <a:t> </a:t>
            </a:r>
            <a:r>
              <a:rPr sz="1250" i="1" spc="65" dirty="0">
                <a:latin typeface="Calibri"/>
                <a:cs typeface="Calibri"/>
              </a:rPr>
              <a:t>τις </a:t>
            </a:r>
            <a:r>
              <a:rPr sz="1250" i="1" spc="-270" dirty="0">
                <a:latin typeface="Calibri"/>
                <a:cs typeface="Calibri"/>
              </a:rPr>
              <a:t> </a:t>
            </a:r>
            <a:r>
              <a:rPr sz="1250" i="1" spc="90" dirty="0">
                <a:latin typeface="Calibri"/>
                <a:cs typeface="Calibri"/>
              </a:rPr>
              <a:t>απόψεις </a:t>
            </a:r>
            <a:r>
              <a:rPr sz="1250" i="1" spc="80" dirty="0">
                <a:latin typeface="Calibri"/>
                <a:cs typeface="Calibri"/>
              </a:rPr>
              <a:t>και </a:t>
            </a:r>
            <a:r>
              <a:rPr sz="1250" i="1" spc="65" dirty="0">
                <a:latin typeface="Calibri"/>
                <a:cs typeface="Calibri"/>
              </a:rPr>
              <a:t>τις </a:t>
            </a:r>
            <a:r>
              <a:rPr sz="1250" i="1" spc="90" dirty="0">
                <a:latin typeface="Calibri"/>
                <a:cs typeface="Calibri"/>
              </a:rPr>
              <a:t>γνώμες </a:t>
            </a:r>
            <a:r>
              <a:rPr sz="1250" i="1" spc="80" dirty="0">
                <a:latin typeface="Calibri"/>
                <a:cs typeface="Calibri"/>
              </a:rPr>
              <a:t>της </a:t>
            </a:r>
            <a:r>
              <a:rPr sz="1250" i="1" spc="90" dirty="0">
                <a:latin typeface="Calibri"/>
                <a:cs typeface="Calibri"/>
              </a:rPr>
              <a:t>Ευρωπαϊκής </a:t>
            </a:r>
            <a:r>
              <a:rPr sz="1250" i="1" spc="95" dirty="0">
                <a:latin typeface="Calibri"/>
                <a:cs typeface="Calibri"/>
              </a:rPr>
              <a:t>Ένωσης ή </a:t>
            </a:r>
            <a:r>
              <a:rPr sz="1250" i="1" spc="80" dirty="0">
                <a:latin typeface="Calibri"/>
                <a:cs typeface="Calibri"/>
              </a:rPr>
              <a:t>της </a:t>
            </a:r>
            <a:r>
              <a:rPr sz="1250" i="1" spc="95" dirty="0">
                <a:latin typeface="Calibri"/>
                <a:cs typeface="Calibri"/>
              </a:rPr>
              <a:t>HADEA. </a:t>
            </a:r>
            <a:r>
              <a:rPr sz="1250" i="1" spc="100" dirty="0">
                <a:latin typeface="Calibri"/>
                <a:cs typeface="Calibri"/>
              </a:rPr>
              <a:t> </a:t>
            </a:r>
            <a:r>
              <a:rPr sz="1250" i="1" spc="90" dirty="0">
                <a:latin typeface="Calibri"/>
                <a:cs typeface="Calibri"/>
              </a:rPr>
              <a:t>Ούτε </a:t>
            </a:r>
            <a:r>
              <a:rPr sz="1250" i="1" spc="95" dirty="0">
                <a:latin typeface="Calibri"/>
                <a:cs typeface="Calibri"/>
              </a:rPr>
              <a:t>η </a:t>
            </a:r>
            <a:r>
              <a:rPr sz="1250" i="1" spc="90" dirty="0">
                <a:latin typeface="Calibri"/>
                <a:cs typeface="Calibri"/>
              </a:rPr>
              <a:t>Ευρωπαϊκή </a:t>
            </a:r>
            <a:r>
              <a:rPr sz="1250" i="1" spc="95" dirty="0">
                <a:latin typeface="Calibri"/>
                <a:cs typeface="Calibri"/>
              </a:rPr>
              <a:t>Ένωση </a:t>
            </a:r>
            <a:r>
              <a:rPr sz="1250" i="1" spc="85" dirty="0">
                <a:latin typeface="Calibri"/>
                <a:cs typeface="Calibri"/>
              </a:rPr>
              <a:t>ούτε </a:t>
            </a:r>
            <a:r>
              <a:rPr sz="1250" i="1" spc="95" dirty="0">
                <a:latin typeface="Calibri"/>
                <a:cs typeface="Calibri"/>
              </a:rPr>
              <a:t>η </a:t>
            </a:r>
            <a:r>
              <a:rPr sz="1250" i="1" spc="90" dirty="0">
                <a:latin typeface="Calibri"/>
                <a:cs typeface="Calibri"/>
              </a:rPr>
              <a:t>χορηγούσα αρχή </a:t>
            </a:r>
            <a:r>
              <a:rPr sz="1250" i="1" spc="95" dirty="0">
                <a:latin typeface="Calibri"/>
                <a:cs typeface="Calibri"/>
              </a:rPr>
              <a:t>μπορούν </a:t>
            </a:r>
            <a:r>
              <a:rPr sz="1250" i="1" spc="90" dirty="0">
                <a:latin typeface="Calibri"/>
                <a:cs typeface="Calibri"/>
              </a:rPr>
              <a:t>να </a:t>
            </a:r>
            <a:r>
              <a:rPr sz="1250" i="1" spc="95" dirty="0">
                <a:latin typeface="Calibri"/>
                <a:cs typeface="Calibri"/>
              </a:rPr>
              <a:t> θεωρηθούν</a:t>
            </a:r>
            <a:r>
              <a:rPr sz="1250" i="1" spc="30" dirty="0">
                <a:latin typeface="Calibri"/>
                <a:cs typeface="Calibri"/>
              </a:rPr>
              <a:t> </a:t>
            </a:r>
            <a:r>
              <a:rPr sz="1250" i="1" spc="90" dirty="0">
                <a:latin typeface="Calibri"/>
                <a:cs typeface="Calibri"/>
              </a:rPr>
              <a:t>υπεύθυνοι</a:t>
            </a:r>
            <a:r>
              <a:rPr sz="1250" i="1" spc="35" dirty="0">
                <a:latin typeface="Calibri"/>
                <a:cs typeface="Calibri"/>
              </a:rPr>
              <a:t> </a:t>
            </a:r>
            <a:r>
              <a:rPr sz="1250" i="1" spc="55" dirty="0">
                <a:latin typeface="Calibri"/>
                <a:cs typeface="Calibri"/>
              </a:rPr>
              <a:t>γι'</a:t>
            </a:r>
            <a:r>
              <a:rPr sz="1250" i="1" spc="35" dirty="0">
                <a:latin typeface="Calibri"/>
                <a:cs typeface="Calibri"/>
              </a:rPr>
              <a:t> </a:t>
            </a:r>
            <a:r>
              <a:rPr sz="1250" i="1" spc="75" dirty="0">
                <a:latin typeface="Calibri"/>
                <a:cs typeface="Calibri"/>
              </a:rPr>
              <a:t>αυτές.</a:t>
            </a:r>
            <a:endParaRPr sz="125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80"/>
              </a:spcBef>
              <a:buSzPct val="128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250" i="1" spc="125" dirty="0">
                <a:latin typeface="Calibri"/>
                <a:cs typeface="Calibri"/>
              </a:rPr>
              <a:t>Συμφωνία</a:t>
            </a:r>
            <a:r>
              <a:rPr sz="1250" i="1" spc="40" dirty="0">
                <a:latin typeface="Calibri"/>
                <a:cs typeface="Calibri"/>
              </a:rPr>
              <a:t> </a:t>
            </a:r>
            <a:r>
              <a:rPr sz="1250" i="1" spc="120" dirty="0">
                <a:latin typeface="Calibri"/>
                <a:cs typeface="Calibri"/>
              </a:rPr>
              <a:t>έργου</a:t>
            </a:r>
            <a:r>
              <a:rPr sz="1250" i="1" spc="40" dirty="0">
                <a:latin typeface="Calibri"/>
                <a:cs typeface="Calibri"/>
              </a:rPr>
              <a:t> </a:t>
            </a:r>
            <a:r>
              <a:rPr sz="1250" i="1" spc="105" dirty="0">
                <a:latin typeface="Calibri"/>
                <a:cs typeface="Calibri"/>
              </a:rPr>
              <a:t>αριθ.</a:t>
            </a:r>
            <a:r>
              <a:rPr sz="1250" i="1" spc="30" dirty="0">
                <a:latin typeface="Calibri"/>
                <a:cs typeface="Calibri"/>
              </a:rPr>
              <a:t> </a:t>
            </a:r>
            <a:r>
              <a:rPr sz="1250" i="1" spc="114" dirty="0">
                <a:latin typeface="Calibri"/>
                <a:cs typeface="Calibri"/>
              </a:rPr>
              <a:t>101083594</a:t>
            </a:r>
            <a:endParaRPr sz="12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04544" y="0"/>
            <a:ext cx="11387455" cy="6879590"/>
            <a:chOff x="804544" y="0"/>
            <a:chExt cx="11387455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16609" y="2439670"/>
              <a:ext cx="6326505" cy="551815"/>
            </a:xfrm>
            <a:custGeom>
              <a:avLst/>
              <a:gdLst/>
              <a:ahLst/>
              <a:cxnLst/>
              <a:rect l="l" t="t" r="r" b="b"/>
              <a:pathLst>
                <a:path w="6326505" h="551814">
                  <a:moveTo>
                    <a:pt x="6234112" y="0"/>
                  </a:moveTo>
                  <a:lnTo>
                    <a:pt x="92075" y="0"/>
                  </a:lnTo>
                  <a:lnTo>
                    <a:pt x="56197" y="7302"/>
                  </a:lnTo>
                  <a:lnTo>
                    <a:pt x="26987" y="26987"/>
                  </a:lnTo>
                  <a:lnTo>
                    <a:pt x="7302" y="56197"/>
                  </a:lnTo>
                  <a:lnTo>
                    <a:pt x="0" y="92075"/>
                  </a:lnTo>
                  <a:lnTo>
                    <a:pt x="0" y="459739"/>
                  </a:lnTo>
                  <a:lnTo>
                    <a:pt x="7302" y="495617"/>
                  </a:lnTo>
                  <a:lnTo>
                    <a:pt x="26987" y="524827"/>
                  </a:lnTo>
                  <a:lnTo>
                    <a:pt x="56197" y="544512"/>
                  </a:lnTo>
                  <a:lnTo>
                    <a:pt x="92075" y="551814"/>
                  </a:lnTo>
                  <a:lnTo>
                    <a:pt x="6234112" y="551814"/>
                  </a:lnTo>
                  <a:lnTo>
                    <a:pt x="6269990" y="544512"/>
                  </a:lnTo>
                  <a:lnTo>
                    <a:pt x="6299199" y="524827"/>
                  </a:lnTo>
                  <a:lnTo>
                    <a:pt x="6318885" y="495617"/>
                  </a:lnTo>
                  <a:lnTo>
                    <a:pt x="6326187" y="459739"/>
                  </a:lnTo>
                  <a:lnTo>
                    <a:pt x="6326187" y="92075"/>
                  </a:lnTo>
                  <a:lnTo>
                    <a:pt x="6318885" y="56197"/>
                  </a:lnTo>
                  <a:lnTo>
                    <a:pt x="6299199" y="26987"/>
                  </a:lnTo>
                  <a:lnTo>
                    <a:pt x="6269990" y="7302"/>
                  </a:lnTo>
                  <a:lnTo>
                    <a:pt x="6234112" y="0"/>
                  </a:lnTo>
                  <a:close/>
                </a:path>
              </a:pathLst>
            </a:custGeom>
            <a:solidFill>
              <a:srgbClr val="BDBD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7244" y="0"/>
              <a:ext cx="5024755" cy="685196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16609" y="3768725"/>
              <a:ext cx="6326505" cy="570230"/>
            </a:xfrm>
            <a:custGeom>
              <a:avLst/>
              <a:gdLst/>
              <a:ahLst/>
              <a:cxnLst/>
              <a:rect l="l" t="t" r="r" b="b"/>
              <a:pathLst>
                <a:path w="6326505" h="570229">
                  <a:moveTo>
                    <a:pt x="6231255" y="0"/>
                  </a:moveTo>
                  <a:lnTo>
                    <a:pt x="94932" y="0"/>
                  </a:lnTo>
                  <a:lnTo>
                    <a:pt x="58102" y="7619"/>
                  </a:lnTo>
                  <a:lnTo>
                    <a:pt x="27940" y="27939"/>
                  </a:lnTo>
                  <a:lnTo>
                    <a:pt x="7620" y="58102"/>
                  </a:lnTo>
                  <a:lnTo>
                    <a:pt x="0" y="94932"/>
                  </a:lnTo>
                  <a:lnTo>
                    <a:pt x="0" y="474980"/>
                  </a:lnTo>
                  <a:lnTo>
                    <a:pt x="7620" y="511810"/>
                  </a:lnTo>
                  <a:lnTo>
                    <a:pt x="27940" y="542289"/>
                  </a:lnTo>
                  <a:lnTo>
                    <a:pt x="58102" y="562610"/>
                  </a:lnTo>
                  <a:lnTo>
                    <a:pt x="94932" y="569912"/>
                  </a:lnTo>
                  <a:lnTo>
                    <a:pt x="6231255" y="569912"/>
                  </a:lnTo>
                  <a:lnTo>
                    <a:pt x="6268085" y="562610"/>
                  </a:lnTo>
                  <a:lnTo>
                    <a:pt x="6298247" y="542289"/>
                  </a:lnTo>
                  <a:lnTo>
                    <a:pt x="6318567" y="511810"/>
                  </a:lnTo>
                  <a:lnTo>
                    <a:pt x="6326187" y="474980"/>
                  </a:lnTo>
                  <a:lnTo>
                    <a:pt x="6326187" y="94932"/>
                  </a:lnTo>
                  <a:lnTo>
                    <a:pt x="6318567" y="58102"/>
                  </a:lnTo>
                  <a:lnTo>
                    <a:pt x="6298247" y="27939"/>
                  </a:lnTo>
                  <a:lnTo>
                    <a:pt x="6268085" y="7619"/>
                  </a:lnTo>
                  <a:lnTo>
                    <a:pt x="6231255" y="0"/>
                  </a:lnTo>
                  <a:close/>
                </a:path>
              </a:pathLst>
            </a:custGeom>
            <a:solidFill>
              <a:srgbClr val="BDBD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04544" y="5121910"/>
              <a:ext cx="6326505" cy="550545"/>
            </a:xfrm>
            <a:custGeom>
              <a:avLst/>
              <a:gdLst/>
              <a:ahLst/>
              <a:cxnLst/>
              <a:rect l="l" t="t" r="r" b="b"/>
              <a:pathLst>
                <a:path w="6326505" h="550545">
                  <a:moveTo>
                    <a:pt x="6234430" y="0"/>
                  </a:moveTo>
                  <a:lnTo>
                    <a:pt x="91757" y="0"/>
                  </a:lnTo>
                  <a:lnTo>
                    <a:pt x="55879" y="7302"/>
                  </a:lnTo>
                  <a:lnTo>
                    <a:pt x="26987" y="26987"/>
                  </a:lnTo>
                  <a:lnTo>
                    <a:pt x="7302" y="55879"/>
                  </a:lnTo>
                  <a:lnTo>
                    <a:pt x="0" y="91757"/>
                  </a:lnTo>
                  <a:lnTo>
                    <a:pt x="0" y="458469"/>
                  </a:lnTo>
                  <a:lnTo>
                    <a:pt x="7302" y="494029"/>
                  </a:lnTo>
                  <a:lnTo>
                    <a:pt x="26987" y="523239"/>
                  </a:lnTo>
                  <a:lnTo>
                    <a:pt x="55879" y="542924"/>
                  </a:lnTo>
                  <a:lnTo>
                    <a:pt x="91757" y="550227"/>
                  </a:lnTo>
                  <a:lnTo>
                    <a:pt x="6234430" y="550227"/>
                  </a:lnTo>
                  <a:lnTo>
                    <a:pt x="6269989" y="542924"/>
                  </a:lnTo>
                  <a:lnTo>
                    <a:pt x="6299200" y="523239"/>
                  </a:lnTo>
                  <a:lnTo>
                    <a:pt x="6318884" y="494029"/>
                  </a:lnTo>
                  <a:lnTo>
                    <a:pt x="6326187" y="458469"/>
                  </a:lnTo>
                  <a:lnTo>
                    <a:pt x="6326187" y="91757"/>
                  </a:lnTo>
                  <a:lnTo>
                    <a:pt x="6318884" y="55879"/>
                  </a:lnTo>
                  <a:lnTo>
                    <a:pt x="6299200" y="26987"/>
                  </a:lnTo>
                  <a:lnTo>
                    <a:pt x="6269989" y="7302"/>
                  </a:lnTo>
                  <a:lnTo>
                    <a:pt x="623443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418897" y="2598102"/>
              <a:ext cx="596265" cy="283845"/>
            </a:xfrm>
            <a:custGeom>
              <a:avLst/>
              <a:gdLst/>
              <a:ahLst/>
              <a:cxnLst/>
              <a:rect l="l" t="t" r="r" b="b"/>
              <a:pathLst>
                <a:path w="596265" h="283844">
                  <a:moveTo>
                    <a:pt x="142239" y="0"/>
                  </a:moveTo>
                  <a:lnTo>
                    <a:pt x="97472" y="7302"/>
                  </a:lnTo>
                  <a:lnTo>
                    <a:pt x="58102" y="27305"/>
                  </a:lnTo>
                  <a:lnTo>
                    <a:pt x="27304" y="58102"/>
                  </a:lnTo>
                  <a:lnTo>
                    <a:pt x="7302" y="97155"/>
                  </a:lnTo>
                  <a:lnTo>
                    <a:pt x="0" y="141922"/>
                  </a:lnTo>
                  <a:lnTo>
                    <a:pt x="7302" y="187007"/>
                  </a:lnTo>
                  <a:lnTo>
                    <a:pt x="27304" y="225742"/>
                  </a:lnTo>
                  <a:lnTo>
                    <a:pt x="58102" y="256539"/>
                  </a:lnTo>
                  <a:lnTo>
                    <a:pt x="97472" y="276860"/>
                  </a:lnTo>
                  <a:lnTo>
                    <a:pt x="142239" y="283845"/>
                  </a:lnTo>
                  <a:lnTo>
                    <a:pt x="181292" y="278764"/>
                  </a:lnTo>
                  <a:lnTo>
                    <a:pt x="216217" y="263525"/>
                  </a:lnTo>
                  <a:lnTo>
                    <a:pt x="245427" y="240030"/>
                  </a:lnTo>
                  <a:lnTo>
                    <a:pt x="267652" y="209550"/>
                  </a:lnTo>
                  <a:lnTo>
                    <a:pt x="311785" y="209550"/>
                  </a:lnTo>
                  <a:lnTo>
                    <a:pt x="338772" y="182562"/>
                  </a:lnTo>
                  <a:lnTo>
                    <a:pt x="81279" y="182562"/>
                  </a:lnTo>
                  <a:lnTo>
                    <a:pt x="65404" y="179387"/>
                  </a:lnTo>
                  <a:lnTo>
                    <a:pt x="52704" y="170497"/>
                  </a:lnTo>
                  <a:lnTo>
                    <a:pt x="43814" y="157797"/>
                  </a:lnTo>
                  <a:lnTo>
                    <a:pt x="40639" y="141922"/>
                  </a:lnTo>
                  <a:lnTo>
                    <a:pt x="43814" y="126364"/>
                  </a:lnTo>
                  <a:lnTo>
                    <a:pt x="52704" y="113347"/>
                  </a:lnTo>
                  <a:lnTo>
                    <a:pt x="65404" y="104775"/>
                  </a:lnTo>
                  <a:lnTo>
                    <a:pt x="81279" y="101282"/>
                  </a:lnTo>
                  <a:lnTo>
                    <a:pt x="563880" y="101282"/>
                  </a:lnTo>
                  <a:lnTo>
                    <a:pt x="542289" y="74295"/>
                  </a:lnTo>
                  <a:lnTo>
                    <a:pt x="267652" y="74295"/>
                  </a:lnTo>
                  <a:lnTo>
                    <a:pt x="245427" y="43814"/>
                  </a:lnTo>
                  <a:lnTo>
                    <a:pt x="216217" y="20320"/>
                  </a:lnTo>
                  <a:lnTo>
                    <a:pt x="181292" y="5397"/>
                  </a:lnTo>
                  <a:lnTo>
                    <a:pt x="142239" y="0"/>
                  </a:lnTo>
                  <a:close/>
                </a:path>
                <a:path w="596265" h="283844">
                  <a:moveTo>
                    <a:pt x="563880" y="101282"/>
                  </a:moveTo>
                  <a:lnTo>
                    <a:pt x="81279" y="101282"/>
                  </a:lnTo>
                  <a:lnTo>
                    <a:pt x="97155" y="104775"/>
                  </a:lnTo>
                  <a:lnTo>
                    <a:pt x="110172" y="113347"/>
                  </a:lnTo>
                  <a:lnTo>
                    <a:pt x="118744" y="126364"/>
                  </a:lnTo>
                  <a:lnTo>
                    <a:pt x="121919" y="141922"/>
                  </a:lnTo>
                  <a:lnTo>
                    <a:pt x="118744" y="157797"/>
                  </a:lnTo>
                  <a:lnTo>
                    <a:pt x="110172" y="170497"/>
                  </a:lnTo>
                  <a:lnTo>
                    <a:pt x="97155" y="179387"/>
                  </a:lnTo>
                  <a:lnTo>
                    <a:pt x="81279" y="182562"/>
                  </a:lnTo>
                  <a:lnTo>
                    <a:pt x="338772" y="182562"/>
                  </a:lnTo>
                  <a:lnTo>
                    <a:pt x="366077" y="209550"/>
                  </a:lnTo>
                  <a:lnTo>
                    <a:pt x="409892" y="165735"/>
                  </a:lnTo>
                  <a:lnTo>
                    <a:pt x="577532" y="165735"/>
                  </a:lnTo>
                  <a:lnTo>
                    <a:pt x="596264" y="141922"/>
                  </a:lnTo>
                  <a:lnTo>
                    <a:pt x="563880" y="101282"/>
                  </a:lnTo>
                  <a:close/>
                </a:path>
                <a:path w="596265" h="283844">
                  <a:moveTo>
                    <a:pt x="498157" y="165735"/>
                  </a:moveTo>
                  <a:lnTo>
                    <a:pt x="409892" y="165735"/>
                  </a:lnTo>
                  <a:lnTo>
                    <a:pt x="454024" y="209550"/>
                  </a:lnTo>
                  <a:lnTo>
                    <a:pt x="498157" y="165735"/>
                  </a:lnTo>
                  <a:close/>
                </a:path>
                <a:path w="596265" h="283844">
                  <a:moveTo>
                    <a:pt x="577532" y="165735"/>
                  </a:moveTo>
                  <a:lnTo>
                    <a:pt x="498157" y="165735"/>
                  </a:lnTo>
                  <a:lnTo>
                    <a:pt x="542289" y="209550"/>
                  </a:lnTo>
                  <a:lnTo>
                    <a:pt x="577532" y="16573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437312" y="3935094"/>
              <a:ext cx="596265" cy="285115"/>
            </a:xfrm>
            <a:custGeom>
              <a:avLst/>
              <a:gdLst/>
              <a:ahLst/>
              <a:cxnLst/>
              <a:rect l="l" t="t" r="r" b="b"/>
              <a:pathLst>
                <a:path w="596265" h="285114">
                  <a:moveTo>
                    <a:pt x="142240" y="0"/>
                  </a:moveTo>
                  <a:lnTo>
                    <a:pt x="97472" y="7302"/>
                  </a:lnTo>
                  <a:lnTo>
                    <a:pt x="58102" y="27304"/>
                  </a:lnTo>
                  <a:lnTo>
                    <a:pt x="27304" y="58102"/>
                  </a:lnTo>
                  <a:lnTo>
                    <a:pt x="7302" y="97472"/>
                  </a:lnTo>
                  <a:lnTo>
                    <a:pt x="0" y="142239"/>
                  </a:lnTo>
                  <a:lnTo>
                    <a:pt x="7302" y="187324"/>
                  </a:lnTo>
                  <a:lnTo>
                    <a:pt x="27304" y="226377"/>
                  </a:lnTo>
                  <a:lnTo>
                    <a:pt x="58102" y="257174"/>
                  </a:lnTo>
                  <a:lnTo>
                    <a:pt x="97472" y="277494"/>
                  </a:lnTo>
                  <a:lnTo>
                    <a:pt x="142240" y="284797"/>
                  </a:lnTo>
                  <a:lnTo>
                    <a:pt x="181292" y="279399"/>
                  </a:lnTo>
                  <a:lnTo>
                    <a:pt x="216217" y="264159"/>
                  </a:lnTo>
                  <a:lnTo>
                    <a:pt x="245427" y="240664"/>
                  </a:lnTo>
                  <a:lnTo>
                    <a:pt x="267652" y="210184"/>
                  </a:lnTo>
                  <a:lnTo>
                    <a:pt x="311784" y="210184"/>
                  </a:lnTo>
                  <a:lnTo>
                    <a:pt x="338772" y="182879"/>
                  </a:lnTo>
                  <a:lnTo>
                    <a:pt x="81279" y="182879"/>
                  </a:lnTo>
                  <a:lnTo>
                    <a:pt x="65404" y="179704"/>
                  </a:lnTo>
                  <a:lnTo>
                    <a:pt x="52704" y="171132"/>
                  </a:lnTo>
                  <a:lnTo>
                    <a:pt x="43814" y="158114"/>
                  </a:lnTo>
                  <a:lnTo>
                    <a:pt x="40639" y="142239"/>
                  </a:lnTo>
                  <a:lnTo>
                    <a:pt x="43814" y="126682"/>
                  </a:lnTo>
                  <a:lnTo>
                    <a:pt x="52704" y="113664"/>
                  </a:lnTo>
                  <a:lnTo>
                    <a:pt x="65404" y="104774"/>
                  </a:lnTo>
                  <a:lnTo>
                    <a:pt x="81279" y="101599"/>
                  </a:lnTo>
                  <a:lnTo>
                    <a:pt x="563879" y="101599"/>
                  </a:lnTo>
                  <a:lnTo>
                    <a:pt x="542290" y="74612"/>
                  </a:lnTo>
                  <a:lnTo>
                    <a:pt x="267652" y="74612"/>
                  </a:lnTo>
                  <a:lnTo>
                    <a:pt x="245427" y="44132"/>
                  </a:lnTo>
                  <a:lnTo>
                    <a:pt x="216217" y="20637"/>
                  </a:lnTo>
                  <a:lnTo>
                    <a:pt x="181292" y="5397"/>
                  </a:lnTo>
                  <a:lnTo>
                    <a:pt x="142240" y="0"/>
                  </a:lnTo>
                  <a:close/>
                </a:path>
                <a:path w="596265" h="285114">
                  <a:moveTo>
                    <a:pt x="563879" y="101599"/>
                  </a:moveTo>
                  <a:lnTo>
                    <a:pt x="81279" y="101599"/>
                  </a:lnTo>
                  <a:lnTo>
                    <a:pt x="97154" y="104774"/>
                  </a:lnTo>
                  <a:lnTo>
                    <a:pt x="110172" y="113664"/>
                  </a:lnTo>
                  <a:lnTo>
                    <a:pt x="118745" y="126682"/>
                  </a:lnTo>
                  <a:lnTo>
                    <a:pt x="121920" y="142239"/>
                  </a:lnTo>
                  <a:lnTo>
                    <a:pt x="118745" y="158114"/>
                  </a:lnTo>
                  <a:lnTo>
                    <a:pt x="110172" y="171132"/>
                  </a:lnTo>
                  <a:lnTo>
                    <a:pt x="97154" y="179704"/>
                  </a:lnTo>
                  <a:lnTo>
                    <a:pt x="81279" y="182879"/>
                  </a:lnTo>
                  <a:lnTo>
                    <a:pt x="338772" y="182879"/>
                  </a:lnTo>
                  <a:lnTo>
                    <a:pt x="366077" y="210184"/>
                  </a:lnTo>
                  <a:lnTo>
                    <a:pt x="409892" y="166052"/>
                  </a:lnTo>
                  <a:lnTo>
                    <a:pt x="577532" y="166052"/>
                  </a:lnTo>
                  <a:lnTo>
                    <a:pt x="596265" y="142239"/>
                  </a:lnTo>
                  <a:lnTo>
                    <a:pt x="563879" y="101599"/>
                  </a:lnTo>
                  <a:close/>
                </a:path>
                <a:path w="596265" h="285114">
                  <a:moveTo>
                    <a:pt x="498157" y="166052"/>
                  </a:moveTo>
                  <a:lnTo>
                    <a:pt x="409892" y="166052"/>
                  </a:lnTo>
                  <a:lnTo>
                    <a:pt x="454025" y="210184"/>
                  </a:lnTo>
                  <a:lnTo>
                    <a:pt x="498157" y="166052"/>
                  </a:lnTo>
                  <a:close/>
                </a:path>
                <a:path w="596265" h="285114">
                  <a:moveTo>
                    <a:pt x="577532" y="166052"/>
                  </a:moveTo>
                  <a:lnTo>
                    <a:pt x="498157" y="166052"/>
                  </a:lnTo>
                  <a:lnTo>
                    <a:pt x="542290" y="210184"/>
                  </a:lnTo>
                  <a:lnTo>
                    <a:pt x="577532" y="166052"/>
                  </a:lnTo>
                  <a:close/>
                </a:path>
              </a:pathLst>
            </a:custGeom>
            <a:solidFill>
              <a:srgbClr val="CF2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780404" y="3939857"/>
              <a:ext cx="596265" cy="285115"/>
            </a:xfrm>
            <a:custGeom>
              <a:avLst/>
              <a:gdLst/>
              <a:ahLst/>
              <a:cxnLst/>
              <a:rect l="l" t="t" r="r" b="b"/>
              <a:pathLst>
                <a:path w="596264" h="285114">
                  <a:moveTo>
                    <a:pt x="142240" y="0"/>
                  </a:moveTo>
                  <a:lnTo>
                    <a:pt x="97472" y="7302"/>
                  </a:lnTo>
                  <a:lnTo>
                    <a:pt x="58102" y="27304"/>
                  </a:lnTo>
                  <a:lnTo>
                    <a:pt x="27305" y="58102"/>
                  </a:lnTo>
                  <a:lnTo>
                    <a:pt x="7302" y="97472"/>
                  </a:lnTo>
                  <a:lnTo>
                    <a:pt x="0" y="142239"/>
                  </a:lnTo>
                  <a:lnTo>
                    <a:pt x="7302" y="187324"/>
                  </a:lnTo>
                  <a:lnTo>
                    <a:pt x="27305" y="226377"/>
                  </a:lnTo>
                  <a:lnTo>
                    <a:pt x="58102" y="257174"/>
                  </a:lnTo>
                  <a:lnTo>
                    <a:pt x="97472" y="277494"/>
                  </a:lnTo>
                  <a:lnTo>
                    <a:pt x="142240" y="284797"/>
                  </a:lnTo>
                  <a:lnTo>
                    <a:pt x="181292" y="279399"/>
                  </a:lnTo>
                  <a:lnTo>
                    <a:pt x="216217" y="264159"/>
                  </a:lnTo>
                  <a:lnTo>
                    <a:pt x="245427" y="240664"/>
                  </a:lnTo>
                  <a:lnTo>
                    <a:pt x="267652" y="210184"/>
                  </a:lnTo>
                  <a:lnTo>
                    <a:pt x="311785" y="210184"/>
                  </a:lnTo>
                  <a:lnTo>
                    <a:pt x="338772" y="182879"/>
                  </a:lnTo>
                  <a:lnTo>
                    <a:pt x="81280" y="182879"/>
                  </a:lnTo>
                  <a:lnTo>
                    <a:pt x="65405" y="179704"/>
                  </a:lnTo>
                  <a:lnTo>
                    <a:pt x="52705" y="171132"/>
                  </a:lnTo>
                  <a:lnTo>
                    <a:pt x="43815" y="158114"/>
                  </a:lnTo>
                  <a:lnTo>
                    <a:pt x="40640" y="142239"/>
                  </a:lnTo>
                  <a:lnTo>
                    <a:pt x="43815" y="126682"/>
                  </a:lnTo>
                  <a:lnTo>
                    <a:pt x="52705" y="113664"/>
                  </a:lnTo>
                  <a:lnTo>
                    <a:pt x="65405" y="104774"/>
                  </a:lnTo>
                  <a:lnTo>
                    <a:pt x="81280" y="101599"/>
                  </a:lnTo>
                  <a:lnTo>
                    <a:pt x="563880" y="101599"/>
                  </a:lnTo>
                  <a:lnTo>
                    <a:pt x="542290" y="74612"/>
                  </a:lnTo>
                  <a:lnTo>
                    <a:pt x="267652" y="74612"/>
                  </a:lnTo>
                  <a:lnTo>
                    <a:pt x="245427" y="44132"/>
                  </a:lnTo>
                  <a:lnTo>
                    <a:pt x="216217" y="20637"/>
                  </a:lnTo>
                  <a:lnTo>
                    <a:pt x="181292" y="5397"/>
                  </a:lnTo>
                  <a:lnTo>
                    <a:pt x="142240" y="0"/>
                  </a:lnTo>
                  <a:close/>
                </a:path>
                <a:path w="596264" h="285114">
                  <a:moveTo>
                    <a:pt x="563880" y="101599"/>
                  </a:moveTo>
                  <a:lnTo>
                    <a:pt x="81280" y="101599"/>
                  </a:lnTo>
                  <a:lnTo>
                    <a:pt x="97155" y="104774"/>
                  </a:lnTo>
                  <a:lnTo>
                    <a:pt x="110172" y="113664"/>
                  </a:lnTo>
                  <a:lnTo>
                    <a:pt x="118745" y="126682"/>
                  </a:lnTo>
                  <a:lnTo>
                    <a:pt x="121920" y="142239"/>
                  </a:lnTo>
                  <a:lnTo>
                    <a:pt x="118745" y="158114"/>
                  </a:lnTo>
                  <a:lnTo>
                    <a:pt x="110172" y="171132"/>
                  </a:lnTo>
                  <a:lnTo>
                    <a:pt x="97155" y="179704"/>
                  </a:lnTo>
                  <a:lnTo>
                    <a:pt x="81280" y="182879"/>
                  </a:lnTo>
                  <a:lnTo>
                    <a:pt x="338772" y="182879"/>
                  </a:lnTo>
                  <a:lnTo>
                    <a:pt x="366077" y="210184"/>
                  </a:lnTo>
                  <a:lnTo>
                    <a:pt x="409892" y="166052"/>
                  </a:lnTo>
                  <a:lnTo>
                    <a:pt x="577532" y="166052"/>
                  </a:lnTo>
                  <a:lnTo>
                    <a:pt x="596265" y="142239"/>
                  </a:lnTo>
                  <a:lnTo>
                    <a:pt x="563880" y="101599"/>
                  </a:lnTo>
                  <a:close/>
                </a:path>
                <a:path w="596264" h="285114">
                  <a:moveTo>
                    <a:pt x="498157" y="166052"/>
                  </a:moveTo>
                  <a:lnTo>
                    <a:pt x="409892" y="166052"/>
                  </a:lnTo>
                  <a:lnTo>
                    <a:pt x="454025" y="210184"/>
                  </a:lnTo>
                  <a:lnTo>
                    <a:pt x="498157" y="166052"/>
                  </a:lnTo>
                  <a:close/>
                </a:path>
                <a:path w="596264" h="285114">
                  <a:moveTo>
                    <a:pt x="577532" y="166052"/>
                  </a:moveTo>
                  <a:lnTo>
                    <a:pt x="498157" y="166052"/>
                  </a:lnTo>
                  <a:lnTo>
                    <a:pt x="542290" y="210184"/>
                  </a:lnTo>
                  <a:lnTo>
                    <a:pt x="577532" y="166052"/>
                  </a:lnTo>
                  <a:close/>
                </a:path>
              </a:pathLst>
            </a:custGeom>
            <a:solidFill>
              <a:srgbClr val="00AF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475412" y="5242242"/>
              <a:ext cx="596265" cy="283845"/>
            </a:xfrm>
            <a:custGeom>
              <a:avLst/>
              <a:gdLst/>
              <a:ahLst/>
              <a:cxnLst/>
              <a:rect l="l" t="t" r="r" b="b"/>
              <a:pathLst>
                <a:path w="596265" h="283845">
                  <a:moveTo>
                    <a:pt x="142240" y="0"/>
                  </a:moveTo>
                  <a:lnTo>
                    <a:pt x="97472" y="7302"/>
                  </a:lnTo>
                  <a:lnTo>
                    <a:pt x="58102" y="27305"/>
                  </a:lnTo>
                  <a:lnTo>
                    <a:pt x="27304" y="58102"/>
                  </a:lnTo>
                  <a:lnTo>
                    <a:pt x="7302" y="97155"/>
                  </a:lnTo>
                  <a:lnTo>
                    <a:pt x="0" y="141922"/>
                  </a:lnTo>
                  <a:lnTo>
                    <a:pt x="7302" y="187007"/>
                  </a:lnTo>
                  <a:lnTo>
                    <a:pt x="27304" y="225742"/>
                  </a:lnTo>
                  <a:lnTo>
                    <a:pt x="58102" y="256540"/>
                  </a:lnTo>
                  <a:lnTo>
                    <a:pt x="97472" y="276860"/>
                  </a:lnTo>
                  <a:lnTo>
                    <a:pt x="142240" y="283845"/>
                  </a:lnTo>
                  <a:lnTo>
                    <a:pt x="181292" y="278765"/>
                  </a:lnTo>
                  <a:lnTo>
                    <a:pt x="216217" y="263525"/>
                  </a:lnTo>
                  <a:lnTo>
                    <a:pt x="245427" y="240030"/>
                  </a:lnTo>
                  <a:lnTo>
                    <a:pt x="267652" y="209550"/>
                  </a:lnTo>
                  <a:lnTo>
                    <a:pt x="311784" y="209550"/>
                  </a:lnTo>
                  <a:lnTo>
                    <a:pt x="338772" y="182562"/>
                  </a:lnTo>
                  <a:lnTo>
                    <a:pt x="81279" y="182562"/>
                  </a:lnTo>
                  <a:lnTo>
                    <a:pt x="65404" y="179387"/>
                  </a:lnTo>
                  <a:lnTo>
                    <a:pt x="52704" y="170497"/>
                  </a:lnTo>
                  <a:lnTo>
                    <a:pt x="43815" y="157797"/>
                  </a:lnTo>
                  <a:lnTo>
                    <a:pt x="40640" y="141922"/>
                  </a:lnTo>
                  <a:lnTo>
                    <a:pt x="43815" y="126365"/>
                  </a:lnTo>
                  <a:lnTo>
                    <a:pt x="52704" y="113347"/>
                  </a:lnTo>
                  <a:lnTo>
                    <a:pt x="65404" y="104775"/>
                  </a:lnTo>
                  <a:lnTo>
                    <a:pt x="81279" y="101282"/>
                  </a:lnTo>
                  <a:lnTo>
                    <a:pt x="563879" y="101282"/>
                  </a:lnTo>
                  <a:lnTo>
                    <a:pt x="542290" y="74295"/>
                  </a:lnTo>
                  <a:lnTo>
                    <a:pt x="267652" y="74295"/>
                  </a:lnTo>
                  <a:lnTo>
                    <a:pt x="245427" y="43815"/>
                  </a:lnTo>
                  <a:lnTo>
                    <a:pt x="216217" y="20320"/>
                  </a:lnTo>
                  <a:lnTo>
                    <a:pt x="181292" y="5397"/>
                  </a:lnTo>
                  <a:lnTo>
                    <a:pt x="142240" y="0"/>
                  </a:lnTo>
                  <a:close/>
                </a:path>
                <a:path w="596265" h="283845">
                  <a:moveTo>
                    <a:pt x="563879" y="101282"/>
                  </a:moveTo>
                  <a:lnTo>
                    <a:pt x="81279" y="101282"/>
                  </a:lnTo>
                  <a:lnTo>
                    <a:pt x="97154" y="104775"/>
                  </a:lnTo>
                  <a:lnTo>
                    <a:pt x="110172" y="113347"/>
                  </a:lnTo>
                  <a:lnTo>
                    <a:pt x="118745" y="126365"/>
                  </a:lnTo>
                  <a:lnTo>
                    <a:pt x="121920" y="141922"/>
                  </a:lnTo>
                  <a:lnTo>
                    <a:pt x="118745" y="157797"/>
                  </a:lnTo>
                  <a:lnTo>
                    <a:pt x="110172" y="170497"/>
                  </a:lnTo>
                  <a:lnTo>
                    <a:pt x="97154" y="179387"/>
                  </a:lnTo>
                  <a:lnTo>
                    <a:pt x="81279" y="182562"/>
                  </a:lnTo>
                  <a:lnTo>
                    <a:pt x="338772" y="182562"/>
                  </a:lnTo>
                  <a:lnTo>
                    <a:pt x="366077" y="209550"/>
                  </a:lnTo>
                  <a:lnTo>
                    <a:pt x="409892" y="165735"/>
                  </a:lnTo>
                  <a:lnTo>
                    <a:pt x="577532" y="165735"/>
                  </a:lnTo>
                  <a:lnTo>
                    <a:pt x="596265" y="141922"/>
                  </a:lnTo>
                  <a:lnTo>
                    <a:pt x="563879" y="101282"/>
                  </a:lnTo>
                  <a:close/>
                </a:path>
                <a:path w="596265" h="283845">
                  <a:moveTo>
                    <a:pt x="498157" y="165735"/>
                  </a:moveTo>
                  <a:lnTo>
                    <a:pt x="409892" y="165735"/>
                  </a:lnTo>
                  <a:lnTo>
                    <a:pt x="454025" y="209550"/>
                  </a:lnTo>
                  <a:lnTo>
                    <a:pt x="498157" y="165735"/>
                  </a:lnTo>
                  <a:close/>
                </a:path>
                <a:path w="596265" h="283845">
                  <a:moveTo>
                    <a:pt x="577532" y="165735"/>
                  </a:moveTo>
                  <a:lnTo>
                    <a:pt x="498157" y="165735"/>
                  </a:lnTo>
                  <a:lnTo>
                    <a:pt x="542290" y="209550"/>
                  </a:lnTo>
                  <a:lnTo>
                    <a:pt x="577532" y="16573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839777" y="5242242"/>
              <a:ext cx="596265" cy="283845"/>
            </a:xfrm>
            <a:custGeom>
              <a:avLst/>
              <a:gdLst/>
              <a:ahLst/>
              <a:cxnLst/>
              <a:rect l="l" t="t" r="r" b="b"/>
              <a:pathLst>
                <a:path w="596264" h="283845">
                  <a:moveTo>
                    <a:pt x="142239" y="0"/>
                  </a:moveTo>
                  <a:lnTo>
                    <a:pt x="97472" y="7302"/>
                  </a:lnTo>
                  <a:lnTo>
                    <a:pt x="58102" y="27305"/>
                  </a:lnTo>
                  <a:lnTo>
                    <a:pt x="27305" y="58102"/>
                  </a:lnTo>
                  <a:lnTo>
                    <a:pt x="7302" y="97155"/>
                  </a:lnTo>
                  <a:lnTo>
                    <a:pt x="0" y="141922"/>
                  </a:lnTo>
                  <a:lnTo>
                    <a:pt x="7302" y="187007"/>
                  </a:lnTo>
                  <a:lnTo>
                    <a:pt x="27305" y="225742"/>
                  </a:lnTo>
                  <a:lnTo>
                    <a:pt x="58102" y="256540"/>
                  </a:lnTo>
                  <a:lnTo>
                    <a:pt x="97472" y="276860"/>
                  </a:lnTo>
                  <a:lnTo>
                    <a:pt x="142239" y="283845"/>
                  </a:lnTo>
                  <a:lnTo>
                    <a:pt x="181292" y="278765"/>
                  </a:lnTo>
                  <a:lnTo>
                    <a:pt x="216217" y="263525"/>
                  </a:lnTo>
                  <a:lnTo>
                    <a:pt x="245427" y="240030"/>
                  </a:lnTo>
                  <a:lnTo>
                    <a:pt x="267652" y="209550"/>
                  </a:lnTo>
                  <a:lnTo>
                    <a:pt x="311785" y="209550"/>
                  </a:lnTo>
                  <a:lnTo>
                    <a:pt x="338772" y="182562"/>
                  </a:lnTo>
                  <a:lnTo>
                    <a:pt x="81280" y="182562"/>
                  </a:lnTo>
                  <a:lnTo>
                    <a:pt x="65405" y="179387"/>
                  </a:lnTo>
                  <a:lnTo>
                    <a:pt x="52705" y="170497"/>
                  </a:lnTo>
                  <a:lnTo>
                    <a:pt x="43814" y="157797"/>
                  </a:lnTo>
                  <a:lnTo>
                    <a:pt x="40639" y="141922"/>
                  </a:lnTo>
                  <a:lnTo>
                    <a:pt x="43814" y="126365"/>
                  </a:lnTo>
                  <a:lnTo>
                    <a:pt x="52705" y="113347"/>
                  </a:lnTo>
                  <a:lnTo>
                    <a:pt x="65405" y="104775"/>
                  </a:lnTo>
                  <a:lnTo>
                    <a:pt x="81280" y="101282"/>
                  </a:lnTo>
                  <a:lnTo>
                    <a:pt x="563880" y="101282"/>
                  </a:lnTo>
                  <a:lnTo>
                    <a:pt x="542289" y="74295"/>
                  </a:lnTo>
                  <a:lnTo>
                    <a:pt x="267652" y="74295"/>
                  </a:lnTo>
                  <a:lnTo>
                    <a:pt x="245427" y="43815"/>
                  </a:lnTo>
                  <a:lnTo>
                    <a:pt x="216217" y="20320"/>
                  </a:lnTo>
                  <a:lnTo>
                    <a:pt x="181292" y="5397"/>
                  </a:lnTo>
                  <a:lnTo>
                    <a:pt x="142239" y="0"/>
                  </a:lnTo>
                  <a:close/>
                </a:path>
                <a:path w="596264" h="283845">
                  <a:moveTo>
                    <a:pt x="563880" y="101282"/>
                  </a:moveTo>
                  <a:lnTo>
                    <a:pt x="81280" y="101282"/>
                  </a:lnTo>
                  <a:lnTo>
                    <a:pt x="97155" y="104775"/>
                  </a:lnTo>
                  <a:lnTo>
                    <a:pt x="110172" y="113347"/>
                  </a:lnTo>
                  <a:lnTo>
                    <a:pt x="118745" y="126365"/>
                  </a:lnTo>
                  <a:lnTo>
                    <a:pt x="121920" y="141922"/>
                  </a:lnTo>
                  <a:lnTo>
                    <a:pt x="118745" y="157797"/>
                  </a:lnTo>
                  <a:lnTo>
                    <a:pt x="110172" y="170497"/>
                  </a:lnTo>
                  <a:lnTo>
                    <a:pt x="97155" y="179387"/>
                  </a:lnTo>
                  <a:lnTo>
                    <a:pt x="81280" y="182562"/>
                  </a:lnTo>
                  <a:lnTo>
                    <a:pt x="338772" y="182562"/>
                  </a:lnTo>
                  <a:lnTo>
                    <a:pt x="366077" y="209550"/>
                  </a:lnTo>
                  <a:lnTo>
                    <a:pt x="409892" y="165735"/>
                  </a:lnTo>
                  <a:lnTo>
                    <a:pt x="577532" y="165735"/>
                  </a:lnTo>
                  <a:lnTo>
                    <a:pt x="596264" y="141922"/>
                  </a:lnTo>
                  <a:lnTo>
                    <a:pt x="563880" y="101282"/>
                  </a:lnTo>
                  <a:close/>
                </a:path>
                <a:path w="596264" h="283845">
                  <a:moveTo>
                    <a:pt x="498157" y="165735"/>
                  </a:moveTo>
                  <a:lnTo>
                    <a:pt x="409892" y="165735"/>
                  </a:lnTo>
                  <a:lnTo>
                    <a:pt x="454025" y="209550"/>
                  </a:lnTo>
                  <a:lnTo>
                    <a:pt x="498157" y="165735"/>
                  </a:lnTo>
                  <a:close/>
                </a:path>
                <a:path w="596264" h="283845">
                  <a:moveTo>
                    <a:pt x="577532" y="165735"/>
                  </a:moveTo>
                  <a:lnTo>
                    <a:pt x="498157" y="165735"/>
                  </a:lnTo>
                  <a:lnTo>
                    <a:pt x="542289" y="209550"/>
                  </a:lnTo>
                  <a:lnTo>
                    <a:pt x="577532" y="165735"/>
                  </a:lnTo>
                  <a:close/>
                </a:path>
              </a:pathLst>
            </a:custGeom>
            <a:solidFill>
              <a:srgbClr val="CF2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182869" y="5247322"/>
              <a:ext cx="596265" cy="285115"/>
            </a:xfrm>
            <a:custGeom>
              <a:avLst/>
              <a:gdLst/>
              <a:ahLst/>
              <a:cxnLst/>
              <a:rect l="l" t="t" r="r" b="b"/>
              <a:pathLst>
                <a:path w="596264" h="285114">
                  <a:moveTo>
                    <a:pt x="142239" y="0"/>
                  </a:moveTo>
                  <a:lnTo>
                    <a:pt x="97472" y="7302"/>
                  </a:lnTo>
                  <a:lnTo>
                    <a:pt x="58102" y="27304"/>
                  </a:lnTo>
                  <a:lnTo>
                    <a:pt x="27304" y="58102"/>
                  </a:lnTo>
                  <a:lnTo>
                    <a:pt x="7302" y="97472"/>
                  </a:lnTo>
                  <a:lnTo>
                    <a:pt x="0" y="142239"/>
                  </a:lnTo>
                  <a:lnTo>
                    <a:pt x="7302" y="187324"/>
                  </a:lnTo>
                  <a:lnTo>
                    <a:pt x="27304" y="226377"/>
                  </a:lnTo>
                  <a:lnTo>
                    <a:pt x="58102" y="257174"/>
                  </a:lnTo>
                  <a:lnTo>
                    <a:pt x="97472" y="277494"/>
                  </a:lnTo>
                  <a:lnTo>
                    <a:pt x="142239" y="284797"/>
                  </a:lnTo>
                  <a:lnTo>
                    <a:pt x="181292" y="279399"/>
                  </a:lnTo>
                  <a:lnTo>
                    <a:pt x="216217" y="264159"/>
                  </a:lnTo>
                  <a:lnTo>
                    <a:pt x="245427" y="240664"/>
                  </a:lnTo>
                  <a:lnTo>
                    <a:pt x="267652" y="210184"/>
                  </a:lnTo>
                  <a:lnTo>
                    <a:pt x="311784" y="210184"/>
                  </a:lnTo>
                  <a:lnTo>
                    <a:pt x="338772" y="182879"/>
                  </a:lnTo>
                  <a:lnTo>
                    <a:pt x="81279" y="182879"/>
                  </a:lnTo>
                  <a:lnTo>
                    <a:pt x="65404" y="179704"/>
                  </a:lnTo>
                  <a:lnTo>
                    <a:pt x="52704" y="171132"/>
                  </a:lnTo>
                  <a:lnTo>
                    <a:pt x="43814" y="158114"/>
                  </a:lnTo>
                  <a:lnTo>
                    <a:pt x="40639" y="142239"/>
                  </a:lnTo>
                  <a:lnTo>
                    <a:pt x="43814" y="126682"/>
                  </a:lnTo>
                  <a:lnTo>
                    <a:pt x="52704" y="113664"/>
                  </a:lnTo>
                  <a:lnTo>
                    <a:pt x="65404" y="104774"/>
                  </a:lnTo>
                  <a:lnTo>
                    <a:pt x="81279" y="101599"/>
                  </a:lnTo>
                  <a:lnTo>
                    <a:pt x="563879" y="101599"/>
                  </a:lnTo>
                  <a:lnTo>
                    <a:pt x="542289" y="74612"/>
                  </a:lnTo>
                  <a:lnTo>
                    <a:pt x="267652" y="74612"/>
                  </a:lnTo>
                  <a:lnTo>
                    <a:pt x="245427" y="44132"/>
                  </a:lnTo>
                  <a:lnTo>
                    <a:pt x="216217" y="20637"/>
                  </a:lnTo>
                  <a:lnTo>
                    <a:pt x="181292" y="5397"/>
                  </a:lnTo>
                  <a:lnTo>
                    <a:pt x="142239" y="0"/>
                  </a:lnTo>
                  <a:close/>
                </a:path>
                <a:path w="596264" h="285114">
                  <a:moveTo>
                    <a:pt x="563879" y="101599"/>
                  </a:moveTo>
                  <a:lnTo>
                    <a:pt x="81279" y="101599"/>
                  </a:lnTo>
                  <a:lnTo>
                    <a:pt x="97154" y="104774"/>
                  </a:lnTo>
                  <a:lnTo>
                    <a:pt x="110172" y="113664"/>
                  </a:lnTo>
                  <a:lnTo>
                    <a:pt x="118744" y="126682"/>
                  </a:lnTo>
                  <a:lnTo>
                    <a:pt x="121919" y="142239"/>
                  </a:lnTo>
                  <a:lnTo>
                    <a:pt x="118744" y="158114"/>
                  </a:lnTo>
                  <a:lnTo>
                    <a:pt x="110172" y="171132"/>
                  </a:lnTo>
                  <a:lnTo>
                    <a:pt x="97154" y="179704"/>
                  </a:lnTo>
                  <a:lnTo>
                    <a:pt x="81279" y="182879"/>
                  </a:lnTo>
                  <a:lnTo>
                    <a:pt x="338772" y="182879"/>
                  </a:lnTo>
                  <a:lnTo>
                    <a:pt x="366077" y="210184"/>
                  </a:lnTo>
                  <a:lnTo>
                    <a:pt x="409892" y="166052"/>
                  </a:lnTo>
                  <a:lnTo>
                    <a:pt x="577532" y="166052"/>
                  </a:lnTo>
                  <a:lnTo>
                    <a:pt x="596264" y="142239"/>
                  </a:lnTo>
                  <a:lnTo>
                    <a:pt x="563879" y="101599"/>
                  </a:lnTo>
                  <a:close/>
                </a:path>
                <a:path w="596264" h="285114">
                  <a:moveTo>
                    <a:pt x="498157" y="166052"/>
                  </a:moveTo>
                  <a:lnTo>
                    <a:pt x="409892" y="166052"/>
                  </a:lnTo>
                  <a:lnTo>
                    <a:pt x="454025" y="210184"/>
                  </a:lnTo>
                  <a:lnTo>
                    <a:pt x="498157" y="166052"/>
                  </a:lnTo>
                  <a:close/>
                </a:path>
                <a:path w="596264" h="285114">
                  <a:moveTo>
                    <a:pt x="577532" y="166052"/>
                  </a:moveTo>
                  <a:lnTo>
                    <a:pt x="498157" y="166052"/>
                  </a:lnTo>
                  <a:lnTo>
                    <a:pt x="542289" y="210184"/>
                  </a:lnTo>
                  <a:lnTo>
                    <a:pt x="577532" y="166052"/>
                  </a:lnTo>
                  <a:close/>
                </a:path>
              </a:pathLst>
            </a:custGeom>
            <a:solidFill>
              <a:srgbClr val="00AF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855344" y="772795"/>
            <a:ext cx="224790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0" spc="180" dirty="0">
                <a:solidFill>
                  <a:srgbClr val="000000"/>
                </a:solidFill>
                <a:latin typeface="Times New Roman"/>
                <a:cs typeface="Times New Roman"/>
              </a:rPr>
              <a:t>Κρυπτογραφία:</a:t>
            </a:r>
            <a:r>
              <a:rPr sz="2200" b="0" spc="1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55" dirty="0">
                <a:solidFill>
                  <a:srgbClr val="000000"/>
                </a:solidFill>
                <a:latin typeface="Times New Roman"/>
                <a:cs typeface="Times New Roman"/>
              </a:rPr>
              <a:t>.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92150" y="1520825"/>
            <a:ext cx="4994275" cy="1115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 marR="5080" indent="-91440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25000"/>
              <a:buFont typeface="Arial"/>
              <a:buChar char="•"/>
              <a:tabLst>
                <a:tab pos="173355" algn="l"/>
              </a:tabLst>
            </a:pPr>
            <a:r>
              <a:rPr sz="1600" spc="105" dirty="0">
                <a:latin typeface="Calibri"/>
                <a:cs typeface="Calibri"/>
              </a:rPr>
              <a:t>Στο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spc="105" dirty="0">
                <a:latin typeface="Calibri"/>
                <a:cs typeface="Calibri"/>
              </a:rPr>
              <a:t>πλαίσιο</a:t>
            </a:r>
            <a:r>
              <a:rPr sz="1600" spc="55" dirty="0">
                <a:latin typeface="Calibri"/>
                <a:cs typeface="Calibri"/>
              </a:rPr>
              <a:t> </a:t>
            </a:r>
            <a:r>
              <a:rPr sz="1600" spc="105" dirty="0">
                <a:latin typeface="Calibri"/>
                <a:cs typeface="Calibri"/>
              </a:rPr>
              <a:t>της</a:t>
            </a:r>
            <a:r>
              <a:rPr sz="1600" spc="55" dirty="0">
                <a:latin typeface="Calibri"/>
                <a:cs typeface="Calibri"/>
              </a:rPr>
              <a:t> </a:t>
            </a:r>
            <a:r>
              <a:rPr sz="1600" spc="110" dirty="0">
                <a:latin typeface="Calibri"/>
                <a:cs typeface="Calibri"/>
              </a:rPr>
              <a:t>σύγχρονης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spc="110" dirty="0">
                <a:latin typeface="Calibri"/>
                <a:cs typeface="Calibri"/>
              </a:rPr>
              <a:t>κρυπτογραφίας,</a:t>
            </a:r>
            <a:r>
              <a:rPr sz="1600" spc="70" dirty="0">
                <a:latin typeface="Calibri"/>
                <a:cs typeface="Calibri"/>
              </a:rPr>
              <a:t> </a:t>
            </a:r>
            <a:r>
              <a:rPr sz="1600" spc="150" dirty="0">
                <a:latin typeface="Calibri"/>
                <a:cs typeface="Calibri"/>
              </a:rPr>
              <a:t>έχουν </a:t>
            </a:r>
            <a:r>
              <a:rPr sz="1600" spc="-345" dirty="0">
                <a:latin typeface="Calibri"/>
                <a:cs typeface="Calibri"/>
              </a:rPr>
              <a:t> </a:t>
            </a:r>
            <a:r>
              <a:rPr sz="1600" spc="150" dirty="0">
                <a:latin typeface="Calibri"/>
                <a:cs typeface="Calibri"/>
              </a:rPr>
              <a:t>αναδυθεί</a:t>
            </a:r>
            <a:r>
              <a:rPr sz="1600" spc="65" dirty="0">
                <a:latin typeface="Calibri"/>
                <a:cs typeface="Calibri"/>
              </a:rPr>
              <a:t> </a:t>
            </a:r>
            <a:r>
              <a:rPr sz="1600" spc="95" dirty="0">
                <a:latin typeface="Calibri"/>
                <a:cs typeface="Calibri"/>
              </a:rPr>
              <a:t>τρεις</a:t>
            </a:r>
            <a:r>
              <a:rPr sz="1600" spc="55" dirty="0">
                <a:latin typeface="Calibri"/>
                <a:cs typeface="Calibri"/>
              </a:rPr>
              <a:t> </a:t>
            </a:r>
            <a:r>
              <a:rPr sz="1600" spc="95" dirty="0">
                <a:latin typeface="Calibri"/>
                <a:cs typeface="Calibri"/>
              </a:rPr>
              <a:t>σχετικοί</a:t>
            </a:r>
            <a:r>
              <a:rPr sz="1600" spc="55" dirty="0">
                <a:latin typeface="Calibri"/>
                <a:cs typeface="Calibri"/>
              </a:rPr>
              <a:t> </a:t>
            </a:r>
            <a:r>
              <a:rPr sz="1600" spc="150" dirty="0">
                <a:latin typeface="Calibri"/>
                <a:cs typeface="Calibri"/>
              </a:rPr>
              <a:t>κρυπτογραφικοί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00">
              <a:latin typeface="Calibri"/>
              <a:cs typeface="Calibri"/>
            </a:endParaRPr>
          </a:p>
          <a:p>
            <a:pPr marL="2709545">
              <a:lnSpc>
                <a:spcPct val="100000"/>
              </a:lnSpc>
              <a:spcBef>
                <a:spcPts val="1110"/>
              </a:spcBef>
            </a:pPr>
            <a:r>
              <a:rPr sz="1400" spc="85" dirty="0">
                <a:solidFill>
                  <a:srgbClr val="7E7E7E"/>
                </a:solidFill>
                <a:latin typeface="Calibri"/>
                <a:cs typeface="Calibri"/>
              </a:rPr>
              <a:t>Συμμετρική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61694" y="2912109"/>
            <a:ext cx="6706234" cy="2403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4325" marR="1148715" indent="-287020">
              <a:lnSpc>
                <a:spcPct val="100000"/>
              </a:lnSpc>
              <a:spcBef>
                <a:spcPts val="100"/>
              </a:spcBef>
              <a:buSzPct val="128000"/>
              <a:buFont typeface="Arial"/>
              <a:buChar char="•"/>
              <a:tabLst>
                <a:tab pos="313690" algn="l"/>
                <a:tab pos="314325" algn="l"/>
              </a:tabLst>
            </a:pPr>
            <a:r>
              <a:rPr sz="1250" spc="114" dirty="0">
                <a:solidFill>
                  <a:srgbClr val="D8D8D8"/>
                </a:solidFill>
                <a:latin typeface="Calibri"/>
                <a:cs typeface="Calibri"/>
              </a:rPr>
              <a:t>Οι</a:t>
            </a:r>
            <a:r>
              <a:rPr sz="1250" spc="5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spc="110" dirty="0">
                <a:solidFill>
                  <a:srgbClr val="D8D8D8"/>
                </a:solidFill>
                <a:latin typeface="Calibri"/>
                <a:cs typeface="Calibri"/>
              </a:rPr>
              <a:t>συμμετρικοί</a:t>
            </a:r>
            <a:r>
              <a:rPr sz="1250" spc="6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spc="114" dirty="0">
                <a:solidFill>
                  <a:srgbClr val="D8D8D8"/>
                </a:solidFill>
                <a:latin typeface="Calibri"/>
                <a:cs typeface="Calibri"/>
              </a:rPr>
              <a:t>κρυπτογραφικοί</a:t>
            </a:r>
            <a:r>
              <a:rPr sz="1250" spc="5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spc="114" dirty="0">
                <a:solidFill>
                  <a:srgbClr val="D8D8D8"/>
                </a:solidFill>
                <a:latin typeface="Calibri"/>
                <a:cs typeface="Calibri"/>
              </a:rPr>
              <a:t>αλγόριθμοι</a:t>
            </a:r>
            <a:r>
              <a:rPr sz="1250" spc="6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spc="114" dirty="0">
                <a:solidFill>
                  <a:srgbClr val="D8D8D8"/>
                </a:solidFill>
                <a:latin typeface="Calibri"/>
                <a:cs typeface="Calibri"/>
              </a:rPr>
              <a:t>χρησιμοποιούν</a:t>
            </a:r>
            <a:r>
              <a:rPr sz="1250" spc="6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spc="114" dirty="0">
                <a:solidFill>
                  <a:srgbClr val="D8D8D8"/>
                </a:solidFill>
                <a:latin typeface="Calibri"/>
                <a:cs typeface="Calibri"/>
              </a:rPr>
              <a:t>το</a:t>
            </a:r>
            <a:r>
              <a:rPr sz="1250" spc="6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b="1" spc="95" dirty="0">
                <a:solidFill>
                  <a:srgbClr val="D8D8D8"/>
                </a:solidFill>
                <a:latin typeface="Calibri"/>
                <a:cs typeface="Calibri"/>
              </a:rPr>
              <a:t>ίδιο </a:t>
            </a:r>
            <a:r>
              <a:rPr sz="1250" b="1" spc="-26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b="1" spc="100" dirty="0">
                <a:solidFill>
                  <a:srgbClr val="D8D8D8"/>
                </a:solidFill>
                <a:latin typeface="Calibri"/>
                <a:cs typeface="Calibri"/>
              </a:rPr>
              <a:t>κλειδί </a:t>
            </a:r>
            <a:r>
              <a:rPr sz="1250" spc="120" dirty="0">
                <a:solidFill>
                  <a:srgbClr val="D8D8D8"/>
                </a:solidFill>
                <a:latin typeface="Calibri"/>
                <a:cs typeface="Calibri"/>
              </a:rPr>
              <a:t>τόσο </a:t>
            </a:r>
            <a:r>
              <a:rPr sz="1250" spc="105" dirty="0">
                <a:solidFill>
                  <a:srgbClr val="D8D8D8"/>
                </a:solidFill>
                <a:latin typeface="Calibri"/>
                <a:cs typeface="Calibri"/>
              </a:rPr>
              <a:t>για </a:t>
            </a:r>
            <a:r>
              <a:rPr sz="1250" spc="110" dirty="0">
                <a:solidFill>
                  <a:srgbClr val="D8D8D8"/>
                </a:solidFill>
                <a:latin typeface="Calibri"/>
                <a:cs typeface="Calibri"/>
              </a:rPr>
              <a:t>την </a:t>
            </a:r>
            <a:r>
              <a:rPr sz="1250" spc="125" dirty="0">
                <a:solidFill>
                  <a:srgbClr val="D8D8D8"/>
                </a:solidFill>
                <a:latin typeface="Calibri"/>
                <a:cs typeface="Calibri"/>
              </a:rPr>
              <a:t>κρυπτογράφηση </a:t>
            </a:r>
            <a:r>
              <a:rPr sz="1250" spc="130" dirty="0">
                <a:solidFill>
                  <a:srgbClr val="D8D8D8"/>
                </a:solidFill>
                <a:latin typeface="Calibri"/>
                <a:cs typeface="Calibri"/>
              </a:rPr>
              <a:t>όσο </a:t>
            </a:r>
            <a:r>
              <a:rPr sz="1250" spc="105" dirty="0">
                <a:solidFill>
                  <a:srgbClr val="D8D8D8"/>
                </a:solidFill>
                <a:latin typeface="Calibri"/>
                <a:cs typeface="Calibri"/>
              </a:rPr>
              <a:t>και για </a:t>
            </a:r>
            <a:r>
              <a:rPr sz="1250" spc="110" dirty="0">
                <a:solidFill>
                  <a:srgbClr val="D8D8D8"/>
                </a:solidFill>
                <a:latin typeface="Calibri"/>
                <a:cs typeface="Calibri"/>
              </a:rPr>
              <a:t>την </a:t>
            </a:r>
            <a:r>
              <a:rPr sz="1250" spc="114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spc="125" dirty="0">
                <a:solidFill>
                  <a:srgbClr val="D8D8D8"/>
                </a:solidFill>
                <a:latin typeface="Calibri"/>
                <a:cs typeface="Calibri"/>
              </a:rPr>
              <a:t>αποκρυπτογράφηση.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D8D8D8"/>
              </a:buClr>
              <a:buFont typeface="Arial"/>
              <a:buChar char="•"/>
            </a:pPr>
            <a:endParaRPr sz="1200">
              <a:latin typeface="Calibri"/>
              <a:cs typeface="Calibri"/>
            </a:endParaRPr>
          </a:p>
          <a:p>
            <a:pPr marL="1786255">
              <a:lnSpc>
                <a:spcPct val="100000"/>
              </a:lnSpc>
              <a:spcBef>
                <a:spcPts val="985"/>
              </a:spcBef>
            </a:pPr>
            <a:r>
              <a:rPr sz="1400" spc="105" dirty="0">
                <a:solidFill>
                  <a:srgbClr val="7E7E7E"/>
                </a:solidFill>
                <a:latin typeface="Calibri"/>
                <a:cs typeface="Calibri"/>
              </a:rPr>
              <a:t>Ασύμμετρο</a:t>
            </a:r>
            <a:r>
              <a:rPr sz="140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100" dirty="0">
                <a:solidFill>
                  <a:srgbClr val="7E7E7E"/>
                </a:solidFill>
                <a:latin typeface="Calibri"/>
                <a:cs typeface="Calibri"/>
              </a:rPr>
              <a:t>δημόσιο</a:t>
            </a:r>
            <a:r>
              <a:rPr sz="140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60" dirty="0">
                <a:solidFill>
                  <a:srgbClr val="7E7E7E"/>
                </a:solidFill>
                <a:latin typeface="Calibri"/>
                <a:cs typeface="Calibri"/>
              </a:rPr>
              <a:t>κλειδί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950"/>
              </a:spcBef>
              <a:buSzPct val="128000"/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1250" spc="85" dirty="0">
                <a:solidFill>
                  <a:srgbClr val="D8D8D8"/>
                </a:solidFill>
                <a:latin typeface="Calibri"/>
                <a:cs typeface="Calibri"/>
              </a:rPr>
              <a:t>Οι</a:t>
            </a:r>
            <a:r>
              <a:rPr sz="1250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D8D8D8"/>
                </a:solidFill>
                <a:latin typeface="Calibri"/>
                <a:cs typeface="Calibri"/>
              </a:rPr>
              <a:t>ασύμμετροι</a:t>
            </a:r>
            <a:r>
              <a:rPr sz="1250" spc="5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D8D8D8"/>
                </a:solidFill>
                <a:latin typeface="Calibri"/>
                <a:cs typeface="Calibri"/>
              </a:rPr>
              <a:t>κρυπτογραφικοί</a:t>
            </a:r>
            <a:r>
              <a:rPr sz="1250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D8D8D8"/>
                </a:solidFill>
                <a:latin typeface="Calibri"/>
                <a:cs typeface="Calibri"/>
              </a:rPr>
              <a:t>αλγόριθμοι</a:t>
            </a:r>
            <a:r>
              <a:rPr sz="1250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D8D8D8"/>
                </a:solidFill>
                <a:latin typeface="Calibri"/>
                <a:cs typeface="Calibri"/>
              </a:rPr>
              <a:t>χρησιμοποιούν</a:t>
            </a:r>
            <a:r>
              <a:rPr sz="1250" spc="6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b="1" spc="100" dirty="0">
                <a:solidFill>
                  <a:srgbClr val="D8D8D8"/>
                </a:solidFill>
                <a:latin typeface="Calibri"/>
                <a:cs typeface="Calibri"/>
              </a:rPr>
              <a:t>δύο</a:t>
            </a:r>
            <a:r>
              <a:rPr sz="1250" b="1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b="1" spc="85" dirty="0">
                <a:solidFill>
                  <a:srgbClr val="D8D8D8"/>
                </a:solidFill>
                <a:latin typeface="Calibri"/>
                <a:cs typeface="Calibri"/>
              </a:rPr>
              <a:t>διαφορετικά</a:t>
            </a:r>
            <a:r>
              <a:rPr sz="1250" b="1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8D8D8"/>
                </a:solidFill>
                <a:latin typeface="Calibri"/>
                <a:cs typeface="Calibri"/>
              </a:rPr>
              <a:t>κλειδιά</a:t>
            </a:r>
            <a:endParaRPr sz="125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  <a:spcBef>
                <a:spcPts val="430"/>
              </a:spcBef>
            </a:pPr>
            <a:r>
              <a:rPr sz="1250" spc="105" dirty="0">
                <a:solidFill>
                  <a:srgbClr val="D8D8D8"/>
                </a:solidFill>
                <a:latin typeface="Calibri"/>
                <a:cs typeface="Calibri"/>
              </a:rPr>
              <a:t>για</a:t>
            </a:r>
            <a:r>
              <a:rPr sz="1250" spc="6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spc="110" dirty="0">
                <a:solidFill>
                  <a:srgbClr val="D8D8D8"/>
                </a:solidFill>
                <a:latin typeface="Calibri"/>
                <a:cs typeface="Calibri"/>
              </a:rPr>
              <a:t>την</a:t>
            </a:r>
            <a:r>
              <a:rPr sz="1250" spc="6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spc="114" dirty="0">
                <a:solidFill>
                  <a:srgbClr val="D8D8D8"/>
                </a:solidFill>
                <a:latin typeface="Calibri"/>
                <a:cs typeface="Calibri"/>
              </a:rPr>
              <a:t>εκτέλεση</a:t>
            </a:r>
            <a:r>
              <a:rPr sz="1250" spc="6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spc="110" dirty="0">
                <a:solidFill>
                  <a:srgbClr val="D8D8D8"/>
                </a:solidFill>
                <a:latin typeface="Calibri"/>
                <a:cs typeface="Calibri"/>
              </a:rPr>
              <a:t>της</a:t>
            </a:r>
            <a:r>
              <a:rPr sz="1250" spc="6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spc="100" dirty="0">
                <a:solidFill>
                  <a:srgbClr val="D8D8D8"/>
                </a:solidFill>
                <a:latin typeface="Calibri"/>
                <a:cs typeface="Calibri"/>
              </a:rPr>
              <a:t>διαδικασίας</a:t>
            </a:r>
            <a:r>
              <a:rPr sz="125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spc="125" dirty="0">
                <a:solidFill>
                  <a:srgbClr val="D8D8D8"/>
                </a:solidFill>
                <a:latin typeface="Calibri"/>
                <a:cs typeface="Calibri"/>
              </a:rPr>
              <a:t>κρυπτογράφησης</a:t>
            </a:r>
            <a:r>
              <a:rPr sz="1250" spc="6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spc="105" dirty="0">
                <a:solidFill>
                  <a:srgbClr val="D8D8D8"/>
                </a:solidFill>
                <a:latin typeface="Calibri"/>
                <a:cs typeface="Calibri"/>
              </a:rPr>
              <a:t>και</a:t>
            </a:r>
            <a:r>
              <a:rPr sz="1250" spc="5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1250" spc="125" dirty="0">
                <a:solidFill>
                  <a:srgbClr val="D8D8D8"/>
                </a:solidFill>
                <a:latin typeface="Calibri"/>
                <a:cs typeface="Calibri"/>
              </a:rPr>
              <a:t>αποκρυπτογράφησης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 marR="502920" algn="ctr">
              <a:lnSpc>
                <a:spcPct val="100000"/>
              </a:lnSpc>
              <a:spcBef>
                <a:spcPts val="855"/>
              </a:spcBef>
            </a:pPr>
            <a:r>
              <a:rPr sz="1400" spc="50" dirty="0">
                <a:solidFill>
                  <a:srgbClr val="FFFFFF"/>
                </a:solidFill>
                <a:latin typeface="Calibri"/>
                <a:cs typeface="Calibri"/>
              </a:rPr>
              <a:t>Υβριδικό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33119" y="5548629"/>
            <a:ext cx="5356860" cy="516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marR="5080" indent="-287020">
              <a:lnSpc>
                <a:spcPct val="129000"/>
              </a:lnSpc>
              <a:spcBef>
                <a:spcPts val="100"/>
              </a:spcBef>
              <a:buSzPct val="1280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250" spc="114" dirty="0">
                <a:latin typeface="Calibri"/>
                <a:cs typeface="Calibri"/>
              </a:rPr>
              <a:t>Η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υβριδική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τεχνική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έχει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ως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στόχο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να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b="1" spc="90" dirty="0">
                <a:latin typeface="Calibri"/>
                <a:cs typeface="Calibri"/>
              </a:rPr>
              <a:t>συνδυάσει</a:t>
            </a:r>
            <a:r>
              <a:rPr sz="1250" b="1" spc="40" dirty="0">
                <a:latin typeface="Calibri"/>
                <a:cs typeface="Calibri"/>
              </a:rPr>
              <a:t> </a:t>
            </a:r>
            <a:r>
              <a:rPr sz="1250" b="1" spc="65" dirty="0">
                <a:latin typeface="Calibri"/>
                <a:cs typeface="Calibri"/>
              </a:rPr>
              <a:t>τις</a:t>
            </a:r>
            <a:r>
              <a:rPr sz="1250" b="1" spc="40" dirty="0">
                <a:latin typeface="Calibri"/>
                <a:cs typeface="Calibri"/>
              </a:rPr>
              <a:t> </a:t>
            </a:r>
            <a:r>
              <a:rPr sz="1250" b="1" spc="90" dirty="0">
                <a:latin typeface="Calibri"/>
                <a:cs typeface="Calibri"/>
              </a:rPr>
              <a:t>ασύμμετρες</a:t>
            </a:r>
            <a:r>
              <a:rPr sz="1250" b="1" spc="45" dirty="0">
                <a:latin typeface="Calibri"/>
                <a:cs typeface="Calibri"/>
              </a:rPr>
              <a:t> </a:t>
            </a:r>
            <a:r>
              <a:rPr sz="1250" b="1" spc="65" dirty="0">
                <a:latin typeface="Calibri"/>
                <a:cs typeface="Calibri"/>
              </a:rPr>
              <a:t>και </a:t>
            </a:r>
            <a:r>
              <a:rPr sz="1250" b="1" spc="-270" dirty="0">
                <a:latin typeface="Calibri"/>
                <a:cs typeface="Calibri"/>
              </a:rPr>
              <a:t> </a:t>
            </a:r>
            <a:r>
              <a:rPr sz="1250" b="1" spc="85" dirty="0">
                <a:latin typeface="Calibri"/>
                <a:cs typeface="Calibri"/>
              </a:rPr>
              <a:t>συμμετρικοί</a:t>
            </a:r>
            <a:r>
              <a:rPr sz="1250" b="1" spc="40" dirty="0">
                <a:latin typeface="Calibri"/>
                <a:cs typeface="Calibri"/>
              </a:rPr>
              <a:t> </a:t>
            </a:r>
            <a:r>
              <a:rPr sz="1250" b="1" spc="75" dirty="0">
                <a:latin typeface="Calibri"/>
                <a:cs typeface="Calibri"/>
              </a:rPr>
              <a:t>αλγόριθμοι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170602" y="6092507"/>
            <a:ext cx="1428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1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2554" y="6277927"/>
            <a:ext cx="44088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CSP001_C_E</a:t>
            </a:r>
            <a:r>
              <a:rPr sz="1100" spc="3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6: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Davide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Ferraris,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Πανεπιστήμιο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ΜάλαγαΙσπανία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599544" y="57467"/>
            <a:ext cx="419100" cy="44259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045"/>
              </a:lnSpc>
            </a:pPr>
            <a:r>
              <a:rPr sz="3100" spc="14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3100" spc="-2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100" spc="165" dirty="0">
                <a:solidFill>
                  <a:srgbClr val="D8D8D8"/>
                </a:solidFill>
                <a:latin typeface="Calibri"/>
                <a:cs typeface="Calibri"/>
              </a:rPr>
              <a:t>ΕΥΑΊΣΘΗΤΩΝ</a:t>
            </a:r>
            <a:endParaRPr sz="3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308600" cy="6879590"/>
            <a:chOff x="6883400" y="0"/>
            <a:chExt cx="530860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7245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55344" y="772477"/>
            <a:ext cx="490220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0" spc="170" dirty="0">
                <a:solidFill>
                  <a:srgbClr val="000000"/>
                </a:solidFill>
                <a:latin typeface="Times New Roman"/>
                <a:cs typeface="Times New Roman"/>
              </a:rPr>
              <a:t>Υβριδική</a:t>
            </a:r>
            <a:r>
              <a:rPr sz="2200" b="0" spc="1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75" dirty="0">
                <a:solidFill>
                  <a:srgbClr val="000000"/>
                </a:solidFill>
                <a:latin typeface="Times New Roman"/>
                <a:cs typeface="Times New Roman"/>
              </a:rPr>
              <a:t>κρυπτογραφία:</a:t>
            </a:r>
            <a:r>
              <a:rPr sz="2200" b="0" spc="19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60" dirty="0">
                <a:solidFill>
                  <a:srgbClr val="000000"/>
                </a:solidFill>
                <a:latin typeface="Times New Roman"/>
                <a:cs typeface="Times New Roman"/>
              </a:rPr>
              <a:t>Διαδικασία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2150" y="1522095"/>
            <a:ext cx="7092315" cy="18694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 marR="626745" indent="-91440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28571"/>
              <a:buFont typeface="Arial"/>
              <a:buChar char="•"/>
              <a:tabLst>
                <a:tab pos="167640" algn="l"/>
              </a:tabLst>
            </a:pPr>
            <a:r>
              <a:rPr sz="1400" spc="130" dirty="0">
                <a:latin typeface="Calibri"/>
                <a:cs typeface="Calibri"/>
              </a:rPr>
              <a:t>Η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υβριδική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κρυπτογραφία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αποσκοπεί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στην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απόκτηση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των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πλεονεκτημάτων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που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προσφέρουν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οι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δύο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προσεγγίσεις:</a:t>
            </a:r>
            <a:endParaRPr sz="14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15"/>
              </a:spcBef>
              <a:buSzPct val="128000"/>
              <a:buFont typeface="Arial"/>
              <a:buChar char="•"/>
              <a:tabLst>
                <a:tab pos="396240" algn="l"/>
              </a:tabLst>
            </a:pPr>
            <a:r>
              <a:rPr sz="1250" b="1" spc="95" dirty="0">
                <a:latin typeface="Calibri"/>
                <a:cs typeface="Calibri"/>
              </a:rPr>
              <a:t>Ασύμμετρη</a:t>
            </a:r>
            <a:r>
              <a:rPr sz="1250" b="1" spc="35" dirty="0">
                <a:latin typeface="Calibri"/>
                <a:cs typeface="Calibri"/>
              </a:rPr>
              <a:t> </a:t>
            </a:r>
            <a:r>
              <a:rPr sz="1250" b="1" spc="95" dirty="0">
                <a:latin typeface="Calibri"/>
                <a:cs typeface="Calibri"/>
              </a:rPr>
              <a:t>κρυπτογραφία</a:t>
            </a:r>
            <a:r>
              <a:rPr sz="1250" b="1" spc="4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για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τη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διαπραγμάτευση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του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κλειδιού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συνόδου</a:t>
            </a:r>
            <a:endParaRPr sz="12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00"/>
              </a:spcBef>
              <a:buSzPct val="128000"/>
              <a:buFont typeface="Arial"/>
              <a:buChar char="•"/>
              <a:tabLst>
                <a:tab pos="396240" algn="l"/>
              </a:tabLst>
            </a:pPr>
            <a:r>
              <a:rPr sz="1250" b="1" spc="114" dirty="0">
                <a:latin typeface="Calibri"/>
                <a:cs typeface="Calibri"/>
              </a:rPr>
              <a:t>Συμμετρική</a:t>
            </a:r>
            <a:r>
              <a:rPr sz="1250" b="1" spc="65" dirty="0">
                <a:latin typeface="Calibri"/>
                <a:cs typeface="Calibri"/>
              </a:rPr>
              <a:t> </a:t>
            </a:r>
            <a:r>
              <a:rPr sz="1250" b="1" spc="125" dirty="0">
                <a:latin typeface="Calibri"/>
                <a:cs typeface="Calibri"/>
              </a:rPr>
              <a:t>κρυπτογραφία</a:t>
            </a:r>
            <a:r>
              <a:rPr sz="1250" b="1" spc="75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για</a:t>
            </a:r>
            <a:r>
              <a:rPr sz="1250" spc="75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την</a:t>
            </a:r>
            <a:r>
              <a:rPr sz="1250" spc="70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κρυπτογράφηση/αποκρυπτογράφηση</a:t>
            </a:r>
            <a:r>
              <a:rPr sz="1250" spc="80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μηνυμάτων</a:t>
            </a:r>
            <a:endParaRPr sz="1250">
              <a:latin typeface="Calibri"/>
              <a:cs typeface="Calibri"/>
            </a:endParaRPr>
          </a:p>
          <a:p>
            <a:pPr marL="158115" indent="-145415">
              <a:lnSpc>
                <a:spcPct val="100000"/>
              </a:lnSpc>
              <a:spcBef>
                <a:spcPts val="755"/>
              </a:spcBef>
              <a:buClr>
                <a:srgbClr val="FFB800"/>
              </a:buClr>
              <a:buSzPct val="114285"/>
              <a:buFont typeface="Arial"/>
              <a:buChar char="•"/>
              <a:tabLst>
                <a:tab pos="158115" algn="l"/>
              </a:tabLst>
            </a:pPr>
            <a:r>
              <a:rPr sz="1400" spc="95" dirty="0">
                <a:latin typeface="Calibri"/>
                <a:cs typeface="Calibri"/>
              </a:rPr>
              <a:t>Βασικά,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η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τεχνική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στοχεύει:</a:t>
            </a:r>
            <a:endParaRPr sz="1400">
              <a:latin typeface="Calibri"/>
              <a:cs typeface="Calibri"/>
            </a:endParaRPr>
          </a:p>
          <a:p>
            <a:pPr marL="556260" marR="1026794" indent="-342900">
              <a:lnSpc>
                <a:spcPct val="95100"/>
              </a:lnSpc>
              <a:spcBef>
                <a:spcPts val="660"/>
              </a:spcBef>
              <a:tabLst>
                <a:tab pos="556260" algn="l"/>
              </a:tabLst>
            </a:pPr>
            <a:r>
              <a:rPr sz="1600" spc="-5" dirty="0">
                <a:latin typeface="Calibri"/>
                <a:cs typeface="Calibri"/>
              </a:rPr>
              <a:t>1.	</a:t>
            </a:r>
            <a:r>
              <a:rPr sz="1250" spc="105" dirty="0">
                <a:latin typeface="Calibri"/>
                <a:cs typeface="Calibri"/>
              </a:rPr>
              <a:t>Μία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από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65" dirty="0">
                <a:latin typeface="Calibri"/>
                <a:cs typeface="Calibri"/>
              </a:rPr>
              <a:t>τις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οντότητες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παράγει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το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κλειδί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συνόδου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και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το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αποστέλλει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στον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παραλήπτη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ασύμμετρη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κρυπτογραφία.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170602" y="6022340"/>
            <a:ext cx="1428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1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554" y="6207125"/>
            <a:ext cx="44088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CSP001_C_E</a:t>
            </a:r>
            <a:r>
              <a:rPr sz="1100" spc="3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6: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Davide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Ferraris,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Πανεπιστήμιο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ΜάλαγαΙσπανία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520825" y="3599497"/>
            <a:ext cx="4906645" cy="2345690"/>
            <a:chOff x="1520825" y="3599497"/>
            <a:chExt cx="4906645" cy="2345690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0825" y="3689349"/>
              <a:ext cx="1208405" cy="84264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246312" y="4532312"/>
              <a:ext cx="273050" cy="227329"/>
            </a:xfrm>
            <a:custGeom>
              <a:avLst/>
              <a:gdLst/>
              <a:ahLst/>
              <a:cxnLst/>
              <a:rect l="l" t="t" r="r" b="b"/>
              <a:pathLst>
                <a:path w="273050" h="227329">
                  <a:moveTo>
                    <a:pt x="204469" y="113664"/>
                  </a:moveTo>
                  <a:lnTo>
                    <a:pt x="68262" y="113664"/>
                  </a:lnTo>
                  <a:lnTo>
                    <a:pt x="68262" y="227012"/>
                  </a:lnTo>
                  <a:lnTo>
                    <a:pt x="204469" y="227012"/>
                  </a:lnTo>
                  <a:lnTo>
                    <a:pt x="204469" y="113664"/>
                  </a:lnTo>
                  <a:close/>
                </a:path>
                <a:path w="273050" h="227329">
                  <a:moveTo>
                    <a:pt x="136525" y="0"/>
                  </a:moveTo>
                  <a:lnTo>
                    <a:pt x="0" y="113664"/>
                  </a:lnTo>
                  <a:lnTo>
                    <a:pt x="272732" y="113664"/>
                  </a:lnTo>
                  <a:lnTo>
                    <a:pt x="13652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246312" y="4532312"/>
              <a:ext cx="273050" cy="227329"/>
            </a:xfrm>
            <a:custGeom>
              <a:avLst/>
              <a:gdLst/>
              <a:ahLst/>
              <a:cxnLst/>
              <a:rect l="l" t="t" r="r" b="b"/>
              <a:pathLst>
                <a:path w="273050" h="227329">
                  <a:moveTo>
                    <a:pt x="0" y="113664"/>
                  </a:moveTo>
                  <a:lnTo>
                    <a:pt x="136525" y="0"/>
                  </a:lnTo>
                  <a:lnTo>
                    <a:pt x="272732" y="113664"/>
                  </a:lnTo>
                  <a:lnTo>
                    <a:pt x="204469" y="113664"/>
                  </a:lnTo>
                  <a:lnTo>
                    <a:pt x="204469" y="227012"/>
                  </a:lnTo>
                  <a:lnTo>
                    <a:pt x="68262" y="227012"/>
                  </a:lnTo>
                  <a:lnTo>
                    <a:pt x="68262" y="113664"/>
                  </a:lnTo>
                  <a:lnTo>
                    <a:pt x="0" y="113664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04097" y="4075747"/>
              <a:ext cx="237807" cy="11906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184717" y="3907789"/>
              <a:ext cx="379095" cy="599440"/>
            </a:xfrm>
            <a:custGeom>
              <a:avLst/>
              <a:gdLst/>
              <a:ahLst/>
              <a:cxnLst/>
              <a:rect l="l" t="t" r="r" b="b"/>
              <a:pathLst>
                <a:path w="379094" h="599439">
                  <a:moveTo>
                    <a:pt x="104139" y="251777"/>
                  </a:moveTo>
                  <a:lnTo>
                    <a:pt x="0" y="251777"/>
                  </a:lnTo>
                  <a:lnTo>
                    <a:pt x="0" y="279717"/>
                  </a:lnTo>
                  <a:lnTo>
                    <a:pt x="2539" y="295275"/>
                  </a:lnTo>
                  <a:lnTo>
                    <a:pt x="10159" y="308927"/>
                  </a:lnTo>
                  <a:lnTo>
                    <a:pt x="21589" y="319722"/>
                  </a:lnTo>
                  <a:lnTo>
                    <a:pt x="36830" y="326707"/>
                  </a:lnTo>
                  <a:lnTo>
                    <a:pt x="36896" y="423862"/>
                  </a:lnTo>
                  <a:lnTo>
                    <a:pt x="39687" y="437197"/>
                  </a:lnTo>
                  <a:lnTo>
                    <a:pt x="47942" y="448310"/>
                  </a:lnTo>
                  <a:lnTo>
                    <a:pt x="60007" y="455612"/>
                  </a:lnTo>
                  <a:lnTo>
                    <a:pt x="74294" y="458152"/>
                  </a:lnTo>
                  <a:lnTo>
                    <a:pt x="141922" y="458152"/>
                  </a:lnTo>
                  <a:lnTo>
                    <a:pt x="148589" y="464502"/>
                  </a:lnTo>
                  <a:lnTo>
                    <a:pt x="148589" y="599122"/>
                  </a:lnTo>
                  <a:lnTo>
                    <a:pt x="178434" y="599122"/>
                  </a:lnTo>
                  <a:lnTo>
                    <a:pt x="178434" y="465137"/>
                  </a:lnTo>
                  <a:lnTo>
                    <a:pt x="175577" y="451485"/>
                  </a:lnTo>
                  <a:lnTo>
                    <a:pt x="167639" y="440372"/>
                  </a:lnTo>
                  <a:lnTo>
                    <a:pt x="155892" y="433070"/>
                  </a:lnTo>
                  <a:lnTo>
                    <a:pt x="141287" y="430212"/>
                  </a:lnTo>
                  <a:lnTo>
                    <a:pt x="73025" y="430212"/>
                  </a:lnTo>
                  <a:lnTo>
                    <a:pt x="66357" y="423862"/>
                  </a:lnTo>
                  <a:lnTo>
                    <a:pt x="66357" y="327025"/>
                  </a:lnTo>
                  <a:lnTo>
                    <a:pt x="81914" y="320040"/>
                  </a:lnTo>
                  <a:lnTo>
                    <a:pt x="93662" y="309245"/>
                  </a:lnTo>
                  <a:lnTo>
                    <a:pt x="101282" y="295592"/>
                  </a:lnTo>
                  <a:lnTo>
                    <a:pt x="104139" y="279717"/>
                  </a:lnTo>
                  <a:lnTo>
                    <a:pt x="104139" y="251777"/>
                  </a:lnTo>
                  <a:close/>
                </a:path>
                <a:path w="379094" h="599439">
                  <a:moveTo>
                    <a:pt x="31750" y="206375"/>
                  </a:moveTo>
                  <a:lnTo>
                    <a:pt x="19367" y="206375"/>
                  </a:lnTo>
                  <a:lnTo>
                    <a:pt x="14287" y="211137"/>
                  </a:lnTo>
                  <a:lnTo>
                    <a:pt x="14287" y="251777"/>
                  </a:lnTo>
                  <a:lnTo>
                    <a:pt x="36830" y="251777"/>
                  </a:lnTo>
                  <a:lnTo>
                    <a:pt x="36830" y="211137"/>
                  </a:lnTo>
                  <a:lnTo>
                    <a:pt x="31750" y="206375"/>
                  </a:lnTo>
                  <a:close/>
                </a:path>
                <a:path w="379094" h="599439">
                  <a:moveTo>
                    <a:pt x="84137" y="206375"/>
                  </a:moveTo>
                  <a:lnTo>
                    <a:pt x="72072" y="206375"/>
                  </a:lnTo>
                  <a:lnTo>
                    <a:pt x="66992" y="211137"/>
                  </a:lnTo>
                  <a:lnTo>
                    <a:pt x="66992" y="251777"/>
                  </a:lnTo>
                  <a:lnTo>
                    <a:pt x="89217" y="251777"/>
                  </a:lnTo>
                  <a:lnTo>
                    <a:pt x="89217" y="211137"/>
                  </a:lnTo>
                  <a:lnTo>
                    <a:pt x="84137" y="206375"/>
                  </a:lnTo>
                  <a:close/>
                </a:path>
                <a:path w="379094" h="599439">
                  <a:moveTo>
                    <a:pt x="372427" y="119062"/>
                  </a:moveTo>
                  <a:lnTo>
                    <a:pt x="103187" y="119062"/>
                  </a:lnTo>
                  <a:lnTo>
                    <a:pt x="96519" y="125095"/>
                  </a:lnTo>
                  <a:lnTo>
                    <a:pt x="96519" y="140652"/>
                  </a:lnTo>
                  <a:lnTo>
                    <a:pt x="103187" y="147002"/>
                  </a:lnTo>
                  <a:lnTo>
                    <a:pt x="372427" y="147002"/>
                  </a:lnTo>
                  <a:lnTo>
                    <a:pt x="379094" y="140652"/>
                  </a:lnTo>
                  <a:lnTo>
                    <a:pt x="379094" y="125095"/>
                  </a:lnTo>
                  <a:lnTo>
                    <a:pt x="372427" y="119062"/>
                  </a:lnTo>
                  <a:close/>
                </a:path>
                <a:path w="379094" h="599439">
                  <a:moveTo>
                    <a:pt x="181927" y="27305"/>
                  </a:moveTo>
                  <a:lnTo>
                    <a:pt x="157162" y="43815"/>
                  </a:lnTo>
                  <a:lnTo>
                    <a:pt x="138112" y="65405"/>
                  </a:lnTo>
                  <a:lnTo>
                    <a:pt x="125094" y="90805"/>
                  </a:lnTo>
                  <a:lnTo>
                    <a:pt x="119380" y="119062"/>
                  </a:lnTo>
                  <a:lnTo>
                    <a:pt x="356869" y="119062"/>
                  </a:lnTo>
                  <a:lnTo>
                    <a:pt x="355600" y="112077"/>
                  </a:lnTo>
                  <a:lnTo>
                    <a:pt x="229234" y="112077"/>
                  </a:lnTo>
                  <a:lnTo>
                    <a:pt x="237807" y="79057"/>
                  </a:lnTo>
                  <a:lnTo>
                    <a:pt x="225425" y="79057"/>
                  </a:lnTo>
                  <a:lnTo>
                    <a:pt x="225754" y="77152"/>
                  </a:lnTo>
                  <a:lnTo>
                    <a:pt x="197167" y="77152"/>
                  </a:lnTo>
                  <a:lnTo>
                    <a:pt x="194309" y="74930"/>
                  </a:lnTo>
                  <a:lnTo>
                    <a:pt x="181927" y="27305"/>
                  </a:lnTo>
                  <a:close/>
                </a:path>
                <a:path w="379094" h="599439">
                  <a:moveTo>
                    <a:pt x="260350" y="0"/>
                  </a:moveTo>
                  <a:lnTo>
                    <a:pt x="254000" y="0"/>
                  </a:lnTo>
                  <a:lnTo>
                    <a:pt x="254000" y="70485"/>
                  </a:lnTo>
                  <a:lnTo>
                    <a:pt x="229234" y="112077"/>
                  </a:lnTo>
                  <a:lnTo>
                    <a:pt x="355600" y="112077"/>
                  </a:lnTo>
                  <a:lnTo>
                    <a:pt x="342770" y="77152"/>
                  </a:lnTo>
                  <a:lnTo>
                    <a:pt x="273684" y="77152"/>
                  </a:lnTo>
                  <a:lnTo>
                    <a:pt x="269239" y="76200"/>
                  </a:lnTo>
                  <a:lnTo>
                    <a:pt x="266700" y="72390"/>
                  </a:lnTo>
                  <a:lnTo>
                    <a:pt x="267652" y="68580"/>
                  </a:lnTo>
                  <a:lnTo>
                    <a:pt x="274405" y="43815"/>
                  </a:lnTo>
                  <a:lnTo>
                    <a:pt x="281939" y="15875"/>
                  </a:lnTo>
                  <a:lnTo>
                    <a:pt x="278764" y="9525"/>
                  </a:lnTo>
                  <a:lnTo>
                    <a:pt x="274002" y="4445"/>
                  </a:lnTo>
                  <a:lnTo>
                    <a:pt x="267652" y="1270"/>
                  </a:lnTo>
                  <a:lnTo>
                    <a:pt x="260350" y="0"/>
                  </a:lnTo>
                  <a:close/>
                </a:path>
                <a:path w="379094" h="599439">
                  <a:moveTo>
                    <a:pt x="254000" y="0"/>
                  </a:moveTo>
                  <a:lnTo>
                    <a:pt x="215582" y="0"/>
                  </a:lnTo>
                  <a:lnTo>
                    <a:pt x="208280" y="1270"/>
                  </a:lnTo>
                  <a:lnTo>
                    <a:pt x="201930" y="4445"/>
                  </a:lnTo>
                  <a:lnTo>
                    <a:pt x="197167" y="9525"/>
                  </a:lnTo>
                  <a:lnTo>
                    <a:pt x="193992" y="15875"/>
                  </a:lnTo>
                  <a:lnTo>
                    <a:pt x="209232" y="71755"/>
                  </a:lnTo>
                  <a:lnTo>
                    <a:pt x="209232" y="72072"/>
                  </a:lnTo>
                  <a:lnTo>
                    <a:pt x="207009" y="75882"/>
                  </a:lnTo>
                  <a:lnTo>
                    <a:pt x="202247" y="77152"/>
                  </a:lnTo>
                  <a:lnTo>
                    <a:pt x="225754" y="77152"/>
                  </a:lnTo>
                  <a:lnTo>
                    <a:pt x="231457" y="44132"/>
                  </a:lnTo>
                  <a:lnTo>
                    <a:pt x="254000" y="44132"/>
                  </a:lnTo>
                  <a:lnTo>
                    <a:pt x="254000" y="0"/>
                  </a:lnTo>
                  <a:close/>
                </a:path>
                <a:path w="379094" h="599439">
                  <a:moveTo>
                    <a:pt x="294322" y="27305"/>
                  </a:moveTo>
                  <a:lnTo>
                    <a:pt x="282384" y="72390"/>
                  </a:lnTo>
                  <a:lnTo>
                    <a:pt x="281622" y="74930"/>
                  </a:lnTo>
                  <a:lnTo>
                    <a:pt x="278764" y="77152"/>
                  </a:lnTo>
                  <a:lnTo>
                    <a:pt x="342770" y="77152"/>
                  </a:lnTo>
                  <a:lnTo>
                    <a:pt x="338455" y="65405"/>
                  </a:lnTo>
                  <a:lnTo>
                    <a:pt x="294322" y="27305"/>
                  </a:lnTo>
                  <a:close/>
                </a:path>
                <a:path w="379094" h="599439">
                  <a:moveTo>
                    <a:pt x="254000" y="44132"/>
                  </a:moveTo>
                  <a:lnTo>
                    <a:pt x="249555" y="44132"/>
                  </a:lnTo>
                  <a:lnTo>
                    <a:pt x="241617" y="70485"/>
                  </a:lnTo>
                  <a:lnTo>
                    <a:pt x="254000" y="70485"/>
                  </a:lnTo>
                  <a:lnTo>
                    <a:pt x="254000" y="441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84717" y="4291012"/>
              <a:ext cx="133985" cy="15525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265997" y="4222432"/>
              <a:ext cx="394970" cy="224154"/>
            </a:xfrm>
            <a:custGeom>
              <a:avLst/>
              <a:gdLst/>
              <a:ahLst/>
              <a:cxnLst/>
              <a:rect l="l" t="t" r="r" b="b"/>
              <a:pathLst>
                <a:path w="394969" h="224154">
                  <a:moveTo>
                    <a:pt x="156527" y="0"/>
                  </a:moveTo>
                  <a:lnTo>
                    <a:pt x="106997" y="3809"/>
                  </a:lnTo>
                  <a:lnTo>
                    <a:pt x="58419" y="13969"/>
                  </a:lnTo>
                  <a:lnTo>
                    <a:pt x="0" y="34924"/>
                  </a:lnTo>
                  <a:lnTo>
                    <a:pt x="0" y="101599"/>
                  </a:lnTo>
                  <a:lnTo>
                    <a:pt x="60007" y="101599"/>
                  </a:lnTo>
                  <a:lnTo>
                    <a:pt x="80327" y="105409"/>
                  </a:lnTo>
                  <a:lnTo>
                    <a:pt x="96837" y="115887"/>
                  </a:lnTo>
                  <a:lnTo>
                    <a:pt x="107950" y="131444"/>
                  </a:lnTo>
                  <a:lnTo>
                    <a:pt x="112077" y="150494"/>
                  </a:lnTo>
                  <a:lnTo>
                    <a:pt x="112077" y="223837"/>
                  </a:lnTo>
                  <a:lnTo>
                    <a:pt x="394652" y="223837"/>
                  </a:lnTo>
                  <a:lnTo>
                    <a:pt x="394652" y="112077"/>
                  </a:lnTo>
                  <a:lnTo>
                    <a:pt x="392747" y="99059"/>
                  </a:lnTo>
                  <a:lnTo>
                    <a:pt x="370839" y="67309"/>
                  </a:lnTo>
                  <a:lnTo>
                    <a:pt x="316229" y="35242"/>
                  </a:lnTo>
                  <a:lnTo>
                    <a:pt x="254634" y="13969"/>
                  </a:lnTo>
                  <a:lnTo>
                    <a:pt x="206375" y="3492"/>
                  </a:lnTo>
                  <a:lnTo>
                    <a:pt x="181609" y="952"/>
                  </a:lnTo>
                  <a:lnTo>
                    <a:pt x="1565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88865" y="3689349"/>
              <a:ext cx="1170305" cy="81692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23844" y="4251642"/>
              <a:ext cx="2039302" cy="22256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42260" y="4279264"/>
              <a:ext cx="1961514" cy="13557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842260" y="4279264"/>
              <a:ext cx="1961514" cy="135890"/>
            </a:xfrm>
            <a:custGeom>
              <a:avLst/>
              <a:gdLst/>
              <a:ahLst/>
              <a:cxnLst/>
              <a:rect l="l" t="t" r="r" b="b"/>
              <a:pathLst>
                <a:path w="1961514" h="135889">
                  <a:moveTo>
                    <a:pt x="16827" y="0"/>
                  </a:moveTo>
                  <a:lnTo>
                    <a:pt x="32702" y="41275"/>
                  </a:lnTo>
                  <a:lnTo>
                    <a:pt x="32702" y="94297"/>
                  </a:lnTo>
                  <a:lnTo>
                    <a:pt x="16827" y="135572"/>
                  </a:lnTo>
                  <a:lnTo>
                    <a:pt x="10477" y="130175"/>
                  </a:lnTo>
                  <a:lnTo>
                    <a:pt x="5079" y="115887"/>
                  </a:lnTo>
                  <a:lnTo>
                    <a:pt x="1269" y="94297"/>
                  </a:lnTo>
                  <a:lnTo>
                    <a:pt x="0" y="67945"/>
                  </a:lnTo>
                  <a:lnTo>
                    <a:pt x="1269" y="41275"/>
                  </a:lnTo>
                  <a:lnTo>
                    <a:pt x="5079" y="20002"/>
                  </a:lnTo>
                  <a:lnTo>
                    <a:pt x="10477" y="5397"/>
                  </a:lnTo>
                  <a:lnTo>
                    <a:pt x="16827" y="0"/>
                  </a:lnTo>
                  <a:lnTo>
                    <a:pt x="1944369" y="0"/>
                  </a:lnTo>
                  <a:lnTo>
                    <a:pt x="1951037" y="5397"/>
                  </a:lnTo>
                  <a:lnTo>
                    <a:pt x="1956435" y="20002"/>
                  </a:lnTo>
                  <a:lnTo>
                    <a:pt x="1959927" y="41275"/>
                  </a:lnTo>
                  <a:lnTo>
                    <a:pt x="1961514" y="67945"/>
                  </a:lnTo>
                  <a:lnTo>
                    <a:pt x="1959927" y="94297"/>
                  </a:lnTo>
                  <a:lnTo>
                    <a:pt x="1956435" y="115887"/>
                  </a:lnTo>
                  <a:lnTo>
                    <a:pt x="1951037" y="130175"/>
                  </a:lnTo>
                  <a:lnTo>
                    <a:pt x="1944369" y="135572"/>
                  </a:lnTo>
                  <a:lnTo>
                    <a:pt x="16827" y="135572"/>
                  </a:lnTo>
                </a:path>
              </a:pathLst>
            </a:custGeom>
            <a:ln w="12700">
              <a:solidFill>
                <a:srgbClr val="FFB8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015547" y="4486592"/>
              <a:ext cx="274320" cy="227329"/>
            </a:xfrm>
            <a:custGeom>
              <a:avLst/>
              <a:gdLst/>
              <a:ahLst/>
              <a:cxnLst/>
              <a:rect l="l" t="t" r="r" b="b"/>
              <a:pathLst>
                <a:path w="274320" h="227329">
                  <a:moveTo>
                    <a:pt x="205739" y="113665"/>
                  </a:moveTo>
                  <a:lnTo>
                    <a:pt x="68579" y="113665"/>
                  </a:lnTo>
                  <a:lnTo>
                    <a:pt x="68579" y="227012"/>
                  </a:lnTo>
                  <a:lnTo>
                    <a:pt x="205739" y="227012"/>
                  </a:lnTo>
                  <a:lnTo>
                    <a:pt x="205739" y="113665"/>
                  </a:lnTo>
                  <a:close/>
                </a:path>
                <a:path w="274320" h="227329">
                  <a:moveTo>
                    <a:pt x="137160" y="0"/>
                  </a:moveTo>
                  <a:lnTo>
                    <a:pt x="0" y="113665"/>
                  </a:lnTo>
                  <a:lnTo>
                    <a:pt x="274319" y="113665"/>
                  </a:lnTo>
                  <a:lnTo>
                    <a:pt x="13716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015547" y="4486592"/>
              <a:ext cx="274320" cy="227329"/>
            </a:xfrm>
            <a:custGeom>
              <a:avLst/>
              <a:gdLst/>
              <a:ahLst/>
              <a:cxnLst/>
              <a:rect l="l" t="t" r="r" b="b"/>
              <a:pathLst>
                <a:path w="274320" h="227329">
                  <a:moveTo>
                    <a:pt x="0" y="113665"/>
                  </a:moveTo>
                  <a:lnTo>
                    <a:pt x="137160" y="0"/>
                  </a:lnTo>
                  <a:lnTo>
                    <a:pt x="274319" y="113665"/>
                  </a:lnTo>
                  <a:lnTo>
                    <a:pt x="205739" y="113665"/>
                  </a:lnTo>
                  <a:lnTo>
                    <a:pt x="205739" y="227012"/>
                  </a:lnTo>
                  <a:lnTo>
                    <a:pt x="68579" y="227012"/>
                  </a:lnTo>
                  <a:lnTo>
                    <a:pt x="68579" y="113665"/>
                  </a:lnTo>
                  <a:lnTo>
                    <a:pt x="0" y="113665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652837" y="4506277"/>
              <a:ext cx="239395" cy="932815"/>
            </a:xfrm>
            <a:custGeom>
              <a:avLst/>
              <a:gdLst/>
              <a:ahLst/>
              <a:cxnLst/>
              <a:rect l="l" t="t" r="r" b="b"/>
              <a:pathLst>
                <a:path w="239395" h="932814">
                  <a:moveTo>
                    <a:pt x="179387" y="119697"/>
                  </a:moveTo>
                  <a:lnTo>
                    <a:pt x="59689" y="119697"/>
                  </a:lnTo>
                  <a:lnTo>
                    <a:pt x="59689" y="932815"/>
                  </a:lnTo>
                  <a:lnTo>
                    <a:pt x="179387" y="932815"/>
                  </a:lnTo>
                  <a:lnTo>
                    <a:pt x="179387" y="119697"/>
                  </a:lnTo>
                  <a:close/>
                </a:path>
                <a:path w="239395" h="932814">
                  <a:moveTo>
                    <a:pt x="119697" y="0"/>
                  </a:moveTo>
                  <a:lnTo>
                    <a:pt x="0" y="119697"/>
                  </a:lnTo>
                  <a:lnTo>
                    <a:pt x="239395" y="119697"/>
                  </a:lnTo>
                  <a:lnTo>
                    <a:pt x="119697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652837" y="4506277"/>
              <a:ext cx="239395" cy="932815"/>
            </a:xfrm>
            <a:custGeom>
              <a:avLst/>
              <a:gdLst/>
              <a:ahLst/>
              <a:cxnLst/>
              <a:rect l="l" t="t" r="r" b="b"/>
              <a:pathLst>
                <a:path w="239395" h="932814">
                  <a:moveTo>
                    <a:pt x="0" y="119697"/>
                  </a:moveTo>
                  <a:lnTo>
                    <a:pt x="119697" y="0"/>
                  </a:lnTo>
                  <a:lnTo>
                    <a:pt x="239395" y="119697"/>
                  </a:lnTo>
                  <a:lnTo>
                    <a:pt x="179387" y="119697"/>
                  </a:lnTo>
                  <a:lnTo>
                    <a:pt x="179387" y="932815"/>
                  </a:lnTo>
                  <a:lnTo>
                    <a:pt x="59689" y="932815"/>
                  </a:lnTo>
                  <a:lnTo>
                    <a:pt x="59689" y="119697"/>
                  </a:lnTo>
                  <a:lnTo>
                    <a:pt x="0" y="119697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92370" y="4057332"/>
              <a:ext cx="237807" cy="119062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4872990" y="3889374"/>
              <a:ext cx="379095" cy="599440"/>
            </a:xfrm>
            <a:custGeom>
              <a:avLst/>
              <a:gdLst/>
              <a:ahLst/>
              <a:cxnLst/>
              <a:rect l="l" t="t" r="r" b="b"/>
              <a:pathLst>
                <a:path w="379095" h="599439">
                  <a:moveTo>
                    <a:pt x="104139" y="251777"/>
                  </a:moveTo>
                  <a:lnTo>
                    <a:pt x="0" y="251777"/>
                  </a:lnTo>
                  <a:lnTo>
                    <a:pt x="0" y="279717"/>
                  </a:lnTo>
                  <a:lnTo>
                    <a:pt x="2539" y="295275"/>
                  </a:lnTo>
                  <a:lnTo>
                    <a:pt x="10160" y="308927"/>
                  </a:lnTo>
                  <a:lnTo>
                    <a:pt x="21589" y="319722"/>
                  </a:lnTo>
                  <a:lnTo>
                    <a:pt x="36830" y="326707"/>
                  </a:lnTo>
                  <a:lnTo>
                    <a:pt x="36896" y="423862"/>
                  </a:lnTo>
                  <a:lnTo>
                    <a:pt x="39687" y="437197"/>
                  </a:lnTo>
                  <a:lnTo>
                    <a:pt x="47942" y="448310"/>
                  </a:lnTo>
                  <a:lnTo>
                    <a:pt x="60007" y="455612"/>
                  </a:lnTo>
                  <a:lnTo>
                    <a:pt x="74295" y="458152"/>
                  </a:lnTo>
                  <a:lnTo>
                    <a:pt x="141922" y="458152"/>
                  </a:lnTo>
                  <a:lnTo>
                    <a:pt x="148589" y="464502"/>
                  </a:lnTo>
                  <a:lnTo>
                    <a:pt x="148589" y="599122"/>
                  </a:lnTo>
                  <a:lnTo>
                    <a:pt x="178435" y="599122"/>
                  </a:lnTo>
                  <a:lnTo>
                    <a:pt x="178435" y="465137"/>
                  </a:lnTo>
                  <a:lnTo>
                    <a:pt x="175577" y="451485"/>
                  </a:lnTo>
                  <a:lnTo>
                    <a:pt x="167639" y="440372"/>
                  </a:lnTo>
                  <a:lnTo>
                    <a:pt x="155892" y="433069"/>
                  </a:lnTo>
                  <a:lnTo>
                    <a:pt x="141287" y="430212"/>
                  </a:lnTo>
                  <a:lnTo>
                    <a:pt x="73025" y="430212"/>
                  </a:lnTo>
                  <a:lnTo>
                    <a:pt x="66357" y="423862"/>
                  </a:lnTo>
                  <a:lnTo>
                    <a:pt x="66357" y="327025"/>
                  </a:lnTo>
                  <a:lnTo>
                    <a:pt x="81914" y="320039"/>
                  </a:lnTo>
                  <a:lnTo>
                    <a:pt x="93662" y="309244"/>
                  </a:lnTo>
                  <a:lnTo>
                    <a:pt x="101282" y="295592"/>
                  </a:lnTo>
                  <a:lnTo>
                    <a:pt x="104139" y="279717"/>
                  </a:lnTo>
                  <a:lnTo>
                    <a:pt x="104139" y="251777"/>
                  </a:lnTo>
                  <a:close/>
                </a:path>
                <a:path w="379095" h="599439">
                  <a:moveTo>
                    <a:pt x="31750" y="206375"/>
                  </a:moveTo>
                  <a:lnTo>
                    <a:pt x="19367" y="206375"/>
                  </a:lnTo>
                  <a:lnTo>
                    <a:pt x="14287" y="211137"/>
                  </a:lnTo>
                  <a:lnTo>
                    <a:pt x="14287" y="251777"/>
                  </a:lnTo>
                  <a:lnTo>
                    <a:pt x="36830" y="251777"/>
                  </a:lnTo>
                  <a:lnTo>
                    <a:pt x="36830" y="211137"/>
                  </a:lnTo>
                  <a:lnTo>
                    <a:pt x="31750" y="206375"/>
                  </a:lnTo>
                  <a:close/>
                </a:path>
                <a:path w="379095" h="599439">
                  <a:moveTo>
                    <a:pt x="84137" y="206375"/>
                  </a:moveTo>
                  <a:lnTo>
                    <a:pt x="72072" y="206375"/>
                  </a:lnTo>
                  <a:lnTo>
                    <a:pt x="66992" y="211137"/>
                  </a:lnTo>
                  <a:lnTo>
                    <a:pt x="66992" y="251777"/>
                  </a:lnTo>
                  <a:lnTo>
                    <a:pt x="89217" y="251777"/>
                  </a:lnTo>
                  <a:lnTo>
                    <a:pt x="89217" y="211137"/>
                  </a:lnTo>
                  <a:lnTo>
                    <a:pt x="84137" y="206375"/>
                  </a:lnTo>
                  <a:close/>
                </a:path>
                <a:path w="379095" h="599439">
                  <a:moveTo>
                    <a:pt x="372427" y="119062"/>
                  </a:moveTo>
                  <a:lnTo>
                    <a:pt x="103187" y="119062"/>
                  </a:lnTo>
                  <a:lnTo>
                    <a:pt x="96520" y="125094"/>
                  </a:lnTo>
                  <a:lnTo>
                    <a:pt x="96520" y="140652"/>
                  </a:lnTo>
                  <a:lnTo>
                    <a:pt x="103187" y="147002"/>
                  </a:lnTo>
                  <a:lnTo>
                    <a:pt x="372427" y="147002"/>
                  </a:lnTo>
                  <a:lnTo>
                    <a:pt x="379095" y="140652"/>
                  </a:lnTo>
                  <a:lnTo>
                    <a:pt x="379095" y="125094"/>
                  </a:lnTo>
                  <a:lnTo>
                    <a:pt x="372427" y="119062"/>
                  </a:lnTo>
                  <a:close/>
                </a:path>
                <a:path w="379095" h="599439">
                  <a:moveTo>
                    <a:pt x="181927" y="27305"/>
                  </a:moveTo>
                  <a:lnTo>
                    <a:pt x="157162" y="43814"/>
                  </a:lnTo>
                  <a:lnTo>
                    <a:pt x="137795" y="65405"/>
                  </a:lnTo>
                  <a:lnTo>
                    <a:pt x="125095" y="90805"/>
                  </a:lnTo>
                  <a:lnTo>
                    <a:pt x="119380" y="119062"/>
                  </a:lnTo>
                  <a:lnTo>
                    <a:pt x="356870" y="119062"/>
                  </a:lnTo>
                  <a:lnTo>
                    <a:pt x="355600" y="112077"/>
                  </a:lnTo>
                  <a:lnTo>
                    <a:pt x="229235" y="112077"/>
                  </a:lnTo>
                  <a:lnTo>
                    <a:pt x="237807" y="79057"/>
                  </a:lnTo>
                  <a:lnTo>
                    <a:pt x="225425" y="79057"/>
                  </a:lnTo>
                  <a:lnTo>
                    <a:pt x="225754" y="77152"/>
                  </a:lnTo>
                  <a:lnTo>
                    <a:pt x="197167" y="77152"/>
                  </a:lnTo>
                  <a:lnTo>
                    <a:pt x="194310" y="74930"/>
                  </a:lnTo>
                  <a:lnTo>
                    <a:pt x="181927" y="27305"/>
                  </a:lnTo>
                  <a:close/>
                </a:path>
                <a:path w="379095" h="599439">
                  <a:moveTo>
                    <a:pt x="260350" y="0"/>
                  </a:moveTo>
                  <a:lnTo>
                    <a:pt x="254000" y="0"/>
                  </a:lnTo>
                  <a:lnTo>
                    <a:pt x="254000" y="70485"/>
                  </a:lnTo>
                  <a:lnTo>
                    <a:pt x="229235" y="112077"/>
                  </a:lnTo>
                  <a:lnTo>
                    <a:pt x="355600" y="112077"/>
                  </a:lnTo>
                  <a:lnTo>
                    <a:pt x="342770" y="77152"/>
                  </a:lnTo>
                  <a:lnTo>
                    <a:pt x="273685" y="77152"/>
                  </a:lnTo>
                  <a:lnTo>
                    <a:pt x="269239" y="76200"/>
                  </a:lnTo>
                  <a:lnTo>
                    <a:pt x="266700" y="72389"/>
                  </a:lnTo>
                  <a:lnTo>
                    <a:pt x="267652" y="68580"/>
                  </a:lnTo>
                  <a:lnTo>
                    <a:pt x="274405" y="43814"/>
                  </a:lnTo>
                  <a:lnTo>
                    <a:pt x="281939" y="15875"/>
                  </a:lnTo>
                  <a:lnTo>
                    <a:pt x="278764" y="9525"/>
                  </a:lnTo>
                  <a:lnTo>
                    <a:pt x="274002" y="4444"/>
                  </a:lnTo>
                  <a:lnTo>
                    <a:pt x="267652" y="1269"/>
                  </a:lnTo>
                  <a:lnTo>
                    <a:pt x="260350" y="0"/>
                  </a:lnTo>
                  <a:close/>
                </a:path>
                <a:path w="379095" h="599439">
                  <a:moveTo>
                    <a:pt x="254000" y="0"/>
                  </a:moveTo>
                  <a:lnTo>
                    <a:pt x="215582" y="0"/>
                  </a:lnTo>
                  <a:lnTo>
                    <a:pt x="208280" y="1269"/>
                  </a:lnTo>
                  <a:lnTo>
                    <a:pt x="201930" y="4444"/>
                  </a:lnTo>
                  <a:lnTo>
                    <a:pt x="197167" y="9525"/>
                  </a:lnTo>
                  <a:lnTo>
                    <a:pt x="193992" y="15875"/>
                  </a:lnTo>
                  <a:lnTo>
                    <a:pt x="209232" y="71755"/>
                  </a:lnTo>
                  <a:lnTo>
                    <a:pt x="209232" y="72072"/>
                  </a:lnTo>
                  <a:lnTo>
                    <a:pt x="207010" y="75882"/>
                  </a:lnTo>
                  <a:lnTo>
                    <a:pt x="202247" y="77152"/>
                  </a:lnTo>
                  <a:lnTo>
                    <a:pt x="225754" y="77152"/>
                  </a:lnTo>
                  <a:lnTo>
                    <a:pt x="231457" y="44132"/>
                  </a:lnTo>
                  <a:lnTo>
                    <a:pt x="254000" y="44132"/>
                  </a:lnTo>
                  <a:lnTo>
                    <a:pt x="254000" y="0"/>
                  </a:lnTo>
                  <a:close/>
                </a:path>
                <a:path w="379095" h="599439">
                  <a:moveTo>
                    <a:pt x="294322" y="27305"/>
                  </a:moveTo>
                  <a:lnTo>
                    <a:pt x="282384" y="72389"/>
                  </a:lnTo>
                  <a:lnTo>
                    <a:pt x="281622" y="74930"/>
                  </a:lnTo>
                  <a:lnTo>
                    <a:pt x="278764" y="77152"/>
                  </a:lnTo>
                  <a:lnTo>
                    <a:pt x="342770" y="77152"/>
                  </a:lnTo>
                  <a:lnTo>
                    <a:pt x="338455" y="65405"/>
                  </a:lnTo>
                  <a:lnTo>
                    <a:pt x="294322" y="27305"/>
                  </a:lnTo>
                  <a:close/>
                </a:path>
                <a:path w="379095" h="599439">
                  <a:moveTo>
                    <a:pt x="254000" y="44132"/>
                  </a:moveTo>
                  <a:lnTo>
                    <a:pt x="249555" y="44132"/>
                  </a:lnTo>
                  <a:lnTo>
                    <a:pt x="241617" y="70485"/>
                  </a:lnTo>
                  <a:lnTo>
                    <a:pt x="254000" y="70485"/>
                  </a:lnTo>
                  <a:lnTo>
                    <a:pt x="254000" y="441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872990" y="4272914"/>
              <a:ext cx="133985" cy="155257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4954270" y="4204334"/>
              <a:ext cx="394970" cy="224154"/>
            </a:xfrm>
            <a:custGeom>
              <a:avLst/>
              <a:gdLst/>
              <a:ahLst/>
              <a:cxnLst/>
              <a:rect l="l" t="t" r="r" b="b"/>
              <a:pathLst>
                <a:path w="394970" h="224154">
                  <a:moveTo>
                    <a:pt x="156527" y="0"/>
                  </a:moveTo>
                  <a:lnTo>
                    <a:pt x="106997" y="3809"/>
                  </a:lnTo>
                  <a:lnTo>
                    <a:pt x="58419" y="13969"/>
                  </a:lnTo>
                  <a:lnTo>
                    <a:pt x="0" y="34925"/>
                  </a:lnTo>
                  <a:lnTo>
                    <a:pt x="0" y="101600"/>
                  </a:lnTo>
                  <a:lnTo>
                    <a:pt x="60007" y="101600"/>
                  </a:lnTo>
                  <a:lnTo>
                    <a:pt x="80327" y="105409"/>
                  </a:lnTo>
                  <a:lnTo>
                    <a:pt x="96837" y="115887"/>
                  </a:lnTo>
                  <a:lnTo>
                    <a:pt x="107950" y="131444"/>
                  </a:lnTo>
                  <a:lnTo>
                    <a:pt x="112077" y="150494"/>
                  </a:lnTo>
                  <a:lnTo>
                    <a:pt x="112077" y="223837"/>
                  </a:lnTo>
                  <a:lnTo>
                    <a:pt x="394652" y="223837"/>
                  </a:lnTo>
                  <a:lnTo>
                    <a:pt x="394652" y="112077"/>
                  </a:lnTo>
                  <a:lnTo>
                    <a:pt x="380682" y="76200"/>
                  </a:lnTo>
                  <a:lnTo>
                    <a:pt x="344804" y="49847"/>
                  </a:lnTo>
                  <a:lnTo>
                    <a:pt x="285750" y="23494"/>
                  </a:lnTo>
                  <a:lnTo>
                    <a:pt x="230822" y="7937"/>
                  </a:lnTo>
                  <a:lnTo>
                    <a:pt x="181609" y="952"/>
                  </a:lnTo>
                  <a:lnTo>
                    <a:pt x="1565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095307" y="3599497"/>
              <a:ext cx="1001394" cy="83661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999864" y="3733164"/>
              <a:ext cx="175577" cy="243839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2601594" y="3827779"/>
              <a:ext cx="347980" cy="166370"/>
            </a:xfrm>
            <a:custGeom>
              <a:avLst/>
              <a:gdLst/>
              <a:ahLst/>
              <a:cxnLst/>
              <a:rect l="l" t="t" r="r" b="b"/>
              <a:pathLst>
                <a:path w="347980" h="166370">
                  <a:moveTo>
                    <a:pt x="82867" y="0"/>
                  </a:moveTo>
                  <a:lnTo>
                    <a:pt x="50800" y="6667"/>
                  </a:lnTo>
                  <a:lnTo>
                    <a:pt x="24447" y="24447"/>
                  </a:lnTo>
                  <a:lnTo>
                    <a:pt x="6667" y="50800"/>
                  </a:lnTo>
                  <a:lnTo>
                    <a:pt x="0" y="82867"/>
                  </a:lnTo>
                  <a:lnTo>
                    <a:pt x="6667" y="115252"/>
                  </a:lnTo>
                  <a:lnTo>
                    <a:pt x="24447" y="141605"/>
                  </a:lnTo>
                  <a:lnTo>
                    <a:pt x="50800" y="159385"/>
                  </a:lnTo>
                  <a:lnTo>
                    <a:pt x="82867" y="166052"/>
                  </a:lnTo>
                  <a:lnTo>
                    <a:pt x="105727" y="162877"/>
                  </a:lnTo>
                  <a:lnTo>
                    <a:pt x="126047" y="153987"/>
                  </a:lnTo>
                  <a:lnTo>
                    <a:pt x="143192" y="140335"/>
                  </a:lnTo>
                  <a:lnTo>
                    <a:pt x="156210" y="122555"/>
                  </a:lnTo>
                  <a:lnTo>
                    <a:pt x="181927" y="122555"/>
                  </a:lnTo>
                  <a:lnTo>
                    <a:pt x="197802" y="106680"/>
                  </a:lnTo>
                  <a:lnTo>
                    <a:pt x="47307" y="106680"/>
                  </a:lnTo>
                  <a:lnTo>
                    <a:pt x="38100" y="104775"/>
                  </a:lnTo>
                  <a:lnTo>
                    <a:pt x="30797" y="99695"/>
                  </a:lnTo>
                  <a:lnTo>
                    <a:pt x="25717" y="92075"/>
                  </a:lnTo>
                  <a:lnTo>
                    <a:pt x="23812" y="82867"/>
                  </a:lnTo>
                  <a:lnTo>
                    <a:pt x="25717" y="73660"/>
                  </a:lnTo>
                  <a:lnTo>
                    <a:pt x="30797" y="66357"/>
                  </a:lnTo>
                  <a:lnTo>
                    <a:pt x="38100" y="61277"/>
                  </a:lnTo>
                  <a:lnTo>
                    <a:pt x="47307" y="59372"/>
                  </a:lnTo>
                  <a:lnTo>
                    <a:pt x="328930" y="59372"/>
                  </a:lnTo>
                  <a:lnTo>
                    <a:pt x="316230" y="43497"/>
                  </a:lnTo>
                  <a:lnTo>
                    <a:pt x="156210" y="43497"/>
                  </a:lnTo>
                  <a:lnTo>
                    <a:pt x="143192" y="25717"/>
                  </a:lnTo>
                  <a:lnTo>
                    <a:pt x="126047" y="12065"/>
                  </a:lnTo>
                  <a:lnTo>
                    <a:pt x="105727" y="3175"/>
                  </a:lnTo>
                  <a:lnTo>
                    <a:pt x="82867" y="0"/>
                  </a:lnTo>
                  <a:close/>
                </a:path>
                <a:path w="347980" h="166370">
                  <a:moveTo>
                    <a:pt x="328930" y="59372"/>
                  </a:moveTo>
                  <a:lnTo>
                    <a:pt x="47307" y="59372"/>
                  </a:lnTo>
                  <a:lnTo>
                    <a:pt x="56515" y="61277"/>
                  </a:lnTo>
                  <a:lnTo>
                    <a:pt x="64135" y="66357"/>
                  </a:lnTo>
                  <a:lnTo>
                    <a:pt x="69215" y="73660"/>
                  </a:lnTo>
                  <a:lnTo>
                    <a:pt x="71119" y="82867"/>
                  </a:lnTo>
                  <a:lnTo>
                    <a:pt x="69215" y="92075"/>
                  </a:lnTo>
                  <a:lnTo>
                    <a:pt x="64135" y="99695"/>
                  </a:lnTo>
                  <a:lnTo>
                    <a:pt x="56515" y="104775"/>
                  </a:lnTo>
                  <a:lnTo>
                    <a:pt x="47307" y="106680"/>
                  </a:lnTo>
                  <a:lnTo>
                    <a:pt x="197802" y="106680"/>
                  </a:lnTo>
                  <a:lnTo>
                    <a:pt x="213360" y="122555"/>
                  </a:lnTo>
                  <a:lnTo>
                    <a:pt x="239077" y="96837"/>
                  </a:lnTo>
                  <a:lnTo>
                    <a:pt x="336867" y="96837"/>
                  </a:lnTo>
                  <a:lnTo>
                    <a:pt x="347980" y="82867"/>
                  </a:lnTo>
                  <a:lnTo>
                    <a:pt x="328930" y="59372"/>
                  </a:lnTo>
                  <a:close/>
                </a:path>
                <a:path w="347980" h="166370">
                  <a:moveTo>
                    <a:pt x="290512" y="96837"/>
                  </a:moveTo>
                  <a:lnTo>
                    <a:pt x="239077" y="96837"/>
                  </a:lnTo>
                  <a:lnTo>
                    <a:pt x="264794" y="122555"/>
                  </a:lnTo>
                  <a:lnTo>
                    <a:pt x="290512" y="96837"/>
                  </a:lnTo>
                  <a:close/>
                </a:path>
                <a:path w="347980" h="166370">
                  <a:moveTo>
                    <a:pt x="336867" y="96837"/>
                  </a:moveTo>
                  <a:lnTo>
                    <a:pt x="290512" y="96837"/>
                  </a:lnTo>
                  <a:lnTo>
                    <a:pt x="316230" y="122555"/>
                  </a:lnTo>
                  <a:lnTo>
                    <a:pt x="336867" y="96837"/>
                  </a:lnTo>
                  <a:close/>
                </a:path>
              </a:pathLst>
            </a:custGeom>
            <a:solidFill>
              <a:srgbClr val="CF2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613977" y="4027487"/>
              <a:ext cx="347980" cy="166370"/>
            </a:xfrm>
            <a:custGeom>
              <a:avLst/>
              <a:gdLst/>
              <a:ahLst/>
              <a:cxnLst/>
              <a:rect l="l" t="t" r="r" b="b"/>
              <a:pathLst>
                <a:path w="347980" h="166370">
                  <a:moveTo>
                    <a:pt x="82867" y="0"/>
                  </a:moveTo>
                  <a:lnTo>
                    <a:pt x="50800" y="6667"/>
                  </a:lnTo>
                  <a:lnTo>
                    <a:pt x="24447" y="24447"/>
                  </a:lnTo>
                  <a:lnTo>
                    <a:pt x="6667" y="50800"/>
                  </a:lnTo>
                  <a:lnTo>
                    <a:pt x="0" y="82867"/>
                  </a:lnTo>
                  <a:lnTo>
                    <a:pt x="6667" y="115252"/>
                  </a:lnTo>
                  <a:lnTo>
                    <a:pt x="24447" y="141605"/>
                  </a:lnTo>
                  <a:lnTo>
                    <a:pt x="50800" y="159385"/>
                  </a:lnTo>
                  <a:lnTo>
                    <a:pt x="82867" y="166052"/>
                  </a:lnTo>
                  <a:lnTo>
                    <a:pt x="105727" y="162877"/>
                  </a:lnTo>
                  <a:lnTo>
                    <a:pt x="126047" y="153987"/>
                  </a:lnTo>
                  <a:lnTo>
                    <a:pt x="143192" y="140335"/>
                  </a:lnTo>
                  <a:lnTo>
                    <a:pt x="156210" y="122555"/>
                  </a:lnTo>
                  <a:lnTo>
                    <a:pt x="181927" y="122555"/>
                  </a:lnTo>
                  <a:lnTo>
                    <a:pt x="197802" y="106680"/>
                  </a:lnTo>
                  <a:lnTo>
                    <a:pt x="47307" y="106680"/>
                  </a:lnTo>
                  <a:lnTo>
                    <a:pt x="38100" y="104775"/>
                  </a:lnTo>
                  <a:lnTo>
                    <a:pt x="30797" y="99694"/>
                  </a:lnTo>
                  <a:lnTo>
                    <a:pt x="25717" y="92075"/>
                  </a:lnTo>
                  <a:lnTo>
                    <a:pt x="23812" y="82867"/>
                  </a:lnTo>
                  <a:lnTo>
                    <a:pt x="25717" y="73660"/>
                  </a:lnTo>
                  <a:lnTo>
                    <a:pt x="30797" y="66357"/>
                  </a:lnTo>
                  <a:lnTo>
                    <a:pt x="38100" y="61277"/>
                  </a:lnTo>
                  <a:lnTo>
                    <a:pt x="47307" y="59372"/>
                  </a:lnTo>
                  <a:lnTo>
                    <a:pt x="328930" y="59372"/>
                  </a:lnTo>
                  <a:lnTo>
                    <a:pt x="316230" y="43497"/>
                  </a:lnTo>
                  <a:lnTo>
                    <a:pt x="156210" y="43497"/>
                  </a:lnTo>
                  <a:lnTo>
                    <a:pt x="143192" y="25717"/>
                  </a:lnTo>
                  <a:lnTo>
                    <a:pt x="126047" y="12064"/>
                  </a:lnTo>
                  <a:lnTo>
                    <a:pt x="105727" y="3175"/>
                  </a:lnTo>
                  <a:lnTo>
                    <a:pt x="82867" y="0"/>
                  </a:lnTo>
                  <a:close/>
                </a:path>
                <a:path w="347980" h="166370">
                  <a:moveTo>
                    <a:pt x="328930" y="59372"/>
                  </a:moveTo>
                  <a:lnTo>
                    <a:pt x="47307" y="59372"/>
                  </a:lnTo>
                  <a:lnTo>
                    <a:pt x="56515" y="61277"/>
                  </a:lnTo>
                  <a:lnTo>
                    <a:pt x="64135" y="66357"/>
                  </a:lnTo>
                  <a:lnTo>
                    <a:pt x="69215" y="73660"/>
                  </a:lnTo>
                  <a:lnTo>
                    <a:pt x="71120" y="82867"/>
                  </a:lnTo>
                  <a:lnTo>
                    <a:pt x="69215" y="92075"/>
                  </a:lnTo>
                  <a:lnTo>
                    <a:pt x="64135" y="99694"/>
                  </a:lnTo>
                  <a:lnTo>
                    <a:pt x="56515" y="104775"/>
                  </a:lnTo>
                  <a:lnTo>
                    <a:pt x="47307" y="106680"/>
                  </a:lnTo>
                  <a:lnTo>
                    <a:pt x="197802" y="106680"/>
                  </a:lnTo>
                  <a:lnTo>
                    <a:pt x="213360" y="122555"/>
                  </a:lnTo>
                  <a:lnTo>
                    <a:pt x="239077" y="96837"/>
                  </a:lnTo>
                  <a:lnTo>
                    <a:pt x="336867" y="96837"/>
                  </a:lnTo>
                  <a:lnTo>
                    <a:pt x="347980" y="82867"/>
                  </a:lnTo>
                  <a:lnTo>
                    <a:pt x="328930" y="59372"/>
                  </a:lnTo>
                  <a:close/>
                </a:path>
                <a:path w="347980" h="166370">
                  <a:moveTo>
                    <a:pt x="290512" y="96837"/>
                  </a:moveTo>
                  <a:lnTo>
                    <a:pt x="239077" y="96837"/>
                  </a:lnTo>
                  <a:lnTo>
                    <a:pt x="264795" y="122555"/>
                  </a:lnTo>
                  <a:lnTo>
                    <a:pt x="290512" y="96837"/>
                  </a:lnTo>
                  <a:close/>
                </a:path>
                <a:path w="347980" h="166370">
                  <a:moveTo>
                    <a:pt x="336867" y="96837"/>
                  </a:moveTo>
                  <a:lnTo>
                    <a:pt x="290512" y="96837"/>
                  </a:lnTo>
                  <a:lnTo>
                    <a:pt x="316230" y="122555"/>
                  </a:lnTo>
                  <a:lnTo>
                    <a:pt x="336867" y="96837"/>
                  </a:lnTo>
                  <a:close/>
                </a:path>
              </a:pathLst>
            </a:custGeom>
            <a:solidFill>
              <a:srgbClr val="00AF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523422" y="3812539"/>
              <a:ext cx="347980" cy="166370"/>
            </a:xfrm>
            <a:custGeom>
              <a:avLst/>
              <a:gdLst/>
              <a:ahLst/>
              <a:cxnLst/>
              <a:rect l="l" t="t" r="r" b="b"/>
              <a:pathLst>
                <a:path w="347979" h="166370">
                  <a:moveTo>
                    <a:pt x="82867" y="0"/>
                  </a:moveTo>
                  <a:lnTo>
                    <a:pt x="50800" y="6667"/>
                  </a:lnTo>
                  <a:lnTo>
                    <a:pt x="24447" y="24447"/>
                  </a:lnTo>
                  <a:lnTo>
                    <a:pt x="6667" y="50800"/>
                  </a:lnTo>
                  <a:lnTo>
                    <a:pt x="0" y="82867"/>
                  </a:lnTo>
                  <a:lnTo>
                    <a:pt x="6667" y="115252"/>
                  </a:lnTo>
                  <a:lnTo>
                    <a:pt x="24447" y="141605"/>
                  </a:lnTo>
                  <a:lnTo>
                    <a:pt x="50800" y="159385"/>
                  </a:lnTo>
                  <a:lnTo>
                    <a:pt x="82867" y="166052"/>
                  </a:lnTo>
                  <a:lnTo>
                    <a:pt x="105727" y="162877"/>
                  </a:lnTo>
                  <a:lnTo>
                    <a:pt x="126047" y="153987"/>
                  </a:lnTo>
                  <a:lnTo>
                    <a:pt x="143192" y="140335"/>
                  </a:lnTo>
                  <a:lnTo>
                    <a:pt x="156210" y="122555"/>
                  </a:lnTo>
                  <a:lnTo>
                    <a:pt x="181927" y="122555"/>
                  </a:lnTo>
                  <a:lnTo>
                    <a:pt x="197802" y="106680"/>
                  </a:lnTo>
                  <a:lnTo>
                    <a:pt x="47307" y="106680"/>
                  </a:lnTo>
                  <a:lnTo>
                    <a:pt x="38100" y="104775"/>
                  </a:lnTo>
                  <a:lnTo>
                    <a:pt x="30797" y="99695"/>
                  </a:lnTo>
                  <a:lnTo>
                    <a:pt x="25717" y="92075"/>
                  </a:lnTo>
                  <a:lnTo>
                    <a:pt x="23812" y="82867"/>
                  </a:lnTo>
                  <a:lnTo>
                    <a:pt x="25717" y="73660"/>
                  </a:lnTo>
                  <a:lnTo>
                    <a:pt x="30797" y="66357"/>
                  </a:lnTo>
                  <a:lnTo>
                    <a:pt x="38100" y="61277"/>
                  </a:lnTo>
                  <a:lnTo>
                    <a:pt x="47307" y="59372"/>
                  </a:lnTo>
                  <a:lnTo>
                    <a:pt x="328929" y="59372"/>
                  </a:lnTo>
                  <a:lnTo>
                    <a:pt x="316229" y="43497"/>
                  </a:lnTo>
                  <a:lnTo>
                    <a:pt x="156210" y="43497"/>
                  </a:lnTo>
                  <a:lnTo>
                    <a:pt x="143192" y="25717"/>
                  </a:lnTo>
                  <a:lnTo>
                    <a:pt x="126047" y="12065"/>
                  </a:lnTo>
                  <a:lnTo>
                    <a:pt x="105727" y="3175"/>
                  </a:lnTo>
                  <a:lnTo>
                    <a:pt x="82867" y="0"/>
                  </a:lnTo>
                  <a:close/>
                </a:path>
                <a:path w="347979" h="166370">
                  <a:moveTo>
                    <a:pt x="328929" y="59372"/>
                  </a:moveTo>
                  <a:lnTo>
                    <a:pt x="47307" y="59372"/>
                  </a:lnTo>
                  <a:lnTo>
                    <a:pt x="56514" y="61277"/>
                  </a:lnTo>
                  <a:lnTo>
                    <a:pt x="64135" y="66357"/>
                  </a:lnTo>
                  <a:lnTo>
                    <a:pt x="69214" y="73660"/>
                  </a:lnTo>
                  <a:lnTo>
                    <a:pt x="71119" y="82867"/>
                  </a:lnTo>
                  <a:lnTo>
                    <a:pt x="69214" y="92075"/>
                  </a:lnTo>
                  <a:lnTo>
                    <a:pt x="64135" y="99695"/>
                  </a:lnTo>
                  <a:lnTo>
                    <a:pt x="56514" y="104775"/>
                  </a:lnTo>
                  <a:lnTo>
                    <a:pt x="47307" y="106680"/>
                  </a:lnTo>
                  <a:lnTo>
                    <a:pt x="197802" y="106680"/>
                  </a:lnTo>
                  <a:lnTo>
                    <a:pt x="213360" y="122555"/>
                  </a:lnTo>
                  <a:lnTo>
                    <a:pt x="239077" y="96837"/>
                  </a:lnTo>
                  <a:lnTo>
                    <a:pt x="336867" y="96837"/>
                  </a:lnTo>
                  <a:lnTo>
                    <a:pt x="347979" y="82867"/>
                  </a:lnTo>
                  <a:lnTo>
                    <a:pt x="328929" y="59372"/>
                  </a:lnTo>
                  <a:close/>
                </a:path>
                <a:path w="347979" h="166370">
                  <a:moveTo>
                    <a:pt x="290512" y="96837"/>
                  </a:moveTo>
                  <a:lnTo>
                    <a:pt x="239077" y="96837"/>
                  </a:lnTo>
                  <a:lnTo>
                    <a:pt x="264794" y="122555"/>
                  </a:lnTo>
                  <a:lnTo>
                    <a:pt x="290512" y="96837"/>
                  </a:lnTo>
                  <a:close/>
                </a:path>
                <a:path w="347979" h="166370">
                  <a:moveTo>
                    <a:pt x="336867" y="96837"/>
                  </a:moveTo>
                  <a:lnTo>
                    <a:pt x="290512" y="96837"/>
                  </a:lnTo>
                  <a:lnTo>
                    <a:pt x="316229" y="122555"/>
                  </a:lnTo>
                  <a:lnTo>
                    <a:pt x="336867" y="96837"/>
                  </a:lnTo>
                  <a:close/>
                </a:path>
              </a:pathLst>
            </a:custGeom>
            <a:solidFill>
              <a:srgbClr val="CF2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188844" y="4013834"/>
              <a:ext cx="2693670" cy="975360"/>
            </a:xfrm>
            <a:custGeom>
              <a:avLst/>
              <a:gdLst/>
              <a:ahLst/>
              <a:cxnLst/>
              <a:rect l="l" t="t" r="r" b="b"/>
              <a:pathLst>
                <a:path w="2693670" h="975360">
                  <a:moveTo>
                    <a:pt x="71119" y="811529"/>
                  </a:moveTo>
                  <a:lnTo>
                    <a:pt x="50800" y="815657"/>
                  </a:lnTo>
                  <a:lnTo>
                    <a:pt x="24447" y="833437"/>
                  </a:lnTo>
                  <a:lnTo>
                    <a:pt x="6667" y="859789"/>
                  </a:lnTo>
                  <a:lnTo>
                    <a:pt x="0" y="892175"/>
                  </a:lnTo>
                  <a:lnTo>
                    <a:pt x="6667" y="924559"/>
                  </a:lnTo>
                  <a:lnTo>
                    <a:pt x="24447" y="950912"/>
                  </a:lnTo>
                  <a:lnTo>
                    <a:pt x="50800" y="968692"/>
                  </a:lnTo>
                  <a:lnTo>
                    <a:pt x="82867" y="975359"/>
                  </a:lnTo>
                  <a:lnTo>
                    <a:pt x="105727" y="972184"/>
                  </a:lnTo>
                  <a:lnTo>
                    <a:pt x="126047" y="963294"/>
                  </a:lnTo>
                  <a:lnTo>
                    <a:pt x="143192" y="949642"/>
                  </a:lnTo>
                  <a:lnTo>
                    <a:pt x="156210" y="931862"/>
                  </a:lnTo>
                  <a:lnTo>
                    <a:pt x="181927" y="931862"/>
                  </a:lnTo>
                  <a:lnTo>
                    <a:pt x="197802" y="915987"/>
                  </a:lnTo>
                  <a:lnTo>
                    <a:pt x="47307" y="915987"/>
                  </a:lnTo>
                  <a:lnTo>
                    <a:pt x="38100" y="914082"/>
                  </a:lnTo>
                  <a:lnTo>
                    <a:pt x="30797" y="909002"/>
                  </a:lnTo>
                  <a:lnTo>
                    <a:pt x="25717" y="901382"/>
                  </a:lnTo>
                  <a:lnTo>
                    <a:pt x="23812" y="892175"/>
                  </a:lnTo>
                  <a:lnTo>
                    <a:pt x="25717" y="882967"/>
                  </a:lnTo>
                  <a:lnTo>
                    <a:pt x="30797" y="875664"/>
                  </a:lnTo>
                  <a:lnTo>
                    <a:pt x="38100" y="870267"/>
                  </a:lnTo>
                  <a:lnTo>
                    <a:pt x="47307" y="868679"/>
                  </a:lnTo>
                  <a:lnTo>
                    <a:pt x="71119" y="868679"/>
                  </a:lnTo>
                  <a:lnTo>
                    <a:pt x="71119" y="811529"/>
                  </a:lnTo>
                  <a:close/>
                </a:path>
                <a:path w="2693670" h="975360">
                  <a:moveTo>
                    <a:pt x="82867" y="809307"/>
                  </a:moveTo>
                  <a:lnTo>
                    <a:pt x="71119" y="811529"/>
                  </a:lnTo>
                  <a:lnTo>
                    <a:pt x="71119" y="892175"/>
                  </a:lnTo>
                  <a:lnTo>
                    <a:pt x="69215" y="901382"/>
                  </a:lnTo>
                  <a:lnTo>
                    <a:pt x="64135" y="909002"/>
                  </a:lnTo>
                  <a:lnTo>
                    <a:pt x="56515" y="914082"/>
                  </a:lnTo>
                  <a:lnTo>
                    <a:pt x="47307" y="915987"/>
                  </a:lnTo>
                  <a:lnTo>
                    <a:pt x="197802" y="915987"/>
                  </a:lnTo>
                  <a:lnTo>
                    <a:pt x="213360" y="931862"/>
                  </a:lnTo>
                  <a:lnTo>
                    <a:pt x="239077" y="906144"/>
                  </a:lnTo>
                  <a:lnTo>
                    <a:pt x="336867" y="906144"/>
                  </a:lnTo>
                  <a:lnTo>
                    <a:pt x="347980" y="892175"/>
                  </a:lnTo>
                  <a:lnTo>
                    <a:pt x="328930" y="868679"/>
                  </a:lnTo>
                  <a:lnTo>
                    <a:pt x="316230" y="852804"/>
                  </a:lnTo>
                  <a:lnTo>
                    <a:pt x="156210" y="852804"/>
                  </a:lnTo>
                  <a:lnTo>
                    <a:pt x="143192" y="835025"/>
                  </a:lnTo>
                  <a:lnTo>
                    <a:pt x="126047" y="821054"/>
                  </a:lnTo>
                  <a:lnTo>
                    <a:pt x="105727" y="812482"/>
                  </a:lnTo>
                  <a:lnTo>
                    <a:pt x="82867" y="809307"/>
                  </a:lnTo>
                  <a:close/>
                </a:path>
                <a:path w="2693670" h="975360">
                  <a:moveTo>
                    <a:pt x="290512" y="906144"/>
                  </a:moveTo>
                  <a:lnTo>
                    <a:pt x="239077" y="906144"/>
                  </a:lnTo>
                  <a:lnTo>
                    <a:pt x="264794" y="931862"/>
                  </a:lnTo>
                  <a:lnTo>
                    <a:pt x="290512" y="906144"/>
                  </a:lnTo>
                  <a:close/>
                </a:path>
                <a:path w="2693670" h="975360">
                  <a:moveTo>
                    <a:pt x="336867" y="906144"/>
                  </a:moveTo>
                  <a:lnTo>
                    <a:pt x="290512" y="906144"/>
                  </a:lnTo>
                  <a:lnTo>
                    <a:pt x="316230" y="931862"/>
                  </a:lnTo>
                  <a:lnTo>
                    <a:pt x="336867" y="906144"/>
                  </a:lnTo>
                  <a:close/>
                </a:path>
                <a:path w="2693670" h="975360">
                  <a:moveTo>
                    <a:pt x="71119" y="868679"/>
                  </a:moveTo>
                  <a:lnTo>
                    <a:pt x="47307" y="868679"/>
                  </a:lnTo>
                  <a:lnTo>
                    <a:pt x="56515" y="870267"/>
                  </a:lnTo>
                  <a:lnTo>
                    <a:pt x="64135" y="875664"/>
                  </a:lnTo>
                  <a:lnTo>
                    <a:pt x="69215" y="882967"/>
                  </a:lnTo>
                  <a:lnTo>
                    <a:pt x="71119" y="892175"/>
                  </a:lnTo>
                  <a:lnTo>
                    <a:pt x="71119" y="868679"/>
                  </a:lnTo>
                  <a:close/>
                </a:path>
                <a:path w="2693670" h="975360">
                  <a:moveTo>
                    <a:pt x="2416492" y="2539"/>
                  </a:moveTo>
                  <a:lnTo>
                    <a:pt x="2396172" y="6667"/>
                  </a:lnTo>
                  <a:lnTo>
                    <a:pt x="2369820" y="24447"/>
                  </a:lnTo>
                  <a:lnTo>
                    <a:pt x="2352040" y="50800"/>
                  </a:lnTo>
                  <a:lnTo>
                    <a:pt x="2345372" y="82867"/>
                  </a:lnTo>
                  <a:lnTo>
                    <a:pt x="2352040" y="115252"/>
                  </a:lnTo>
                  <a:lnTo>
                    <a:pt x="2369820" y="141604"/>
                  </a:lnTo>
                  <a:lnTo>
                    <a:pt x="2396172" y="159384"/>
                  </a:lnTo>
                  <a:lnTo>
                    <a:pt x="2428557" y="166052"/>
                  </a:lnTo>
                  <a:lnTo>
                    <a:pt x="2451100" y="162877"/>
                  </a:lnTo>
                  <a:lnTo>
                    <a:pt x="2471420" y="153987"/>
                  </a:lnTo>
                  <a:lnTo>
                    <a:pt x="2488565" y="140334"/>
                  </a:lnTo>
                  <a:lnTo>
                    <a:pt x="2501582" y="122554"/>
                  </a:lnTo>
                  <a:lnTo>
                    <a:pt x="2527300" y="122554"/>
                  </a:lnTo>
                  <a:lnTo>
                    <a:pt x="2543175" y="106679"/>
                  </a:lnTo>
                  <a:lnTo>
                    <a:pt x="2392997" y="106679"/>
                  </a:lnTo>
                  <a:lnTo>
                    <a:pt x="2383790" y="104775"/>
                  </a:lnTo>
                  <a:lnTo>
                    <a:pt x="2376170" y="99694"/>
                  </a:lnTo>
                  <a:lnTo>
                    <a:pt x="2371090" y="92075"/>
                  </a:lnTo>
                  <a:lnTo>
                    <a:pt x="2369185" y="82867"/>
                  </a:lnTo>
                  <a:lnTo>
                    <a:pt x="2371090" y="73659"/>
                  </a:lnTo>
                  <a:lnTo>
                    <a:pt x="2376170" y="66357"/>
                  </a:lnTo>
                  <a:lnTo>
                    <a:pt x="2383790" y="61277"/>
                  </a:lnTo>
                  <a:lnTo>
                    <a:pt x="2392997" y="59372"/>
                  </a:lnTo>
                  <a:lnTo>
                    <a:pt x="2416492" y="59372"/>
                  </a:lnTo>
                  <a:lnTo>
                    <a:pt x="2416492" y="2539"/>
                  </a:lnTo>
                  <a:close/>
                </a:path>
                <a:path w="2693670" h="975360">
                  <a:moveTo>
                    <a:pt x="2428557" y="0"/>
                  </a:moveTo>
                  <a:lnTo>
                    <a:pt x="2416492" y="2539"/>
                  </a:lnTo>
                  <a:lnTo>
                    <a:pt x="2416492" y="82867"/>
                  </a:lnTo>
                  <a:lnTo>
                    <a:pt x="2414587" y="92075"/>
                  </a:lnTo>
                  <a:lnTo>
                    <a:pt x="2409507" y="99694"/>
                  </a:lnTo>
                  <a:lnTo>
                    <a:pt x="2402205" y="104775"/>
                  </a:lnTo>
                  <a:lnTo>
                    <a:pt x="2392997" y="106679"/>
                  </a:lnTo>
                  <a:lnTo>
                    <a:pt x="2543175" y="106679"/>
                  </a:lnTo>
                  <a:lnTo>
                    <a:pt x="2559050" y="122554"/>
                  </a:lnTo>
                  <a:lnTo>
                    <a:pt x="2584450" y="96837"/>
                  </a:lnTo>
                  <a:lnTo>
                    <a:pt x="2682240" y="96837"/>
                  </a:lnTo>
                  <a:lnTo>
                    <a:pt x="2693352" y="82867"/>
                  </a:lnTo>
                  <a:lnTo>
                    <a:pt x="2674302" y="59372"/>
                  </a:lnTo>
                  <a:lnTo>
                    <a:pt x="2661602" y="43497"/>
                  </a:lnTo>
                  <a:lnTo>
                    <a:pt x="2501582" y="43497"/>
                  </a:lnTo>
                  <a:lnTo>
                    <a:pt x="2488565" y="25717"/>
                  </a:lnTo>
                  <a:lnTo>
                    <a:pt x="2471420" y="12064"/>
                  </a:lnTo>
                  <a:lnTo>
                    <a:pt x="2451100" y="3175"/>
                  </a:lnTo>
                  <a:lnTo>
                    <a:pt x="2428557" y="0"/>
                  </a:lnTo>
                  <a:close/>
                </a:path>
                <a:path w="2693670" h="975360">
                  <a:moveTo>
                    <a:pt x="2635885" y="96837"/>
                  </a:moveTo>
                  <a:lnTo>
                    <a:pt x="2584450" y="96837"/>
                  </a:lnTo>
                  <a:lnTo>
                    <a:pt x="2610167" y="122554"/>
                  </a:lnTo>
                  <a:lnTo>
                    <a:pt x="2635885" y="96837"/>
                  </a:lnTo>
                  <a:close/>
                </a:path>
                <a:path w="2693670" h="975360">
                  <a:moveTo>
                    <a:pt x="2682240" y="96837"/>
                  </a:moveTo>
                  <a:lnTo>
                    <a:pt x="2635885" y="96837"/>
                  </a:lnTo>
                  <a:lnTo>
                    <a:pt x="2661602" y="122554"/>
                  </a:lnTo>
                  <a:lnTo>
                    <a:pt x="2682240" y="96837"/>
                  </a:lnTo>
                  <a:close/>
                </a:path>
                <a:path w="2693670" h="975360">
                  <a:moveTo>
                    <a:pt x="2416492" y="59372"/>
                  </a:moveTo>
                  <a:lnTo>
                    <a:pt x="2392997" y="59372"/>
                  </a:lnTo>
                  <a:lnTo>
                    <a:pt x="2402205" y="61277"/>
                  </a:lnTo>
                  <a:lnTo>
                    <a:pt x="2409507" y="66357"/>
                  </a:lnTo>
                  <a:lnTo>
                    <a:pt x="2414587" y="73659"/>
                  </a:lnTo>
                  <a:lnTo>
                    <a:pt x="2416492" y="82867"/>
                  </a:lnTo>
                  <a:lnTo>
                    <a:pt x="2416492" y="59372"/>
                  </a:lnTo>
                  <a:close/>
                </a:path>
              </a:pathLst>
            </a:custGeom>
            <a:solidFill>
              <a:srgbClr val="00AF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006657" y="4791074"/>
              <a:ext cx="347980" cy="166370"/>
            </a:xfrm>
            <a:custGeom>
              <a:avLst/>
              <a:gdLst/>
              <a:ahLst/>
              <a:cxnLst/>
              <a:rect l="l" t="t" r="r" b="b"/>
              <a:pathLst>
                <a:path w="347979" h="166370">
                  <a:moveTo>
                    <a:pt x="82867" y="0"/>
                  </a:moveTo>
                  <a:lnTo>
                    <a:pt x="50800" y="6667"/>
                  </a:lnTo>
                  <a:lnTo>
                    <a:pt x="24447" y="24447"/>
                  </a:lnTo>
                  <a:lnTo>
                    <a:pt x="6667" y="50800"/>
                  </a:lnTo>
                  <a:lnTo>
                    <a:pt x="0" y="82867"/>
                  </a:lnTo>
                  <a:lnTo>
                    <a:pt x="6667" y="115252"/>
                  </a:lnTo>
                  <a:lnTo>
                    <a:pt x="24447" y="141605"/>
                  </a:lnTo>
                  <a:lnTo>
                    <a:pt x="50800" y="159385"/>
                  </a:lnTo>
                  <a:lnTo>
                    <a:pt x="82867" y="166052"/>
                  </a:lnTo>
                  <a:lnTo>
                    <a:pt x="105727" y="162877"/>
                  </a:lnTo>
                  <a:lnTo>
                    <a:pt x="126047" y="153987"/>
                  </a:lnTo>
                  <a:lnTo>
                    <a:pt x="143192" y="140335"/>
                  </a:lnTo>
                  <a:lnTo>
                    <a:pt x="156209" y="122555"/>
                  </a:lnTo>
                  <a:lnTo>
                    <a:pt x="181927" y="122555"/>
                  </a:lnTo>
                  <a:lnTo>
                    <a:pt x="197802" y="106680"/>
                  </a:lnTo>
                  <a:lnTo>
                    <a:pt x="47307" y="106680"/>
                  </a:lnTo>
                  <a:lnTo>
                    <a:pt x="38100" y="104775"/>
                  </a:lnTo>
                  <a:lnTo>
                    <a:pt x="30797" y="99694"/>
                  </a:lnTo>
                  <a:lnTo>
                    <a:pt x="25717" y="92075"/>
                  </a:lnTo>
                  <a:lnTo>
                    <a:pt x="23812" y="82867"/>
                  </a:lnTo>
                  <a:lnTo>
                    <a:pt x="25717" y="73660"/>
                  </a:lnTo>
                  <a:lnTo>
                    <a:pt x="30797" y="66357"/>
                  </a:lnTo>
                  <a:lnTo>
                    <a:pt x="38100" y="61277"/>
                  </a:lnTo>
                  <a:lnTo>
                    <a:pt x="47307" y="59372"/>
                  </a:lnTo>
                  <a:lnTo>
                    <a:pt x="328929" y="59372"/>
                  </a:lnTo>
                  <a:lnTo>
                    <a:pt x="316229" y="43497"/>
                  </a:lnTo>
                  <a:lnTo>
                    <a:pt x="156209" y="43497"/>
                  </a:lnTo>
                  <a:lnTo>
                    <a:pt x="143192" y="25717"/>
                  </a:lnTo>
                  <a:lnTo>
                    <a:pt x="126047" y="12064"/>
                  </a:lnTo>
                  <a:lnTo>
                    <a:pt x="105727" y="3175"/>
                  </a:lnTo>
                  <a:lnTo>
                    <a:pt x="82867" y="0"/>
                  </a:lnTo>
                  <a:close/>
                </a:path>
                <a:path w="347979" h="166370">
                  <a:moveTo>
                    <a:pt x="328929" y="59372"/>
                  </a:moveTo>
                  <a:lnTo>
                    <a:pt x="47307" y="59372"/>
                  </a:lnTo>
                  <a:lnTo>
                    <a:pt x="56514" y="61277"/>
                  </a:lnTo>
                  <a:lnTo>
                    <a:pt x="64134" y="66357"/>
                  </a:lnTo>
                  <a:lnTo>
                    <a:pt x="69214" y="73660"/>
                  </a:lnTo>
                  <a:lnTo>
                    <a:pt x="71119" y="82867"/>
                  </a:lnTo>
                  <a:lnTo>
                    <a:pt x="69214" y="92075"/>
                  </a:lnTo>
                  <a:lnTo>
                    <a:pt x="64134" y="99694"/>
                  </a:lnTo>
                  <a:lnTo>
                    <a:pt x="56514" y="104775"/>
                  </a:lnTo>
                  <a:lnTo>
                    <a:pt x="47307" y="106680"/>
                  </a:lnTo>
                  <a:lnTo>
                    <a:pt x="197802" y="106680"/>
                  </a:lnTo>
                  <a:lnTo>
                    <a:pt x="213359" y="122555"/>
                  </a:lnTo>
                  <a:lnTo>
                    <a:pt x="239077" y="96837"/>
                  </a:lnTo>
                  <a:lnTo>
                    <a:pt x="336867" y="96837"/>
                  </a:lnTo>
                  <a:lnTo>
                    <a:pt x="347979" y="82867"/>
                  </a:lnTo>
                  <a:lnTo>
                    <a:pt x="328929" y="59372"/>
                  </a:lnTo>
                  <a:close/>
                </a:path>
                <a:path w="347979" h="166370">
                  <a:moveTo>
                    <a:pt x="290512" y="96837"/>
                  </a:moveTo>
                  <a:lnTo>
                    <a:pt x="239077" y="96837"/>
                  </a:lnTo>
                  <a:lnTo>
                    <a:pt x="264794" y="122555"/>
                  </a:lnTo>
                  <a:lnTo>
                    <a:pt x="290512" y="96837"/>
                  </a:lnTo>
                  <a:close/>
                </a:path>
                <a:path w="347979" h="166370">
                  <a:moveTo>
                    <a:pt x="336867" y="96837"/>
                  </a:moveTo>
                  <a:lnTo>
                    <a:pt x="290512" y="96837"/>
                  </a:lnTo>
                  <a:lnTo>
                    <a:pt x="316229" y="122555"/>
                  </a:lnTo>
                  <a:lnTo>
                    <a:pt x="336867" y="96837"/>
                  </a:lnTo>
                  <a:close/>
                </a:path>
              </a:pathLst>
            </a:custGeom>
            <a:solidFill>
              <a:srgbClr val="CF2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296092" y="5426709"/>
              <a:ext cx="213360" cy="291465"/>
            </a:xfrm>
            <a:custGeom>
              <a:avLst/>
              <a:gdLst/>
              <a:ahLst/>
              <a:cxnLst/>
              <a:rect l="l" t="t" r="r" b="b"/>
              <a:pathLst>
                <a:path w="213360" h="291464">
                  <a:moveTo>
                    <a:pt x="106680" y="0"/>
                  </a:moveTo>
                  <a:lnTo>
                    <a:pt x="106680" y="72707"/>
                  </a:lnTo>
                  <a:lnTo>
                    <a:pt x="0" y="72707"/>
                  </a:lnTo>
                  <a:lnTo>
                    <a:pt x="0" y="218439"/>
                  </a:lnTo>
                  <a:lnTo>
                    <a:pt x="106680" y="218439"/>
                  </a:lnTo>
                  <a:lnTo>
                    <a:pt x="106680" y="291147"/>
                  </a:lnTo>
                  <a:lnTo>
                    <a:pt x="213360" y="145414"/>
                  </a:lnTo>
                  <a:lnTo>
                    <a:pt x="1066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296092" y="5426709"/>
              <a:ext cx="213360" cy="291465"/>
            </a:xfrm>
            <a:custGeom>
              <a:avLst/>
              <a:gdLst/>
              <a:ahLst/>
              <a:cxnLst/>
              <a:rect l="l" t="t" r="r" b="b"/>
              <a:pathLst>
                <a:path w="213360" h="291464">
                  <a:moveTo>
                    <a:pt x="106680" y="0"/>
                  </a:moveTo>
                  <a:lnTo>
                    <a:pt x="213360" y="145414"/>
                  </a:lnTo>
                  <a:lnTo>
                    <a:pt x="106680" y="291147"/>
                  </a:lnTo>
                  <a:lnTo>
                    <a:pt x="106680" y="218439"/>
                  </a:lnTo>
                  <a:lnTo>
                    <a:pt x="0" y="218439"/>
                  </a:lnTo>
                  <a:lnTo>
                    <a:pt x="0" y="72707"/>
                  </a:lnTo>
                  <a:lnTo>
                    <a:pt x="106680" y="72707"/>
                  </a:lnTo>
                  <a:lnTo>
                    <a:pt x="106680" y="0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529137" y="5213349"/>
              <a:ext cx="1254125" cy="723900"/>
            </a:xfrm>
            <a:custGeom>
              <a:avLst/>
              <a:gdLst/>
              <a:ahLst/>
              <a:cxnLst/>
              <a:rect l="l" t="t" r="r" b="b"/>
              <a:pathLst>
                <a:path w="1254125" h="723900">
                  <a:moveTo>
                    <a:pt x="1254125" y="0"/>
                  </a:moveTo>
                  <a:lnTo>
                    <a:pt x="0" y="0"/>
                  </a:lnTo>
                  <a:lnTo>
                    <a:pt x="0" y="723900"/>
                  </a:lnTo>
                  <a:lnTo>
                    <a:pt x="1254125" y="723900"/>
                  </a:lnTo>
                  <a:lnTo>
                    <a:pt x="125412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529137" y="5213349"/>
              <a:ext cx="1254125" cy="723900"/>
            </a:xfrm>
            <a:custGeom>
              <a:avLst/>
              <a:gdLst/>
              <a:ahLst/>
              <a:cxnLst/>
              <a:rect l="l" t="t" r="r" b="b"/>
              <a:pathLst>
                <a:path w="1254125" h="723900">
                  <a:moveTo>
                    <a:pt x="0" y="723900"/>
                  </a:moveTo>
                  <a:lnTo>
                    <a:pt x="1254125" y="723900"/>
                  </a:lnTo>
                  <a:lnTo>
                    <a:pt x="1254125" y="0"/>
                  </a:lnTo>
                  <a:lnTo>
                    <a:pt x="0" y="0"/>
                  </a:lnTo>
                  <a:lnTo>
                    <a:pt x="0" y="723900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021579" y="5056504"/>
              <a:ext cx="273050" cy="227329"/>
            </a:xfrm>
            <a:custGeom>
              <a:avLst/>
              <a:gdLst/>
              <a:ahLst/>
              <a:cxnLst/>
              <a:rect l="l" t="t" r="r" b="b"/>
              <a:pathLst>
                <a:path w="273050" h="227329">
                  <a:moveTo>
                    <a:pt x="272732" y="113665"/>
                  </a:moveTo>
                  <a:lnTo>
                    <a:pt x="0" y="113665"/>
                  </a:lnTo>
                  <a:lnTo>
                    <a:pt x="136525" y="227012"/>
                  </a:lnTo>
                  <a:lnTo>
                    <a:pt x="272732" y="113665"/>
                  </a:lnTo>
                  <a:close/>
                </a:path>
                <a:path w="273050" h="227329">
                  <a:moveTo>
                    <a:pt x="204470" y="0"/>
                  </a:moveTo>
                  <a:lnTo>
                    <a:pt x="68262" y="0"/>
                  </a:lnTo>
                  <a:lnTo>
                    <a:pt x="68262" y="113665"/>
                  </a:lnTo>
                  <a:lnTo>
                    <a:pt x="204470" y="113665"/>
                  </a:lnTo>
                  <a:lnTo>
                    <a:pt x="20447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021579" y="5056504"/>
              <a:ext cx="273050" cy="227329"/>
            </a:xfrm>
            <a:custGeom>
              <a:avLst/>
              <a:gdLst/>
              <a:ahLst/>
              <a:cxnLst/>
              <a:rect l="l" t="t" r="r" b="b"/>
              <a:pathLst>
                <a:path w="273050" h="227329">
                  <a:moveTo>
                    <a:pt x="272732" y="113665"/>
                  </a:moveTo>
                  <a:lnTo>
                    <a:pt x="136525" y="227012"/>
                  </a:lnTo>
                  <a:lnTo>
                    <a:pt x="0" y="113665"/>
                  </a:lnTo>
                  <a:lnTo>
                    <a:pt x="68262" y="113665"/>
                  </a:lnTo>
                  <a:lnTo>
                    <a:pt x="68262" y="0"/>
                  </a:lnTo>
                  <a:lnTo>
                    <a:pt x="204470" y="0"/>
                  </a:lnTo>
                  <a:lnTo>
                    <a:pt x="204470" y="113665"/>
                  </a:lnTo>
                  <a:lnTo>
                    <a:pt x="272732" y="113665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812472" y="5419089"/>
              <a:ext cx="213360" cy="291465"/>
            </a:xfrm>
            <a:custGeom>
              <a:avLst/>
              <a:gdLst/>
              <a:ahLst/>
              <a:cxnLst/>
              <a:rect l="l" t="t" r="r" b="b"/>
              <a:pathLst>
                <a:path w="213360" h="291464">
                  <a:moveTo>
                    <a:pt x="106679" y="0"/>
                  </a:moveTo>
                  <a:lnTo>
                    <a:pt x="106679" y="72707"/>
                  </a:lnTo>
                  <a:lnTo>
                    <a:pt x="0" y="72707"/>
                  </a:lnTo>
                  <a:lnTo>
                    <a:pt x="0" y="218440"/>
                  </a:lnTo>
                  <a:lnTo>
                    <a:pt x="106679" y="218440"/>
                  </a:lnTo>
                  <a:lnTo>
                    <a:pt x="106679" y="291147"/>
                  </a:lnTo>
                  <a:lnTo>
                    <a:pt x="213360" y="145415"/>
                  </a:lnTo>
                  <a:lnTo>
                    <a:pt x="106679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812472" y="5419089"/>
              <a:ext cx="213360" cy="291465"/>
            </a:xfrm>
            <a:custGeom>
              <a:avLst/>
              <a:gdLst/>
              <a:ahLst/>
              <a:cxnLst/>
              <a:rect l="l" t="t" r="r" b="b"/>
              <a:pathLst>
                <a:path w="213360" h="291464">
                  <a:moveTo>
                    <a:pt x="106679" y="0"/>
                  </a:moveTo>
                  <a:lnTo>
                    <a:pt x="213360" y="145415"/>
                  </a:lnTo>
                  <a:lnTo>
                    <a:pt x="106679" y="291147"/>
                  </a:lnTo>
                  <a:lnTo>
                    <a:pt x="106679" y="218440"/>
                  </a:lnTo>
                  <a:lnTo>
                    <a:pt x="0" y="218440"/>
                  </a:lnTo>
                  <a:lnTo>
                    <a:pt x="0" y="72707"/>
                  </a:lnTo>
                  <a:lnTo>
                    <a:pt x="106679" y="72707"/>
                  </a:lnTo>
                  <a:lnTo>
                    <a:pt x="106679" y="0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544444" y="4493577"/>
              <a:ext cx="3883025" cy="1170305"/>
            </a:xfrm>
            <a:custGeom>
              <a:avLst/>
              <a:gdLst/>
              <a:ahLst/>
              <a:cxnLst/>
              <a:rect l="l" t="t" r="r" b="b"/>
              <a:pathLst>
                <a:path w="3883025" h="1170304">
                  <a:moveTo>
                    <a:pt x="73025" y="2540"/>
                  </a:moveTo>
                  <a:lnTo>
                    <a:pt x="52069" y="7302"/>
                  </a:lnTo>
                  <a:lnTo>
                    <a:pt x="25082" y="26670"/>
                  </a:lnTo>
                  <a:lnTo>
                    <a:pt x="6667" y="55562"/>
                  </a:lnTo>
                  <a:lnTo>
                    <a:pt x="0" y="90805"/>
                  </a:lnTo>
                  <a:lnTo>
                    <a:pt x="6667" y="126365"/>
                  </a:lnTo>
                  <a:lnTo>
                    <a:pt x="25082" y="155257"/>
                  </a:lnTo>
                  <a:lnTo>
                    <a:pt x="52069" y="174625"/>
                  </a:lnTo>
                  <a:lnTo>
                    <a:pt x="85407" y="181927"/>
                  </a:lnTo>
                  <a:lnTo>
                    <a:pt x="108585" y="178435"/>
                  </a:lnTo>
                  <a:lnTo>
                    <a:pt x="129540" y="168910"/>
                  </a:lnTo>
                  <a:lnTo>
                    <a:pt x="147002" y="153670"/>
                  </a:lnTo>
                  <a:lnTo>
                    <a:pt x="160337" y="134302"/>
                  </a:lnTo>
                  <a:lnTo>
                    <a:pt x="187007" y="134302"/>
                  </a:lnTo>
                  <a:lnTo>
                    <a:pt x="203200" y="116840"/>
                  </a:lnTo>
                  <a:lnTo>
                    <a:pt x="48894" y="116840"/>
                  </a:lnTo>
                  <a:lnTo>
                    <a:pt x="39369" y="114935"/>
                  </a:lnTo>
                  <a:lnTo>
                    <a:pt x="31432" y="109220"/>
                  </a:lnTo>
                  <a:lnTo>
                    <a:pt x="26352" y="100965"/>
                  </a:lnTo>
                  <a:lnTo>
                    <a:pt x="24447" y="90805"/>
                  </a:lnTo>
                  <a:lnTo>
                    <a:pt x="26352" y="80962"/>
                  </a:lnTo>
                  <a:lnTo>
                    <a:pt x="31432" y="72707"/>
                  </a:lnTo>
                  <a:lnTo>
                    <a:pt x="39369" y="66992"/>
                  </a:lnTo>
                  <a:lnTo>
                    <a:pt x="48894" y="65087"/>
                  </a:lnTo>
                  <a:lnTo>
                    <a:pt x="73025" y="65087"/>
                  </a:lnTo>
                  <a:lnTo>
                    <a:pt x="73025" y="2540"/>
                  </a:lnTo>
                  <a:close/>
                </a:path>
                <a:path w="3883025" h="1170304">
                  <a:moveTo>
                    <a:pt x="85407" y="0"/>
                  </a:moveTo>
                  <a:lnTo>
                    <a:pt x="73025" y="2540"/>
                  </a:lnTo>
                  <a:lnTo>
                    <a:pt x="73025" y="90805"/>
                  </a:lnTo>
                  <a:lnTo>
                    <a:pt x="71119" y="100965"/>
                  </a:lnTo>
                  <a:lnTo>
                    <a:pt x="66040" y="109220"/>
                  </a:lnTo>
                  <a:lnTo>
                    <a:pt x="58102" y="114935"/>
                  </a:lnTo>
                  <a:lnTo>
                    <a:pt x="48894" y="116840"/>
                  </a:lnTo>
                  <a:lnTo>
                    <a:pt x="203200" y="116840"/>
                  </a:lnTo>
                  <a:lnTo>
                    <a:pt x="219392" y="134302"/>
                  </a:lnTo>
                  <a:lnTo>
                    <a:pt x="245744" y="106045"/>
                  </a:lnTo>
                  <a:lnTo>
                    <a:pt x="346075" y="106045"/>
                  </a:lnTo>
                  <a:lnTo>
                    <a:pt x="357505" y="90805"/>
                  </a:lnTo>
                  <a:lnTo>
                    <a:pt x="338137" y="65087"/>
                  </a:lnTo>
                  <a:lnTo>
                    <a:pt x="325119" y="47625"/>
                  </a:lnTo>
                  <a:lnTo>
                    <a:pt x="160337" y="47625"/>
                  </a:lnTo>
                  <a:lnTo>
                    <a:pt x="147002" y="28257"/>
                  </a:lnTo>
                  <a:lnTo>
                    <a:pt x="129540" y="13017"/>
                  </a:lnTo>
                  <a:lnTo>
                    <a:pt x="108585" y="3492"/>
                  </a:lnTo>
                  <a:lnTo>
                    <a:pt x="85407" y="0"/>
                  </a:lnTo>
                  <a:close/>
                </a:path>
                <a:path w="3883025" h="1170304">
                  <a:moveTo>
                    <a:pt x="298767" y="106045"/>
                  </a:moveTo>
                  <a:lnTo>
                    <a:pt x="245744" y="106045"/>
                  </a:lnTo>
                  <a:lnTo>
                    <a:pt x="272097" y="134302"/>
                  </a:lnTo>
                  <a:lnTo>
                    <a:pt x="298767" y="106045"/>
                  </a:lnTo>
                  <a:close/>
                </a:path>
                <a:path w="3883025" h="1170304">
                  <a:moveTo>
                    <a:pt x="346075" y="106045"/>
                  </a:moveTo>
                  <a:lnTo>
                    <a:pt x="298767" y="106045"/>
                  </a:lnTo>
                  <a:lnTo>
                    <a:pt x="325119" y="134302"/>
                  </a:lnTo>
                  <a:lnTo>
                    <a:pt x="346075" y="106045"/>
                  </a:lnTo>
                  <a:close/>
                </a:path>
                <a:path w="3883025" h="1170304">
                  <a:moveTo>
                    <a:pt x="73025" y="65087"/>
                  </a:moveTo>
                  <a:lnTo>
                    <a:pt x="48894" y="65087"/>
                  </a:lnTo>
                  <a:lnTo>
                    <a:pt x="58102" y="66992"/>
                  </a:lnTo>
                  <a:lnTo>
                    <a:pt x="66040" y="72707"/>
                  </a:lnTo>
                  <a:lnTo>
                    <a:pt x="71119" y="80962"/>
                  </a:lnTo>
                  <a:lnTo>
                    <a:pt x="73025" y="90805"/>
                  </a:lnTo>
                  <a:lnTo>
                    <a:pt x="73025" y="65087"/>
                  </a:lnTo>
                  <a:close/>
                </a:path>
                <a:path w="3883025" h="1170304">
                  <a:moveTo>
                    <a:pt x="3598227" y="991235"/>
                  </a:moveTo>
                  <a:lnTo>
                    <a:pt x="3577272" y="995680"/>
                  </a:lnTo>
                  <a:lnTo>
                    <a:pt x="3549967" y="1015047"/>
                  </a:lnTo>
                  <a:lnTo>
                    <a:pt x="3531870" y="1043940"/>
                  </a:lnTo>
                  <a:lnTo>
                    <a:pt x="3524884" y="1079182"/>
                  </a:lnTo>
                  <a:lnTo>
                    <a:pt x="3531870" y="1114425"/>
                  </a:lnTo>
                  <a:lnTo>
                    <a:pt x="3549967" y="1143317"/>
                  </a:lnTo>
                  <a:lnTo>
                    <a:pt x="3577272" y="1162685"/>
                  </a:lnTo>
                  <a:lnTo>
                    <a:pt x="3610292" y="1169987"/>
                  </a:lnTo>
                  <a:lnTo>
                    <a:pt x="3633787" y="1166495"/>
                  </a:lnTo>
                  <a:lnTo>
                    <a:pt x="3654742" y="1156652"/>
                  </a:lnTo>
                  <a:lnTo>
                    <a:pt x="3672204" y="1141730"/>
                  </a:lnTo>
                  <a:lnTo>
                    <a:pt x="3685540" y="1122362"/>
                  </a:lnTo>
                  <a:lnTo>
                    <a:pt x="3711892" y="1122362"/>
                  </a:lnTo>
                  <a:lnTo>
                    <a:pt x="3728084" y="1105217"/>
                  </a:lnTo>
                  <a:lnTo>
                    <a:pt x="3573779" y="1105217"/>
                  </a:lnTo>
                  <a:lnTo>
                    <a:pt x="3564254" y="1102995"/>
                  </a:lnTo>
                  <a:lnTo>
                    <a:pt x="3556634" y="1097597"/>
                  </a:lnTo>
                  <a:lnTo>
                    <a:pt x="3551237" y="1089342"/>
                  </a:lnTo>
                  <a:lnTo>
                    <a:pt x="3549332" y="1079182"/>
                  </a:lnTo>
                  <a:lnTo>
                    <a:pt x="3551237" y="1069340"/>
                  </a:lnTo>
                  <a:lnTo>
                    <a:pt x="3556634" y="1061085"/>
                  </a:lnTo>
                  <a:lnTo>
                    <a:pt x="3564254" y="1055370"/>
                  </a:lnTo>
                  <a:lnTo>
                    <a:pt x="3573779" y="1053465"/>
                  </a:lnTo>
                  <a:lnTo>
                    <a:pt x="3598227" y="1053465"/>
                  </a:lnTo>
                  <a:lnTo>
                    <a:pt x="3598227" y="991235"/>
                  </a:lnTo>
                  <a:close/>
                </a:path>
                <a:path w="3883025" h="1170304">
                  <a:moveTo>
                    <a:pt x="3610292" y="988695"/>
                  </a:moveTo>
                  <a:lnTo>
                    <a:pt x="3598227" y="991235"/>
                  </a:lnTo>
                  <a:lnTo>
                    <a:pt x="3598227" y="1079182"/>
                  </a:lnTo>
                  <a:lnTo>
                    <a:pt x="3596322" y="1089342"/>
                  </a:lnTo>
                  <a:lnTo>
                    <a:pt x="3590925" y="1097597"/>
                  </a:lnTo>
                  <a:lnTo>
                    <a:pt x="3583304" y="1102995"/>
                  </a:lnTo>
                  <a:lnTo>
                    <a:pt x="3573779" y="1105217"/>
                  </a:lnTo>
                  <a:lnTo>
                    <a:pt x="3728084" y="1105217"/>
                  </a:lnTo>
                  <a:lnTo>
                    <a:pt x="3744277" y="1122362"/>
                  </a:lnTo>
                  <a:lnTo>
                    <a:pt x="3770947" y="1094422"/>
                  </a:lnTo>
                  <a:lnTo>
                    <a:pt x="3871277" y="1094422"/>
                  </a:lnTo>
                  <a:lnTo>
                    <a:pt x="3882707" y="1079182"/>
                  </a:lnTo>
                  <a:lnTo>
                    <a:pt x="3863022" y="1053465"/>
                  </a:lnTo>
                  <a:lnTo>
                    <a:pt x="3850004" y="1036002"/>
                  </a:lnTo>
                  <a:lnTo>
                    <a:pt x="3685540" y="1036002"/>
                  </a:lnTo>
                  <a:lnTo>
                    <a:pt x="3672204" y="1016635"/>
                  </a:lnTo>
                  <a:lnTo>
                    <a:pt x="3654742" y="1001712"/>
                  </a:lnTo>
                  <a:lnTo>
                    <a:pt x="3633787" y="992187"/>
                  </a:lnTo>
                  <a:lnTo>
                    <a:pt x="3610292" y="988695"/>
                  </a:lnTo>
                  <a:close/>
                </a:path>
                <a:path w="3883025" h="1170304">
                  <a:moveTo>
                    <a:pt x="3823652" y="1094422"/>
                  </a:moveTo>
                  <a:lnTo>
                    <a:pt x="3770947" y="1094422"/>
                  </a:lnTo>
                  <a:lnTo>
                    <a:pt x="3797300" y="1122362"/>
                  </a:lnTo>
                  <a:lnTo>
                    <a:pt x="3823652" y="1094422"/>
                  </a:lnTo>
                  <a:close/>
                </a:path>
                <a:path w="3883025" h="1170304">
                  <a:moveTo>
                    <a:pt x="3871277" y="1094422"/>
                  </a:moveTo>
                  <a:lnTo>
                    <a:pt x="3823652" y="1094422"/>
                  </a:lnTo>
                  <a:lnTo>
                    <a:pt x="3850004" y="1122362"/>
                  </a:lnTo>
                  <a:lnTo>
                    <a:pt x="3871277" y="1094422"/>
                  </a:lnTo>
                  <a:close/>
                </a:path>
                <a:path w="3883025" h="1170304">
                  <a:moveTo>
                    <a:pt x="3598227" y="1053465"/>
                  </a:moveTo>
                  <a:lnTo>
                    <a:pt x="3573779" y="1053465"/>
                  </a:lnTo>
                  <a:lnTo>
                    <a:pt x="3583304" y="1055370"/>
                  </a:lnTo>
                  <a:lnTo>
                    <a:pt x="3590925" y="1061085"/>
                  </a:lnTo>
                  <a:lnTo>
                    <a:pt x="3596322" y="1069340"/>
                  </a:lnTo>
                  <a:lnTo>
                    <a:pt x="3598227" y="1079182"/>
                  </a:lnTo>
                  <a:lnTo>
                    <a:pt x="3598227" y="105346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1672907" y="3857625"/>
            <a:ext cx="2921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5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600" b="1" spc="6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600" b="1" spc="80" dirty="0">
                <a:solidFill>
                  <a:srgbClr val="FFFFFF"/>
                </a:solidFill>
                <a:latin typeface="Calibri"/>
                <a:cs typeface="Calibri"/>
              </a:rPr>
              <a:t>AD</a:t>
            </a:r>
            <a:r>
              <a:rPr sz="600" b="1" spc="9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661285" y="3820159"/>
            <a:ext cx="831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10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674620" y="4023677"/>
            <a:ext cx="831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10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511867" y="4012247"/>
            <a:ext cx="508000" cy="93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" spc="20" dirty="0">
                <a:latin typeface="Calibri"/>
                <a:cs typeface="Calibri"/>
              </a:rPr>
              <a:t>Κ</a:t>
            </a:r>
            <a:r>
              <a:rPr sz="450" spc="25" dirty="0">
                <a:latin typeface="Calibri"/>
                <a:cs typeface="Calibri"/>
              </a:rPr>
              <a:t>υπ</a:t>
            </a:r>
            <a:r>
              <a:rPr sz="450" spc="20" dirty="0">
                <a:latin typeface="Calibri"/>
                <a:cs typeface="Calibri"/>
              </a:rPr>
              <a:t>ρ</a:t>
            </a:r>
            <a:r>
              <a:rPr sz="450" dirty="0">
                <a:latin typeface="Calibri"/>
                <a:cs typeface="Calibri"/>
              </a:rPr>
              <a:t>ι</a:t>
            </a:r>
            <a:r>
              <a:rPr sz="450" spc="25" dirty="0">
                <a:latin typeface="Calibri"/>
                <a:cs typeface="Calibri"/>
              </a:rPr>
              <a:t>α</a:t>
            </a:r>
            <a:r>
              <a:rPr sz="450" spc="15" dirty="0">
                <a:latin typeface="Calibri"/>
                <a:cs typeface="Calibri"/>
              </a:rPr>
              <a:t>κ</a:t>
            </a:r>
            <a:r>
              <a:rPr sz="450" spc="35" dirty="0">
                <a:latin typeface="Calibri"/>
                <a:cs typeface="Calibri"/>
              </a:rPr>
              <a:t>ό</a:t>
            </a:r>
            <a:r>
              <a:rPr sz="450" spc="-5" dirty="0">
                <a:latin typeface="Calibri"/>
                <a:cs typeface="Calibri"/>
              </a:rPr>
              <a:t> </a:t>
            </a:r>
            <a:r>
              <a:rPr sz="450" spc="20" dirty="0">
                <a:latin typeface="Calibri"/>
                <a:cs typeface="Calibri"/>
              </a:rPr>
              <a:t>κε</a:t>
            </a:r>
            <a:r>
              <a:rPr sz="450" spc="15" dirty="0">
                <a:latin typeface="Calibri"/>
                <a:cs typeface="Calibri"/>
              </a:rPr>
              <a:t>ίμ</a:t>
            </a:r>
            <a:r>
              <a:rPr sz="450" spc="20" dirty="0">
                <a:latin typeface="Calibri"/>
                <a:cs typeface="Calibri"/>
              </a:rPr>
              <a:t>εν</a:t>
            </a:r>
            <a:r>
              <a:rPr sz="450" spc="25" dirty="0">
                <a:latin typeface="Calibri"/>
                <a:cs typeface="Calibri"/>
              </a:rPr>
              <a:t>ο</a:t>
            </a:r>
            <a:r>
              <a:rPr sz="450" spc="15" dirty="0">
                <a:latin typeface="Calibri"/>
                <a:cs typeface="Calibri"/>
              </a:rPr>
              <a:t>: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965892" y="4101147"/>
            <a:ext cx="52069" cy="93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" spc="25" dirty="0">
                <a:latin typeface="Calibri"/>
                <a:cs typeface="Calibri"/>
              </a:rPr>
              <a:t>"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3445827" y="4084320"/>
            <a:ext cx="437515" cy="93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675" spc="37" baseline="-18518" dirty="0">
                <a:latin typeface="Calibri"/>
                <a:cs typeface="Calibri"/>
              </a:rPr>
              <a:t>"</a:t>
            </a:r>
            <a:r>
              <a:rPr sz="675" spc="-15" baseline="-18518" dirty="0">
                <a:latin typeface="Calibri"/>
                <a:cs typeface="Calibri"/>
              </a:rPr>
              <a:t> </a:t>
            </a:r>
            <a:r>
              <a:rPr sz="450" i="1" spc="5" dirty="0">
                <a:latin typeface="Calibri"/>
                <a:cs typeface="Calibri"/>
              </a:rPr>
              <a:t>5</a:t>
            </a:r>
            <a:r>
              <a:rPr sz="450" i="1" spc="15" dirty="0">
                <a:latin typeface="Calibri"/>
                <a:cs typeface="Calibri"/>
              </a:rPr>
              <a:t>&amp;</a:t>
            </a:r>
            <a:r>
              <a:rPr sz="450" i="1" spc="5" dirty="0">
                <a:latin typeface="Calibri"/>
                <a:cs typeface="Calibri"/>
              </a:rPr>
              <a:t>3</a:t>
            </a:r>
            <a:r>
              <a:rPr sz="450" i="1" spc="10" dirty="0">
                <a:latin typeface="Calibri"/>
                <a:cs typeface="Calibri"/>
              </a:rPr>
              <a:t>2</a:t>
            </a:r>
            <a:r>
              <a:rPr sz="450" i="1" spc="5" dirty="0">
                <a:latin typeface="Calibri"/>
                <a:cs typeface="Calibri"/>
              </a:rPr>
              <a:t>1</a:t>
            </a:r>
            <a:r>
              <a:rPr sz="450" i="1" spc="-5" dirty="0">
                <a:latin typeface="Calibri"/>
                <a:cs typeface="Calibri"/>
              </a:rPr>
              <a:t>ff</a:t>
            </a:r>
            <a:r>
              <a:rPr sz="450" i="1" spc="5" dirty="0">
                <a:latin typeface="Calibri"/>
                <a:cs typeface="Calibri"/>
              </a:rPr>
              <a:t>d</a:t>
            </a:r>
            <a:r>
              <a:rPr sz="450" i="1" spc="10" dirty="0">
                <a:latin typeface="Calibri"/>
                <a:cs typeface="Calibri"/>
              </a:rPr>
              <a:t>4</a:t>
            </a:r>
            <a:r>
              <a:rPr sz="450" i="1" spc="5" dirty="0">
                <a:latin typeface="Calibri"/>
                <a:cs typeface="Calibri"/>
              </a:rPr>
              <a:t>2</a:t>
            </a:r>
            <a:r>
              <a:rPr sz="450" i="1" spc="20" dirty="0">
                <a:latin typeface="Calibri"/>
                <a:cs typeface="Calibri"/>
              </a:rPr>
              <a:t>1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596765" y="3820159"/>
            <a:ext cx="6921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15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4606925" y="4010977"/>
            <a:ext cx="6921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15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5545772" y="3793490"/>
            <a:ext cx="399415" cy="20447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4445" algn="ctr">
              <a:lnSpc>
                <a:spcPct val="100000"/>
              </a:lnSpc>
              <a:spcBef>
                <a:spcPts val="265"/>
              </a:spcBef>
            </a:pPr>
            <a:r>
              <a:rPr sz="450" b="1" spc="-10" dirty="0">
                <a:solidFill>
                  <a:srgbClr val="FFFFFF"/>
                </a:solidFill>
                <a:latin typeface="Calibri"/>
                <a:cs typeface="Calibri"/>
              </a:rPr>
              <a:t>HMI</a:t>
            </a:r>
            <a:endParaRPr sz="4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65"/>
              </a:spcBef>
            </a:pPr>
            <a:r>
              <a:rPr sz="450" b="1" spc="20" dirty="0">
                <a:solidFill>
                  <a:srgbClr val="FFFFFF"/>
                </a:solidFill>
                <a:latin typeface="Calibri"/>
                <a:cs typeface="Calibri"/>
              </a:rPr>
              <a:t>(υποσταθμός)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2430462" y="4247515"/>
            <a:ext cx="1022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4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3154997" y="4281487"/>
            <a:ext cx="928369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spc="55" dirty="0">
                <a:latin typeface="Calibri"/>
                <a:cs typeface="Calibri"/>
              </a:rPr>
              <a:t>Κανάλι</a:t>
            </a:r>
            <a:r>
              <a:rPr sz="700" b="1" spc="-25" dirty="0">
                <a:latin typeface="Calibri"/>
                <a:cs typeface="Calibri"/>
              </a:rPr>
              <a:t> </a:t>
            </a:r>
            <a:r>
              <a:rPr sz="700" b="1" spc="45" dirty="0">
                <a:latin typeface="Calibri"/>
                <a:cs typeface="Calibri"/>
              </a:rPr>
              <a:t>επικοινωνίας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5118734" y="4229734"/>
            <a:ext cx="8382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20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320482" y="4778057"/>
            <a:ext cx="52387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 spc="80" dirty="0">
                <a:latin typeface="Calibri"/>
                <a:cs typeface="Calibri"/>
              </a:rPr>
              <a:t>Δ</a:t>
            </a:r>
            <a:r>
              <a:rPr sz="950" b="1" spc="70" dirty="0">
                <a:latin typeface="Calibri"/>
                <a:cs typeface="Calibri"/>
              </a:rPr>
              <a:t>η</a:t>
            </a:r>
            <a:r>
              <a:rPr sz="950" b="1" spc="75" dirty="0">
                <a:latin typeface="Calibri"/>
                <a:cs typeface="Calibri"/>
              </a:rPr>
              <a:t>μό</a:t>
            </a:r>
            <a:r>
              <a:rPr sz="950" b="1" spc="55" dirty="0">
                <a:latin typeface="Calibri"/>
                <a:cs typeface="Calibri"/>
              </a:rPr>
              <a:t>σι</a:t>
            </a:r>
            <a:r>
              <a:rPr sz="950" b="1" spc="75" dirty="0">
                <a:latin typeface="Calibri"/>
                <a:cs typeface="Calibri"/>
              </a:rPr>
              <a:t>ο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2260917" y="4828857"/>
            <a:ext cx="6921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15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5079047" y="4753292"/>
            <a:ext cx="120142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8775" algn="l"/>
              </a:tabLst>
            </a:pPr>
            <a:r>
              <a:rPr sz="600" spc="15" dirty="0">
                <a:solidFill>
                  <a:srgbClr val="FFFFFF"/>
                </a:solidFill>
                <a:latin typeface="Calibri"/>
                <a:cs typeface="Calibri"/>
              </a:rPr>
              <a:t>B	</a:t>
            </a:r>
            <a:r>
              <a:rPr sz="950" b="1" spc="40" dirty="0">
                <a:latin typeface="Calibri"/>
                <a:cs typeface="Calibri"/>
              </a:rPr>
              <a:t>Ιδιωτικό</a:t>
            </a:r>
            <a:r>
              <a:rPr sz="950" b="1" spc="-40" dirty="0">
                <a:latin typeface="Calibri"/>
                <a:cs typeface="Calibri"/>
              </a:rPr>
              <a:t> </a:t>
            </a:r>
            <a:r>
              <a:rPr sz="950" b="1" spc="35" dirty="0">
                <a:latin typeface="Calibri"/>
                <a:cs typeface="Calibri"/>
              </a:rPr>
              <a:t>κλειδί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3414395" y="5483542"/>
            <a:ext cx="40767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50" dirty="0">
                <a:solidFill>
                  <a:srgbClr val="931100"/>
                </a:solidFill>
                <a:latin typeface="Calibri"/>
                <a:cs typeface="Calibri"/>
              </a:rPr>
              <a:t>Κ</a:t>
            </a:r>
            <a:r>
              <a:rPr sz="800" b="1" spc="40" dirty="0">
                <a:solidFill>
                  <a:srgbClr val="931100"/>
                </a:solidFill>
                <a:latin typeface="Calibri"/>
                <a:cs typeface="Calibri"/>
              </a:rPr>
              <a:t>ε</a:t>
            </a:r>
            <a:r>
              <a:rPr sz="800" b="1" spc="25" dirty="0">
                <a:solidFill>
                  <a:srgbClr val="931100"/>
                </a:solidFill>
                <a:latin typeface="Calibri"/>
                <a:cs typeface="Calibri"/>
              </a:rPr>
              <a:t>ί</a:t>
            </a:r>
            <a:r>
              <a:rPr sz="800" b="1" spc="55" dirty="0">
                <a:solidFill>
                  <a:srgbClr val="931100"/>
                </a:solidFill>
                <a:latin typeface="Calibri"/>
                <a:cs typeface="Calibri"/>
              </a:rPr>
              <a:t>μ</a:t>
            </a:r>
            <a:r>
              <a:rPr sz="800" b="1" spc="45" dirty="0">
                <a:solidFill>
                  <a:srgbClr val="931100"/>
                </a:solidFill>
                <a:latin typeface="Calibri"/>
                <a:cs typeface="Calibri"/>
              </a:rPr>
              <a:t>εν</a:t>
            </a:r>
            <a:r>
              <a:rPr sz="800" b="1" spc="65" dirty="0">
                <a:solidFill>
                  <a:srgbClr val="931100"/>
                </a:solidFill>
                <a:latin typeface="Calibri"/>
                <a:cs typeface="Calibri"/>
              </a:rPr>
              <a:t>ο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4785995" y="5395912"/>
            <a:ext cx="763270" cy="347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100"/>
              </a:spcBef>
            </a:pPr>
            <a:r>
              <a:rPr sz="800" spc="75" dirty="0">
                <a:solidFill>
                  <a:srgbClr val="FFFFFF"/>
                </a:solidFill>
                <a:latin typeface="Calibri"/>
                <a:cs typeface="Calibri"/>
              </a:rPr>
              <a:t>Απο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κ</a:t>
            </a:r>
            <a:r>
              <a:rPr sz="800" spc="70" dirty="0">
                <a:solidFill>
                  <a:srgbClr val="FFFFFF"/>
                </a:solidFill>
                <a:latin typeface="Calibri"/>
                <a:cs typeface="Calibri"/>
              </a:rPr>
              <a:t>ρυ</a:t>
            </a:r>
            <a:r>
              <a:rPr sz="800" spc="75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800" spc="75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800" spc="60" dirty="0">
                <a:solidFill>
                  <a:srgbClr val="FFFFFF"/>
                </a:solidFill>
                <a:latin typeface="Calibri"/>
                <a:cs typeface="Calibri"/>
              </a:rPr>
              <a:t>γ</a:t>
            </a:r>
            <a:r>
              <a:rPr sz="800" spc="70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ά  </a:t>
            </a:r>
            <a:r>
              <a:rPr sz="800" spc="80" dirty="0">
                <a:solidFill>
                  <a:srgbClr val="FFFFFF"/>
                </a:solidFill>
                <a:latin typeface="Calibri"/>
                <a:cs typeface="Calibri"/>
              </a:rPr>
              <a:t>φηση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64" name="object 64"/>
          <p:cNvGrpSpPr/>
          <p:nvPr/>
        </p:nvGrpSpPr>
        <p:grpSpPr>
          <a:xfrm>
            <a:off x="1512887" y="5048567"/>
            <a:ext cx="1764030" cy="896619"/>
            <a:chOff x="1512887" y="5048567"/>
            <a:chExt cx="1764030" cy="896619"/>
          </a:xfrm>
        </p:grpSpPr>
        <p:sp>
          <p:nvSpPr>
            <p:cNvPr id="65" name="object 65"/>
            <p:cNvSpPr/>
            <p:nvPr/>
          </p:nvSpPr>
          <p:spPr>
            <a:xfrm>
              <a:off x="1760220" y="5213349"/>
              <a:ext cx="1252855" cy="723900"/>
            </a:xfrm>
            <a:custGeom>
              <a:avLst/>
              <a:gdLst/>
              <a:ahLst/>
              <a:cxnLst/>
              <a:rect l="l" t="t" r="r" b="b"/>
              <a:pathLst>
                <a:path w="1252855" h="723900">
                  <a:moveTo>
                    <a:pt x="1252855" y="0"/>
                  </a:moveTo>
                  <a:lnTo>
                    <a:pt x="0" y="0"/>
                  </a:lnTo>
                  <a:lnTo>
                    <a:pt x="0" y="723900"/>
                  </a:lnTo>
                  <a:lnTo>
                    <a:pt x="1252855" y="723900"/>
                  </a:lnTo>
                  <a:lnTo>
                    <a:pt x="125285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760220" y="5213349"/>
              <a:ext cx="1252855" cy="723900"/>
            </a:xfrm>
            <a:custGeom>
              <a:avLst/>
              <a:gdLst/>
              <a:ahLst/>
              <a:cxnLst/>
              <a:rect l="l" t="t" r="r" b="b"/>
              <a:pathLst>
                <a:path w="1252855" h="723900">
                  <a:moveTo>
                    <a:pt x="0" y="723900"/>
                  </a:moveTo>
                  <a:lnTo>
                    <a:pt x="1252855" y="723900"/>
                  </a:lnTo>
                  <a:lnTo>
                    <a:pt x="1252855" y="0"/>
                  </a:lnTo>
                  <a:lnTo>
                    <a:pt x="0" y="0"/>
                  </a:lnTo>
                  <a:lnTo>
                    <a:pt x="0" y="723900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2247900" y="5056504"/>
              <a:ext cx="274320" cy="227329"/>
            </a:xfrm>
            <a:custGeom>
              <a:avLst/>
              <a:gdLst/>
              <a:ahLst/>
              <a:cxnLst/>
              <a:rect l="l" t="t" r="r" b="b"/>
              <a:pathLst>
                <a:path w="274319" h="227329">
                  <a:moveTo>
                    <a:pt x="274319" y="113665"/>
                  </a:moveTo>
                  <a:lnTo>
                    <a:pt x="0" y="113665"/>
                  </a:lnTo>
                  <a:lnTo>
                    <a:pt x="137160" y="227012"/>
                  </a:lnTo>
                  <a:lnTo>
                    <a:pt x="274319" y="113665"/>
                  </a:lnTo>
                  <a:close/>
                </a:path>
                <a:path w="274319" h="227329">
                  <a:moveTo>
                    <a:pt x="205739" y="0"/>
                  </a:moveTo>
                  <a:lnTo>
                    <a:pt x="68580" y="0"/>
                  </a:lnTo>
                  <a:lnTo>
                    <a:pt x="68580" y="113665"/>
                  </a:lnTo>
                  <a:lnTo>
                    <a:pt x="205739" y="113665"/>
                  </a:lnTo>
                  <a:lnTo>
                    <a:pt x="205739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2247900" y="5056504"/>
              <a:ext cx="274320" cy="227329"/>
            </a:xfrm>
            <a:custGeom>
              <a:avLst/>
              <a:gdLst/>
              <a:ahLst/>
              <a:cxnLst/>
              <a:rect l="l" t="t" r="r" b="b"/>
              <a:pathLst>
                <a:path w="274319" h="227329">
                  <a:moveTo>
                    <a:pt x="274319" y="113665"/>
                  </a:moveTo>
                  <a:lnTo>
                    <a:pt x="137160" y="227012"/>
                  </a:lnTo>
                  <a:lnTo>
                    <a:pt x="0" y="113665"/>
                  </a:lnTo>
                  <a:lnTo>
                    <a:pt x="68580" y="113665"/>
                  </a:lnTo>
                  <a:lnTo>
                    <a:pt x="68580" y="0"/>
                  </a:lnTo>
                  <a:lnTo>
                    <a:pt x="205739" y="0"/>
                  </a:lnTo>
                  <a:lnTo>
                    <a:pt x="205739" y="113665"/>
                  </a:lnTo>
                  <a:lnTo>
                    <a:pt x="274319" y="113665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520825" y="5429884"/>
              <a:ext cx="213360" cy="291465"/>
            </a:xfrm>
            <a:custGeom>
              <a:avLst/>
              <a:gdLst/>
              <a:ahLst/>
              <a:cxnLst/>
              <a:rect l="l" t="t" r="r" b="b"/>
              <a:pathLst>
                <a:path w="213360" h="291464">
                  <a:moveTo>
                    <a:pt x="106680" y="0"/>
                  </a:moveTo>
                  <a:lnTo>
                    <a:pt x="106680" y="72707"/>
                  </a:lnTo>
                  <a:lnTo>
                    <a:pt x="0" y="72707"/>
                  </a:lnTo>
                  <a:lnTo>
                    <a:pt x="0" y="218439"/>
                  </a:lnTo>
                  <a:lnTo>
                    <a:pt x="106680" y="218439"/>
                  </a:lnTo>
                  <a:lnTo>
                    <a:pt x="106680" y="291147"/>
                  </a:lnTo>
                  <a:lnTo>
                    <a:pt x="213360" y="145414"/>
                  </a:lnTo>
                  <a:lnTo>
                    <a:pt x="1066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520825" y="5429884"/>
              <a:ext cx="213360" cy="291465"/>
            </a:xfrm>
            <a:custGeom>
              <a:avLst/>
              <a:gdLst/>
              <a:ahLst/>
              <a:cxnLst/>
              <a:rect l="l" t="t" r="r" b="b"/>
              <a:pathLst>
                <a:path w="213360" h="291464">
                  <a:moveTo>
                    <a:pt x="106680" y="0"/>
                  </a:moveTo>
                  <a:lnTo>
                    <a:pt x="213360" y="145414"/>
                  </a:lnTo>
                  <a:lnTo>
                    <a:pt x="106680" y="291147"/>
                  </a:lnTo>
                  <a:lnTo>
                    <a:pt x="106680" y="218439"/>
                  </a:lnTo>
                  <a:lnTo>
                    <a:pt x="0" y="218439"/>
                  </a:lnTo>
                  <a:lnTo>
                    <a:pt x="0" y="72707"/>
                  </a:lnTo>
                  <a:lnTo>
                    <a:pt x="106680" y="72707"/>
                  </a:lnTo>
                  <a:lnTo>
                    <a:pt x="106680" y="0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3055619" y="5419089"/>
              <a:ext cx="213360" cy="291465"/>
            </a:xfrm>
            <a:custGeom>
              <a:avLst/>
              <a:gdLst/>
              <a:ahLst/>
              <a:cxnLst/>
              <a:rect l="l" t="t" r="r" b="b"/>
              <a:pathLst>
                <a:path w="213360" h="291464">
                  <a:moveTo>
                    <a:pt x="106680" y="0"/>
                  </a:moveTo>
                  <a:lnTo>
                    <a:pt x="106680" y="72707"/>
                  </a:lnTo>
                  <a:lnTo>
                    <a:pt x="0" y="72707"/>
                  </a:lnTo>
                  <a:lnTo>
                    <a:pt x="0" y="218440"/>
                  </a:lnTo>
                  <a:lnTo>
                    <a:pt x="106680" y="218440"/>
                  </a:lnTo>
                  <a:lnTo>
                    <a:pt x="106680" y="291147"/>
                  </a:lnTo>
                  <a:lnTo>
                    <a:pt x="213359" y="145415"/>
                  </a:lnTo>
                  <a:lnTo>
                    <a:pt x="1066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3055619" y="5419089"/>
              <a:ext cx="213360" cy="291465"/>
            </a:xfrm>
            <a:custGeom>
              <a:avLst/>
              <a:gdLst/>
              <a:ahLst/>
              <a:cxnLst/>
              <a:rect l="l" t="t" r="r" b="b"/>
              <a:pathLst>
                <a:path w="213360" h="291464">
                  <a:moveTo>
                    <a:pt x="106680" y="0"/>
                  </a:moveTo>
                  <a:lnTo>
                    <a:pt x="213359" y="145415"/>
                  </a:lnTo>
                  <a:lnTo>
                    <a:pt x="106680" y="291147"/>
                  </a:lnTo>
                  <a:lnTo>
                    <a:pt x="106680" y="218440"/>
                  </a:lnTo>
                  <a:lnTo>
                    <a:pt x="0" y="218440"/>
                  </a:lnTo>
                  <a:lnTo>
                    <a:pt x="0" y="72707"/>
                  </a:lnTo>
                  <a:lnTo>
                    <a:pt x="106680" y="72707"/>
                  </a:lnTo>
                  <a:lnTo>
                    <a:pt x="106680" y="0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3" name="object 73"/>
          <p:cNvSpPr txBox="1"/>
          <p:nvPr/>
        </p:nvSpPr>
        <p:spPr>
          <a:xfrm>
            <a:off x="1982470" y="5395912"/>
            <a:ext cx="809625" cy="347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" marR="5080" indent="-11430">
              <a:lnSpc>
                <a:spcPct val="132300"/>
              </a:lnSpc>
              <a:spcBef>
                <a:spcPts val="100"/>
              </a:spcBef>
            </a:pPr>
            <a:r>
              <a:rPr sz="800" spc="45" dirty="0">
                <a:solidFill>
                  <a:srgbClr val="FFFFFF"/>
                </a:solidFill>
                <a:latin typeface="Calibri"/>
                <a:cs typeface="Calibri"/>
              </a:rPr>
              <a:t>Κ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ρυπ</a:t>
            </a:r>
            <a:r>
              <a:rPr sz="800" spc="35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γ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ρά</a:t>
            </a:r>
            <a:r>
              <a:rPr sz="800" spc="65" dirty="0">
                <a:solidFill>
                  <a:srgbClr val="FFFFFF"/>
                </a:solidFill>
                <a:latin typeface="Calibri"/>
                <a:cs typeface="Calibri"/>
              </a:rPr>
              <a:t>φ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η  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κρυπτοσύστημα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1061402" y="5490209"/>
            <a:ext cx="357505" cy="182245"/>
          </a:xfrm>
          <a:custGeom>
            <a:avLst/>
            <a:gdLst/>
            <a:ahLst/>
            <a:cxnLst/>
            <a:rect l="l" t="t" r="r" b="b"/>
            <a:pathLst>
              <a:path w="357505" h="182245">
                <a:moveTo>
                  <a:pt x="85407" y="0"/>
                </a:moveTo>
                <a:lnTo>
                  <a:pt x="52069" y="7302"/>
                </a:lnTo>
                <a:lnTo>
                  <a:pt x="25082" y="26669"/>
                </a:lnTo>
                <a:lnTo>
                  <a:pt x="6667" y="55562"/>
                </a:lnTo>
                <a:lnTo>
                  <a:pt x="0" y="90804"/>
                </a:lnTo>
                <a:lnTo>
                  <a:pt x="6667" y="126364"/>
                </a:lnTo>
                <a:lnTo>
                  <a:pt x="25082" y="155257"/>
                </a:lnTo>
                <a:lnTo>
                  <a:pt x="52069" y="174624"/>
                </a:lnTo>
                <a:lnTo>
                  <a:pt x="85407" y="181927"/>
                </a:lnTo>
                <a:lnTo>
                  <a:pt x="108584" y="178434"/>
                </a:lnTo>
                <a:lnTo>
                  <a:pt x="129540" y="168909"/>
                </a:lnTo>
                <a:lnTo>
                  <a:pt x="147002" y="153669"/>
                </a:lnTo>
                <a:lnTo>
                  <a:pt x="160337" y="134302"/>
                </a:lnTo>
                <a:lnTo>
                  <a:pt x="187007" y="134302"/>
                </a:lnTo>
                <a:lnTo>
                  <a:pt x="203200" y="116839"/>
                </a:lnTo>
                <a:lnTo>
                  <a:pt x="48894" y="116839"/>
                </a:lnTo>
                <a:lnTo>
                  <a:pt x="39369" y="114934"/>
                </a:lnTo>
                <a:lnTo>
                  <a:pt x="31432" y="109219"/>
                </a:lnTo>
                <a:lnTo>
                  <a:pt x="26352" y="100964"/>
                </a:lnTo>
                <a:lnTo>
                  <a:pt x="24447" y="90804"/>
                </a:lnTo>
                <a:lnTo>
                  <a:pt x="26352" y="80962"/>
                </a:lnTo>
                <a:lnTo>
                  <a:pt x="31432" y="72707"/>
                </a:lnTo>
                <a:lnTo>
                  <a:pt x="39369" y="66992"/>
                </a:lnTo>
                <a:lnTo>
                  <a:pt x="48894" y="65087"/>
                </a:lnTo>
                <a:lnTo>
                  <a:pt x="338137" y="65087"/>
                </a:lnTo>
                <a:lnTo>
                  <a:pt x="325119" y="47624"/>
                </a:lnTo>
                <a:lnTo>
                  <a:pt x="160337" y="47624"/>
                </a:lnTo>
                <a:lnTo>
                  <a:pt x="147002" y="28257"/>
                </a:lnTo>
                <a:lnTo>
                  <a:pt x="129540" y="13017"/>
                </a:lnTo>
                <a:lnTo>
                  <a:pt x="108584" y="3492"/>
                </a:lnTo>
                <a:lnTo>
                  <a:pt x="85407" y="0"/>
                </a:lnTo>
                <a:close/>
              </a:path>
              <a:path w="357505" h="182245">
                <a:moveTo>
                  <a:pt x="338137" y="65087"/>
                </a:moveTo>
                <a:lnTo>
                  <a:pt x="48894" y="65087"/>
                </a:lnTo>
                <a:lnTo>
                  <a:pt x="58102" y="66992"/>
                </a:lnTo>
                <a:lnTo>
                  <a:pt x="66040" y="72707"/>
                </a:lnTo>
                <a:lnTo>
                  <a:pt x="71119" y="80962"/>
                </a:lnTo>
                <a:lnTo>
                  <a:pt x="73025" y="90804"/>
                </a:lnTo>
                <a:lnTo>
                  <a:pt x="71119" y="100964"/>
                </a:lnTo>
                <a:lnTo>
                  <a:pt x="66040" y="109219"/>
                </a:lnTo>
                <a:lnTo>
                  <a:pt x="58102" y="114934"/>
                </a:lnTo>
                <a:lnTo>
                  <a:pt x="48894" y="116839"/>
                </a:lnTo>
                <a:lnTo>
                  <a:pt x="203200" y="116839"/>
                </a:lnTo>
                <a:lnTo>
                  <a:pt x="219392" y="134302"/>
                </a:lnTo>
                <a:lnTo>
                  <a:pt x="245744" y="106044"/>
                </a:lnTo>
                <a:lnTo>
                  <a:pt x="346075" y="106044"/>
                </a:lnTo>
                <a:lnTo>
                  <a:pt x="357504" y="90804"/>
                </a:lnTo>
                <a:lnTo>
                  <a:pt x="338137" y="65087"/>
                </a:lnTo>
                <a:close/>
              </a:path>
              <a:path w="357505" h="182245">
                <a:moveTo>
                  <a:pt x="298767" y="106044"/>
                </a:moveTo>
                <a:lnTo>
                  <a:pt x="245744" y="106044"/>
                </a:lnTo>
                <a:lnTo>
                  <a:pt x="272097" y="134302"/>
                </a:lnTo>
                <a:lnTo>
                  <a:pt x="298767" y="106044"/>
                </a:lnTo>
                <a:close/>
              </a:path>
              <a:path w="357505" h="182245">
                <a:moveTo>
                  <a:pt x="346075" y="106044"/>
                </a:moveTo>
                <a:lnTo>
                  <a:pt x="298767" y="106044"/>
                </a:lnTo>
                <a:lnTo>
                  <a:pt x="325119" y="134302"/>
                </a:lnTo>
                <a:lnTo>
                  <a:pt x="346075" y="106044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 txBox="1"/>
          <p:nvPr/>
        </p:nvSpPr>
        <p:spPr>
          <a:xfrm>
            <a:off x="11599544" y="57467"/>
            <a:ext cx="419100" cy="44259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045"/>
              </a:lnSpc>
            </a:pPr>
            <a:r>
              <a:rPr sz="3100" spc="14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3100" spc="-2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100" spc="165" dirty="0">
                <a:solidFill>
                  <a:srgbClr val="D8D8D8"/>
                </a:solidFill>
                <a:latin typeface="Calibri"/>
                <a:cs typeface="Calibri"/>
              </a:rPr>
              <a:t>ΕΥΑΊΣΘΗΤΩΝ</a:t>
            </a:r>
            <a:endParaRPr sz="3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308600" cy="6879590"/>
            <a:chOff x="6883400" y="0"/>
            <a:chExt cx="530860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7245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55025" y="5103812"/>
              <a:ext cx="2622867" cy="80454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942512" y="4778692"/>
              <a:ext cx="1363980" cy="650875"/>
            </a:xfrm>
            <a:custGeom>
              <a:avLst/>
              <a:gdLst/>
              <a:ahLst/>
              <a:cxnLst/>
              <a:rect l="l" t="t" r="r" b="b"/>
              <a:pathLst>
                <a:path w="1363979" h="650875">
                  <a:moveTo>
                    <a:pt x="325437" y="0"/>
                  </a:moveTo>
                  <a:lnTo>
                    <a:pt x="277495" y="3492"/>
                  </a:lnTo>
                  <a:lnTo>
                    <a:pt x="231457" y="13652"/>
                  </a:lnTo>
                  <a:lnTo>
                    <a:pt x="188277" y="30162"/>
                  </a:lnTo>
                  <a:lnTo>
                    <a:pt x="148272" y="52387"/>
                  </a:lnTo>
                  <a:lnTo>
                    <a:pt x="112077" y="79692"/>
                  </a:lnTo>
                  <a:lnTo>
                    <a:pt x="79692" y="112077"/>
                  </a:lnTo>
                  <a:lnTo>
                    <a:pt x="52387" y="148272"/>
                  </a:lnTo>
                  <a:lnTo>
                    <a:pt x="30162" y="188277"/>
                  </a:lnTo>
                  <a:lnTo>
                    <a:pt x="13652" y="231457"/>
                  </a:lnTo>
                  <a:lnTo>
                    <a:pt x="3492" y="277495"/>
                  </a:lnTo>
                  <a:lnTo>
                    <a:pt x="0" y="325437"/>
                  </a:lnTo>
                  <a:lnTo>
                    <a:pt x="3492" y="373697"/>
                  </a:lnTo>
                  <a:lnTo>
                    <a:pt x="13652" y="419417"/>
                  </a:lnTo>
                  <a:lnTo>
                    <a:pt x="30162" y="462597"/>
                  </a:lnTo>
                  <a:lnTo>
                    <a:pt x="52387" y="502602"/>
                  </a:lnTo>
                  <a:lnTo>
                    <a:pt x="79692" y="539115"/>
                  </a:lnTo>
                  <a:lnTo>
                    <a:pt x="112077" y="571182"/>
                  </a:lnTo>
                  <a:lnTo>
                    <a:pt x="148272" y="598487"/>
                  </a:lnTo>
                  <a:lnTo>
                    <a:pt x="188277" y="620712"/>
                  </a:lnTo>
                  <a:lnTo>
                    <a:pt x="231457" y="637222"/>
                  </a:lnTo>
                  <a:lnTo>
                    <a:pt x="277495" y="647382"/>
                  </a:lnTo>
                  <a:lnTo>
                    <a:pt x="325437" y="650875"/>
                  </a:lnTo>
                  <a:lnTo>
                    <a:pt x="377507" y="647065"/>
                  </a:lnTo>
                  <a:lnTo>
                    <a:pt x="426720" y="635000"/>
                  </a:lnTo>
                  <a:lnTo>
                    <a:pt x="472757" y="615950"/>
                  </a:lnTo>
                  <a:lnTo>
                    <a:pt x="514984" y="590550"/>
                  </a:lnTo>
                  <a:lnTo>
                    <a:pt x="552767" y="559117"/>
                  </a:lnTo>
                  <a:lnTo>
                    <a:pt x="585152" y="522287"/>
                  </a:lnTo>
                  <a:lnTo>
                    <a:pt x="612140" y="480377"/>
                  </a:lnTo>
                  <a:lnTo>
                    <a:pt x="713104" y="480377"/>
                  </a:lnTo>
                  <a:lnTo>
                    <a:pt x="775017" y="418465"/>
                  </a:lnTo>
                  <a:lnTo>
                    <a:pt x="186054" y="418465"/>
                  </a:lnTo>
                  <a:lnTo>
                    <a:pt x="149859" y="411162"/>
                  </a:lnTo>
                  <a:lnTo>
                    <a:pt x="120332" y="391160"/>
                  </a:lnTo>
                  <a:lnTo>
                    <a:pt x="100329" y="361632"/>
                  </a:lnTo>
                  <a:lnTo>
                    <a:pt x="93027" y="325437"/>
                  </a:lnTo>
                  <a:lnTo>
                    <a:pt x="100329" y="289242"/>
                  </a:lnTo>
                  <a:lnTo>
                    <a:pt x="120332" y="259715"/>
                  </a:lnTo>
                  <a:lnTo>
                    <a:pt x="149859" y="239712"/>
                  </a:lnTo>
                  <a:lnTo>
                    <a:pt x="186054" y="232410"/>
                  </a:lnTo>
                  <a:lnTo>
                    <a:pt x="1289684" y="232410"/>
                  </a:lnTo>
                  <a:lnTo>
                    <a:pt x="1239837" y="170497"/>
                  </a:lnTo>
                  <a:lnTo>
                    <a:pt x="612140" y="170497"/>
                  </a:lnTo>
                  <a:lnTo>
                    <a:pt x="585152" y="128905"/>
                  </a:lnTo>
                  <a:lnTo>
                    <a:pt x="552767" y="92075"/>
                  </a:lnTo>
                  <a:lnTo>
                    <a:pt x="514984" y="60325"/>
                  </a:lnTo>
                  <a:lnTo>
                    <a:pt x="472757" y="34925"/>
                  </a:lnTo>
                  <a:lnTo>
                    <a:pt x="426720" y="15875"/>
                  </a:lnTo>
                  <a:lnTo>
                    <a:pt x="377507" y="4127"/>
                  </a:lnTo>
                  <a:lnTo>
                    <a:pt x="325437" y="0"/>
                  </a:lnTo>
                  <a:close/>
                </a:path>
                <a:path w="1363979" h="650875">
                  <a:moveTo>
                    <a:pt x="1289684" y="232410"/>
                  </a:moveTo>
                  <a:lnTo>
                    <a:pt x="186054" y="232410"/>
                  </a:lnTo>
                  <a:lnTo>
                    <a:pt x="222250" y="239712"/>
                  </a:lnTo>
                  <a:lnTo>
                    <a:pt x="251777" y="259715"/>
                  </a:lnTo>
                  <a:lnTo>
                    <a:pt x="271779" y="289242"/>
                  </a:lnTo>
                  <a:lnTo>
                    <a:pt x="279082" y="325437"/>
                  </a:lnTo>
                  <a:lnTo>
                    <a:pt x="271779" y="361632"/>
                  </a:lnTo>
                  <a:lnTo>
                    <a:pt x="251777" y="391160"/>
                  </a:lnTo>
                  <a:lnTo>
                    <a:pt x="222250" y="411162"/>
                  </a:lnTo>
                  <a:lnTo>
                    <a:pt x="186054" y="418465"/>
                  </a:lnTo>
                  <a:lnTo>
                    <a:pt x="775017" y="418465"/>
                  </a:lnTo>
                  <a:lnTo>
                    <a:pt x="836929" y="480377"/>
                  </a:lnTo>
                  <a:lnTo>
                    <a:pt x="937577" y="379730"/>
                  </a:lnTo>
                  <a:lnTo>
                    <a:pt x="1320482" y="379730"/>
                  </a:lnTo>
                  <a:lnTo>
                    <a:pt x="1363979" y="325437"/>
                  </a:lnTo>
                  <a:lnTo>
                    <a:pt x="1289684" y="232410"/>
                  </a:lnTo>
                  <a:close/>
                </a:path>
                <a:path w="1363979" h="650875">
                  <a:moveTo>
                    <a:pt x="1139190" y="379730"/>
                  </a:moveTo>
                  <a:lnTo>
                    <a:pt x="937577" y="379730"/>
                  </a:lnTo>
                  <a:lnTo>
                    <a:pt x="1038542" y="480377"/>
                  </a:lnTo>
                  <a:lnTo>
                    <a:pt x="1139190" y="379730"/>
                  </a:lnTo>
                  <a:close/>
                </a:path>
                <a:path w="1363979" h="650875">
                  <a:moveTo>
                    <a:pt x="1320482" y="379730"/>
                  </a:moveTo>
                  <a:lnTo>
                    <a:pt x="1139190" y="379730"/>
                  </a:lnTo>
                  <a:lnTo>
                    <a:pt x="1239837" y="480377"/>
                  </a:lnTo>
                  <a:lnTo>
                    <a:pt x="1320482" y="379730"/>
                  </a:lnTo>
                  <a:close/>
                </a:path>
              </a:pathLst>
            </a:custGeom>
            <a:solidFill>
              <a:srgbClr val="00AF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64335" y="2274887"/>
            <a:ext cx="1208405" cy="841375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2967354" y="2274887"/>
            <a:ext cx="3234055" cy="815340"/>
            <a:chOff x="2967354" y="2274887"/>
            <a:chExt cx="3234055" cy="815340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30787" y="2274887"/>
              <a:ext cx="1170304" cy="81533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67354" y="2835909"/>
              <a:ext cx="2037715" cy="22415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85769" y="2863215"/>
              <a:ext cx="1959927" cy="13716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985769" y="2863215"/>
              <a:ext cx="1960245" cy="137160"/>
            </a:xfrm>
            <a:custGeom>
              <a:avLst/>
              <a:gdLst/>
              <a:ahLst/>
              <a:cxnLst/>
              <a:rect l="l" t="t" r="r" b="b"/>
              <a:pathLst>
                <a:path w="1960245" h="137160">
                  <a:moveTo>
                    <a:pt x="17144" y="0"/>
                  </a:moveTo>
                  <a:lnTo>
                    <a:pt x="33019" y="41910"/>
                  </a:lnTo>
                  <a:lnTo>
                    <a:pt x="33019" y="95250"/>
                  </a:lnTo>
                  <a:lnTo>
                    <a:pt x="17144" y="137160"/>
                  </a:lnTo>
                  <a:lnTo>
                    <a:pt x="10477" y="131762"/>
                  </a:lnTo>
                  <a:lnTo>
                    <a:pt x="5080" y="117157"/>
                  </a:lnTo>
                  <a:lnTo>
                    <a:pt x="1269" y="95250"/>
                  </a:lnTo>
                  <a:lnTo>
                    <a:pt x="0" y="68580"/>
                  </a:lnTo>
                  <a:lnTo>
                    <a:pt x="1269" y="41910"/>
                  </a:lnTo>
                  <a:lnTo>
                    <a:pt x="5080" y="20002"/>
                  </a:lnTo>
                  <a:lnTo>
                    <a:pt x="10477" y="5397"/>
                  </a:lnTo>
                  <a:lnTo>
                    <a:pt x="17144" y="0"/>
                  </a:lnTo>
                  <a:lnTo>
                    <a:pt x="1942782" y="0"/>
                  </a:lnTo>
                  <a:lnTo>
                    <a:pt x="1949450" y="5397"/>
                  </a:lnTo>
                  <a:lnTo>
                    <a:pt x="1954847" y="20002"/>
                  </a:lnTo>
                  <a:lnTo>
                    <a:pt x="1958657" y="41910"/>
                  </a:lnTo>
                  <a:lnTo>
                    <a:pt x="1959927" y="68580"/>
                  </a:lnTo>
                  <a:lnTo>
                    <a:pt x="1958657" y="95250"/>
                  </a:lnTo>
                  <a:lnTo>
                    <a:pt x="1954847" y="117157"/>
                  </a:lnTo>
                  <a:lnTo>
                    <a:pt x="1949450" y="131762"/>
                  </a:lnTo>
                  <a:lnTo>
                    <a:pt x="1942782" y="137160"/>
                  </a:lnTo>
                  <a:lnTo>
                    <a:pt x="17144" y="137160"/>
                  </a:lnTo>
                </a:path>
              </a:pathLst>
            </a:custGeom>
            <a:ln w="12700">
              <a:solidFill>
                <a:srgbClr val="FFB8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381885" y="3108325"/>
            <a:ext cx="288925" cy="243204"/>
            <a:chOff x="2381885" y="3108325"/>
            <a:chExt cx="288925" cy="243204"/>
          </a:xfrm>
        </p:grpSpPr>
        <p:sp>
          <p:nvSpPr>
            <p:cNvPr id="16" name="object 16"/>
            <p:cNvSpPr/>
            <p:nvPr/>
          </p:nvSpPr>
          <p:spPr>
            <a:xfrm>
              <a:off x="2389822" y="3116262"/>
              <a:ext cx="273050" cy="227329"/>
            </a:xfrm>
            <a:custGeom>
              <a:avLst/>
              <a:gdLst/>
              <a:ahLst/>
              <a:cxnLst/>
              <a:rect l="l" t="t" r="r" b="b"/>
              <a:pathLst>
                <a:path w="273050" h="227329">
                  <a:moveTo>
                    <a:pt x="204469" y="113664"/>
                  </a:moveTo>
                  <a:lnTo>
                    <a:pt x="68262" y="113664"/>
                  </a:lnTo>
                  <a:lnTo>
                    <a:pt x="68262" y="227012"/>
                  </a:lnTo>
                  <a:lnTo>
                    <a:pt x="204469" y="227012"/>
                  </a:lnTo>
                  <a:lnTo>
                    <a:pt x="204469" y="113664"/>
                  </a:lnTo>
                  <a:close/>
                </a:path>
                <a:path w="273050" h="227329">
                  <a:moveTo>
                    <a:pt x="136525" y="0"/>
                  </a:moveTo>
                  <a:lnTo>
                    <a:pt x="0" y="113664"/>
                  </a:lnTo>
                  <a:lnTo>
                    <a:pt x="272732" y="113664"/>
                  </a:lnTo>
                  <a:lnTo>
                    <a:pt x="13652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389822" y="3116262"/>
              <a:ext cx="273050" cy="227329"/>
            </a:xfrm>
            <a:custGeom>
              <a:avLst/>
              <a:gdLst/>
              <a:ahLst/>
              <a:cxnLst/>
              <a:rect l="l" t="t" r="r" b="b"/>
              <a:pathLst>
                <a:path w="273050" h="227329">
                  <a:moveTo>
                    <a:pt x="0" y="113664"/>
                  </a:moveTo>
                  <a:lnTo>
                    <a:pt x="136525" y="0"/>
                  </a:lnTo>
                  <a:lnTo>
                    <a:pt x="272732" y="113664"/>
                  </a:lnTo>
                  <a:lnTo>
                    <a:pt x="204469" y="113664"/>
                  </a:lnTo>
                  <a:lnTo>
                    <a:pt x="204469" y="227012"/>
                  </a:lnTo>
                  <a:lnTo>
                    <a:pt x="68262" y="227012"/>
                  </a:lnTo>
                  <a:lnTo>
                    <a:pt x="68262" y="113664"/>
                  </a:lnTo>
                  <a:lnTo>
                    <a:pt x="0" y="113664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5150802" y="3064192"/>
            <a:ext cx="288925" cy="241300"/>
            <a:chOff x="5150802" y="3064192"/>
            <a:chExt cx="288925" cy="241300"/>
          </a:xfrm>
        </p:grpSpPr>
        <p:sp>
          <p:nvSpPr>
            <p:cNvPr id="19" name="object 19"/>
            <p:cNvSpPr/>
            <p:nvPr/>
          </p:nvSpPr>
          <p:spPr>
            <a:xfrm>
              <a:off x="5158740" y="3072129"/>
              <a:ext cx="273050" cy="225425"/>
            </a:xfrm>
            <a:custGeom>
              <a:avLst/>
              <a:gdLst/>
              <a:ahLst/>
              <a:cxnLst/>
              <a:rect l="l" t="t" r="r" b="b"/>
              <a:pathLst>
                <a:path w="273050" h="225425">
                  <a:moveTo>
                    <a:pt x="204470" y="112712"/>
                  </a:moveTo>
                  <a:lnTo>
                    <a:pt x="68262" y="112712"/>
                  </a:lnTo>
                  <a:lnTo>
                    <a:pt x="68262" y="225425"/>
                  </a:lnTo>
                  <a:lnTo>
                    <a:pt x="204470" y="225425"/>
                  </a:lnTo>
                  <a:lnTo>
                    <a:pt x="204470" y="112712"/>
                  </a:lnTo>
                  <a:close/>
                </a:path>
                <a:path w="273050" h="225425">
                  <a:moveTo>
                    <a:pt x="136525" y="0"/>
                  </a:moveTo>
                  <a:lnTo>
                    <a:pt x="0" y="112712"/>
                  </a:lnTo>
                  <a:lnTo>
                    <a:pt x="272732" y="112712"/>
                  </a:lnTo>
                  <a:lnTo>
                    <a:pt x="13652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158740" y="3072129"/>
              <a:ext cx="273050" cy="225425"/>
            </a:xfrm>
            <a:custGeom>
              <a:avLst/>
              <a:gdLst/>
              <a:ahLst/>
              <a:cxnLst/>
              <a:rect l="l" t="t" r="r" b="b"/>
              <a:pathLst>
                <a:path w="273050" h="225425">
                  <a:moveTo>
                    <a:pt x="0" y="112712"/>
                  </a:moveTo>
                  <a:lnTo>
                    <a:pt x="136525" y="0"/>
                  </a:lnTo>
                  <a:lnTo>
                    <a:pt x="272732" y="112712"/>
                  </a:lnTo>
                  <a:lnTo>
                    <a:pt x="204470" y="112712"/>
                  </a:lnTo>
                  <a:lnTo>
                    <a:pt x="204470" y="225425"/>
                  </a:lnTo>
                  <a:lnTo>
                    <a:pt x="68262" y="225425"/>
                  </a:lnTo>
                  <a:lnTo>
                    <a:pt x="68262" y="112712"/>
                  </a:lnTo>
                  <a:lnTo>
                    <a:pt x="0" y="112712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1656397" y="3634104"/>
            <a:ext cx="1764030" cy="895350"/>
            <a:chOff x="1656397" y="3634104"/>
            <a:chExt cx="1764030" cy="895350"/>
          </a:xfrm>
        </p:grpSpPr>
        <p:sp>
          <p:nvSpPr>
            <p:cNvPr id="22" name="object 22"/>
            <p:cNvSpPr/>
            <p:nvPr/>
          </p:nvSpPr>
          <p:spPr>
            <a:xfrm>
              <a:off x="1902142" y="3797299"/>
              <a:ext cx="1254125" cy="723900"/>
            </a:xfrm>
            <a:custGeom>
              <a:avLst/>
              <a:gdLst/>
              <a:ahLst/>
              <a:cxnLst/>
              <a:rect l="l" t="t" r="r" b="b"/>
              <a:pathLst>
                <a:path w="1254125" h="723900">
                  <a:moveTo>
                    <a:pt x="1254125" y="0"/>
                  </a:moveTo>
                  <a:lnTo>
                    <a:pt x="0" y="0"/>
                  </a:lnTo>
                  <a:lnTo>
                    <a:pt x="0" y="723900"/>
                  </a:lnTo>
                  <a:lnTo>
                    <a:pt x="1254125" y="723900"/>
                  </a:lnTo>
                  <a:lnTo>
                    <a:pt x="125412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902142" y="3797299"/>
              <a:ext cx="1254125" cy="723900"/>
            </a:xfrm>
            <a:custGeom>
              <a:avLst/>
              <a:gdLst/>
              <a:ahLst/>
              <a:cxnLst/>
              <a:rect l="l" t="t" r="r" b="b"/>
              <a:pathLst>
                <a:path w="1254125" h="723900">
                  <a:moveTo>
                    <a:pt x="0" y="723900"/>
                  </a:moveTo>
                  <a:lnTo>
                    <a:pt x="1254125" y="723900"/>
                  </a:lnTo>
                  <a:lnTo>
                    <a:pt x="1254125" y="0"/>
                  </a:lnTo>
                  <a:lnTo>
                    <a:pt x="0" y="0"/>
                  </a:lnTo>
                  <a:lnTo>
                    <a:pt x="0" y="723900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391410" y="3642042"/>
              <a:ext cx="273050" cy="225425"/>
            </a:xfrm>
            <a:custGeom>
              <a:avLst/>
              <a:gdLst/>
              <a:ahLst/>
              <a:cxnLst/>
              <a:rect l="l" t="t" r="r" b="b"/>
              <a:pathLst>
                <a:path w="273050" h="225425">
                  <a:moveTo>
                    <a:pt x="272732" y="112712"/>
                  </a:moveTo>
                  <a:lnTo>
                    <a:pt x="0" y="112712"/>
                  </a:lnTo>
                  <a:lnTo>
                    <a:pt x="136525" y="225425"/>
                  </a:lnTo>
                  <a:lnTo>
                    <a:pt x="272732" y="112712"/>
                  </a:lnTo>
                  <a:close/>
                </a:path>
                <a:path w="273050" h="225425">
                  <a:moveTo>
                    <a:pt x="204469" y="0"/>
                  </a:moveTo>
                  <a:lnTo>
                    <a:pt x="68262" y="0"/>
                  </a:lnTo>
                  <a:lnTo>
                    <a:pt x="68262" y="112712"/>
                  </a:lnTo>
                  <a:lnTo>
                    <a:pt x="204469" y="112712"/>
                  </a:lnTo>
                  <a:lnTo>
                    <a:pt x="204469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391410" y="3642042"/>
              <a:ext cx="273050" cy="225425"/>
            </a:xfrm>
            <a:custGeom>
              <a:avLst/>
              <a:gdLst/>
              <a:ahLst/>
              <a:cxnLst/>
              <a:rect l="l" t="t" r="r" b="b"/>
              <a:pathLst>
                <a:path w="273050" h="225425">
                  <a:moveTo>
                    <a:pt x="272732" y="112712"/>
                  </a:moveTo>
                  <a:lnTo>
                    <a:pt x="136525" y="225425"/>
                  </a:lnTo>
                  <a:lnTo>
                    <a:pt x="0" y="112712"/>
                  </a:lnTo>
                  <a:lnTo>
                    <a:pt x="68262" y="112712"/>
                  </a:lnTo>
                  <a:lnTo>
                    <a:pt x="68262" y="0"/>
                  </a:lnTo>
                  <a:lnTo>
                    <a:pt x="204469" y="0"/>
                  </a:lnTo>
                  <a:lnTo>
                    <a:pt x="204469" y="112712"/>
                  </a:lnTo>
                  <a:lnTo>
                    <a:pt x="272732" y="112712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664335" y="4013834"/>
              <a:ext cx="213360" cy="291465"/>
            </a:xfrm>
            <a:custGeom>
              <a:avLst/>
              <a:gdLst/>
              <a:ahLst/>
              <a:cxnLst/>
              <a:rect l="l" t="t" r="r" b="b"/>
              <a:pathLst>
                <a:path w="213360" h="291464">
                  <a:moveTo>
                    <a:pt x="106679" y="0"/>
                  </a:moveTo>
                  <a:lnTo>
                    <a:pt x="106679" y="72707"/>
                  </a:lnTo>
                  <a:lnTo>
                    <a:pt x="0" y="72707"/>
                  </a:lnTo>
                  <a:lnTo>
                    <a:pt x="0" y="218439"/>
                  </a:lnTo>
                  <a:lnTo>
                    <a:pt x="106679" y="218439"/>
                  </a:lnTo>
                  <a:lnTo>
                    <a:pt x="106679" y="291147"/>
                  </a:lnTo>
                  <a:lnTo>
                    <a:pt x="213359" y="145414"/>
                  </a:lnTo>
                  <a:lnTo>
                    <a:pt x="106679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664335" y="4013834"/>
              <a:ext cx="213360" cy="291465"/>
            </a:xfrm>
            <a:custGeom>
              <a:avLst/>
              <a:gdLst/>
              <a:ahLst/>
              <a:cxnLst/>
              <a:rect l="l" t="t" r="r" b="b"/>
              <a:pathLst>
                <a:path w="213360" h="291464">
                  <a:moveTo>
                    <a:pt x="106679" y="0"/>
                  </a:moveTo>
                  <a:lnTo>
                    <a:pt x="213359" y="145414"/>
                  </a:lnTo>
                  <a:lnTo>
                    <a:pt x="106679" y="291147"/>
                  </a:lnTo>
                  <a:lnTo>
                    <a:pt x="106679" y="218439"/>
                  </a:lnTo>
                  <a:lnTo>
                    <a:pt x="0" y="218439"/>
                  </a:lnTo>
                  <a:lnTo>
                    <a:pt x="0" y="72707"/>
                  </a:lnTo>
                  <a:lnTo>
                    <a:pt x="106679" y="72707"/>
                  </a:lnTo>
                  <a:lnTo>
                    <a:pt x="106679" y="0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199130" y="4004627"/>
              <a:ext cx="213360" cy="291465"/>
            </a:xfrm>
            <a:custGeom>
              <a:avLst/>
              <a:gdLst/>
              <a:ahLst/>
              <a:cxnLst/>
              <a:rect l="l" t="t" r="r" b="b"/>
              <a:pathLst>
                <a:path w="213360" h="291464">
                  <a:moveTo>
                    <a:pt x="106680" y="0"/>
                  </a:moveTo>
                  <a:lnTo>
                    <a:pt x="106680" y="72707"/>
                  </a:lnTo>
                  <a:lnTo>
                    <a:pt x="0" y="72707"/>
                  </a:lnTo>
                  <a:lnTo>
                    <a:pt x="0" y="218440"/>
                  </a:lnTo>
                  <a:lnTo>
                    <a:pt x="106680" y="218440"/>
                  </a:lnTo>
                  <a:lnTo>
                    <a:pt x="106680" y="291147"/>
                  </a:lnTo>
                  <a:lnTo>
                    <a:pt x="213359" y="145415"/>
                  </a:lnTo>
                  <a:lnTo>
                    <a:pt x="1066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199130" y="4004627"/>
              <a:ext cx="213360" cy="291465"/>
            </a:xfrm>
            <a:custGeom>
              <a:avLst/>
              <a:gdLst/>
              <a:ahLst/>
              <a:cxnLst/>
              <a:rect l="l" t="t" r="r" b="b"/>
              <a:pathLst>
                <a:path w="213360" h="291464">
                  <a:moveTo>
                    <a:pt x="106680" y="0"/>
                  </a:moveTo>
                  <a:lnTo>
                    <a:pt x="213359" y="145415"/>
                  </a:lnTo>
                  <a:lnTo>
                    <a:pt x="106680" y="291147"/>
                  </a:lnTo>
                  <a:lnTo>
                    <a:pt x="106680" y="218440"/>
                  </a:lnTo>
                  <a:lnTo>
                    <a:pt x="0" y="218440"/>
                  </a:lnTo>
                  <a:lnTo>
                    <a:pt x="0" y="72707"/>
                  </a:lnTo>
                  <a:lnTo>
                    <a:pt x="106680" y="72707"/>
                  </a:lnTo>
                  <a:lnTo>
                    <a:pt x="106680" y="0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3786822" y="3082289"/>
            <a:ext cx="256540" cy="948690"/>
            <a:chOff x="3786822" y="3082289"/>
            <a:chExt cx="256540" cy="948690"/>
          </a:xfrm>
        </p:grpSpPr>
        <p:sp>
          <p:nvSpPr>
            <p:cNvPr id="31" name="object 31"/>
            <p:cNvSpPr/>
            <p:nvPr/>
          </p:nvSpPr>
          <p:spPr>
            <a:xfrm>
              <a:off x="3794759" y="3090227"/>
              <a:ext cx="240665" cy="932815"/>
            </a:xfrm>
            <a:custGeom>
              <a:avLst/>
              <a:gdLst/>
              <a:ahLst/>
              <a:cxnLst/>
              <a:rect l="l" t="t" r="r" b="b"/>
              <a:pathLst>
                <a:path w="240664" h="932814">
                  <a:moveTo>
                    <a:pt x="180657" y="120332"/>
                  </a:moveTo>
                  <a:lnTo>
                    <a:pt x="60325" y="120332"/>
                  </a:lnTo>
                  <a:lnTo>
                    <a:pt x="60325" y="932815"/>
                  </a:lnTo>
                  <a:lnTo>
                    <a:pt x="180657" y="932815"/>
                  </a:lnTo>
                  <a:lnTo>
                    <a:pt x="180657" y="120332"/>
                  </a:lnTo>
                  <a:close/>
                </a:path>
                <a:path w="240664" h="932814">
                  <a:moveTo>
                    <a:pt x="120332" y="0"/>
                  </a:moveTo>
                  <a:lnTo>
                    <a:pt x="0" y="120332"/>
                  </a:lnTo>
                  <a:lnTo>
                    <a:pt x="240664" y="120332"/>
                  </a:lnTo>
                  <a:lnTo>
                    <a:pt x="12033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794759" y="3090227"/>
              <a:ext cx="240665" cy="932815"/>
            </a:xfrm>
            <a:custGeom>
              <a:avLst/>
              <a:gdLst/>
              <a:ahLst/>
              <a:cxnLst/>
              <a:rect l="l" t="t" r="r" b="b"/>
              <a:pathLst>
                <a:path w="240664" h="932814">
                  <a:moveTo>
                    <a:pt x="0" y="120332"/>
                  </a:moveTo>
                  <a:lnTo>
                    <a:pt x="120332" y="0"/>
                  </a:lnTo>
                  <a:lnTo>
                    <a:pt x="240664" y="120332"/>
                  </a:lnTo>
                  <a:lnTo>
                    <a:pt x="180657" y="120332"/>
                  </a:lnTo>
                  <a:lnTo>
                    <a:pt x="180657" y="932815"/>
                  </a:lnTo>
                  <a:lnTo>
                    <a:pt x="60325" y="932815"/>
                  </a:lnTo>
                  <a:lnTo>
                    <a:pt x="60325" y="120332"/>
                  </a:lnTo>
                  <a:lnTo>
                    <a:pt x="0" y="120332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" name="object 33"/>
          <p:cNvGrpSpPr/>
          <p:nvPr/>
        </p:nvGrpSpPr>
        <p:grpSpPr>
          <a:xfrm>
            <a:off x="2327910" y="2491739"/>
            <a:ext cx="476250" cy="599440"/>
            <a:chOff x="2327910" y="2491739"/>
            <a:chExt cx="476250" cy="599440"/>
          </a:xfrm>
        </p:grpSpPr>
        <p:pic>
          <p:nvPicPr>
            <p:cNvPr id="34" name="object 3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47290" y="2659697"/>
              <a:ext cx="237807" cy="119062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2327910" y="2491739"/>
              <a:ext cx="379095" cy="599440"/>
            </a:xfrm>
            <a:custGeom>
              <a:avLst/>
              <a:gdLst/>
              <a:ahLst/>
              <a:cxnLst/>
              <a:rect l="l" t="t" r="r" b="b"/>
              <a:pathLst>
                <a:path w="379094" h="599439">
                  <a:moveTo>
                    <a:pt x="104139" y="251777"/>
                  </a:moveTo>
                  <a:lnTo>
                    <a:pt x="0" y="251777"/>
                  </a:lnTo>
                  <a:lnTo>
                    <a:pt x="0" y="279717"/>
                  </a:lnTo>
                  <a:lnTo>
                    <a:pt x="2539" y="295275"/>
                  </a:lnTo>
                  <a:lnTo>
                    <a:pt x="10159" y="308927"/>
                  </a:lnTo>
                  <a:lnTo>
                    <a:pt x="21589" y="319722"/>
                  </a:lnTo>
                  <a:lnTo>
                    <a:pt x="36829" y="326707"/>
                  </a:lnTo>
                  <a:lnTo>
                    <a:pt x="36896" y="423862"/>
                  </a:lnTo>
                  <a:lnTo>
                    <a:pt x="39687" y="437197"/>
                  </a:lnTo>
                  <a:lnTo>
                    <a:pt x="47942" y="448310"/>
                  </a:lnTo>
                  <a:lnTo>
                    <a:pt x="60007" y="455612"/>
                  </a:lnTo>
                  <a:lnTo>
                    <a:pt x="74294" y="458152"/>
                  </a:lnTo>
                  <a:lnTo>
                    <a:pt x="141922" y="458152"/>
                  </a:lnTo>
                  <a:lnTo>
                    <a:pt x="148589" y="464502"/>
                  </a:lnTo>
                  <a:lnTo>
                    <a:pt x="148589" y="599122"/>
                  </a:lnTo>
                  <a:lnTo>
                    <a:pt x="178434" y="599122"/>
                  </a:lnTo>
                  <a:lnTo>
                    <a:pt x="178434" y="465137"/>
                  </a:lnTo>
                  <a:lnTo>
                    <a:pt x="175577" y="451485"/>
                  </a:lnTo>
                  <a:lnTo>
                    <a:pt x="167639" y="440372"/>
                  </a:lnTo>
                  <a:lnTo>
                    <a:pt x="155892" y="433070"/>
                  </a:lnTo>
                  <a:lnTo>
                    <a:pt x="141287" y="430212"/>
                  </a:lnTo>
                  <a:lnTo>
                    <a:pt x="73025" y="430212"/>
                  </a:lnTo>
                  <a:lnTo>
                    <a:pt x="66357" y="423862"/>
                  </a:lnTo>
                  <a:lnTo>
                    <a:pt x="66357" y="327025"/>
                  </a:lnTo>
                  <a:lnTo>
                    <a:pt x="81914" y="320039"/>
                  </a:lnTo>
                  <a:lnTo>
                    <a:pt x="93662" y="309245"/>
                  </a:lnTo>
                  <a:lnTo>
                    <a:pt x="101282" y="295592"/>
                  </a:lnTo>
                  <a:lnTo>
                    <a:pt x="104139" y="279717"/>
                  </a:lnTo>
                  <a:lnTo>
                    <a:pt x="104139" y="251777"/>
                  </a:lnTo>
                  <a:close/>
                </a:path>
                <a:path w="379094" h="599439">
                  <a:moveTo>
                    <a:pt x="31750" y="206375"/>
                  </a:moveTo>
                  <a:lnTo>
                    <a:pt x="19367" y="206375"/>
                  </a:lnTo>
                  <a:lnTo>
                    <a:pt x="14287" y="211137"/>
                  </a:lnTo>
                  <a:lnTo>
                    <a:pt x="14287" y="251777"/>
                  </a:lnTo>
                  <a:lnTo>
                    <a:pt x="36829" y="251777"/>
                  </a:lnTo>
                  <a:lnTo>
                    <a:pt x="36829" y="211137"/>
                  </a:lnTo>
                  <a:lnTo>
                    <a:pt x="31750" y="206375"/>
                  </a:lnTo>
                  <a:close/>
                </a:path>
                <a:path w="379094" h="599439">
                  <a:moveTo>
                    <a:pt x="84137" y="206375"/>
                  </a:moveTo>
                  <a:lnTo>
                    <a:pt x="72072" y="206375"/>
                  </a:lnTo>
                  <a:lnTo>
                    <a:pt x="66992" y="211137"/>
                  </a:lnTo>
                  <a:lnTo>
                    <a:pt x="66992" y="251777"/>
                  </a:lnTo>
                  <a:lnTo>
                    <a:pt x="89217" y="251777"/>
                  </a:lnTo>
                  <a:lnTo>
                    <a:pt x="89217" y="211137"/>
                  </a:lnTo>
                  <a:lnTo>
                    <a:pt x="84137" y="206375"/>
                  </a:lnTo>
                  <a:close/>
                </a:path>
                <a:path w="379094" h="599439">
                  <a:moveTo>
                    <a:pt x="372427" y="119062"/>
                  </a:moveTo>
                  <a:lnTo>
                    <a:pt x="103187" y="119062"/>
                  </a:lnTo>
                  <a:lnTo>
                    <a:pt x="96519" y="125095"/>
                  </a:lnTo>
                  <a:lnTo>
                    <a:pt x="96519" y="140652"/>
                  </a:lnTo>
                  <a:lnTo>
                    <a:pt x="103187" y="147002"/>
                  </a:lnTo>
                  <a:lnTo>
                    <a:pt x="372427" y="147002"/>
                  </a:lnTo>
                  <a:lnTo>
                    <a:pt x="379094" y="140652"/>
                  </a:lnTo>
                  <a:lnTo>
                    <a:pt x="379094" y="125095"/>
                  </a:lnTo>
                  <a:lnTo>
                    <a:pt x="372427" y="119062"/>
                  </a:lnTo>
                  <a:close/>
                </a:path>
                <a:path w="379094" h="599439">
                  <a:moveTo>
                    <a:pt x="181927" y="27305"/>
                  </a:moveTo>
                  <a:lnTo>
                    <a:pt x="157162" y="43814"/>
                  </a:lnTo>
                  <a:lnTo>
                    <a:pt x="138112" y="65405"/>
                  </a:lnTo>
                  <a:lnTo>
                    <a:pt x="125094" y="90805"/>
                  </a:lnTo>
                  <a:lnTo>
                    <a:pt x="119379" y="119062"/>
                  </a:lnTo>
                  <a:lnTo>
                    <a:pt x="356869" y="119062"/>
                  </a:lnTo>
                  <a:lnTo>
                    <a:pt x="355600" y="112077"/>
                  </a:lnTo>
                  <a:lnTo>
                    <a:pt x="229234" y="112077"/>
                  </a:lnTo>
                  <a:lnTo>
                    <a:pt x="237807" y="79057"/>
                  </a:lnTo>
                  <a:lnTo>
                    <a:pt x="225425" y="79057"/>
                  </a:lnTo>
                  <a:lnTo>
                    <a:pt x="225754" y="77152"/>
                  </a:lnTo>
                  <a:lnTo>
                    <a:pt x="197167" y="77152"/>
                  </a:lnTo>
                  <a:lnTo>
                    <a:pt x="194309" y="74930"/>
                  </a:lnTo>
                  <a:lnTo>
                    <a:pt x="181927" y="27305"/>
                  </a:lnTo>
                  <a:close/>
                </a:path>
                <a:path w="379094" h="599439">
                  <a:moveTo>
                    <a:pt x="260350" y="0"/>
                  </a:moveTo>
                  <a:lnTo>
                    <a:pt x="254000" y="0"/>
                  </a:lnTo>
                  <a:lnTo>
                    <a:pt x="254000" y="70485"/>
                  </a:lnTo>
                  <a:lnTo>
                    <a:pt x="229234" y="112077"/>
                  </a:lnTo>
                  <a:lnTo>
                    <a:pt x="355600" y="112077"/>
                  </a:lnTo>
                  <a:lnTo>
                    <a:pt x="342770" y="77152"/>
                  </a:lnTo>
                  <a:lnTo>
                    <a:pt x="273684" y="77152"/>
                  </a:lnTo>
                  <a:lnTo>
                    <a:pt x="269239" y="76200"/>
                  </a:lnTo>
                  <a:lnTo>
                    <a:pt x="266700" y="72389"/>
                  </a:lnTo>
                  <a:lnTo>
                    <a:pt x="267652" y="68580"/>
                  </a:lnTo>
                  <a:lnTo>
                    <a:pt x="274405" y="43814"/>
                  </a:lnTo>
                  <a:lnTo>
                    <a:pt x="281939" y="15875"/>
                  </a:lnTo>
                  <a:lnTo>
                    <a:pt x="278764" y="9525"/>
                  </a:lnTo>
                  <a:lnTo>
                    <a:pt x="274002" y="4445"/>
                  </a:lnTo>
                  <a:lnTo>
                    <a:pt x="267652" y="1270"/>
                  </a:lnTo>
                  <a:lnTo>
                    <a:pt x="260350" y="0"/>
                  </a:lnTo>
                  <a:close/>
                </a:path>
                <a:path w="379094" h="599439">
                  <a:moveTo>
                    <a:pt x="254000" y="0"/>
                  </a:moveTo>
                  <a:lnTo>
                    <a:pt x="215582" y="0"/>
                  </a:lnTo>
                  <a:lnTo>
                    <a:pt x="208279" y="1270"/>
                  </a:lnTo>
                  <a:lnTo>
                    <a:pt x="201929" y="4445"/>
                  </a:lnTo>
                  <a:lnTo>
                    <a:pt x="197167" y="9525"/>
                  </a:lnTo>
                  <a:lnTo>
                    <a:pt x="193992" y="15875"/>
                  </a:lnTo>
                  <a:lnTo>
                    <a:pt x="209232" y="71755"/>
                  </a:lnTo>
                  <a:lnTo>
                    <a:pt x="209232" y="72072"/>
                  </a:lnTo>
                  <a:lnTo>
                    <a:pt x="207009" y="75882"/>
                  </a:lnTo>
                  <a:lnTo>
                    <a:pt x="202247" y="77152"/>
                  </a:lnTo>
                  <a:lnTo>
                    <a:pt x="225754" y="77152"/>
                  </a:lnTo>
                  <a:lnTo>
                    <a:pt x="231457" y="44132"/>
                  </a:lnTo>
                  <a:lnTo>
                    <a:pt x="254000" y="44132"/>
                  </a:lnTo>
                  <a:lnTo>
                    <a:pt x="254000" y="0"/>
                  </a:lnTo>
                  <a:close/>
                </a:path>
                <a:path w="379094" h="599439">
                  <a:moveTo>
                    <a:pt x="294322" y="27305"/>
                  </a:moveTo>
                  <a:lnTo>
                    <a:pt x="282384" y="72389"/>
                  </a:lnTo>
                  <a:lnTo>
                    <a:pt x="281622" y="74930"/>
                  </a:lnTo>
                  <a:lnTo>
                    <a:pt x="278764" y="77152"/>
                  </a:lnTo>
                  <a:lnTo>
                    <a:pt x="342770" y="77152"/>
                  </a:lnTo>
                  <a:lnTo>
                    <a:pt x="338454" y="65405"/>
                  </a:lnTo>
                  <a:lnTo>
                    <a:pt x="294322" y="27305"/>
                  </a:lnTo>
                  <a:close/>
                </a:path>
                <a:path w="379094" h="599439">
                  <a:moveTo>
                    <a:pt x="254000" y="44132"/>
                  </a:moveTo>
                  <a:lnTo>
                    <a:pt x="249554" y="44132"/>
                  </a:lnTo>
                  <a:lnTo>
                    <a:pt x="241617" y="70485"/>
                  </a:lnTo>
                  <a:lnTo>
                    <a:pt x="254000" y="70485"/>
                  </a:lnTo>
                  <a:lnTo>
                    <a:pt x="254000" y="441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328227" y="2874962"/>
              <a:ext cx="133985" cy="155257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2409507" y="2806382"/>
              <a:ext cx="394970" cy="224154"/>
            </a:xfrm>
            <a:custGeom>
              <a:avLst/>
              <a:gdLst/>
              <a:ahLst/>
              <a:cxnLst/>
              <a:rect l="l" t="t" r="r" b="b"/>
              <a:pathLst>
                <a:path w="394969" h="224155">
                  <a:moveTo>
                    <a:pt x="156527" y="0"/>
                  </a:moveTo>
                  <a:lnTo>
                    <a:pt x="106997" y="3809"/>
                  </a:lnTo>
                  <a:lnTo>
                    <a:pt x="58419" y="13969"/>
                  </a:lnTo>
                  <a:lnTo>
                    <a:pt x="0" y="34925"/>
                  </a:lnTo>
                  <a:lnTo>
                    <a:pt x="0" y="101600"/>
                  </a:lnTo>
                  <a:lnTo>
                    <a:pt x="60007" y="101600"/>
                  </a:lnTo>
                  <a:lnTo>
                    <a:pt x="80327" y="105409"/>
                  </a:lnTo>
                  <a:lnTo>
                    <a:pt x="96837" y="115887"/>
                  </a:lnTo>
                  <a:lnTo>
                    <a:pt x="107950" y="131444"/>
                  </a:lnTo>
                  <a:lnTo>
                    <a:pt x="112077" y="150494"/>
                  </a:lnTo>
                  <a:lnTo>
                    <a:pt x="112077" y="223837"/>
                  </a:lnTo>
                  <a:lnTo>
                    <a:pt x="394652" y="223837"/>
                  </a:lnTo>
                  <a:lnTo>
                    <a:pt x="394652" y="112077"/>
                  </a:lnTo>
                  <a:lnTo>
                    <a:pt x="380682" y="76200"/>
                  </a:lnTo>
                  <a:lnTo>
                    <a:pt x="344805" y="49847"/>
                  </a:lnTo>
                  <a:lnTo>
                    <a:pt x="285750" y="23494"/>
                  </a:lnTo>
                  <a:lnTo>
                    <a:pt x="230822" y="7937"/>
                  </a:lnTo>
                  <a:lnTo>
                    <a:pt x="181610" y="952"/>
                  </a:lnTo>
                  <a:lnTo>
                    <a:pt x="1565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object 38"/>
          <p:cNvGrpSpPr/>
          <p:nvPr/>
        </p:nvGrpSpPr>
        <p:grpSpPr>
          <a:xfrm>
            <a:off x="5016500" y="2473642"/>
            <a:ext cx="476250" cy="600710"/>
            <a:chOff x="5016500" y="2473642"/>
            <a:chExt cx="476250" cy="600710"/>
          </a:xfrm>
        </p:grpSpPr>
        <p:pic>
          <p:nvPicPr>
            <p:cNvPr id="39" name="object 3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135879" y="2641917"/>
              <a:ext cx="237807" cy="119062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5016500" y="2473642"/>
              <a:ext cx="379095" cy="600710"/>
            </a:xfrm>
            <a:custGeom>
              <a:avLst/>
              <a:gdLst/>
              <a:ahLst/>
              <a:cxnLst/>
              <a:rect l="l" t="t" r="r" b="b"/>
              <a:pathLst>
                <a:path w="379095" h="600710">
                  <a:moveTo>
                    <a:pt x="104139" y="252412"/>
                  </a:moveTo>
                  <a:lnTo>
                    <a:pt x="0" y="252412"/>
                  </a:lnTo>
                  <a:lnTo>
                    <a:pt x="0" y="280352"/>
                  </a:lnTo>
                  <a:lnTo>
                    <a:pt x="2539" y="295910"/>
                  </a:lnTo>
                  <a:lnTo>
                    <a:pt x="10160" y="309880"/>
                  </a:lnTo>
                  <a:lnTo>
                    <a:pt x="21589" y="320675"/>
                  </a:lnTo>
                  <a:lnTo>
                    <a:pt x="36829" y="327660"/>
                  </a:lnTo>
                  <a:lnTo>
                    <a:pt x="36896" y="424815"/>
                  </a:lnTo>
                  <a:lnTo>
                    <a:pt x="39687" y="438150"/>
                  </a:lnTo>
                  <a:lnTo>
                    <a:pt x="47942" y="449262"/>
                  </a:lnTo>
                  <a:lnTo>
                    <a:pt x="60007" y="456565"/>
                  </a:lnTo>
                  <a:lnTo>
                    <a:pt x="74295" y="459422"/>
                  </a:lnTo>
                  <a:lnTo>
                    <a:pt x="141922" y="459422"/>
                  </a:lnTo>
                  <a:lnTo>
                    <a:pt x="148589" y="465455"/>
                  </a:lnTo>
                  <a:lnTo>
                    <a:pt x="148589" y="600392"/>
                  </a:lnTo>
                  <a:lnTo>
                    <a:pt x="178435" y="600392"/>
                  </a:lnTo>
                  <a:lnTo>
                    <a:pt x="178435" y="466407"/>
                  </a:lnTo>
                  <a:lnTo>
                    <a:pt x="175577" y="452755"/>
                  </a:lnTo>
                  <a:lnTo>
                    <a:pt x="167639" y="441642"/>
                  </a:lnTo>
                  <a:lnTo>
                    <a:pt x="155892" y="434022"/>
                  </a:lnTo>
                  <a:lnTo>
                    <a:pt x="141287" y="431165"/>
                  </a:lnTo>
                  <a:lnTo>
                    <a:pt x="73025" y="431165"/>
                  </a:lnTo>
                  <a:lnTo>
                    <a:pt x="66357" y="424815"/>
                  </a:lnTo>
                  <a:lnTo>
                    <a:pt x="66357" y="327660"/>
                  </a:lnTo>
                  <a:lnTo>
                    <a:pt x="81914" y="320675"/>
                  </a:lnTo>
                  <a:lnTo>
                    <a:pt x="93662" y="309880"/>
                  </a:lnTo>
                  <a:lnTo>
                    <a:pt x="101282" y="296227"/>
                  </a:lnTo>
                  <a:lnTo>
                    <a:pt x="104139" y="280352"/>
                  </a:lnTo>
                  <a:lnTo>
                    <a:pt x="104139" y="252412"/>
                  </a:lnTo>
                  <a:close/>
                </a:path>
                <a:path w="379095" h="600710">
                  <a:moveTo>
                    <a:pt x="31750" y="206692"/>
                  </a:moveTo>
                  <a:lnTo>
                    <a:pt x="19367" y="206692"/>
                  </a:lnTo>
                  <a:lnTo>
                    <a:pt x="14287" y="211455"/>
                  </a:lnTo>
                  <a:lnTo>
                    <a:pt x="14287" y="252412"/>
                  </a:lnTo>
                  <a:lnTo>
                    <a:pt x="36829" y="252412"/>
                  </a:lnTo>
                  <a:lnTo>
                    <a:pt x="36829" y="211455"/>
                  </a:lnTo>
                  <a:lnTo>
                    <a:pt x="31750" y="206692"/>
                  </a:lnTo>
                  <a:close/>
                </a:path>
                <a:path w="379095" h="600710">
                  <a:moveTo>
                    <a:pt x="84137" y="206692"/>
                  </a:moveTo>
                  <a:lnTo>
                    <a:pt x="72072" y="206692"/>
                  </a:lnTo>
                  <a:lnTo>
                    <a:pt x="66992" y="211455"/>
                  </a:lnTo>
                  <a:lnTo>
                    <a:pt x="66992" y="252412"/>
                  </a:lnTo>
                  <a:lnTo>
                    <a:pt x="89217" y="252412"/>
                  </a:lnTo>
                  <a:lnTo>
                    <a:pt x="89217" y="211455"/>
                  </a:lnTo>
                  <a:lnTo>
                    <a:pt x="84137" y="206692"/>
                  </a:lnTo>
                  <a:close/>
                </a:path>
                <a:path w="379095" h="600710">
                  <a:moveTo>
                    <a:pt x="372427" y="119062"/>
                  </a:moveTo>
                  <a:lnTo>
                    <a:pt x="103187" y="119062"/>
                  </a:lnTo>
                  <a:lnTo>
                    <a:pt x="96520" y="125412"/>
                  </a:lnTo>
                  <a:lnTo>
                    <a:pt x="96520" y="140970"/>
                  </a:lnTo>
                  <a:lnTo>
                    <a:pt x="103187" y="147320"/>
                  </a:lnTo>
                  <a:lnTo>
                    <a:pt x="372427" y="147320"/>
                  </a:lnTo>
                  <a:lnTo>
                    <a:pt x="379095" y="140970"/>
                  </a:lnTo>
                  <a:lnTo>
                    <a:pt x="379095" y="125412"/>
                  </a:lnTo>
                  <a:lnTo>
                    <a:pt x="372427" y="119062"/>
                  </a:lnTo>
                  <a:close/>
                </a:path>
                <a:path w="379095" h="600710">
                  <a:moveTo>
                    <a:pt x="181927" y="27305"/>
                  </a:moveTo>
                  <a:lnTo>
                    <a:pt x="157162" y="44132"/>
                  </a:lnTo>
                  <a:lnTo>
                    <a:pt x="138112" y="65722"/>
                  </a:lnTo>
                  <a:lnTo>
                    <a:pt x="125095" y="91122"/>
                  </a:lnTo>
                  <a:lnTo>
                    <a:pt x="119379" y="119062"/>
                  </a:lnTo>
                  <a:lnTo>
                    <a:pt x="356870" y="119062"/>
                  </a:lnTo>
                  <a:lnTo>
                    <a:pt x="355600" y="112077"/>
                  </a:lnTo>
                  <a:lnTo>
                    <a:pt x="229235" y="112077"/>
                  </a:lnTo>
                  <a:lnTo>
                    <a:pt x="237807" y="79375"/>
                  </a:lnTo>
                  <a:lnTo>
                    <a:pt x="225425" y="79375"/>
                  </a:lnTo>
                  <a:lnTo>
                    <a:pt x="225742" y="77152"/>
                  </a:lnTo>
                  <a:lnTo>
                    <a:pt x="197167" y="77152"/>
                  </a:lnTo>
                  <a:lnTo>
                    <a:pt x="194310" y="74930"/>
                  </a:lnTo>
                  <a:lnTo>
                    <a:pt x="181927" y="27305"/>
                  </a:lnTo>
                  <a:close/>
                </a:path>
                <a:path w="379095" h="600710">
                  <a:moveTo>
                    <a:pt x="260350" y="0"/>
                  </a:moveTo>
                  <a:lnTo>
                    <a:pt x="254000" y="0"/>
                  </a:lnTo>
                  <a:lnTo>
                    <a:pt x="254000" y="70802"/>
                  </a:lnTo>
                  <a:lnTo>
                    <a:pt x="229235" y="112077"/>
                  </a:lnTo>
                  <a:lnTo>
                    <a:pt x="355600" y="112077"/>
                  </a:lnTo>
                  <a:lnTo>
                    <a:pt x="342682" y="77152"/>
                  </a:lnTo>
                  <a:lnTo>
                    <a:pt x="273685" y="77152"/>
                  </a:lnTo>
                  <a:lnTo>
                    <a:pt x="269239" y="76200"/>
                  </a:lnTo>
                  <a:lnTo>
                    <a:pt x="266700" y="72707"/>
                  </a:lnTo>
                  <a:lnTo>
                    <a:pt x="267652" y="68897"/>
                  </a:lnTo>
                  <a:lnTo>
                    <a:pt x="281939" y="15875"/>
                  </a:lnTo>
                  <a:lnTo>
                    <a:pt x="278764" y="9525"/>
                  </a:lnTo>
                  <a:lnTo>
                    <a:pt x="274002" y="4445"/>
                  </a:lnTo>
                  <a:lnTo>
                    <a:pt x="267652" y="1270"/>
                  </a:lnTo>
                  <a:lnTo>
                    <a:pt x="260350" y="0"/>
                  </a:lnTo>
                  <a:close/>
                </a:path>
                <a:path w="379095" h="600710">
                  <a:moveTo>
                    <a:pt x="254000" y="0"/>
                  </a:moveTo>
                  <a:lnTo>
                    <a:pt x="215582" y="0"/>
                  </a:lnTo>
                  <a:lnTo>
                    <a:pt x="208279" y="1270"/>
                  </a:lnTo>
                  <a:lnTo>
                    <a:pt x="201929" y="4445"/>
                  </a:lnTo>
                  <a:lnTo>
                    <a:pt x="197167" y="9525"/>
                  </a:lnTo>
                  <a:lnTo>
                    <a:pt x="193992" y="15875"/>
                  </a:lnTo>
                  <a:lnTo>
                    <a:pt x="209232" y="71755"/>
                  </a:lnTo>
                  <a:lnTo>
                    <a:pt x="209232" y="72072"/>
                  </a:lnTo>
                  <a:lnTo>
                    <a:pt x="207010" y="75882"/>
                  </a:lnTo>
                  <a:lnTo>
                    <a:pt x="202247" y="77152"/>
                  </a:lnTo>
                  <a:lnTo>
                    <a:pt x="225742" y="77152"/>
                  </a:lnTo>
                  <a:lnTo>
                    <a:pt x="231457" y="44132"/>
                  </a:lnTo>
                  <a:lnTo>
                    <a:pt x="254000" y="44132"/>
                  </a:lnTo>
                  <a:lnTo>
                    <a:pt x="254000" y="0"/>
                  </a:lnTo>
                  <a:close/>
                </a:path>
                <a:path w="379095" h="600710">
                  <a:moveTo>
                    <a:pt x="294322" y="27305"/>
                  </a:moveTo>
                  <a:lnTo>
                    <a:pt x="282479" y="72072"/>
                  </a:lnTo>
                  <a:lnTo>
                    <a:pt x="281622" y="74930"/>
                  </a:lnTo>
                  <a:lnTo>
                    <a:pt x="278764" y="77152"/>
                  </a:lnTo>
                  <a:lnTo>
                    <a:pt x="342682" y="77152"/>
                  </a:lnTo>
                  <a:lnTo>
                    <a:pt x="338454" y="65722"/>
                  </a:lnTo>
                  <a:lnTo>
                    <a:pt x="294322" y="27305"/>
                  </a:lnTo>
                  <a:close/>
                </a:path>
                <a:path w="379095" h="600710">
                  <a:moveTo>
                    <a:pt x="254000" y="44132"/>
                  </a:moveTo>
                  <a:lnTo>
                    <a:pt x="249554" y="44132"/>
                  </a:lnTo>
                  <a:lnTo>
                    <a:pt x="241617" y="70802"/>
                  </a:lnTo>
                  <a:lnTo>
                    <a:pt x="254000" y="70802"/>
                  </a:lnTo>
                  <a:lnTo>
                    <a:pt x="254000" y="441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016500" y="2857817"/>
              <a:ext cx="133985" cy="155575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5097780" y="2788919"/>
              <a:ext cx="394970" cy="224790"/>
            </a:xfrm>
            <a:custGeom>
              <a:avLst/>
              <a:gdLst/>
              <a:ahLst/>
              <a:cxnLst/>
              <a:rect l="l" t="t" r="r" b="b"/>
              <a:pathLst>
                <a:path w="394970" h="224789">
                  <a:moveTo>
                    <a:pt x="156527" y="0"/>
                  </a:moveTo>
                  <a:lnTo>
                    <a:pt x="106997" y="3809"/>
                  </a:lnTo>
                  <a:lnTo>
                    <a:pt x="58420" y="13969"/>
                  </a:lnTo>
                  <a:lnTo>
                    <a:pt x="0" y="34925"/>
                  </a:lnTo>
                  <a:lnTo>
                    <a:pt x="0" y="101600"/>
                  </a:lnTo>
                  <a:lnTo>
                    <a:pt x="60007" y="101600"/>
                  </a:lnTo>
                  <a:lnTo>
                    <a:pt x="80327" y="105409"/>
                  </a:lnTo>
                  <a:lnTo>
                    <a:pt x="96837" y="116204"/>
                  </a:lnTo>
                  <a:lnTo>
                    <a:pt x="107950" y="131762"/>
                  </a:lnTo>
                  <a:lnTo>
                    <a:pt x="112077" y="150812"/>
                  </a:lnTo>
                  <a:lnTo>
                    <a:pt x="112077" y="224472"/>
                  </a:lnTo>
                  <a:lnTo>
                    <a:pt x="394652" y="224472"/>
                  </a:lnTo>
                  <a:lnTo>
                    <a:pt x="394652" y="112077"/>
                  </a:lnTo>
                  <a:lnTo>
                    <a:pt x="392747" y="99377"/>
                  </a:lnTo>
                  <a:lnTo>
                    <a:pt x="370840" y="67309"/>
                  </a:lnTo>
                  <a:lnTo>
                    <a:pt x="316230" y="35559"/>
                  </a:lnTo>
                  <a:lnTo>
                    <a:pt x="254635" y="13969"/>
                  </a:lnTo>
                  <a:lnTo>
                    <a:pt x="206375" y="3492"/>
                  </a:lnTo>
                  <a:lnTo>
                    <a:pt x="181610" y="952"/>
                  </a:lnTo>
                  <a:lnTo>
                    <a:pt x="1565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3" name="object 43"/>
          <p:cNvGrpSpPr/>
          <p:nvPr/>
        </p:nvGrpSpPr>
        <p:grpSpPr>
          <a:xfrm>
            <a:off x="3237229" y="2185035"/>
            <a:ext cx="1082040" cy="835025"/>
            <a:chOff x="3237229" y="2185035"/>
            <a:chExt cx="1082040" cy="835025"/>
          </a:xfrm>
        </p:grpSpPr>
        <p:pic>
          <p:nvPicPr>
            <p:cNvPr id="44" name="object 4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37229" y="2185035"/>
              <a:ext cx="1002665" cy="83502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143374" y="2317432"/>
              <a:ext cx="175577" cy="245110"/>
            </a:xfrm>
            <a:prstGeom prst="rect">
              <a:avLst/>
            </a:prstGeom>
          </p:spPr>
        </p:pic>
      </p:grpSp>
      <p:grpSp>
        <p:nvGrpSpPr>
          <p:cNvPr id="46" name="object 46"/>
          <p:cNvGrpSpPr/>
          <p:nvPr/>
        </p:nvGrpSpPr>
        <p:grpSpPr>
          <a:xfrm>
            <a:off x="2745104" y="2412047"/>
            <a:ext cx="358775" cy="367030"/>
            <a:chOff x="2745104" y="2412047"/>
            <a:chExt cx="358775" cy="367030"/>
          </a:xfrm>
        </p:grpSpPr>
        <p:sp>
          <p:nvSpPr>
            <p:cNvPr id="47" name="object 47"/>
            <p:cNvSpPr/>
            <p:nvPr/>
          </p:nvSpPr>
          <p:spPr>
            <a:xfrm>
              <a:off x="2745104" y="2412047"/>
              <a:ext cx="347980" cy="166370"/>
            </a:xfrm>
            <a:custGeom>
              <a:avLst/>
              <a:gdLst/>
              <a:ahLst/>
              <a:cxnLst/>
              <a:rect l="l" t="t" r="r" b="b"/>
              <a:pathLst>
                <a:path w="347980" h="166369">
                  <a:moveTo>
                    <a:pt x="82867" y="0"/>
                  </a:moveTo>
                  <a:lnTo>
                    <a:pt x="50800" y="6667"/>
                  </a:lnTo>
                  <a:lnTo>
                    <a:pt x="24447" y="24447"/>
                  </a:lnTo>
                  <a:lnTo>
                    <a:pt x="6667" y="50800"/>
                  </a:lnTo>
                  <a:lnTo>
                    <a:pt x="0" y="82867"/>
                  </a:lnTo>
                  <a:lnTo>
                    <a:pt x="6667" y="115252"/>
                  </a:lnTo>
                  <a:lnTo>
                    <a:pt x="24447" y="141604"/>
                  </a:lnTo>
                  <a:lnTo>
                    <a:pt x="50800" y="159385"/>
                  </a:lnTo>
                  <a:lnTo>
                    <a:pt x="82867" y="166052"/>
                  </a:lnTo>
                  <a:lnTo>
                    <a:pt x="105727" y="162877"/>
                  </a:lnTo>
                  <a:lnTo>
                    <a:pt x="126047" y="153987"/>
                  </a:lnTo>
                  <a:lnTo>
                    <a:pt x="143192" y="140335"/>
                  </a:lnTo>
                  <a:lnTo>
                    <a:pt x="156209" y="122554"/>
                  </a:lnTo>
                  <a:lnTo>
                    <a:pt x="181927" y="122554"/>
                  </a:lnTo>
                  <a:lnTo>
                    <a:pt x="197802" y="106679"/>
                  </a:lnTo>
                  <a:lnTo>
                    <a:pt x="47307" y="106679"/>
                  </a:lnTo>
                  <a:lnTo>
                    <a:pt x="38100" y="104775"/>
                  </a:lnTo>
                  <a:lnTo>
                    <a:pt x="30797" y="99694"/>
                  </a:lnTo>
                  <a:lnTo>
                    <a:pt x="25717" y="92075"/>
                  </a:lnTo>
                  <a:lnTo>
                    <a:pt x="23812" y="82867"/>
                  </a:lnTo>
                  <a:lnTo>
                    <a:pt x="25717" y="73660"/>
                  </a:lnTo>
                  <a:lnTo>
                    <a:pt x="30797" y="66357"/>
                  </a:lnTo>
                  <a:lnTo>
                    <a:pt x="38100" y="61277"/>
                  </a:lnTo>
                  <a:lnTo>
                    <a:pt x="47307" y="59372"/>
                  </a:lnTo>
                  <a:lnTo>
                    <a:pt x="328930" y="59372"/>
                  </a:lnTo>
                  <a:lnTo>
                    <a:pt x="316230" y="43497"/>
                  </a:lnTo>
                  <a:lnTo>
                    <a:pt x="156209" y="43497"/>
                  </a:lnTo>
                  <a:lnTo>
                    <a:pt x="143192" y="25717"/>
                  </a:lnTo>
                  <a:lnTo>
                    <a:pt x="126047" y="12064"/>
                  </a:lnTo>
                  <a:lnTo>
                    <a:pt x="105727" y="3175"/>
                  </a:lnTo>
                  <a:lnTo>
                    <a:pt x="82867" y="0"/>
                  </a:lnTo>
                  <a:close/>
                </a:path>
                <a:path w="347980" h="166369">
                  <a:moveTo>
                    <a:pt x="328930" y="59372"/>
                  </a:moveTo>
                  <a:lnTo>
                    <a:pt x="47307" y="59372"/>
                  </a:lnTo>
                  <a:lnTo>
                    <a:pt x="56514" y="61277"/>
                  </a:lnTo>
                  <a:lnTo>
                    <a:pt x="64134" y="66357"/>
                  </a:lnTo>
                  <a:lnTo>
                    <a:pt x="69214" y="73660"/>
                  </a:lnTo>
                  <a:lnTo>
                    <a:pt x="71119" y="82867"/>
                  </a:lnTo>
                  <a:lnTo>
                    <a:pt x="69214" y="92075"/>
                  </a:lnTo>
                  <a:lnTo>
                    <a:pt x="64134" y="99694"/>
                  </a:lnTo>
                  <a:lnTo>
                    <a:pt x="56514" y="104775"/>
                  </a:lnTo>
                  <a:lnTo>
                    <a:pt x="47307" y="106679"/>
                  </a:lnTo>
                  <a:lnTo>
                    <a:pt x="197802" y="106679"/>
                  </a:lnTo>
                  <a:lnTo>
                    <a:pt x="213359" y="122554"/>
                  </a:lnTo>
                  <a:lnTo>
                    <a:pt x="239077" y="96837"/>
                  </a:lnTo>
                  <a:lnTo>
                    <a:pt x="336867" y="96837"/>
                  </a:lnTo>
                  <a:lnTo>
                    <a:pt x="347980" y="82867"/>
                  </a:lnTo>
                  <a:lnTo>
                    <a:pt x="328930" y="59372"/>
                  </a:lnTo>
                  <a:close/>
                </a:path>
                <a:path w="347980" h="166369">
                  <a:moveTo>
                    <a:pt x="290512" y="96837"/>
                  </a:moveTo>
                  <a:lnTo>
                    <a:pt x="239077" y="96837"/>
                  </a:lnTo>
                  <a:lnTo>
                    <a:pt x="264794" y="122554"/>
                  </a:lnTo>
                  <a:lnTo>
                    <a:pt x="290512" y="96837"/>
                  </a:lnTo>
                  <a:close/>
                </a:path>
                <a:path w="347980" h="166369">
                  <a:moveTo>
                    <a:pt x="336867" y="96837"/>
                  </a:moveTo>
                  <a:lnTo>
                    <a:pt x="290512" y="96837"/>
                  </a:lnTo>
                  <a:lnTo>
                    <a:pt x="316230" y="122554"/>
                  </a:lnTo>
                  <a:lnTo>
                    <a:pt x="336867" y="96837"/>
                  </a:lnTo>
                  <a:close/>
                </a:path>
              </a:pathLst>
            </a:custGeom>
            <a:solidFill>
              <a:srgbClr val="CF2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755899" y="2613025"/>
              <a:ext cx="347980" cy="166370"/>
            </a:xfrm>
            <a:custGeom>
              <a:avLst/>
              <a:gdLst/>
              <a:ahLst/>
              <a:cxnLst/>
              <a:rect l="l" t="t" r="r" b="b"/>
              <a:pathLst>
                <a:path w="347980" h="166369">
                  <a:moveTo>
                    <a:pt x="82867" y="0"/>
                  </a:moveTo>
                  <a:lnTo>
                    <a:pt x="50800" y="6667"/>
                  </a:lnTo>
                  <a:lnTo>
                    <a:pt x="24447" y="24447"/>
                  </a:lnTo>
                  <a:lnTo>
                    <a:pt x="6667" y="50800"/>
                  </a:lnTo>
                  <a:lnTo>
                    <a:pt x="0" y="82867"/>
                  </a:lnTo>
                  <a:lnTo>
                    <a:pt x="6667" y="115252"/>
                  </a:lnTo>
                  <a:lnTo>
                    <a:pt x="24447" y="141604"/>
                  </a:lnTo>
                  <a:lnTo>
                    <a:pt x="50800" y="159385"/>
                  </a:lnTo>
                  <a:lnTo>
                    <a:pt x="82867" y="166052"/>
                  </a:lnTo>
                  <a:lnTo>
                    <a:pt x="105727" y="162877"/>
                  </a:lnTo>
                  <a:lnTo>
                    <a:pt x="126047" y="153987"/>
                  </a:lnTo>
                  <a:lnTo>
                    <a:pt x="143192" y="140335"/>
                  </a:lnTo>
                  <a:lnTo>
                    <a:pt x="156210" y="122554"/>
                  </a:lnTo>
                  <a:lnTo>
                    <a:pt x="181927" y="122554"/>
                  </a:lnTo>
                  <a:lnTo>
                    <a:pt x="197802" y="106679"/>
                  </a:lnTo>
                  <a:lnTo>
                    <a:pt x="47307" y="106679"/>
                  </a:lnTo>
                  <a:lnTo>
                    <a:pt x="38100" y="104775"/>
                  </a:lnTo>
                  <a:lnTo>
                    <a:pt x="30797" y="99695"/>
                  </a:lnTo>
                  <a:lnTo>
                    <a:pt x="25717" y="92075"/>
                  </a:lnTo>
                  <a:lnTo>
                    <a:pt x="23812" y="82867"/>
                  </a:lnTo>
                  <a:lnTo>
                    <a:pt x="25717" y="73660"/>
                  </a:lnTo>
                  <a:lnTo>
                    <a:pt x="30797" y="66357"/>
                  </a:lnTo>
                  <a:lnTo>
                    <a:pt x="38100" y="61277"/>
                  </a:lnTo>
                  <a:lnTo>
                    <a:pt x="47307" y="59372"/>
                  </a:lnTo>
                  <a:lnTo>
                    <a:pt x="328930" y="59372"/>
                  </a:lnTo>
                  <a:lnTo>
                    <a:pt x="316230" y="43497"/>
                  </a:lnTo>
                  <a:lnTo>
                    <a:pt x="156210" y="43497"/>
                  </a:lnTo>
                  <a:lnTo>
                    <a:pt x="143192" y="25717"/>
                  </a:lnTo>
                  <a:lnTo>
                    <a:pt x="126047" y="12064"/>
                  </a:lnTo>
                  <a:lnTo>
                    <a:pt x="105727" y="3175"/>
                  </a:lnTo>
                  <a:lnTo>
                    <a:pt x="82867" y="0"/>
                  </a:lnTo>
                  <a:close/>
                </a:path>
                <a:path w="347980" h="166369">
                  <a:moveTo>
                    <a:pt x="328930" y="59372"/>
                  </a:moveTo>
                  <a:lnTo>
                    <a:pt x="47307" y="59372"/>
                  </a:lnTo>
                  <a:lnTo>
                    <a:pt x="56514" y="61277"/>
                  </a:lnTo>
                  <a:lnTo>
                    <a:pt x="64135" y="66357"/>
                  </a:lnTo>
                  <a:lnTo>
                    <a:pt x="69214" y="73660"/>
                  </a:lnTo>
                  <a:lnTo>
                    <a:pt x="71119" y="82867"/>
                  </a:lnTo>
                  <a:lnTo>
                    <a:pt x="69214" y="92075"/>
                  </a:lnTo>
                  <a:lnTo>
                    <a:pt x="64135" y="99695"/>
                  </a:lnTo>
                  <a:lnTo>
                    <a:pt x="56514" y="104775"/>
                  </a:lnTo>
                  <a:lnTo>
                    <a:pt x="47307" y="106679"/>
                  </a:lnTo>
                  <a:lnTo>
                    <a:pt x="197802" y="106679"/>
                  </a:lnTo>
                  <a:lnTo>
                    <a:pt x="213360" y="122554"/>
                  </a:lnTo>
                  <a:lnTo>
                    <a:pt x="239077" y="96837"/>
                  </a:lnTo>
                  <a:lnTo>
                    <a:pt x="336867" y="96837"/>
                  </a:lnTo>
                  <a:lnTo>
                    <a:pt x="347980" y="82867"/>
                  </a:lnTo>
                  <a:lnTo>
                    <a:pt x="328930" y="59372"/>
                  </a:lnTo>
                  <a:close/>
                </a:path>
                <a:path w="347980" h="166369">
                  <a:moveTo>
                    <a:pt x="290512" y="96837"/>
                  </a:moveTo>
                  <a:lnTo>
                    <a:pt x="239077" y="96837"/>
                  </a:lnTo>
                  <a:lnTo>
                    <a:pt x="264794" y="122554"/>
                  </a:lnTo>
                  <a:lnTo>
                    <a:pt x="290512" y="96837"/>
                  </a:lnTo>
                  <a:close/>
                </a:path>
                <a:path w="347980" h="166369">
                  <a:moveTo>
                    <a:pt x="336867" y="96837"/>
                  </a:moveTo>
                  <a:lnTo>
                    <a:pt x="290512" y="96837"/>
                  </a:lnTo>
                  <a:lnTo>
                    <a:pt x="316230" y="122554"/>
                  </a:lnTo>
                  <a:lnTo>
                    <a:pt x="336867" y="96837"/>
                  </a:lnTo>
                  <a:close/>
                </a:path>
              </a:pathLst>
            </a:custGeom>
            <a:solidFill>
              <a:srgbClr val="00AF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9" name="object 49"/>
          <p:cNvGrpSpPr/>
          <p:nvPr/>
        </p:nvGrpSpPr>
        <p:grpSpPr>
          <a:xfrm>
            <a:off x="2466975" y="2190750"/>
            <a:ext cx="3115945" cy="1404620"/>
            <a:chOff x="2466975" y="2190750"/>
            <a:chExt cx="3115945" cy="1404620"/>
          </a:xfrm>
        </p:grpSpPr>
        <p:sp>
          <p:nvSpPr>
            <p:cNvPr id="50" name="object 50"/>
            <p:cNvSpPr/>
            <p:nvPr/>
          </p:nvSpPr>
          <p:spPr>
            <a:xfrm>
              <a:off x="4666932" y="2398077"/>
              <a:ext cx="347980" cy="166370"/>
            </a:xfrm>
            <a:custGeom>
              <a:avLst/>
              <a:gdLst/>
              <a:ahLst/>
              <a:cxnLst/>
              <a:rect l="l" t="t" r="r" b="b"/>
              <a:pathLst>
                <a:path w="347979" h="166369">
                  <a:moveTo>
                    <a:pt x="82867" y="0"/>
                  </a:moveTo>
                  <a:lnTo>
                    <a:pt x="50800" y="6667"/>
                  </a:lnTo>
                  <a:lnTo>
                    <a:pt x="24447" y="24447"/>
                  </a:lnTo>
                  <a:lnTo>
                    <a:pt x="6667" y="50800"/>
                  </a:lnTo>
                  <a:lnTo>
                    <a:pt x="0" y="82867"/>
                  </a:lnTo>
                  <a:lnTo>
                    <a:pt x="6667" y="115252"/>
                  </a:lnTo>
                  <a:lnTo>
                    <a:pt x="24447" y="141605"/>
                  </a:lnTo>
                  <a:lnTo>
                    <a:pt x="50800" y="159385"/>
                  </a:lnTo>
                  <a:lnTo>
                    <a:pt x="82867" y="166052"/>
                  </a:lnTo>
                  <a:lnTo>
                    <a:pt x="105727" y="162877"/>
                  </a:lnTo>
                  <a:lnTo>
                    <a:pt x="126047" y="153987"/>
                  </a:lnTo>
                  <a:lnTo>
                    <a:pt x="143192" y="140335"/>
                  </a:lnTo>
                  <a:lnTo>
                    <a:pt x="156209" y="122555"/>
                  </a:lnTo>
                  <a:lnTo>
                    <a:pt x="181927" y="122555"/>
                  </a:lnTo>
                  <a:lnTo>
                    <a:pt x="197802" y="106680"/>
                  </a:lnTo>
                  <a:lnTo>
                    <a:pt x="47307" y="106680"/>
                  </a:lnTo>
                  <a:lnTo>
                    <a:pt x="38100" y="104775"/>
                  </a:lnTo>
                  <a:lnTo>
                    <a:pt x="30797" y="99695"/>
                  </a:lnTo>
                  <a:lnTo>
                    <a:pt x="25717" y="92075"/>
                  </a:lnTo>
                  <a:lnTo>
                    <a:pt x="23812" y="82867"/>
                  </a:lnTo>
                  <a:lnTo>
                    <a:pt x="25717" y="73660"/>
                  </a:lnTo>
                  <a:lnTo>
                    <a:pt x="30797" y="66357"/>
                  </a:lnTo>
                  <a:lnTo>
                    <a:pt x="38100" y="61277"/>
                  </a:lnTo>
                  <a:lnTo>
                    <a:pt x="47307" y="59372"/>
                  </a:lnTo>
                  <a:lnTo>
                    <a:pt x="328929" y="59372"/>
                  </a:lnTo>
                  <a:lnTo>
                    <a:pt x="316229" y="43497"/>
                  </a:lnTo>
                  <a:lnTo>
                    <a:pt x="156209" y="43497"/>
                  </a:lnTo>
                  <a:lnTo>
                    <a:pt x="143192" y="25717"/>
                  </a:lnTo>
                  <a:lnTo>
                    <a:pt x="126047" y="12064"/>
                  </a:lnTo>
                  <a:lnTo>
                    <a:pt x="105727" y="3175"/>
                  </a:lnTo>
                  <a:lnTo>
                    <a:pt x="82867" y="0"/>
                  </a:lnTo>
                  <a:close/>
                </a:path>
                <a:path w="347979" h="166369">
                  <a:moveTo>
                    <a:pt x="328929" y="59372"/>
                  </a:moveTo>
                  <a:lnTo>
                    <a:pt x="47307" y="59372"/>
                  </a:lnTo>
                  <a:lnTo>
                    <a:pt x="56514" y="61277"/>
                  </a:lnTo>
                  <a:lnTo>
                    <a:pt x="64134" y="66357"/>
                  </a:lnTo>
                  <a:lnTo>
                    <a:pt x="69214" y="73660"/>
                  </a:lnTo>
                  <a:lnTo>
                    <a:pt x="71119" y="82867"/>
                  </a:lnTo>
                  <a:lnTo>
                    <a:pt x="69214" y="92075"/>
                  </a:lnTo>
                  <a:lnTo>
                    <a:pt x="64134" y="99695"/>
                  </a:lnTo>
                  <a:lnTo>
                    <a:pt x="56514" y="104775"/>
                  </a:lnTo>
                  <a:lnTo>
                    <a:pt x="47307" y="106680"/>
                  </a:lnTo>
                  <a:lnTo>
                    <a:pt x="197802" y="106680"/>
                  </a:lnTo>
                  <a:lnTo>
                    <a:pt x="213359" y="122555"/>
                  </a:lnTo>
                  <a:lnTo>
                    <a:pt x="239077" y="96837"/>
                  </a:lnTo>
                  <a:lnTo>
                    <a:pt x="336867" y="96837"/>
                  </a:lnTo>
                  <a:lnTo>
                    <a:pt x="347979" y="82867"/>
                  </a:lnTo>
                  <a:lnTo>
                    <a:pt x="328929" y="59372"/>
                  </a:lnTo>
                  <a:close/>
                </a:path>
                <a:path w="347979" h="166369">
                  <a:moveTo>
                    <a:pt x="290512" y="96837"/>
                  </a:moveTo>
                  <a:lnTo>
                    <a:pt x="239077" y="96837"/>
                  </a:lnTo>
                  <a:lnTo>
                    <a:pt x="264794" y="122555"/>
                  </a:lnTo>
                  <a:lnTo>
                    <a:pt x="290512" y="96837"/>
                  </a:lnTo>
                  <a:close/>
                </a:path>
                <a:path w="347979" h="166369">
                  <a:moveTo>
                    <a:pt x="336867" y="96837"/>
                  </a:moveTo>
                  <a:lnTo>
                    <a:pt x="290512" y="96837"/>
                  </a:lnTo>
                  <a:lnTo>
                    <a:pt x="316229" y="122555"/>
                  </a:lnTo>
                  <a:lnTo>
                    <a:pt x="336867" y="96837"/>
                  </a:lnTo>
                  <a:close/>
                </a:path>
              </a:pathLst>
            </a:custGeom>
            <a:solidFill>
              <a:srgbClr val="CF2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4677727" y="2597784"/>
              <a:ext cx="347980" cy="166370"/>
            </a:xfrm>
            <a:custGeom>
              <a:avLst/>
              <a:gdLst/>
              <a:ahLst/>
              <a:cxnLst/>
              <a:rect l="l" t="t" r="r" b="b"/>
              <a:pathLst>
                <a:path w="347979" h="166369">
                  <a:moveTo>
                    <a:pt x="82867" y="0"/>
                  </a:moveTo>
                  <a:lnTo>
                    <a:pt x="50800" y="6667"/>
                  </a:lnTo>
                  <a:lnTo>
                    <a:pt x="24447" y="24447"/>
                  </a:lnTo>
                  <a:lnTo>
                    <a:pt x="6667" y="50800"/>
                  </a:lnTo>
                  <a:lnTo>
                    <a:pt x="0" y="82867"/>
                  </a:lnTo>
                  <a:lnTo>
                    <a:pt x="6667" y="115252"/>
                  </a:lnTo>
                  <a:lnTo>
                    <a:pt x="24447" y="141604"/>
                  </a:lnTo>
                  <a:lnTo>
                    <a:pt x="50800" y="159385"/>
                  </a:lnTo>
                  <a:lnTo>
                    <a:pt x="82867" y="166052"/>
                  </a:lnTo>
                  <a:lnTo>
                    <a:pt x="105727" y="162877"/>
                  </a:lnTo>
                  <a:lnTo>
                    <a:pt x="126047" y="153987"/>
                  </a:lnTo>
                  <a:lnTo>
                    <a:pt x="143192" y="140335"/>
                  </a:lnTo>
                  <a:lnTo>
                    <a:pt x="156210" y="122554"/>
                  </a:lnTo>
                  <a:lnTo>
                    <a:pt x="181927" y="122554"/>
                  </a:lnTo>
                  <a:lnTo>
                    <a:pt x="197802" y="106679"/>
                  </a:lnTo>
                  <a:lnTo>
                    <a:pt x="47307" y="106679"/>
                  </a:lnTo>
                  <a:lnTo>
                    <a:pt x="38100" y="104775"/>
                  </a:lnTo>
                  <a:lnTo>
                    <a:pt x="30797" y="99694"/>
                  </a:lnTo>
                  <a:lnTo>
                    <a:pt x="25717" y="92075"/>
                  </a:lnTo>
                  <a:lnTo>
                    <a:pt x="23812" y="82867"/>
                  </a:lnTo>
                  <a:lnTo>
                    <a:pt x="25717" y="73660"/>
                  </a:lnTo>
                  <a:lnTo>
                    <a:pt x="30797" y="66357"/>
                  </a:lnTo>
                  <a:lnTo>
                    <a:pt x="38100" y="61277"/>
                  </a:lnTo>
                  <a:lnTo>
                    <a:pt x="47307" y="59372"/>
                  </a:lnTo>
                  <a:lnTo>
                    <a:pt x="328930" y="59372"/>
                  </a:lnTo>
                  <a:lnTo>
                    <a:pt x="316230" y="43497"/>
                  </a:lnTo>
                  <a:lnTo>
                    <a:pt x="156210" y="43497"/>
                  </a:lnTo>
                  <a:lnTo>
                    <a:pt x="143192" y="25717"/>
                  </a:lnTo>
                  <a:lnTo>
                    <a:pt x="126047" y="12064"/>
                  </a:lnTo>
                  <a:lnTo>
                    <a:pt x="105727" y="3175"/>
                  </a:lnTo>
                  <a:lnTo>
                    <a:pt x="82867" y="0"/>
                  </a:lnTo>
                  <a:close/>
                </a:path>
                <a:path w="347979" h="166369">
                  <a:moveTo>
                    <a:pt x="328930" y="59372"/>
                  </a:moveTo>
                  <a:lnTo>
                    <a:pt x="47307" y="59372"/>
                  </a:lnTo>
                  <a:lnTo>
                    <a:pt x="56514" y="61277"/>
                  </a:lnTo>
                  <a:lnTo>
                    <a:pt x="64135" y="66357"/>
                  </a:lnTo>
                  <a:lnTo>
                    <a:pt x="69214" y="73660"/>
                  </a:lnTo>
                  <a:lnTo>
                    <a:pt x="71120" y="82867"/>
                  </a:lnTo>
                  <a:lnTo>
                    <a:pt x="69214" y="92075"/>
                  </a:lnTo>
                  <a:lnTo>
                    <a:pt x="64135" y="99694"/>
                  </a:lnTo>
                  <a:lnTo>
                    <a:pt x="56514" y="104775"/>
                  </a:lnTo>
                  <a:lnTo>
                    <a:pt x="47307" y="106679"/>
                  </a:lnTo>
                  <a:lnTo>
                    <a:pt x="197802" y="106679"/>
                  </a:lnTo>
                  <a:lnTo>
                    <a:pt x="213360" y="122554"/>
                  </a:lnTo>
                  <a:lnTo>
                    <a:pt x="239077" y="96837"/>
                  </a:lnTo>
                  <a:lnTo>
                    <a:pt x="336867" y="96837"/>
                  </a:lnTo>
                  <a:lnTo>
                    <a:pt x="347980" y="82867"/>
                  </a:lnTo>
                  <a:lnTo>
                    <a:pt x="328930" y="59372"/>
                  </a:lnTo>
                  <a:close/>
                </a:path>
                <a:path w="347979" h="166369">
                  <a:moveTo>
                    <a:pt x="290512" y="96837"/>
                  </a:moveTo>
                  <a:lnTo>
                    <a:pt x="239077" y="96837"/>
                  </a:lnTo>
                  <a:lnTo>
                    <a:pt x="264795" y="122554"/>
                  </a:lnTo>
                  <a:lnTo>
                    <a:pt x="290512" y="96837"/>
                  </a:lnTo>
                  <a:close/>
                </a:path>
                <a:path w="347979" h="166369">
                  <a:moveTo>
                    <a:pt x="336867" y="96837"/>
                  </a:moveTo>
                  <a:lnTo>
                    <a:pt x="290512" y="96837"/>
                  </a:lnTo>
                  <a:lnTo>
                    <a:pt x="316230" y="122554"/>
                  </a:lnTo>
                  <a:lnTo>
                    <a:pt x="336867" y="96837"/>
                  </a:lnTo>
                  <a:close/>
                </a:path>
              </a:pathLst>
            </a:custGeom>
            <a:solidFill>
              <a:srgbClr val="00AF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466975" y="2190750"/>
              <a:ext cx="3115945" cy="1404620"/>
            </a:xfrm>
            <a:custGeom>
              <a:avLst/>
              <a:gdLst/>
              <a:ahLst/>
              <a:cxnLst/>
              <a:rect l="l" t="t" r="r" b="b"/>
              <a:pathLst>
                <a:path w="3115945" h="1404620">
                  <a:moveTo>
                    <a:pt x="73342" y="1225867"/>
                  </a:moveTo>
                  <a:lnTo>
                    <a:pt x="52387" y="1230312"/>
                  </a:lnTo>
                  <a:lnTo>
                    <a:pt x="25082" y="1249997"/>
                  </a:lnTo>
                  <a:lnTo>
                    <a:pt x="6667" y="1278572"/>
                  </a:lnTo>
                  <a:lnTo>
                    <a:pt x="0" y="1313814"/>
                  </a:lnTo>
                  <a:lnTo>
                    <a:pt x="6667" y="1349057"/>
                  </a:lnTo>
                  <a:lnTo>
                    <a:pt x="25082" y="1377950"/>
                  </a:lnTo>
                  <a:lnTo>
                    <a:pt x="52387" y="1397317"/>
                  </a:lnTo>
                  <a:lnTo>
                    <a:pt x="85725" y="1404620"/>
                  </a:lnTo>
                  <a:lnTo>
                    <a:pt x="109219" y="1401127"/>
                  </a:lnTo>
                  <a:lnTo>
                    <a:pt x="130175" y="1391602"/>
                  </a:lnTo>
                  <a:lnTo>
                    <a:pt x="147637" y="1376362"/>
                  </a:lnTo>
                  <a:lnTo>
                    <a:pt x="160972" y="1356995"/>
                  </a:lnTo>
                  <a:lnTo>
                    <a:pt x="187642" y="1356995"/>
                  </a:lnTo>
                  <a:lnTo>
                    <a:pt x="203835" y="1339850"/>
                  </a:lnTo>
                  <a:lnTo>
                    <a:pt x="48894" y="1339850"/>
                  </a:lnTo>
                  <a:lnTo>
                    <a:pt x="39369" y="1337627"/>
                  </a:lnTo>
                  <a:lnTo>
                    <a:pt x="31750" y="1332229"/>
                  </a:lnTo>
                  <a:lnTo>
                    <a:pt x="26352" y="1323975"/>
                  </a:lnTo>
                  <a:lnTo>
                    <a:pt x="24447" y="1313814"/>
                  </a:lnTo>
                  <a:lnTo>
                    <a:pt x="26352" y="1303972"/>
                  </a:lnTo>
                  <a:lnTo>
                    <a:pt x="31750" y="1295717"/>
                  </a:lnTo>
                  <a:lnTo>
                    <a:pt x="39369" y="1290002"/>
                  </a:lnTo>
                  <a:lnTo>
                    <a:pt x="48894" y="1288097"/>
                  </a:lnTo>
                  <a:lnTo>
                    <a:pt x="73342" y="1288097"/>
                  </a:lnTo>
                  <a:lnTo>
                    <a:pt x="73342" y="1225867"/>
                  </a:lnTo>
                  <a:close/>
                </a:path>
                <a:path w="3115945" h="1404620">
                  <a:moveTo>
                    <a:pt x="85725" y="1223327"/>
                  </a:moveTo>
                  <a:lnTo>
                    <a:pt x="73342" y="1225867"/>
                  </a:lnTo>
                  <a:lnTo>
                    <a:pt x="73342" y="1313814"/>
                  </a:lnTo>
                  <a:lnTo>
                    <a:pt x="71437" y="1323975"/>
                  </a:lnTo>
                  <a:lnTo>
                    <a:pt x="66357" y="1332229"/>
                  </a:lnTo>
                  <a:lnTo>
                    <a:pt x="58419" y="1337627"/>
                  </a:lnTo>
                  <a:lnTo>
                    <a:pt x="48894" y="1339850"/>
                  </a:lnTo>
                  <a:lnTo>
                    <a:pt x="203835" y="1339850"/>
                  </a:lnTo>
                  <a:lnTo>
                    <a:pt x="220344" y="1356995"/>
                  </a:lnTo>
                  <a:lnTo>
                    <a:pt x="246697" y="1329054"/>
                  </a:lnTo>
                  <a:lnTo>
                    <a:pt x="347345" y="1329054"/>
                  </a:lnTo>
                  <a:lnTo>
                    <a:pt x="358775" y="1313814"/>
                  </a:lnTo>
                  <a:lnTo>
                    <a:pt x="339407" y="1288097"/>
                  </a:lnTo>
                  <a:lnTo>
                    <a:pt x="326389" y="1270952"/>
                  </a:lnTo>
                  <a:lnTo>
                    <a:pt x="160972" y="1270952"/>
                  </a:lnTo>
                  <a:lnTo>
                    <a:pt x="147637" y="1251267"/>
                  </a:lnTo>
                  <a:lnTo>
                    <a:pt x="130175" y="1236345"/>
                  </a:lnTo>
                  <a:lnTo>
                    <a:pt x="109219" y="1226820"/>
                  </a:lnTo>
                  <a:lnTo>
                    <a:pt x="85725" y="1223327"/>
                  </a:lnTo>
                  <a:close/>
                </a:path>
                <a:path w="3115945" h="1404620">
                  <a:moveTo>
                    <a:pt x="299719" y="1329054"/>
                  </a:moveTo>
                  <a:lnTo>
                    <a:pt x="246697" y="1329054"/>
                  </a:lnTo>
                  <a:lnTo>
                    <a:pt x="273367" y="1356995"/>
                  </a:lnTo>
                  <a:lnTo>
                    <a:pt x="299719" y="1329054"/>
                  </a:lnTo>
                  <a:close/>
                </a:path>
                <a:path w="3115945" h="1404620">
                  <a:moveTo>
                    <a:pt x="347345" y="1329054"/>
                  </a:moveTo>
                  <a:lnTo>
                    <a:pt x="299719" y="1329054"/>
                  </a:lnTo>
                  <a:lnTo>
                    <a:pt x="326389" y="1356995"/>
                  </a:lnTo>
                  <a:lnTo>
                    <a:pt x="347345" y="1329054"/>
                  </a:lnTo>
                  <a:close/>
                </a:path>
                <a:path w="3115945" h="1404620">
                  <a:moveTo>
                    <a:pt x="73342" y="1288097"/>
                  </a:moveTo>
                  <a:lnTo>
                    <a:pt x="48894" y="1288097"/>
                  </a:lnTo>
                  <a:lnTo>
                    <a:pt x="58419" y="1290002"/>
                  </a:lnTo>
                  <a:lnTo>
                    <a:pt x="66357" y="1295717"/>
                  </a:lnTo>
                  <a:lnTo>
                    <a:pt x="71437" y="1303972"/>
                  </a:lnTo>
                  <a:lnTo>
                    <a:pt x="73342" y="1313814"/>
                  </a:lnTo>
                  <a:lnTo>
                    <a:pt x="73342" y="1288097"/>
                  </a:lnTo>
                  <a:close/>
                </a:path>
                <a:path w="3115945" h="1404620">
                  <a:moveTo>
                    <a:pt x="324485" y="8254"/>
                  </a:moveTo>
                  <a:lnTo>
                    <a:pt x="303530" y="12700"/>
                  </a:lnTo>
                  <a:lnTo>
                    <a:pt x="276225" y="32067"/>
                  </a:lnTo>
                  <a:lnTo>
                    <a:pt x="258127" y="60960"/>
                  </a:lnTo>
                  <a:lnTo>
                    <a:pt x="251460" y="96202"/>
                  </a:lnTo>
                  <a:lnTo>
                    <a:pt x="258127" y="131445"/>
                  </a:lnTo>
                  <a:lnTo>
                    <a:pt x="276225" y="160337"/>
                  </a:lnTo>
                  <a:lnTo>
                    <a:pt x="303530" y="179704"/>
                  </a:lnTo>
                  <a:lnTo>
                    <a:pt x="336550" y="187007"/>
                  </a:lnTo>
                  <a:lnTo>
                    <a:pt x="360044" y="183514"/>
                  </a:lnTo>
                  <a:lnTo>
                    <a:pt x="381000" y="173672"/>
                  </a:lnTo>
                  <a:lnTo>
                    <a:pt x="398462" y="158750"/>
                  </a:lnTo>
                  <a:lnTo>
                    <a:pt x="411797" y="139382"/>
                  </a:lnTo>
                  <a:lnTo>
                    <a:pt x="438150" y="139382"/>
                  </a:lnTo>
                  <a:lnTo>
                    <a:pt x="454660" y="122237"/>
                  </a:lnTo>
                  <a:lnTo>
                    <a:pt x="300037" y="122237"/>
                  </a:lnTo>
                  <a:lnTo>
                    <a:pt x="290830" y="120014"/>
                  </a:lnTo>
                  <a:lnTo>
                    <a:pt x="282892" y="114617"/>
                  </a:lnTo>
                  <a:lnTo>
                    <a:pt x="277812" y="106362"/>
                  </a:lnTo>
                  <a:lnTo>
                    <a:pt x="275907" y="96202"/>
                  </a:lnTo>
                  <a:lnTo>
                    <a:pt x="277812" y="86360"/>
                  </a:lnTo>
                  <a:lnTo>
                    <a:pt x="282892" y="78104"/>
                  </a:lnTo>
                  <a:lnTo>
                    <a:pt x="290830" y="72389"/>
                  </a:lnTo>
                  <a:lnTo>
                    <a:pt x="300037" y="70485"/>
                  </a:lnTo>
                  <a:lnTo>
                    <a:pt x="324485" y="70485"/>
                  </a:lnTo>
                  <a:lnTo>
                    <a:pt x="324485" y="8254"/>
                  </a:lnTo>
                  <a:close/>
                </a:path>
                <a:path w="3115945" h="1404620">
                  <a:moveTo>
                    <a:pt x="336550" y="5714"/>
                  </a:moveTo>
                  <a:lnTo>
                    <a:pt x="324485" y="8254"/>
                  </a:lnTo>
                  <a:lnTo>
                    <a:pt x="324485" y="96202"/>
                  </a:lnTo>
                  <a:lnTo>
                    <a:pt x="322580" y="106362"/>
                  </a:lnTo>
                  <a:lnTo>
                    <a:pt x="317500" y="114617"/>
                  </a:lnTo>
                  <a:lnTo>
                    <a:pt x="309562" y="120014"/>
                  </a:lnTo>
                  <a:lnTo>
                    <a:pt x="300037" y="122237"/>
                  </a:lnTo>
                  <a:lnTo>
                    <a:pt x="454660" y="122237"/>
                  </a:lnTo>
                  <a:lnTo>
                    <a:pt x="470852" y="139382"/>
                  </a:lnTo>
                  <a:lnTo>
                    <a:pt x="497205" y="111442"/>
                  </a:lnTo>
                  <a:lnTo>
                    <a:pt x="597535" y="111442"/>
                  </a:lnTo>
                  <a:lnTo>
                    <a:pt x="608964" y="96202"/>
                  </a:lnTo>
                  <a:lnTo>
                    <a:pt x="589280" y="70485"/>
                  </a:lnTo>
                  <a:lnTo>
                    <a:pt x="576580" y="53022"/>
                  </a:lnTo>
                  <a:lnTo>
                    <a:pt x="411797" y="53022"/>
                  </a:lnTo>
                  <a:lnTo>
                    <a:pt x="398462" y="33654"/>
                  </a:lnTo>
                  <a:lnTo>
                    <a:pt x="381000" y="18732"/>
                  </a:lnTo>
                  <a:lnTo>
                    <a:pt x="360044" y="9207"/>
                  </a:lnTo>
                  <a:lnTo>
                    <a:pt x="336550" y="5714"/>
                  </a:lnTo>
                  <a:close/>
                </a:path>
                <a:path w="3115945" h="1404620">
                  <a:moveTo>
                    <a:pt x="549910" y="111442"/>
                  </a:moveTo>
                  <a:lnTo>
                    <a:pt x="497205" y="111442"/>
                  </a:lnTo>
                  <a:lnTo>
                    <a:pt x="523557" y="139382"/>
                  </a:lnTo>
                  <a:lnTo>
                    <a:pt x="549910" y="111442"/>
                  </a:lnTo>
                  <a:close/>
                </a:path>
                <a:path w="3115945" h="1404620">
                  <a:moveTo>
                    <a:pt x="597535" y="111442"/>
                  </a:moveTo>
                  <a:lnTo>
                    <a:pt x="549910" y="111442"/>
                  </a:lnTo>
                  <a:lnTo>
                    <a:pt x="576580" y="139382"/>
                  </a:lnTo>
                  <a:lnTo>
                    <a:pt x="597535" y="111442"/>
                  </a:lnTo>
                  <a:close/>
                </a:path>
                <a:path w="3115945" h="1404620">
                  <a:moveTo>
                    <a:pt x="324485" y="70485"/>
                  </a:moveTo>
                  <a:lnTo>
                    <a:pt x="300037" y="70485"/>
                  </a:lnTo>
                  <a:lnTo>
                    <a:pt x="309562" y="72389"/>
                  </a:lnTo>
                  <a:lnTo>
                    <a:pt x="317500" y="78104"/>
                  </a:lnTo>
                  <a:lnTo>
                    <a:pt x="322580" y="86360"/>
                  </a:lnTo>
                  <a:lnTo>
                    <a:pt x="324485" y="96202"/>
                  </a:lnTo>
                  <a:lnTo>
                    <a:pt x="324485" y="70485"/>
                  </a:lnTo>
                  <a:close/>
                </a:path>
                <a:path w="3115945" h="1404620">
                  <a:moveTo>
                    <a:pt x="2278379" y="2539"/>
                  </a:moveTo>
                  <a:lnTo>
                    <a:pt x="2257107" y="7302"/>
                  </a:lnTo>
                  <a:lnTo>
                    <a:pt x="2230120" y="26670"/>
                  </a:lnTo>
                  <a:lnTo>
                    <a:pt x="2211704" y="55562"/>
                  </a:lnTo>
                  <a:lnTo>
                    <a:pt x="2205037" y="90804"/>
                  </a:lnTo>
                  <a:lnTo>
                    <a:pt x="2211704" y="126364"/>
                  </a:lnTo>
                  <a:lnTo>
                    <a:pt x="2230120" y="155257"/>
                  </a:lnTo>
                  <a:lnTo>
                    <a:pt x="2257107" y="174625"/>
                  </a:lnTo>
                  <a:lnTo>
                    <a:pt x="2290445" y="181927"/>
                  </a:lnTo>
                  <a:lnTo>
                    <a:pt x="2313940" y="178435"/>
                  </a:lnTo>
                  <a:lnTo>
                    <a:pt x="2334895" y="168910"/>
                  </a:lnTo>
                  <a:lnTo>
                    <a:pt x="2352357" y="153670"/>
                  </a:lnTo>
                  <a:lnTo>
                    <a:pt x="2365692" y="134302"/>
                  </a:lnTo>
                  <a:lnTo>
                    <a:pt x="2392045" y="134302"/>
                  </a:lnTo>
                  <a:lnTo>
                    <a:pt x="2408237" y="116839"/>
                  </a:lnTo>
                  <a:lnTo>
                    <a:pt x="2253932" y="116839"/>
                  </a:lnTo>
                  <a:lnTo>
                    <a:pt x="2244407" y="114935"/>
                  </a:lnTo>
                  <a:lnTo>
                    <a:pt x="2236787" y="109220"/>
                  </a:lnTo>
                  <a:lnTo>
                    <a:pt x="2231390" y="100964"/>
                  </a:lnTo>
                  <a:lnTo>
                    <a:pt x="2229485" y="90804"/>
                  </a:lnTo>
                  <a:lnTo>
                    <a:pt x="2231390" y="80962"/>
                  </a:lnTo>
                  <a:lnTo>
                    <a:pt x="2236787" y="72707"/>
                  </a:lnTo>
                  <a:lnTo>
                    <a:pt x="2244407" y="66992"/>
                  </a:lnTo>
                  <a:lnTo>
                    <a:pt x="2253932" y="65087"/>
                  </a:lnTo>
                  <a:lnTo>
                    <a:pt x="2278379" y="65087"/>
                  </a:lnTo>
                  <a:lnTo>
                    <a:pt x="2278379" y="2539"/>
                  </a:lnTo>
                  <a:close/>
                </a:path>
                <a:path w="3115945" h="1404620">
                  <a:moveTo>
                    <a:pt x="2290445" y="0"/>
                  </a:moveTo>
                  <a:lnTo>
                    <a:pt x="2278379" y="2539"/>
                  </a:lnTo>
                  <a:lnTo>
                    <a:pt x="2278379" y="90804"/>
                  </a:lnTo>
                  <a:lnTo>
                    <a:pt x="2276475" y="100964"/>
                  </a:lnTo>
                  <a:lnTo>
                    <a:pt x="2271077" y="109220"/>
                  </a:lnTo>
                  <a:lnTo>
                    <a:pt x="2263457" y="114935"/>
                  </a:lnTo>
                  <a:lnTo>
                    <a:pt x="2253932" y="116839"/>
                  </a:lnTo>
                  <a:lnTo>
                    <a:pt x="2408237" y="116839"/>
                  </a:lnTo>
                  <a:lnTo>
                    <a:pt x="2424429" y="134302"/>
                  </a:lnTo>
                  <a:lnTo>
                    <a:pt x="2451100" y="106045"/>
                  </a:lnTo>
                  <a:lnTo>
                    <a:pt x="2551429" y="106045"/>
                  </a:lnTo>
                  <a:lnTo>
                    <a:pt x="2562542" y="90804"/>
                  </a:lnTo>
                  <a:lnTo>
                    <a:pt x="2543175" y="65087"/>
                  </a:lnTo>
                  <a:lnTo>
                    <a:pt x="2530157" y="47625"/>
                  </a:lnTo>
                  <a:lnTo>
                    <a:pt x="2365692" y="47625"/>
                  </a:lnTo>
                  <a:lnTo>
                    <a:pt x="2352357" y="28257"/>
                  </a:lnTo>
                  <a:lnTo>
                    <a:pt x="2334895" y="13017"/>
                  </a:lnTo>
                  <a:lnTo>
                    <a:pt x="2313940" y="3492"/>
                  </a:lnTo>
                  <a:lnTo>
                    <a:pt x="2290445" y="0"/>
                  </a:lnTo>
                  <a:close/>
                </a:path>
                <a:path w="3115945" h="1404620">
                  <a:moveTo>
                    <a:pt x="2503804" y="106045"/>
                  </a:moveTo>
                  <a:lnTo>
                    <a:pt x="2451100" y="106045"/>
                  </a:lnTo>
                  <a:lnTo>
                    <a:pt x="2477452" y="134302"/>
                  </a:lnTo>
                  <a:lnTo>
                    <a:pt x="2503804" y="106045"/>
                  </a:lnTo>
                  <a:close/>
                </a:path>
                <a:path w="3115945" h="1404620">
                  <a:moveTo>
                    <a:pt x="2551429" y="106045"/>
                  </a:moveTo>
                  <a:lnTo>
                    <a:pt x="2503804" y="106045"/>
                  </a:lnTo>
                  <a:lnTo>
                    <a:pt x="2530157" y="134302"/>
                  </a:lnTo>
                  <a:lnTo>
                    <a:pt x="2551429" y="106045"/>
                  </a:lnTo>
                  <a:close/>
                </a:path>
                <a:path w="3115945" h="1404620">
                  <a:moveTo>
                    <a:pt x="2278379" y="65087"/>
                  </a:moveTo>
                  <a:lnTo>
                    <a:pt x="2253932" y="65087"/>
                  </a:lnTo>
                  <a:lnTo>
                    <a:pt x="2263457" y="66992"/>
                  </a:lnTo>
                  <a:lnTo>
                    <a:pt x="2271077" y="72707"/>
                  </a:lnTo>
                  <a:lnTo>
                    <a:pt x="2276475" y="80962"/>
                  </a:lnTo>
                  <a:lnTo>
                    <a:pt x="2278379" y="90804"/>
                  </a:lnTo>
                  <a:lnTo>
                    <a:pt x="2278379" y="65087"/>
                  </a:lnTo>
                  <a:close/>
                </a:path>
                <a:path w="3115945" h="1404620">
                  <a:moveTo>
                    <a:pt x="2831465" y="1191260"/>
                  </a:moveTo>
                  <a:lnTo>
                    <a:pt x="2810510" y="1196022"/>
                  </a:lnTo>
                  <a:lnTo>
                    <a:pt x="2783204" y="1215389"/>
                  </a:lnTo>
                  <a:lnTo>
                    <a:pt x="2765107" y="1244282"/>
                  </a:lnTo>
                  <a:lnTo>
                    <a:pt x="2758440" y="1279525"/>
                  </a:lnTo>
                  <a:lnTo>
                    <a:pt x="2765107" y="1315085"/>
                  </a:lnTo>
                  <a:lnTo>
                    <a:pt x="2783204" y="1343977"/>
                  </a:lnTo>
                  <a:lnTo>
                    <a:pt x="2810510" y="1363345"/>
                  </a:lnTo>
                  <a:lnTo>
                    <a:pt x="2843529" y="1370647"/>
                  </a:lnTo>
                  <a:lnTo>
                    <a:pt x="2867025" y="1367154"/>
                  </a:lnTo>
                  <a:lnTo>
                    <a:pt x="2887979" y="1357629"/>
                  </a:lnTo>
                  <a:lnTo>
                    <a:pt x="2905442" y="1342389"/>
                  </a:lnTo>
                  <a:lnTo>
                    <a:pt x="2918777" y="1323022"/>
                  </a:lnTo>
                  <a:lnTo>
                    <a:pt x="2945129" y="1323022"/>
                  </a:lnTo>
                  <a:lnTo>
                    <a:pt x="2961640" y="1305560"/>
                  </a:lnTo>
                  <a:lnTo>
                    <a:pt x="2807017" y="1305560"/>
                  </a:lnTo>
                  <a:lnTo>
                    <a:pt x="2797810" y="1303654"/>
                  </a:lnTo>
                  <a:lnTo>
                    <a:pt x="2789872" y="1297939"/>
                  </a:lnTo>
                  <a:lnTo>
                    <a:pt x="2784792" y="1289685"/>
                  </a:lnTo>
                  <a:lnTo>
                    <a:pt x="2782887" y="1279525"/>
                  </a:lnTo>
                  <a:lnTo>
                    <a:pt x="2784792" y="1269682"/>
                  </a:lnTo>
                  <a:lnTo>
                    <a:pt x="2789872" y="1261427"/>
                  </a:lnTo>
                  <a:lnTo>
                    <a:pt x="2797810" y="1255712"/>
                  </a:lnTo>
                  <a:lnTo>
                    <a:pt x="2807017" y="1253807"/>
                  </a:lnTo>
                  <a:lnTo>
                    <a:pt x="2831465" y="1253807"/>
                  </a:lnTo>
                  <a:lnTo>
                    <a:pt x="2831465" y="1191260"/>
                  </a:lnTo>
                  <a:close/>
                </a:path>
                <a:path w="3115945" h="1404620">
                  <a:moveTo>
                    <a:pt x="2843529" y="1188720"/>
                  </a:moveTo>
                  <a:lnTo>
                    <a:pt x="2831465" y="1191260"/>
                  </a:lnTo>
                  <a:lnTo>
                    <a:pt x="2831465" y="1279525"/>
                  </a:lnTo>
                  <a:lnTo>
                    <a:pt x="2829560" y="1289685"/>
                  </a:lnTo>
                  <a:lnTo>
                    <a:pt x="2824479" y="1297939"/>
                  </a:lnTo>
                  <a:lnTo>
                    <a:pt x="2816542" y="1303654"/>
                  </a:lnTo>
                  <a:lnTo>
                    <a:pt x="2807017" y="1305560"/>
                  </a:lnTo>
                  <a:lnTo>
                    <a:pt x="2961640" y="1305560"/>
                  </a:lnTo>
                  <a:lnTo>
                    <a:pt x="2977832" y="1323022"/>
                  </a:lnTo>
                  <a:lnTo>
                    <a:pt x="3004185" y="1294764"/>
                  </a:lnTo>
                  <a:lnTo>
                    <a:pt x="3104515" y="1294764"/>
                  </a:lnTo>
                  <a:lnTo>
                    <a:pt x="3115945" y="1279525"/>
                  </a:lnTo>
                  <a:lnTo>
                    <a:pt x="3096260" y="1253807"/>
                  </a:lnTo>
                  <a:lnTo>
                    <a:pt x="3083560" y="1236345"/>
                  </a:lnTo>
                  <a:lnTo>
                    <a:pt x="2918777" y="1236345"/>
                  </a:lnTo>
                  <a:lnTo>
                    <a:pt x="2905442" y="1216977"/>
                  </a:lnTo>
                  <a:lnTo>
                    <a:pt x="2887979" y="1201737"/>
                  </a:lnTo>
                  <a:lnTo>
                    <a:pt x="2867025" y="1192212"/>
                  </a:lnTo>
                  <a:lnTo>
                    <a:pt x="2843529" y="1188720"/>
                  </a:lnTo>
                  <a:close/>
                </a:path>
                <a:path w="3115945" h="1404620">
                  <a:moveTo>
                    <a:pt x="3056890" y="1294764"/>
                  </a:moveTo>
                  <a:lnTo>
                    <a:pt x="3004185" y="1294764"/>
                  </a:lnTo>
                  <a:lnTo>
                    <a:pt x="3030537" y="1323022"/>
                  </a:lnTo>
                  <a:lnTo>
                    <a:pt x="3056890" y="1294764"/>
                  </a:lnTo>
                  <a:close/>
                </a:path>
                <a:path w="3115945" h="1404620">
                  <a:moveTo>
                    <a:pt x="3104515" y="1294764"/>
                  </a:moveTo>
                  <a:lnTo>
                    <a:pt x="3056890" y="1294764"/>
                  </a:lnTo>
                  <a:lnTo>
                    <a:pt x="3083560" y="1323022"/>
                  </a:lnTo>
                  <a:lnTo>
                    <a:pt x="3104515" y="1294764"/>
                  </a:lnTo>
                  <a:close/>
                </a:path>
                <a:path w="3115945" h="1404620">
                  <a:moveTo>
                    <a:pt x="2831465" y="1253807"/>
                  </a:moveTo>
                  <a:lnTo>
                    <a:pt x="2807017" y="1253807"/>
                  </a:lnTo>
                  <a:lnTo>
                    <a:pt x="2816542" y="1255712"/>
                  </a:lnTo>
                  <a:lnTo>
                    <a:pt x="2824479" y="1261427"/>
                  </a:lnTo>
                  <a:lnTo>
                    <a:pt x="2829560" y="1269682"/>
                  </a:lnTo>
                  <a:lnTo>
                    <a:pt x="2831465" y="1279525"/>
                  </a:lnTo>
                  <a:lnTo>
                    <a:pt x="2831465" y="125380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>
            <a:spLocks noGrp="1"/>
          </p:cNvSpPr>
          <p:nvPr>
            <p:ph type="title"/>
          </p:nvPr>
        </p:nvSpPr>
        <p:spPr>
          <a:xfrm>
            <a:off x="855344" y="772477"/>
            <a:ext cx="490220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0" spc="170" dirty="0">
                <a:solidFill>
                  <a:srgbClr val="000000"/>
                </a:solidFill>
                <a:latin typeface="Times New Roman"/>
                <a:cs typeface="Times New Roman"/>
              </a:rPr>
              <a:t>Υβριδική</a:t>
            </a:r>
            <a:r>
              <a:rPr sz="2200" b="0" spc="1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75" dirty="0">
                <a:solidFill>
                  <a:srgbClr val="000000"/>
                </a:solidFill>
                <a:latin typeface="Times New Roman"/>
                <a:cs typeface="Times New Roman"/>
              </a:rPr>
              <a:t>κρυπτογραφία:</a:t>
            </a:r>
            <a:r>
              <a:rPr sz="2200" b="0" spc="19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60" dirty="0">
                <a:solidFill>
                  <a:srgbClr val="000000"/>
                </a:solidFill>
                <a:latin typeface="Times New Roman"/>
                <a:cs typeface="Times New Roman"/>
              </a:rPr>
              <a:t>Διαδικασία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893444" y="1474152"/>
            <a:ext cx="6411595" cy="45021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355600" marR="5080" indent="-342900">
              <a:lnSpc>
                <a:spcPct val="95100"/>
              </a:lnSpc>
              <a:spcBef>
                <a:spcPts val="195"/>
              </a:spcBef>
              <a:tabLst>
                <a:tab pos="354965" algn="l"/>
              </a:tabLst>
            </a:pPr>
            <a:r>
              <a:rPr sz="1600" spc="-5" dirty="0">
                <a:latin typeface="Calibri"/>
                <a:cs typeface="Calibri"/>
              </a:rPr>
              <a:t>2.	</a:t>
            </a:r>
            <a:r>
              <a:rPr sz="1250" spc="125" dirty="0">
                <a:latin typeface="Calibri"/>
                <a:cs typeface="Calibri"/>
              </a:rPr>
              <a:t>Μόλις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30" dirty="0">
                <a:latin typeface="Calibri"/>
                <a:cs typeface="Calibri"/>
              </a:rPr>
              <a:t>ο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παραλήπτης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λάβει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το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κλειδί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συνόδου,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μία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35" dirty="0">
                <a:latin typeface="Calibri"/>
                <a:cs typeface="Calibri"/>
              </a:rPr>
              <a:t>από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τις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οντότητες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παράγει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ένα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μήνυμα,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το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οποίο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προστατεύεται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με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το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κλειδί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συνόδου.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018222" y="2287587"/>
            <a:ext cx="676910" cy="390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67995" algn="r">
              <a:lnSpc>
                <a:spcPct val="100000"/>
              </a:lnSpc>
              <a:spcBef>
                <a:spcPts val="100"/>
              </a:spcBef>
            </a:pPr>
            <a:r>
              <a:rPr sz="600" spc="40" dirty="0">
                <a:latin typeface="Calibri"/>
                <a:cs typeface="Calibri"/>
              </a:rPr>
              <a:t>Απ</a:t>
            </a:r>
            <a:r>
              <a:rPr sz="600" spc="30" dirty="0">
                <a:latin typeface="Calibri"/>
                <a:cs typeface="Calibri"/>
              </a:rPr>
              <a:t>λ</a:t>
            </a:r>
            <a:r>
              <a:rPr sz="600" spc="25" dirty="0">
                <a:latin typeface="Calibri"/>
                <a:cs typeface="Calibri"/>
              </a:rPr>
              <a:t>ό  κείμενο:</a:t>
            </a:r>
            <a:r>
              <a:rPr sz="600" spc="-35" dirty="0">
                <a:latin typeface="Calibri"/>
                <a:cs typeface="Calibri"/>
              </a:rPr>
              <a:t> </a:t>
            </a:r>
            <a:r>
              <a:rPr sz="600" i="1" spc="50" dirty="0">
                <a:latin typeface="Calibri"/>
                <a:cs typeface="Calibri"/>
              </a:rPr>
              <a:t>"Αλλάξτε </a:t>
            </a:r>
            <a:r>
              <a:rPr sz="600" i="1" spc="-120" dirty="0">
                <a:latin typeface="Calibri"/>
                <a:cs typeface="Calibri"/>
              </a:rPr>
              <a:t> </a:t>
            </a:r>
            <a:r>
              <a:rPr sz="600" i="1" spc="50" dirty="0">
                <a:latin typeface="Calibri"/>
                <a:cs typeface="Calibri"/>
              </a:rPr>
              <a:t>εξουσία/δυναμία </a:t>
            </a:r>
            <a:r>
              <a:rPr sz="600" i="1" spc="-125" dirty="0">
                <a:latin typeface="Calibri"/>
                <a:cs typeface="Calibri"/>
              </a:rPr>
              <a:t> </a:t>
            </a:r>
            <a:r>
              <a:rPr sz="600" i="1" spc="50" dirty="0">
                <a:latin typeface="Calibri"/>
                <a:cs typeface="Calibri"/>
              </a:rPr>
              <a:t>της</a:t>
            </a:r>
            <a:r>
              <a:rPr sz="600" i="1" spc="10" dirty="0">
                <a:latin typeface="Calibri"/>
                <a:cs typeface="Calibri"/>
              </a:rPr>
              <a:t> </a:t>
            </a:r>
            <a:r>
              <a:rPr sz="600" i="1" spc="40" dirty="0">
                <a:latin typeface="Calibri"/>
                <a:cs typeface="Calibri"/>
              </a:rPr>
              <a:t>γεννήτριας"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845310" y="2419032"/>
            <a:ext cx="2921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5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600" b="1" spc="6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600" b="1" spc="80" dirty="0">
                <a:solidFill>
                  <a:srgbClr val="FFFFFF"/>
                </a:solidFill>
                <a:latin typeface="Calibri"/>
                <a:cs typeface="Calibri"/>
              </a:rPr>
              <a:t>AD</a:t>
            </a:r>
            <a:r>
              <a:rPr sz="600" b="1" spc="9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2833370" y="2406332"/>
            <a:ext cx="8064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8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2842577" y="2585084"/>
            <a:ext cx="831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10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2604452" y="2770187"/>
            <a:ext cx="1022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4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4763134" y="2404427"/>
            <a:ext cx="6921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15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3632200" y="2542222"/>
            <a:ext cx="508000" cy="20955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285"/>
              </a:spcBef>
            </a:pPr>
            <a:r>
              <a:rPr sz="450" spc="20" dirty="0">
                <a:latin typeface="Calibri"/>
                <a:cs typeface="Calibri"/>
              </a:rPr>
              <a:t>Κ</a:t>
            </a:r>
            <a:r>
              <a:rPr sz="450" spc="25" dirty="0">
                <a:latin typeface="Calibri"/>
                <a:cs typeface="Calibri"/>
              </a:rPr>
              <a:t>υπ</a:t>
            </a:r>
            <a:r>
              <a:rPr sz="450" spc="20" dirty="0">
                <a:latin typeface="Calibri"/>
                <a:cs typeface="Calibri"/>
              </a:rPr>
              <a:t>ρ</a:t>
            </a:r>
            <a:r>
              <a:rPr sz="450" dirty="0">
                <a:latin typeface="Calibri"/>
                <a:cs typeface="Calibri"/>
              </a:rPr>
              <a:t>ι</a:t>
            </a:r>
            <a:r>
              <a:rPr sz="450" spc="25" dirty="0">
                <a:latin typeface="Calibri"/>
                <a:cs typeface="Calibri"/>
              </a:rPr>
              <a:t>α</a:t>
            </a:r>
            <a:r>
              <a:rPr sz="450" spc="15" dirty="0">
                <a:latin typeface="Calibri"/>
                <a:cs typeface="Calibri"/>
              </a:rPr>
              <a:t>κ</a:t>
            </a:r>
            <a:r>
              <a:rPr sz="450" spc="35" dirty="0">
                <a:latin typeface="Calibri"/>
                <a:cs typeface="Calibri"/>
              </a:rPr>
              <a:t>ό</a:t>
            </a:r>
            <a:r>
              <a:rPr sz="450" spc="-5" dirty="0">
                <a:latin typeface="Calibri"/>
                <a:cs typeface="Calibri"/>
              </a:rPr>
              <a:t> </a:t>
            </a:r>
            <a:r>
              <a:rPr sz="450" spc="20" dirty="0">
                <a:latin typeface="Calibri"/>
                <a:cs typeface="Calibri"/>
              </a:rPr>
              <a:t>κε</a:t>
            </a:r>
            <a:r>
              <a:rPr sz="450" spc="15" dirty="0">
                <a:latin typeface="Calibri"/>
                <a:cs typeface="Calibri"/>
              </a:rPr>
              <a:t>ίμ</a:t>
            </a:r>
            <a:r>
              <a:rPr sz="450" spc="20" dirty="0">
                <a:latin typeface="Calibri"/>
                <a:cs typeface="Calibri"/>
              </a:rPr>
              <a:t>εν</a:t>
            </a:r>
            <a:r>
              <a:rPr sz="450" spc="25" dirty="0">
                <a:latin typeface="Calibri"/>
                <a:cs typeface="Calibri"/>
              </a:rPr>
              <a:t>ο</a:t>
            </a:r>
            <a:r>
              <a:rPr sz="450" spc="15" dirty="0">
                <a:latin typeface="Calibri"/>
                <a:cs typeface="Calibri"/>
              </a:rPr>
              <a:t>:</a:t>
            </a:r>
            <a:endParaRPr sz="450">
              <a:latin typeface="Calibri"/>
              <a:cs typeface="Calibri"/>
            </a:endParaRPr>
          </a:p>
          <a:p>
            <a:pPr marR="52705" algn="r">
              <a:lnSpc>
                <a:spcPct val="100000"/>
              </a:lnSpc>
              <a:spcBef>
                <a:spcPts val="185"/>
              </a:spcBef>
            </a:pPr>
            <a:r>
              <a:rPr sz="450" i="1" spc="5" dirty="0">
                <a:latin typeface="Calibri"/>
                <a:cs typeface="Calibri"/>
              </a:rPr>
              <a:t>"5&amp;321ffd421"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3297554" y="2834957"/>
            <a:ext cx="928369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spc="55" dirty="0">
                <a:latin typeface="Calibri"/>
                <a:cs typeface="Calibri"/>
              </a:rPr>
              <a:t>Κανάλι</a:t>
            </a:r>
            <a:r>
              <a:rPr sz="700" b="1" spc="-25" dirty="0">
                <a:latin typeface="Calibri"/>
                <a:cs typeface="Calibri"/>
              </a:rPr>
              <a:t> </a:t>
            </a:r>
            <a:r>
              <a:rPr sz="700" b="1" spc="45" dirty="0">
                <a:latin typeface="Calibri"/>
                <a:cs typeface="Calibri"/>
              </a:rPr>
              <a:t>επικοινωνίας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5698807" y="2375534"/>
            <a:ext cx="379095" cy="20955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285"/>
              </a:spcBef>
            </a:pPr>
            <a:r>
              <a:rPr sz="450" b="1" spc="-10" dirty="0">
                <a:solidFill>
                  <a:srgbClr val="FFFFFF"/>
                </a:solidFill>
                <a:latin typeface="Calibri"/>
                <a:cs typeface="Calibri"/>
              </a:rPr>
              <a:t>HMI</a:t>
            </a:r>
            <a:endParaRPr sz="4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85"/>
              </a:spcBef>
            </a:pPr>
            <a:r>
              <a:rPr sz="450" b="1" spc="5" dirty="0">
                <a:solidFill>
                  <a:srgbClr val="FFFFFF"/>
                </a:solidFill>
                <a:latin typeface="Calibri"/>
                <a:cs typeface="Calibri"/>
              </a:rPr>
              <a:t>(υποσταθμός)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5275897" y="2813367"/>
            <a:ext cx="8382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20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6191884" y="2276792"/>
            <a:ext cx="675005" cy="390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600" spc="55" dirty="0">
                <a:latin typeface="Calibri"/>
                <a:cs typeface="Calibri"/>
              </a:rPr>
              <a:t>Απλό </a:t>
            </a:r>
            <a:r>
              <a:rPr sz="600" spc="40" dirty="0">
                <a:latin typeface="Calibri"/>
                <a:cs typeface="Calibri"/>
              </a:rPr>
              <a:t>κείμενο: </a:t>
            </a:r>
            <a:r>
              <a:rPr sz="600" spc="45" dirty="0">
                <a:latin typeface="Calibri"/>
                <a:cs typeface="Calibri"/>
              </a:rPr>
              <a:t> </a:t>
            </a:r>
            <a:r>
              <a:rPr sz="600" i="1" spc="50" dirty="0">
                <a:latin typeface="Calibri"/>
                <a:cs typeface="Calibri"/>
              </a:rPr>
              <a:t>"Αλλάξτε </a:t>
            </a:r>
            <a:r>
              <a:rPr sz="600" i="1" spc="55" dirty="0">
                <a:latin typeface="Calibri"/>
                <a:cs typeface="Calibri"/>
              </a:rPr>
              <a:t> </a:t>
            </a:r>
            <a:r>
              <a:rPr sz="600" i="1" spc="50" dirty="0">
                <a:latin typeface="Calibri"/>
                <a:cs typeface="Calibri"/>
              </a:rPr>
              <a:t>εξουσία/δυναμία </a:t>
            </a:r>
            <a:r>
              <a:rPr sz="600" i="1" spc="-130" dirty="0">
                <a:latin typeface="Calibri"/>
                <a:cs typeface="Calibri"/>
              </a:rPr>
              <a:t> </a:t>
            </a:r>
            <a:r>
              <a:rPr sz="600" i="1" spc="40" dirty="0">
                <a:latin typeface="Calibri"/>
                <a:cs typeface="Calibri"/>
              </a:rPr>
              <a:t>γεννήτριας"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538605" y="3387090"/>
            <a:ext cx="96393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 spc="55" dirty="0">
                <a:latin typeface="Calibri"/>
                <a:cs typeface="Calibri"/>
              </a:rPr>
              <a:t>Σύνοδος)</a:t>
            </a:r>
            <a:r>
              <a:rPr sz="950" b="1" spc="-20" dirty="0">
                <a:latin typeface="Calibri"/>
                <a:cs typeface="Calibri"/>
              </a:rPr>
              <a:t> </a:t>
            </a:r>
            <a:r>
              <a:rPr sz="950" b="1" spc="45" dirty="0">
                <a:latin typeface="Calibri"/>
                <a:cs typeface="Calibri"/>
              </a:rPr>
              <a:t>(κλειδί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5626100" y="3355340"/>
            <a:ext cx="99377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 spc="45" dirty="0">
                <a:latin typeface="Calibri"/>
                <a:cs typeface="Calibri"/>
              </a:rPr>
              <a:t>Κ</a:t>
            </a:r>
            <a:r>
              <a:rPr sz="950" b="1" spc="40" dirty="0">
                <a:latin typeface="Calibri"/>
                <a:cs typeface="Calibri"/>
              </a:rPr>
              <a:t>λ</a:t>
            </a:r>
            <a:r>
              <a:rPr sz="950" b="1" spc="35" dirty="0">
                <a:latin typeface="Calibri"/>
                <a:cs typeface="Calibri"/>
              </a:rPr>
              <a:t>ε</a:t>
            </a:r>
            <a:r>
              <a:rPr sz="950" b="1" spc="10" dirty="0">
                <a:latin typeface="Calibri"/>
                <a:cs typeface="Calibri"/>
              </a:rPr>
              <a:t>ι</a:t>
            </a:r>
            <a:r>
              <a:rPr sz="950" b="1" spc="45" dirty="0">
                <a:latin typeface="Calibri"/>
                <a:cs typeface="Calibri"/>
              </a:rPr>
              <a:t>δ</a:t>
            </a:r>
            <a:r>
              <a:rPr sz="950" b="1" spc="40" dirty="0">
                <a:latin typeface="Calibri"/>
                <a:cs typeface="Calibri"/>
              </a:rPr>
              <a:t>ί</a:t>
            </a:r>
            <a:r>
              <a:rPr sz="950" b="1" spc="-5" dirty="0">
                <a:latin typeface="Calibri"/>
                <a:cs typeface="Calibri"/>
              </a:rPr>
              <a:t> </a:t>
            </a:r>
            <a:r>
              <a:rPr sz="950" b="1" spc="65" dirty="0">
                <a:latin typeface="Calibri"/>
                <a:cs typeface="Calibri"/>
              </a:rPr>
              <a:t>συ</a:t>
            </a:r>
            <a:r>
              <a:rPr sz="950" b="1" spc="55" dirty="0">
                <a:latin typeface="Calibri"/>
                <a:cs typeface="Calibri"/>
              </a:rPr>
              <a:t>νε</a:t>
            </a:r>
            <a:r>
              <a:rPr sz="950" b="1" spc="65" dirty="0">
                <a:latin typeface="Calibri"/>
                <a:cs typeface="Calibri"/>
              </a:rPr>
              <a:t>δ</a:t>
            </a:r>
            <a:r>
              <a:rPr sz="950" b="1" spc="60" dirty="0">
                <a:latin typeface="Calibri"/>
                <a:cs typeface="Calibri"/>
              </a:rPr>
              <a:t>ρ</a:t>
            </a:r>
            <a:r>
              <a:rPr sz="950" b="1" spc="30" dirty="0">
                <a:latin typeface="Calibri"/>
                <a:cs typeface="Calibri"/>
              </a:rPr>
              <a:t>ί</a:t>
            </a:r>
            <a:r>
              <a:rPr sz="950" b="1" spc="70" dirty="0">
                <a:latin typeface="Calibri"/>
                <a:cs typeface="Calibri"/>
              </a:rPr>
              <a:t>α</a:t>
            </a:r>
            <a:r>
              <a:rPr sz="950" b="1" spc="55" dirty="0">
                <a:latin typeface="Calibri"/>
                <a:cs typeface="Calibri"/>
              </a:rPr>
              <a:t>ς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028700" y="4034472"/>
            <a:ext cx="389255" cy="2717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sz="800" spc="50" dirty="0">
                <a:latin typeface="Calibri"/>
                <a:cs typeface="Calibri"/>
              </a:rPr>
              <a:t>Απλό </a:t>
            </a:r>
            <a:r>
              <a:rPr sz="800" spc="5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κ</a:t>
            </a:r>
            <a:r>
              <a:rPr sz="800" spc="45" dirty="0">
                <a:latin typeface="Calibri"/>
                <a:cs typeface="Calibri"/>
              </a:rPr>
              <a:t>ε</a:t>
            </a:r>
            <a:r>
              <a:rPr sz="800" spc="40" dirty="0">
                <a:latin typeface="Calibri"/>
                <a:cs typeface="Calibri"/>
              </a:rPr>
              <a:t>ίμ</a:t>
            </a:r>
            <a:r>
              <a:rPr sz="800" spc="45" dirty="0">
                <a:latin typeface="Calibri"/>
                <a:cs typeface="Calibri"/>
              </a:rPr>
              <a:t>ε</a:t>
            </a:r>
            <a:r>
              <a:rPr sz="800" spc="40" dirty="0">
                <a:latin typeface="Calibri"/>
                <a:cs typeface="Calibri"/>
              </a:rPr>
              <a:t>ν</a:t>
            </a:r>
            <a:r>
              <a:rPr sz="800" spc="60" dirty="0">
                <a:latin typeface="Calibri"/>
                <a:cs typeface="Calibri"/>
              </a:rPr>
              <a:t>ο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2090420" y="3960177"/>
            <a:ext cx="877569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3820">
              <a:lnSpc>
                <a:spcPct val="100000"/>
              </a:lnSpc>
              <a:spcBef>
                <a:spcPts val="100"/>
              </a:spcBef>
            </a:pPr>
            <a:r>
              <a:rPr sz="800" spc="45" dirty="0">
                <a:solidFill>
                  <a:srgbClr val="FFFFFF"/>
                </a:solidFill>
                <a:latin typeface="Calibri"/>
                <a:cs typeface="Calibri"/>
              </a:rPr>
              <a:t>Κ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ρυπ</a:t>
            </a:r>
            <a:r>
              <a:rPr sz="800" spc="35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οσύ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800" spc="35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ημ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α  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κρυπτογράφησης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3556634" y="4040187"/>
            <a:ext cx="704215" cy="39560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sz="800" b="1" spc="45" dirty="0">
                <a:solidFill>
                  <a:srgbClr val="931100"/>
                </a:solidFill>
                <a:latin typeface="Calibri"/>
                <a:cs typeface="Calibri"/>
              </a:rPr>
              <a:t>Κείμενο </a:t>
            </a:r>
            <a:r>
              <a:rPr sz="800" b="1" spc="50" dirty="0">
                <a:solidFill>
                  <a:srgbClr val="931100"/>
                </a:solidFill>
                <a:latin typeface="Calibri"/>
                <a:cs typeface="Calibri"/>
              </a:rPr>
              <a:t> </a:t>
            </a:r>
            <a:r>
              <a:rPr sz="800" b="1" spc="45" dirty="0">
                <a:solidFill>
                  <a:srgbClr val="931100"/>
                </a:solidFill>
                <a:latin typeface="Calibri"/>
                <a:cs typeface="Calibri"/>
              </a:rPr>
              <a:t>κρ</a:t>
            </a:r>
            <a:r>
              <a:rPr sz="800" b="1" spc="55" dirty="0">
                <a:solidFill>
                  <a:srgbClr val="931100"/>
                </a:solidFill>
                <a:latin typeface="Calibri"/>
                <a:cs typeface="Calibri"/>
              </a:rPr>
              <a:t>υπ</a:t>
            </a:r>
            <a:r>
              <a:rPr sz="800" b="1" spc="35" dirty="0">
                <a:solidFill>
                  <a:srgbClr val="931100"/>
                </a:solidFill>
                <a:latin typeface="Calibri"/>
                <a:cs typeface="Calibri"/>
              </a:rPr>
              <a:t>τ</a:t>
            </a:r>
            <a:r>
              <a:rPr sz="800" b="1" spc="55" dirty="0">
                <a:solidFill>
                  <a:srgbClr val="931100"/>
                </a:solidFill>
                <a:latin typeface="Calibri"/>
                <a:cs typeface="Calibri"/>
              </a:rPr>
              <a:t>ο</a:t>
            </a:r>
            <a:r>
              <a:rPr sz="800" b="1" spc="40" dirty="0">
                <a:solidFill>
                  <a:srgbClr val="931100"/>
                </a:solidFill>
                <a:latin typeface="Calibri"/>
                <a:cs typeface="Calibri"/>
              </a:rPr>
              <a:t>γ</a:t>
            </a:r>
            <a:r>
              <a:rPr sz="800" b="1" spc="50" dirty="0">
                <a:solidFill>
                  <a:srgbClr val="931100"/>
                </a:solidFill>
                <a:latin typeface="Calibri"/>
                <a:cs typeface="Calibri"/>
              </a:rPr>
              <a:t>ρ</a:t>
            </a:r>
            <a:r>
              <a:rPr sz="800" b="1" spc="55" dirty="0">
                <a:solidFill>
                  <a:srgbClr val="931100"/>
                </a:solidFill>
                <a:latin typeface="Calibri"/>
                <a:cs typeface="Calibri"/>
              </a:rPr>
              <a:t>ά</a:t>
            </a:r>
            <a:r>
              <a:rPr sz="800" b="1" spc="70" dirty="0">
                <a:solidFill>
                  <a:srgbClr val="931100"/>
                </a:solidFill>
                <a:latin typeface="Calibri"/>
                <a:cs typeface="Calibri"/>
              </a:rPr>
              <a:t>φ</a:t>
            </a:r>
            <a:r>
              <a:rPr sz="800" b="1" spc="40" dirty="0">
                <a:solidFill>
                  <a:srgbClr val="931100"/>
                </a:solidFill>
                <a:latin typeface="Calibri"/>
                <a:cs typeface="Calibri"/>
              </a:rPr>
              <a:t>η  </a:t>
            </a:r>
            <a:r>
              <a:rPr sz="800" b="1" spc="50" dirty="0">
                <a:solidFill>
                  <a:srgbClr val="931100"/>
                </a:solidFill>
                <a:latin typeface="Calibri"/>
                <a:cs typeface="Calibri"/>
              </a:rPr>
              <a:t>σης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6200140" y="4009707"/>
            <a:ext cx="389255" cy="2717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sz="800" spc="50" dirty="0">
                <a:latin typeface="Calibri"/>
                <a:cs typeface="Calibri"/>
              </a:rPr>
              <a:t>Απλό </a:t>
            </a:r>
            <a:r>
              <a:rPr sz="800" spc="5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κ</a:t>
            </a:r>
            <a:r>
              <a:rPr sz="800" spc="45" dirty="0">
                <a:latin typeface="Calibri"/>
                <a:cs typeface="Calibri"/>
              </a:rPr>
              <a:t>ε</a:t>
            </a:r>
            <a:r>
              <a:rPr sz="800" spc="40" dirty="0">
                <a:latin typeface="Calibri"/>
                <a:cs typeface="Calibri"/>
              </a:rPr>
              <a:t>ίμ</a:t>
            </a:r>
            <a:r>
              <a:rPr sz="800" spc="45" dirty="0">
                <a:latin typeface="Calibri"/>
                <a:cs typeface="Calibri"/>
              </a:rPr>
              <a:t>ε</a:t>
            </a:r>
            <a:r>
              <a:rPr sz="800" spc="40" dirty="0">
                <a:latin typeface="Calibri"/>
                <a:cs typeface="Calibri"/>
              </a:rPr>
              <a:t>ν</a:t>
            </a:r>
            <a:r>
              <a:rPr sz="800" spc="60" dirty="0">
                <a:latin typeface="Calibri"/>
                <a:cs typeface="Calibri"/>
              </a:rPr>
              <a:t>ο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0222865" y="4617402"/>
            <a:ext cx="176974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900" spc="70" dirty="0">
                <a:solidFill>
                  <a:srgbClr val="FFFFFF"/>
                </a:solidFill>
                <a:latin typeface="Calibri"/>
                <a:cs typeface="Calibri"/>
              </a:rPr>
              <a:t>(Β)</a:t>
            </a:r>
            <a:r>
              <a:rPr sz="19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90" dirty="0">
                <a:solidFill>
                  <a:srgbClr val="FFFFFF"/>
                </a:solidFill>
                <a:latin typeface="Calibri"/>
                <a:cs typeface="Calibri"/>
              </a:rPr>
              <a:t>Δημόσιο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25" b="1" spc="52" baseline="38011" dirty="0">
                <a:latin typeface="Calibri"/>
                <a:cs typeface="Calibri"/>
              </a:rPr>
              <a:t>κλειδί</a:t>
            </a:r>
            <a:endParaRPr sz="1425" baseline="38011">
              <a:latin typeface="Calibri"/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692150" y="4906327"/>
            <a:ext cx="6424930" cy="882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 marR="5080" indent="-91440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42857"/>
              <a:buFont typeface="Arial"/>
              <a:buChar char="•"/>
              <a:tabLst>
                <a:tab pos="173355" algn="l"/>
              </a:tabLst>
            </a:pPr>
            <a:r>
              <a:rPr sz="1400" spc="100" dirty="0">
                <a:latin typeface="Calibri"/>
                <a:cs typeface="Calibri"/>
              </a:rPr>
              <a:t>Ωστόσο, </a:t>
            </a:r>
            <a:r>
              <a:rPr sz="1400" spc="110" dirty="0">
                <a:latin typeface="Calibri"/>
                <a:cs typeface="Calibri"/>
              </a:rPr>
              <a:t>η </a:t>
            </a:r>
            <a:r>
              <a:rPr sz="1400" spc="100" dirty="0">
                <a:latin typeface="Calibri"/>
                <a:cs typeface="Calibri"/>
              </a:rPr>
              <a:t>ανταλλαγή </a:t>
            </a:r>
            <a:r>
              <a:rPr sz="1400" spc="105" dirty="0">
                <a:latin typeface="Calibri"/>
                <a:cs typeface="Calibri"/>
              </a:rPr>
              <a:t>δημόσιων </a:t>
            </a:r>
            <a:r>
              <a:rPr sz="1400" spc="90" dirty="0">
                <a:latin typeface="Calibri"/>
                <a:cs typeface="Calibri"/>
              </a:rPr>
              <a:t>κλειδιών </a:t>
            </a:r>
            <a:r>
              <a:rPr sz="1400" spc="95" dirty="0">
                <a:latin typeface="Calibri"/>
                <a:cs typeface="Calibri"/>
              </a:rPr>
              <a:t>χωρίς </a:t>
            </a:r>
            <a:r>
              <a:rPr sz="1400" spc="100" dirty="0">
                <a:latin typeface="Calibri"/>
                <a:cs typeface="Calibri"/>
              </a:rPr>
              <a:t>πρόσθετες πληροφορίες </a:t>
            </a:r>
            <a:r>
              <a:rPr sz="1400" spc="10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σχετικά </a:t>
            </a:r>
            <a:r>
              <a:rPr sz="1400" spc="105" dirty="0">
                <a:latin typeface="Calibri"/>
                <a:cs typeface="Calibri"/>
              </a:rPr>
              <a:t>με </a:t>
            </a:r>
            <a:r>
              <a:rPr sz="1400" spc="95" dirty="0">
                <a:latin typeface="Calibri"/>
                <a:cs typeface="Calibri"/>
              </a:rPr>
              <a:t>την </a:t>
            </a:r>
            <a:r>
              <a:rPr sz="1400" spc="90" dirty="0">
                <a:latin typeface="Calibri"/>
                <a:cs typeface="Calibri"/>
              </a:rPr>
              <a:t>οντότητα, </a:t>
            </a:r>
            <a:r>
              <a:rPr sz="1400" spc="105" dirty="0">
                <a:latin typeface="Calibri"/>
                <a:cs typeface="Calibri"/>
              </a:rPr>
              <a:t>μόνο </a:t>
            </a:r>
            <a:r>
              <a:rPr sz="1400" spc="90" dirty="0">
                <a:latin typeface="Calibri"/>
                <a:cs typeface="Calibri"/>
              </a:rPr>
              <a:t>το </a:t>
            </a:r>
            <a:r>
              <a:rPr sz="1400" spc="80" dirty="0">
                <a:latin typeface="Calibri"/>
                <a:cs typeface="Calibri"/>
              </a:rPr>
              <a:t>κλειδί </a:t>
            </a:r>
            <a:r>
              <a:rPr sz="1400" spc="90" dirty="0">
                <a:latin typeface="Calibri"/>
                <a:cs typeface="Calibri"/>
              </a:rPr>
              <a:t>(δεκαεξαδικές </a:t>
            </a:r>
            <a:r>
              <a:rPr sz="1400" spc="75" dirty="0">
                <a:latin typeface="Calibri"/>
                <a:cs typeface="Calibri"/>
              </a:rPr>
              <a:t>τιμές), </a:t>
            </a:r>
            <a:r>
              <a:rPr sz="1400" spc="95" dirty="0">
                <a:latin typeface="Calibri"/>
                <a:cs typeface="Calibri"/>
              </a:rPr>
              <a:t>συνεπάγεται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την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ανάγκη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διαχείρισης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ψηφιακών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πιστοποιητικών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b="1" spc="110" dirty="0">
                <a:latin typeface="Calibri"/>
                <a:cs typeface="Calibri"/>
              </a:rPr>
              <a:t>να</a:t>
            </a:r>
            <a:r>
              <a:rPr sz="1400" b="1" spc="40" dirty="0">
                <a:latin typeface="Calibri"/>
                <a:cs typeface="Calibri"/>
              </a:rPr>
              <a:t> </a:t>
            </a:r>
            <a:r>
              <a:rPr sz="1400" b="1" spc="95" dirty="0">
                <a:latin typeface="Calibri"/>
                <a:cs typeface="Calibri"/>
              </a:rPr>
              <a:t>εμπιστεύεται</a:t>
            </a:r>
            <a:r>
              <a:rPr sz="1400" b="1" spc="45" dirty="0">
                <a:latin typeface="Calibri"/>
                <a:cs typeface="Calibri"/>
              </a:rPr>
              <a:t> </a:t>
            </a:r>
            <a:r>
              <a:rPr sz="1400" b="1" spc="90" dirty="0">
                <a:latin typeface="Calibri"/>
                <a:cs typeface="Calibri"/>
              </a:rPr>
              <a:t>κανείς </a:t>
            </a:r>
            <a:r>
              <a:rPr sz="1400" b="1" spc="-305" dirty="0">
                <a:latin typeface="Calibri"/>
                <a:cs typeface="Calibri"/>
              </a:rPr>
              <a:t> </a:t>
            </a:r>
            <a:r>
              <a:rPr sz="1400" b="1" spc="95" dirty="0">
                <a:latin typeface="Calibri"/>
                <a:cs typeface="Calibri"/>
              </a:rPr>
              <a:t>το</a:t>
            </a:r>
            <a:r>
              <a:rPr sz="1400" b="1" spc="4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δημόσιο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κλειδί.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1170602" y="5751195"/>
            <a:ext cx="1428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1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22554" y="5923279"/>
            <a:ext cx="44088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CSP001_C_E</a:t>
            </a:r>
            <a:r>
              <a:rPr sz="1100" spc="3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6: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Davide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Ferraris,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Πανεπιστήμιο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ΜάλαγαΙσπανία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76" name="object 76"/>
          <p:cNvGrpSpPr/>
          <p:nvPr/>
        </p:nvGrpSpPr>
        <p:grpSpPr>
          <a:xfrm>
            <a:off x="4430077" y="3651250"/>
            <a:ext cx="1745614" cy="895350"/>
            <a:chOff x="4430077" y="3651250"/>
            <a:chExt cx="1745614" cy="895350"/>
          </a:xfrm>
        </p:grpSpPr>
        <p:sp>
          <p:nvSpPr>
            <p:cNvPr id="77" name="object 77"/>
            <p:cNvSpPr/>
            <p:nvPr/>
          </p:nvSpPr>
          <p:spPr>
            <a:xfrm>
              <a:off x="4438015" y="4029392"/>
              <a:ext cx="213360" cy="291465"/>
            </a:xfrm>
            <a:custGeom>
              <a:avLst/>
              <a:gdLst/>
              <a:ahLst/>
              <a:cxnLst/>
              <a:rect l="l" t="t" r="r" b="b"/>
              <a:pathLst>
                <a:path w="213360" h="291464">
                  <a:moveTo>
                    <a:pt x="106680" y="0"/>
                  </a:moveTo>
                  <a:lnTo>
                    <a:pt x="106680" y="72707"/>
                  </a:lnTo>
                  <a:lnTo>
                    <a:pt x="0" y="72707"/>
                  </a:lnTo>
                  <a:lnTo>
                    <a:pt x="0" y="218440"/>
                  </a:lnTo>
                  <a:lnTo>
                    <a:pt x="106680" y="218440"/>
                  </a:lnTo>
                  <a:lnTo>
                    <a:pt x="106680" y="291147"/>
                  </a:lnTo>
                  <a:lnTo>
                    <a:pt x="213360" y="145415"/>
                  </a:lnTo>
                  <a:lnTo>
                    <a:pt x="1066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4438015" y="4029392"/>
              <a:ext cx="213360" cy="291465"/>
            </a:xfrm>
            <a:custGeom>
              <a:avLst/>
              <a:gdLst/>
              <a:ahLst/>
              <a:cxnLst/>
              <a:rect l="l" t="t" r="r" b="b"/>
              <a:pathLst>
                <a:path w="213360" h="291464">
                  <a:moveTo>
                    <a:pt x="106680" y="0"/>
                  </a:moveTo>
                  <a:lnTo>
                    <a:pt x="213360" y="145415"/>
                  </a:lnTo>
                  <a:lnTo>
                    <a:pt x="106680" y="291147"/>
                  </a:lnTo>
                  <a:lnTo>
                    <a:pt x="106680" y="218440"/>
                  </a:lnTo>
                  <a:lnTo>
                    <a:pt x="0" y="218440"/>
                  </a:lnTo>
                  <a:lnTo>
                    <a:pt x="0" y="72707"/>
                  </a:lnTo>
                  <a:lnTo>
                    <a:pt x="106680" y="72707"/>
                  </a:lnTo>
                  <a:lnTo>
                    <a:pt x="106680" y="0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4672647" y="3814762"/>
              <a:ext cx="1252855" cy="723900"/>
            </a:xfrm>
            <a:custGeom>
              <a:avLst/>
              <a:gdLst/>
              <a:ahLst/>
              <a:cxnLst/>
              <a:rect l="l" t="t" r="r" b="b"/>
              <a:pathLst>
                <a:path w="1252854" h="723900">
                  <a:moveTo>
                    <a:pt x="1252854" y="0"/>
                  </a:moveTo>
                  <a:lnTo>
                    <a:pt x="0" y="0"/>
                  </a:lnTo>
                  <a:lnTo>
                    <a:pt x="0" y="723900"/>
                  </a:lnTo>
                  <a:lnTo>
                    <a:pt x="1252854" y="723900"/>
                  </a:lnTo>
                  <a:lnTo>
                    <a:pt x="1252854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4672647" y="3814762"/>
              <a:ext cx="1252855" cy="723900"/>
            </a:xfrm>
            <a:custGeom>
              <a:avLst/>
              <a:gdLst/>
              <a:ahLst/>
              <a:cxnLst/>
              <a:rect l="l" t="t" r="r" b="b"/>
              <a:pathLst>
                <a:path w="1252854" h="723900">
                  <a:moveTo>
                    <a:pt x="0" y="723900"/>
                  </a:moveTo>
                  <a:lnTo>
                    <a:pt x="1252854" y="723900"/>
                  </a:lnTo>
                  <a:lnTo>
                    <a:pt x="1252854" y="0"/>
                  </a:lnTo>
                  <a:lnTo>
                    <a:pt x="0" y="0"/>
                  </a:lnTo>
                  <a:lnTo>
                    <a:pt x="0" y="723900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5163502" y="3659187"/>
              <a:ext cx="274320" cy="225425"/>
            </a:xfrm>
            <a:custGeom>
              <a:avLst/>
              <a:gdLst/>
              <a:ahLst/>
              <a:cxnLst/>
              <a:rect l="l" t="t" r="r" b="b"/>
              <a:pathLst>
                <a:path w="274320" h="225425">
                  <a:moveTo>
                    <a:pt x="274320" y="112712"/>
                  </a:moveTo>
                  <a:lnTo>
                    <a:pt x="0" y="112712"/>
                  </a:lnTo>
                  <a:lnTo>
                    <a:pt x="137160" y="225425"/>
                  </a:lnTo>
                  <a:lnTo>
                    <a:pt x="274320" y="112712"/>
                  </a:lnTo>
                  <a:close/>
                </a:path>
                <a:path w="274320" h="225425">
                  <a:moveTo>
                    <a:pt x="205739" y="0"/>
                  </a:moveTo>
                  <a:lnTo>
                    <a:pt x="68580" y="0"/>
                  </a:lnTo>
                  <a:lnTo>
                    <a:pt x="68580" y="112712"/>
                  </a:lnTo>
                  <a:lnTo>
                    <a:pt x="205739" y="112712"/>
                  </a:lnTo>
                  <a:lnTo>
                    <a:pt x="205739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5163502" y="3659187"/>
              <a:ext cx="274320" cy="225425"/>
            </a:xfrm>
            <a:custGeom>
              <a:avLst/>
              <a:gdLst/>
              <a:ahLst/>
              <a:cxnLst/>
              <a:rect l="l" t="t" r="r" b="b"/>
              <a:pathLst>
                <a:path w="274320" h="225425">
                  <a:moveTo>
                    <a:pt x="274320" y="112712"/>
                  </a:moveTo>
                  <a:lnTo>
                    <a:pt x="137160" y="225425"/>
                  </a:lnTo>
                  <a:lnTo>
                    <a:pt x="0" y="112712"/>
                  </a:lnTo>
                  <a:lnTo>
                    <a:pt x="68580" y="112712"/>
                  </a:lnTo>
                  <a:lnTo>
                    <a:pt x="68580" y="0"/>
                  </a:lnTo>
                  <a:lnTo>
                    <a:pt x="205739" y="0"/>
                  </a:lnTo>
                  <a:lnTo>
                    <a:pt x="205739" y="112712"/>
                  </a:lnTo>
                  <a:lnTo>
                    <a:pt x="274320" y="112712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5955982" y="4021772"/>
              <a:ext cx="212090" cy="291465"/>
            </a:xfrm>
            <a:custGeom>
              <a:avLst/>
              <a:gdLst/>
              <a:ahLst/>
              <a:cxnLst/>
              <a:rect l="l" t="t" r="r" b="b"/>
              <a:pathLst>
                <a:path w="212089" h="291464">
                  <a:moveTo>
                    <a:pt x="106044" y="0"/>
                  </a:moveTo>
                  <a:lnTo>
                    <a:pt x="106044" y="72707"/>
                  </a:lnTo>
                  <a:lnTo>
                    <a:pt x="0" y="72707"/>
                  </a:lnTo>
                  <a:lnTo>
                    <a:pt x="0" y="218439"/>
                  </a:lnTo>
                  <a:lnTo>
                    <a:pt x="106044" y="218439"/>
                  </a:lnTo>
                  <a:lnTo>
                    <a:pt x="106044" y="291147"/>
                  </a:lnTo>
                  <a:lnTo>
                    <a:pt x="211772" y="145414"/>
                  </a:lnTo>
                  <a:lnTo>
                    <a:pt x="106044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5955982" y="4021772"/>
              <a:ext cx="212090" cy="291465"/>
            </a:xfrm>
            <a:custGeom>
              <a:avLst/>
              <a:gdLst/>
              <a:ahLst/>
              <a:cxnLst/>
              <a:rect l="l" t="t" r="r" b="b"/>
              <a:pathLst>
                <a:path w="212089" h="291464">
                  <a:moveTo>
                    <a:pt x="106044" y="0"/>
                  </a:moveTo>
                  <a:lnTo>
                    <a:pt x="211772" y="145414"/>
                  </a:lnTo>
                  <a:lnTo>
                    <a:pt x="106044" y="291147"/>
                  </a:lnTo>
                  <a:lnTo>
                    <a:pt x="106044" y="218439"/>
                  </a:lnTo>
                  <a:lnTo>
                    <a:pt x="0" y="218439"/>
                  </a:lnTo>
                  <a:lnTo>
                    <a:pt x="0" y="72707"/>
                  </a:lnTo>
                  <a:lnTo>
                    <a:pt x="106044" y="72707"/>
                  </a:lnTo>
                  <a:lnTo>
                    <a:pt x="106044" y="0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5" name="object 85"/>
          <p:cNvSpPr txBox="1"/>
          <p:nvPr/>
        </p:nvSpPr>
        <p:spPr>
          <a:xfrm>
            <a:off x="4859972" y="4005262"/>
            <a:ext cx="103759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8580">
              <a:lnSpc>
                <a:spcPct val="100000"/>
              </a:lnSpc>
              <a:spcBef>
                <a:spcPts val="100"/>
              </a:spcBef>
            </a:pP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Κρυπτοσύστημα 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 α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πο</a:t>
            </a:r>
            <a:r>
              <a:rPr sz="800" spc="45" dirty="0">
                <a:solidFill>
                  <a:srgbClr val="FFFFFF"/>
                </a:solidFill>
                <a:latin typeface="Calibri"/>
                <a:cs typeface="Calibri"/>
              </a:rPr>
              <a:t>κρ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υπ</a:t>
            </a:r>
            <a:r>
              <a:rPr sz="800" spc="35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800" spc="45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800" spc="40" dirty="0">
                <a:solidFill>
                  <a:srgbClr val="FFFFFF"/>
                </a:solidFill>
                <a:latin typeface="Calibri"/>
                <a:cs typeface="Calibri"/>
              </a:rPr>
              <a:t>γ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ά</a:t>
            </a:r>
            <a:r>
              <a:rPr sz="800" spc="60" dirty="0">
                <a:solidFill>
                  <a:srgbClr val="FFFFFF"/>
                </a:solidFill>
                <a:latin typeface="Calibri"/>
                <a:cs typeface="Calibri"/>
              </a:rPr>
              <a:t>φ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800" spc="55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800" spc="50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11599544" y="57467"/>
            <a:ext cx="419100" cy="44259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045"/>
              </a:lnSpc>
            </a:pPr>
            <a:r>
              <a:rPr sz="3100" spc="14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3100" spc="-2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100" spc="165" dirty="0">
                <a:solidFill>
                  <a:srgbClr val="D8D8D8"/>
                </a:solidFill>
                <a:latin typeface="Calibri"/>
                <a:cs typeface="Calibri"/>
              </a:rPr>
              <a:t>ΕΥΑΊΣΘΗΤΩΝ</a:t>
            </a:r>
            <a:endParaRPr sz="3100">
              <a:latin typeface="Calibri"/>
              <a:cs typeface="Calibri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4749800" y="2595562"/>
            <a:ext cx="6921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15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endParaRPr sz="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308600" cy="6879590"/>
            <a:chOff x="6883400" y="0"/>
            <a:chExt cx="530860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7245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955914" y="1462087"/>
              <a:ext cx="3636645" cy="1167765"/>
            </a:xfrm>
            <a:custGeom>
              <a:avLst/>
              <a:gdLst/>
              <a:ahLst/>
              <a:cxnLst/>
              <a:rect l="l" t="t" r="r" b="b"/>
              <a:pathLst>
                <a:path w="3636645" h="1167764">
                  <a:moveTo>
                    <a:pt x="3441700" y="0"/>
                  </a:moveTo>
                  <a:lnTo>
                    <a:pt x="194627" y="0"/>
                  </a:lnTo>
                  <a:lnTo>
                    <a:pt x="149859" y="5079"/>
                  </a:lnTo>
                  <a:lnTo>
                    <a:pt x="108902" y="19685"/>
                  </a:lnTo>
                  <a:lnTo>
                    <a:pt x="73025" y="42862"/>
                  </a:lnTo>
                  <a:lnTo>
                    <a:pt x="42862" y="73025"/>
                  </a:lnTo>
                  <a:lnTo>
                    <a:pt x="19684" y="108902"/>
                  </a:lnTo>
                  <a:lnTo>
                    <a:pt x="5079" y="149860"/>
                  </a:lnTo>
                  <a:lnTo>
                    <a:pt x="0" y="194627"/>
                  </a:lnTo>
                  <a:lnTo>
                    <a:pt x="0" y="972820"/>
                  </a:lnTo>
                  <a:lnTo>
                    <a:pt x="5079" y="1017270"/>
                  </a:lnTo>
                  <a:lnTo>
                    <a:pt x="19684" y="1058227"/>
                  </a:lnTo>
                  <a:lnTo>
                    <a:pt x="42862" y="1094422"/>
                  </a:lnTo>
                  <a:lnTo>
                    <a:pt x="73025" y="1124585"/>
                  </a:lnTo>
                  <a:lnTo>
                    <a:pt x="108902" y="1147762"/>
                  </a:lnTo>
                  <a:lnTo>
                    <a:pt x="149859" y="1162367"/>
                  </a:lnTo>
                  <a:lnTo>
                    <a:pt x="194627" y="1167447"/>
                  </a:lnTo>
                  <a:lnTo>
                    <a:pt x="3441700" y="1167447"/>
                  </a:lnTo>
                  <a:lnTo>
                    <a:pt x="3486150" y="1162367"/>
                  </a:lnTo>
                  <a:lnTo>
                    <a:pt x="3527107" y="1147762"/>
                  </a:lnTo>
                  <a:lnTo>
                    <a:pt x="3563302" y="1124585"/>
                  </a:lnTo>
                  <a:lnTo>
                    <a:pt x="3593464" y="1094422"/>
                  </a:lnTo>
                  <a:lnTo>
                    <a:pt x="3616642" y="1058227"/>
                  </a:lnTo>
                  <a:lnTo>
                    <a:pt x="3631247" y="1017270"/>
                  </a:lnTo>
                  <a:lnTo>
                    <a:pt x="3636327" y="972820"/>
                  </a:lnTo>
                  <a:lnTo>
                    <a:pt x="3636327" y="194627"/>
                  </a:lnTo>
                  <a:lnTo>
                    <a:pt x="3631247" y="149860"/>
                  </a:lnTo>
                  <a:lnTo>
                    <a:pt x="3616642" y="108902"/>
                  </a:lnTo>
                  <a:lnTo>
                    <a:pt x="3593464" y="73025"/>
                  </a:lnTo>
                  <a:lnTo>
                    <a:pt x="3563302" y="42862"/>
                  </a:lnTo>
                  <a:lnTo>
                    <a:pt x="3527107" y="19685"/>
                  </a:lnTo>
                  <a:lnTo>
                    <a:pt x="3486150" y="5079"/>
                  </a:lnTo>
                  <a:lnTo>
                    <a:pt x="3441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955914" y="1462087"/>
              <a:ext cx="3636645" cy="1167765"/>
            </a:xfrm>
            <a:custGeom>
              <a:avLst/>
              <a:gdLst/>
              <a:ahLst/>
              <a:cxnLst/>
              <a:rect l="l" t="t" r="r" b="b"/>
              <a:pathLst>
                <a:path w="3636645" h="1167764">
                  <a:moveTo>
                    <a:pt x="0" y="194627"/>
                  </a:moveTo>
                  <a:lnTo>
                    <a:pt x="5079" y="149860"/>
                  </a:lnTo>
                  <a:lnTo>
                    <a:pt x="19684" y="108902"/>
                  </a:lnTo>
                  <a:lnTo>
                    <a:pt x="42862" y="73025"/>
                  </a:lnTo>
                  <a:lnTo>
                    <a:pt x="73025" y="42862"/>
                  </a:lnTo>
                  <a:lnTo>
                    <a:pt x="108902" y="19685"/>
                  </a:lnTo>
                  <a:lnTo>
                    <a:pt x="149859" y="5079"/>
                  </a:lnTo>
                  <a:lnTo>
                    <a:pt x="194627" y="0"/>
                  </a:lnTo>
                  <a:lnTo>
                    <a:pt x="3441700" y="0"/>
                  </a:lnTo>
                  <a:lnTo>
                    <a:pt x="3486150" y="5079"/>
                  </a:lnTo>
                  <a:lnTo>
                    <a:pt x="3527107" y="19685"/>
                  </a:lnTo>
                  <a:lnTo>
                    <a:pt x="3563302" y="42862"/>
                  </a:lnTo>
                  <a:lnTo>
                    <a:pt x="3593464" y="73025"/>
                  </a:lnTo>
                  <a:lnTo>
                    <a:pt x="3616642" y="108902"/>
                  </a:lnTo>
                  <a:lnTo>
                    <a:pt x="3631247" y="149860"/>
                  </a:lnTo>
                  <a:lnTo>
                    <a:pt x="3636327" y="194627"/>
                  </a:lnTo>
                  <a:lnTo>
                    <a:pt x="3636327" y="972820"/>
                  </a:lnTo>
                  <a:lnTo>
                    <a:pt x="3631247" y="1017270"/>
                  </a:lnTo>
                  <a:lnTo>
                    <a:pt x="3616642" y="1058227"/>
                  </a:lnTo>
                  <a:lnTo>
                    <a:pt x="3593464" y="1094422"/>
                  </a:lnTo>
                  <a:lnTo>
                    <a:pt x="3563302" y="1124585"/>
                  </a:lnTo>
                  <a:lnTo>
                    <a:pt x="3527107" y="1147762"/>
                  </a:lnTo>
                  <a:lnTo>
                    <a:pt x="3486150" y="1162367"/>
                  </a:lnTo>
                  <a:lnTo>
                    <a:pt x="3441700" y="1167447"/>
                  </a:lnTo>
                  <a:lnTo>
                    <a:pt x="194627" y="1167447"/>
                  </a:lnTo>
                  <a:lnTo>
                    <a:pt x="149859" y="1162367"/>
                  </a:lnTo>
                  <a:lnTo>
                    <a:pt x="108902" y="1147762"/>
                  </a:lnTo>
                  <a:lnTo>
                    <a:pt x="73025" y="1124585"/>
                  </a:lnTo>
                  <a:lnTo>
                    <a:pt x="42862" y="1094422"/>
                  </a:lnTo>
                  <a:lnTo>
                    <a:pt x="19684" y="1058227"/>
                  </a:lnTo>
                  <a:lnTo>
                    <a:pt x="5079" y="1017270"/>
                  </a:lnTo>
                  <a:lnTo>
                    <a:pt x="0" y="972820"/>
                  </a:lnTo>
                  <a:lnTo>
                    <a:pt x="0" y="194627"/>
                  </a:lnTo>
                </a:path>
              </a:pathLst>
            </a:custGeom>
            <a:ln w="38100">
              <a:solidFill>
                <a:srgbClr val="BF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370127" y="1923097"/>
              <a:ext cx="518159" cy="262255"/>
            </a:xfrm>
            <a:custGeom>
              <a:avLst/>
              <a:gdLst/>
              <a:ahLst/>
              <a:cxnLst/>
              <a:rect l="l" t="t" r="r" b="b"/>
              <a:pathLst>
                <a:path w="518159" h="262255">
                  <a:moveTo>
                    <a:pt x="387032" y="0"/>
                  </a:moveTo>
                  <a:lnTo>
                    <a:pt x="387032" y="65404"/>
                  </a:lnTo>
                  <a:lnTo>
                    <a:pt x="0" y="65404"/>
                  </a:lnTo>
                  <a:lnTo>
                    <a:pt x="0" y="196532"/>
                  </a:lnTo>
                  <a:lnTo>
                    <a:pt x="387032" y="196532"/>
                  </a:lnTo>
                  <a:lnTo>
                    <a:pt x="387032" y="262254"/>
                  </a:lnTo>
                  <a:lnTo>
                    <a:pt x="518159" y="131127"/>
                  </a:lnTo>
                  <a:lnTo>
                    <a:pt x="387032" y="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370127" y="1923097"/>
              <a:ext cx="518159" cy="262255"/>
            </a:xfrm>
            <a:custGeom>
              <a:avLst/>
              <a:gdLst/>
              <a:ahLst/>
              <a:cxnLst/>
              <a:rect l="l" t="t" r="r" b="b"/>
              <a:pathLst>
                <a:path w="518159" h="262255">
                  <a:moveTo>
                    <a:pt x="387032" y="262254"/>
                  </a:moveTo>
                  <a:lnTo>
                    <a:pt x="387032" y="196532"/>
                  </a:lnTo>
                  <a:lnTo>
                    <a:pt x="0" y="196532"/>
                  </a:lnTo>
                  <a:lnTo>
                    <a:pt x="0" y="65404"/>
                  </a:lnTo>
                  <a:lnTo>
                    <a:pt x="387032" y="65404"/>
                  </a:lnTo>
                  <a:lnTo>
                    <a:pt x="387032" y="0"/>
                  </a:lnTo>
                  <a:lnTo>
                    <a:pt x="518159" y="131127"/>
                  </a:lnTo>
                  <a:lnTo>
                    <a:pt x="387032" y="262254"/>
                  </a:lnTo>
                </a:path>
              </a:pathLst>
            </a:custGeom>
            <a:ln w="158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55344" y="772477"/>
            <a:ext cx="347281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0" spc="120" dirty="0">
                <a:solidFill>
                  <a:srgbClr val="000000"/>
                </a:solidFill>
                <a:latin typeface="Times New Roman"/>
                <a:cs typeface="Times New Roman"/>
              </a:rPr>
              <a:t>Ψηφιακά</a:t>
            </a:r>
            <a:r>
              <a:rPr sz="2200" b="0" spc="1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20" dirty="0">
                <a:solidFill>
                  <a:srgbClr val="000000"/>
                </a:solidFill>
                <a:latin typeface="Times New Roman"/>
                <a:cs typeface="Times New Roman"/>
              </a:rPr>
              <a:t>πιστοποιητικά:</a:t>
            </a:r>
            <a:r>
              <a:rPr sz="2200" b="0" spc="1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80" dirty="0">
                <a:solidFill>
                  <a:srgbClr val="000000"/>
                </a:solidFill>
                <a:latin typeface="Times New Roman"/>
                <a:cs typeface="Times New Roman"/>
              </a:rPr>
              <a:t>x.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2150" y="1522095"/>
            <a:ext cx="6900545" cy="17748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 marR="420370" indent="-91440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28571"/>
              <a:buFont typeface="Arial"/>
              <a:buChar char="•"/>
              <a:tabLst>
                <a:tab pos="167640" algn="l"/>
              </a:tabLst>
            </a:pPr>
            <a:r>
              <a:rPr sz="1400" spc="105" dirty="0">
                <a:latin typeface="Calibri"/>
                <a:cs typeface="Calibri"/>
              </a:rPr>
              <a:t>Ένα </a:t>
            </a:r>
            <a:r>
              <a:rPr sz="1400" spc="110" dirty="0">
                <a:latin typeface="Calibri"/>
                <a:cs typeface="Calibri"/>
              </a:rPr>
              <a:t>ψηφιακό </a:t>
            </a:r>
            <a:r>
              <a:rPr sz="1400" spc="90" dirty="0">
                <a:latin typeface="Calibri"/>
                <a:cs typeface="Calibri"/>
              </a:rPr>
              <a:t>πιστοποιητικό </a:t>
            </a:r>
            <a:r>
              <a:rPr sz="1400" spc="80" dirty="0">
                <a:latin typeface="Calibri"/>
                <a:cs typeface="Calibri"/>
              </a:rPr>
              <a:t>είναι </a:t>
            </a:r>
            <a:r>
              <a:rPr sz="1400" spc="95" dirty="0">
                <a:latin typeface="Calibri"/>
                <a:cs typeface="Calibri"/>
              </a:rPr>
              <a:t>το </a:t>
            </a:r>
            <a:r>
              <a:rPr sz="1400" spc="110" dirty="0">
                <a:latin typeface="Calibri"/>
                <a:cs typeface="Calibri"/>
              </a:rPr>
              <a:t>ψηφιακό </a:t>
            </a:r>
            <a:r>
              <a:rPr sz="1400" spc="105" dirty="0">
                <a:latin typeface="Calibri"/>
                <a:cs typeface="Calibri"/>
              </a:rPr>
              <a:t>έγγραφο με </a:t>
            </a:r>
            <a:r>
              <a:rPr sz="1400" spc="95" dirty="0">
                <a:latin typeface="Calibri"/>
                <a:cs typeface="Calibri"/>
              </a:rPr>
              <a:t>τη </a:t>
            </a:r>
            <a:r>
              <a:rPr sz="1400" spc="100" dirty="0">
                <a:latin typeface="Calibri"/>
                <a:cs typeface="Calibri"/>
              </a:rPr>
              <a:t>"σφραγίδα </a:t>
            </a:r>
            <a:r>
              <a:rPr sz="1400" spc="10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διαβεβαίωσης"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ότι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ένα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κλειδί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ανήκει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σε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μια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συγκεκριμένη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οντότητα,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κυρίως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επειδή </a:t>
            </a:r>
            <a:r>
              <a:rPr sz="1400" spc="85" dirty="0">
                <a:latin typeface="Calibri"/>
                <a:cs typeface="Calibri"/>
              </a:rPr>
              <a:t>πιστοποιείται </a:t>
            </a:r>
            <a:r>
              <a:rPr sz="1400" spc="110" dirty="0">
                <a:latin typeface="Calibri"/>
                <a:cs typeface="Calibri"/>
              </a:rPr>
              <a:t>από </a:t>
            </a:r>
            <a:r>
              <a:rPr sz="1400" spc="95" dirty="0">
                <a:latin typeface="Calibri"/>
                <a:cs typeface="Calibri"/>
              </a:rPr>
              <a:t>μια έμπιστη </a:t>
            </a:r>
            <a:r>
              <a:rPr sz="1400" b="1" spc="95" dirty="0">
                <a:latin typeface="Calibri"/>
                <a:cs typeface="Calibri"/>
              </a:rPr>
              <a:t>οντότητα </a:t>
            </a:r>
            <a:r>
              <a:rPr sz="1400" b="1" spc="110" dirty="0">
                <a:latin typeface="Calibri"/>
                <a:cs typeface="Calibri"/>
              </a:rPr>
              <a:t>που </a:t>
            </a:r>
            <a:r>
              <a:rPr sz="1400" spc="95" dirty="0">
                <a:latin typeface="Calibri"/>
                <a:cs typeface="Calibri"/>
              </a:rPr>
              <a:t>επικυρώνει </a:t>
            </a:r>
            <a:r>
              <a:rPr sz="1400" spc="85" dirty="0">
                <a:latin typeface="Calibri"/>
                <a:cs typeface="Calibri"/>
              </a:rPr>
              <a:t>και </a:t>
            </a:r>
            <a:r>
              <a:rPr sz="1400" spc="9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προσημασμένο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το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έγγραφο.</a:t>
            </a:r>
            <a:endParaRPr sz="1400">
              <a:latin typeface="Calibri"/>
              <a:cs typeface="Calibri"/>
            </a:endParaRPr>
          </a:p>
          <a:p>
            <a:pPr marL="167640" marR="5080" indent="-154940">
              <a:lnSpc>
                <a:spcPct val="129800"/>
              </a:lnSpc>
              <a:spcBef>
                <a:spcPts val="515"/>
              </a:spcBef>
              <a:buClr>
                <a:srgbClr val="FFB800"/>
              </a:buClr>
              <a:buSzPct val="128571"/>
              <a:buFont typeface="Arial"/>
              <a:buChar char="•"/>
              <a:tabLst>
                <a:tab pos="167640" algn="l"/>
              </a:tabLst>
            </a:pPr>
            <a:r>
              <a:rPr sz="1400" spc="105" dirty="0">
                <a:latin typeface="Calibri"/>
                <a:cs typeface="Calibri"/>
              </a:rPr>
              <a:t>Αυτή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50" dirty="0">
                <a:latin typeface="Calibri"/>
                <a:cs typeface="Calibri"/>
              </a:rPr>
              <a:t>η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οντότητα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που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είναι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υπεύθυνη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για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την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επικύρωση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και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την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πιστοποίηση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είναι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γνωστή</a:t>
            </a:r>
            <a:endParaRPr sz="1400">
              <a:latin typeface="Calibri"/>
              <a:cs typeface="Calibri"/>
            </a:endParaRPr>
          </a:p>
          <a:p>
            <a:pPr marL="104139">
              <a:lnSpc>
                <a:spcPct val="100000"/>
              </a:lnSpc>
              <a:spcBef>
                <a:spcPts val="500"/>
              </a:spcBef>
            </a:pPr>
            <a:r>
              <a:rPr sz="1400" b="1" spc="70" dirty="0">
                <a:latin typeface="Calibri"/>
                <a:cs typeface="Calibri"/>
              </a:rPr>
              <a:t>Αρχή</a:t>
            </a:r>
            <a:r>
              <a:rPr sz="1400" b="1" spc="10" dirty="0">
                <a:latin typeface="Calibri"/>
                <a:cs typeface="Calibri"/>
              </a:rPr>
              <a:t> </a:t>
            </a:r>
            <a:r>
              <a:rPr sz="1400" b="1" spc="65" dirty="0">
                <a:latin typeface="Calibri"/>
                <a:cs typeface="Calibri"/>
              </a:rPr>
              <a:t>Πιστοποίησης</a:t>
            </a:r>
            <a:r>
              <a:rPr sz="1400" b="1" spc="15" dirty="0">
                <a:latin typeface="Calibri"/>
                <a:cs typeface="Calibri"/>
              </a:rPr>
              <a:t> </a:t>
            </a:r>
            <a:r>
              <a:rPr sz="1400" b="1" spc="50" dirty="0">
                <a:latin typeface="Calibri"/>
                <a:cs typeface="Calibri"/>
              </a:rPr>
              <a:t>CA)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79114" y="3396019"/>
            <a:ext cx="3136900" cy="255016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530"/>
              </a:spcBef>
            </a:pPr>
            <a:r>
              <a:rPr sz="1250" spc="125" dirty="0">
                <a:latin typeface="Calibri"/>
                <a:cs typeface="Calibri"/>
              </a:rPr>
              <a:t>Το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έγγραφο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περιέχει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τουλάχιστον</a:t>
            </a:r>
            <a:endParaRPr sz="1250">
              <a:latin typeface="Calibri"/>
              <a:cs typeface="Calibri"/>
            </a:endParaRPr>
          </a:p>
          <a:p>
            <a:pPr marL="104139" indent="-90805">
              <a:lnSpc>
                <a:spcPct val="100000"/>
              </a:lnSpc>
              <a:spcBef>
                <a:spcPts val="550"/>
              </a:spcBef>
              <a:buClr>
                <a:srgbClr val="FFB800"/>
              </a:buClr>
              <a:buSzPct val="128000"/>
              <a:buFont typeface="Arial"/>
              <a:buChar char="•"/>
              <a:tabLst>
                <a:tab pos="104139" algn="l"/>
              </a:tabLst>
            </a:pPr>
            <a:r>
              <a:rPr sz="1250" spc="90" dirty="0">
                <a:latin typeface="Calibri"/>
                <a:cs typeface="Calibri"/>
              </a:rPr>
              <a:t>Μοναδικός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σειριακός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αριθμός</a:t>
            </a:r>
            <a:endParaRPr sz="1250">
              <a:latin typeface="Calibri"/>
              <a:cs typeface="Calibri"/>
            </a:endParaRPr>
          </a:p>
          <a:p>
            <a:pPr marL="104139" marR="144780" indent="-90805">
              <a:lnSpc>
                <a:spcPct val="119000"/>
              </a:lnSpc>
              <a:spcBef>
                <a:spcPts val="165"/>
              </a:spcBef>
              <a:buClr>
                <a:srgbClr val="FFB800"/>
              </a:buClr>
              <a:buSzPct val="128000"/>
              <a:buFont typeface="Arial"/>
              <a:buChar char="•"/>
              <a:tabLst>
                <a:tab pos="104139" algn="l"/>
              </a:tabLst>
            </a:pPr>
            <a:r>
              <a:rPr sz="1250" spc="75" dirty="0">
                <a:latin typeface="Calibri"/>
                <a:cs typeface="Calibri"/>
              </a:rPr>
              <a:t>Η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ταυτότητα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του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χρήστη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50" dirty="0">
                <a:latin typeface="Calibri"/>
                <a:cs typeface="Calibri"/>
              </a:rPr>
              <a:t>για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τον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οποίο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65" dirty="0">
                <a:latin typeface="Calibri"/>
                <a:cs typeface="Calibri"/>
              </a:rPr>
              <a:t>η </a:t>
            </a:r>
            <a:r>
              <a:rPr sz="1250" spc="-265" dirty="0">
                <a:latin typeface="Calibri"/>
                <a:cs typeface="Calibri"/>
              </a:rPr>
              <a:t> </a:t>
            </a:r>
            <a:r>
              <a:rPr sz="1250" spc="45" dirty="0">
                <a:latin typeface="Calibri"/>
                <a:cs typeface="Calibri"/>
              </a:rPr>
              <a:t>παρέχονται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πληροφορίες</a:t>
            </a:r>
            <a:endParaRPr sz="1250">
              <a:latin typeface="Calibri"/>
              <a:cs typeface="Calibri"/>
            </a:endParaRPr>
          </a:p>
          <a:p>
            <a:pPr marL="104139" indent="-90805">
              <a:lnSpc>
                <a:spcPct val="100000"/>
              </a:lnSpc>
              <a:spcBef>
                <a:spcPts val="610"/>
              </a:spcBef>
              <a:buClr>
                <a:srgbClr val="FFB800"/>
              </a:buClr>
              <a:buSzPct val="128000"/>
              <a:buFont typeface="Arial"/>
              <a:buChar char="•"/>
              <a:tabLst>
                <a:tab pos="104139" algn="l"/>
              </a:tabLst>
            </a:pPr>
            <a:r>
              <a:rPr sz="1250" spc="155" dirty="0">
                <a:latin typeface="Calibri"/>
                <a:cs typeface="Calibri"/>
              </a:rPr>
              <a:t>Η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τιμή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του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δημόσιου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κλειδιού</a:t>
            </a:r>
            <a:endParaRPr sz="1250">
              <a:latin typeface="Calibri"/>
              <a:cs typeface="Calibri"/>
            </a:endParaRPr>
          </a:p>
          <a:p>
            <a:pPr marL="104139" indent="-90805">
              <a:lnSpc>
                <a:spcPct val="100000"/>
              </a:lnSpc>
              <a:spcBef>
                <a:spcPts val="480"/>
              </a:spcBef>
              <a:buClr>
                <a:srgbClr val="FFB800"/>
              </a:buClr>
              <a:buSzPct val="128000"/>
              <a:buFont typeface="Arial"/>
              <a:buChar char="•"/>
              <a:tabLst>
                <a:tab pos="104139" algn="l"/>
              </a:tabLst>
            </a:pPr>
            <a:r>
              <a:rPr sz="1250" spc="114" dirty="0">
                <a:latin typeface="Calibri"/>
                <a:cs typeface="Calibri"/>
              </a:rPr>
              <a:t>Η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ημερομηνία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λήξης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του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πιστοποιητικού</a:t>
            </a:r>
            <a:endParaRPr sz="1250">
              <a:latin typeface="Calibri"/>
              <a:cs typeface="Calibri"/>
            </a:endParaRPr>
          </a:p>
          <a:p>
            <a:pPr marL="104139" indent="-91440">
              <a:lnSpc>
                <a:spcPct val="100000"/>
              </a:lnSpc>
              <a:spcBef>
                <a:spcPts val="480"/>
              </a:spcBef>
              <a:buClr>
                <a:srgbClr val="FFB800"/>
              </a:buClr>
              <a:buSzPct val="128000"/>
              <a:buFont typeface="Arial"/>
              <a:buChar char="•"/>
              <a:tabLst>
                <a:tab pos="104139" algn="l"/>
              </a:tabLst>
            </a:pPr>
            <a:r>
              <a:rPr sz="1250" spc="60" dirty="0">
                <a:latin typeface="Calibri"/>
                <a:cs typeface="Calibri"/>
              </a:rPr>
              <a:t>Την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ταυτότητα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του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εκδότη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του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50" dirty="0">
                <a:latin typeface="Calibri"/>
                <a:cs typeface="Calibri"/>
              </a:rPr>
              <a:t>εγγράφου</a:t>
            </a:r>
            <a:endParaRPr sz="1250">
              <a:latin typeface="Calibri"/>
              <a:cs typeface="Calibri"/>
            </a:endParaRPr>
          </a:p>
          <a:p>
            <a:pPr marL="104139" marR="111125" indent="-91440">
              <a:lnSpc>
                <a:spcPct val="95100"/>
              </a:lnSpc>
              <a:spcBef>
                <a:spcPts val="585"/>
              </a:spcBef>
              <a:buClr>
                <a:srgbClr val="FFB800"/>
              </a:buClr>
              <a:buSzPct val="128000"/>
              <a:buFont typeface="Arial"/>
              <a:buChar char="•"/>
              <a:tabLst>
                <a:tab pos="104139" algn="l"/>
              </a:tabLst>
            </a:pPr>
            <a:r>
              <a:rPr sz="1250" spc="114" dirty="0">
                <a:latin typeface="Calibri"/>
                <a:cs typeface="Calibri"/>
              </a:rPr>
              <a:t>Η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ψηφιακή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υπογραφή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της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έκδοσης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του </a:t>
            </a:r>
            <a:r>
              <a:rPr sz="1250" spc="-26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εγγράφου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2554" y="6113145"/>
            <a:ext cx="44088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CSP001_C_E</a:t>
            </a:r>
            <a:r>
              <a:rPr sz="1100" spc="3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6: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Davide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Ferraris,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Πανεπιστήμιο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ΜάλαγαΙσπανία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091805" y="1455737"/>
            <a:ext cx="3356610" cy="974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50" spc="114" dirty="0">
                <a:latin typeface="Calibri"/>
                <a:cs typeface="Calibri"/>
              </a:rPr>
              <a:t>Η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CA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θα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πρέπει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να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είναι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η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οντότητα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που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έχει </a:t>
            </a:r>
            <a:r>
              <a:rPr sz="1250" spc="-26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τα </a:t>
            </a:r>
            <a:r>
              <a:rPr sz="1250" spc="85" dirty="0">
                <a:latin typeface="Calibri"/>
                <a:cs typeface="Calibri"/>
              </a:rPr>
              <a:t>νομικά δικαιώματα </a:t>
            </a:r>
            <a:r>
              <a:rPr sz="1250" spc="75" dirty="0">
                <a:latin typeface="Calibri"/>
                <a:cs typeface="Calibri"/>
              </a:rPr>
              <a:t>για </a:t>
            </a:r>
            <a:r>
              <a:rPr sz="1250" spc="85" dirty="0">
                <a:latin typeface="Calibri"/>
                <a:cs typeface="Calibri"/>
              </a:rPr>
              <a:t>την πιστοποίηση </a:t>
            </a:r>
            <a:r>
              <a:rPr sz="1250" spc="90" dirty="0">
                <a:latin typeface="Calibri"/>
                <a:cs typeface="Calibri"/>
              </a:rPr>
              <a:t> του εγγράφου, </a:t>
            </a:r>
            <a:r>
              <a:rPr sz="1250" spc="100" dirty="0">
                <a:latin typeface="Calibri"/>
                <a:cs typeface="Calibri"/>
              </a:rPr>
              <a:t>όπως </a:t>
            </a:r>
            <a:r>
              <a:rPr sz="1250" spc="75" dirty="0">
                <a:latin typeface="Calibri"/>
                <a:cs typeface="Calibri"/>
              </a:rPr>
              <a:t>οι διαχειριστές </a:t>
            </a:r>
            <a:r>
              <a:rPr sz="1250" spc="90" dirty="0">
                <a:latin typeface="Calibri"/>
                <a:cs typeface="Calibri"/>
              </a:rPr>
              <a:t>του </a:t>
            </a:r>
            <a:r>
              <a:rPr sz="1250" spc="9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συστήματος </a:t>
            </a:r>
            <a:r>
              <a:rPr sz="1250" spc="100" dirty="0">
                <a:latin typeface="Calibri"/>
                <a:cs typeface="Calibri"/>
              </a:rPr>
              <a:t>ή </a:t>
            </a:r>
            <a:r>
              <a:rPr sz="1250" spc="75" dirty="0">
                <a:latin typeface="Calibri"/>
                <a:cs typeface="Calibri"/>
              </a:rPr>
              <a:t>οι </a:t>
            </a:r>
            <a:r>
              <a:rPr sz="1250" spc="85" dirty="0">
                <a:latin typeface="Calibri"/>
                <a:cs typeface="Calibri"/>
              </a:rPr>
              <a:t>κατευθυντήριες </a:t>
            </a:r>
            <a:r>
              <a:rPr sz="1250" spc="90" dirty="0">
                <a:latin typeface="Calibri"/>
                <a:cs typeface="Calibri"/>
              </a:rPr>
              <a:t>γραμμές </a:t>
            </a:r>
            <a:r>
              <a:rPr sz="1250" spc="95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κ.λπ.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170602" y="6210617"/>
            <a:ext cx="1428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1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85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2477" y="3542982"/>
            <a:ext cx="2155507" cy="2321242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895032" y="3729990"/>
            <a:ext cx="1246505" cy="1024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4945">
              <a:lnSpc>
                <a:spcPct val="100000"/>
              </a:lnSpc>
              <a:spcBef>
                <a:spcPts val="100"/>
              </a:spcBef>
            </a:pPr>
            <a:r>
              <a:rPr sz="950" spc="-45" dirty="0">
                <a:latin typeface="Calibri"/>
                <a:cs typeface="Calibri"/>
              </a:rPr>
              <a:t>Ανθρώπινος</a:t>
            </a:r>
            <a:r>
              <a:rPr sz="950" spc="-5" dirty="0">
                <a:latin typeface="Calibri"/>
                <a:cs typeface="Calibri"/>
              </a:rPr>
              <a:t> </a:t>
            </a:r>
            <a:r>
              <a:rPr sz="950" spc="-45" dirty="0">
                <a:latin typeface="Calibri"/>
                <a:cs typeface="Calibri"/>
              </a:rPr>
              <a:t>χειριστής</a:t>
            </a:r>
            <a:r>
              <a:rPr sz="950" spc="-45" dirty="0">
                <a:latin typeface="Arial Black"/>
                <a:cs typeface="Arial Black"/>
              </a:rPr>
              <a:t>: </a:t>
            </a:r>
            <a:r>
              <a:rPr sz="950" spc="-300" dirty="0">
                <a:latin typeface="Arial Black"/>
                <a:cs typeface="Arial Black"/>
              </a:rPr>
              <a:t> </a:t>
            </a:r>
            <a:r>
              <a:rPr sz="950" spc="-75" dirty="0">
                <a:latin typeface="Arial Black"/>
                <a:cs typeface="Arial Black"/>
              </a:rPr>
              <a:t>P</a:t>
            </a:r>
            <a:r>
              <a:rPr sz="950" spc="-65" dirty="0">
                <a:latin typeface="Arial Black"/>
                <a:cs typeface="Arial Black"/>
              </a:rPr>
              <a:t>e</a:t>
            </a:r>
            <a:r>
              <a:rPr sz="950" spc="-70" dirty="0">
                <a:latin typeface="Arial Black"/>
                <a:cs typeface="Arial Black"/>
              </a:rPr>
              <a:t>p</a:t>
            </a:r>
            <a:r>
              <a:rPr sz="950" spc="-65" dirty="0">
                <a:latin typeface="Arial Black"/>
                <a:cs typeface="Arial Black"/>
              </a:rPr>
              <a:t>e</a:t>
            </a:r>
            <a:r>
              <a:rPr sz="950" spc="-35" dirty="0">
                <a:latin typeface="Arial Black"/>
                <a:cs typeface="Arial Black"/>
              </a:rPr>
              <a:t> </a:t>
            </a:r>
            <a:r>
              <a:rPr sz="950" spc="-50" dirty="0">
                <a:latin typeface="Arial Black"/>
                <a:cs typeface="Arial Black"/>
              </a:rPr>
              <a:t>Ga</a:t>
            </a:r>
            <a:r>
              <a:rPr sz="950" spc="-30" dirty="0">
                <a:latin typeface="Arial Black"/>
                <a:cs typeface="Arial Black"/>
              </a:rPr>
              <a:t>r</a:t>
            </a:r>
            <a:r>
              <a:rPr sz="950" spc="-50" dirty="0">
                <a:latin typeface="Arial Black"/>
                <a:cs typeface="Arial Black"/>
              </a:rPr>
              <a:t>c</a:t>
            </a:r>
            <a:r>
              <a:rPr sz="950" spc="-25" dirty="0">
                <a:latin typeface="Arial Black"/>
                <a:cs typeface="Arial Black"/>
              </a:rPr>
              <a:t>i</a:t>
            </a:r>
            <a:r>
              <a:rPr sz="950" spc="-35" dirty="0">
                <a:latin typeface="Arial Black"/>
                <a:cs typeface="Arial Black"/>
              </a:rPr>
              <a:t>a</a:t>
            </a:r>
            <a:endParaRPr sz="950">
              <a:latin typeface="Arial Black"/>
              <a:cs typeface="Arial Black"/>
            </a:endParaRPr>
          </a:p>
          <a:p>
            <a:pPr marL="12700" marR="32384">
              <a:lnSpc>
                <a:spcPct val="100000"/>
              </a:lnSpc>
              <a:spcBef>
                <a:spcPts val="720"/>
              </a:spcBef>
            </a:pPr>
            <a:r>
              <a:rPr sz="950" spc="-25" dirty="0">
                <a:latin typeface="Calibri"/>
                <a:cs typeface="Calibri"/>
              </a:rPr>
              <a:t>Δ</a:t>
            </a:r>
            <a:r>
              <a:rPr sz="950" spc="-20" dirty="0">
                <a:latin typeface="Calibri"/>
                <a:cs typeface="Calibri"/>
              </a:rPr>
              <a:t>η</a:t>
            </a:r>
            <a:r>
              <a:rPr sz="950" spc="-25" dirty="0">
                <a:latin typeface="Calibri"/>
                <a:cs typeface="Calibri"/>
              </a:rPr>
              <a:t>μόσι</a:t>
            </a:r>
            <a:r>
              <a:rPr sz="950" dirty="0">
                <a:latin typeface="Calibri"/>
                <a:cs typeface="Calibri"/>
              </a:rPr>
              <a:t>ο</a:t>
            </a:r>
            <a:r>
              <a:rPr sz="950" spc="55" dirty="0">
                <a:latin typeface="Calibri"/>
                <a:cs typeface="Calibri"/>
              </a:rPr>
              <a:t> </a:t>
            </a:r>
            <a:r>
              <a:rPr sz="950" spc="-25" dirty="0">
                <a:latin typeface="Calibri"/>
                <a:cs typeface="Calibri"/>
              </a:rPr>
              <a:t>κλει</a:t>
            </a:r>
            <a:r>
              <a:rPr sz="950" spc="-20" dirty="0">
                <a:latin typeface="Calibri"/>
                <a:cs typeface="Calibri"/>
              </a:rPr>
              <a:t>δ</a:t>
            </a:r>
            <a:r>
              <a:rPr sz="950" spc="-25" dirty="0">
                <a:latin typeface="Calibri"/>
                <a:cs typeface="Calibri"/>
              </a:rPr>
              <a:t>ί</a:t>
            </a:r>
            <a:r>
              <a:rPr sz="950" dirty="0">
                <a:latin typeface="Arial Black"/>
                <a:cs typeface="Arial Black"/>
              </a:rPr>
              <a:t>:</a:t>
            </a:r>
            <a:r>
              <a:rPr sz="950" spc="-40" dirty="0">
                <a:latin typeface="Arial Black"/>
                <a:cs typeface="Arial Black"/>
              </a:rPr>
              <a:t> </a:t>
            </a:r>
            <a:r>
              <a:rPr sz="950" spc="-25" dirty="0">
                <a:latin typeface="Arial Black"/>
                <a:cs typeface="Arial Black"/>
              </a:rPr>
              <a:t>1</a:t>
            </a:r>
            <a:r>
              <a:rPr sz="950" dirty="0">
                <a:latin typeface="Arial Black"/>
                <a:cs typeface="Arial Black"/>
              </a:rPr>
              <a:t>A</a:t>
            </a:r>
            <a:r>
              <a:rPr sz="950" spc="-40" dirty="0">
                <a:latin typeface="Arial Black"/>
                <a:cs typeface="Arial Black"/>
              </a:rPr>
              <a:t> </a:t>
            </a:r>
            <a:r>
              <a:rPr sz="950" spc="-20" dirty="0">
                <a:latin typeface="Arial Black"/>
                <a:cs typeface="Arial Black"/>
              </a:rPr>
              <a:t>B</a:t>
            </a:r>
            <a:r>
              <a:rPr sz="950" dirty="0">
                <a:latin typeface="Arial Black"/>
                <a:cs typeface="Arial Black"/>
              </a:rPr>
              <a:t>3  </a:t>
            </a:r>
            <a:r>
              <a:rPr sz="950" spc="-15" dirty="0">
                <a:latin typeface="Arial Black"/>
                <a:cs typeface="Arial Black"/>
              </a:rPr>
              <a:t>5E</a:t>
            </a:r>
            <a:r>
              <a:rPr sz="950" spc="-60" dirty="0">
                <a:latin typeface="Arial Black"/>
                <a:cs typeface="Arial Black"/>
              </a:rPr>
              <a:t> </a:t>
            </a:r>
            <a:r>
              <a:rPr sz="950" spc="-15" dirty="0">
                <a:latin typeface="Arial Black"/>
                <a:cs typeface="Arial Black"/>
              </a:rPr>
              <a:t>1A</a:t>
            </a:r>
            <a:r>
              <a:rPr sz="950" spc="-55" dirty="0">
                <a:latin typeface="Arial Black"/>
                <a:cs typeface="Arial Black"/>
              </a:rPr>
              <a:t> </a:t>
            </a:r>
            <a:r>
              <a:rPr sz="950" spc="-10" dirty="0">
                <a:latin typeface="Arial Black"/>
                <a:cs typeface="Arial Black"/>
              </a:rPr>
              <a:t>B3</a:t>
            </a:r>
            <a:r>
              <a:rPr sz="950" spc="-55" dirty="0">
                <a:latin typeface="Arial Black"/>
                <a:cs typeface="Arial Black"/>
              </a:rPr>
              <a:t> </a:t>
            </a:r>
            <a:r>
              <a:rPr sz="950" spc="-15" dirty="0">
                <a:latin typeface="Arial Black"/>
                <a:cs typeface="Arial Black"/>
              </a:rPr>
              <a:t>5E</a:t>
            </a:r>
            <a:r>
              <a:rPr sz="950" spc="-60" dirty="0">
                <a:latin typeface="Arial Black"/>
                <a:cs typeface="Arial Black"/>
              </a:rPr>
              <a:t> </a:t>
            </a:r>
            <a:r>
              <a:rPr sz="950" spc="-15" dirty="0">
                <a:latin typeface="Arial Black"/>
                <a:cs typeface="Arial Black"/>
              </a:rPr>
              <a:t>1A</a:t>
            </a:r>
            <a:r>
              <a:rPr sz="950" spc="-55" dirty="0">
                <a:latin typeface="Arial Black"/>
                <a:cs typeface="Arial Black"/>
              </a:rPr>
              <a:t> </a:t>
            </a:r>
            <a:r>
              <a:rPr sz="950" spc="-10" dirty="0">
                <a:latin typeface="Arial Black"/>
                <a:cs typeface="Arial Black"/>
              </a:rPr>
              <a:t>B3</a:t>
            </a:r>
            <a:endParaRPr sz="950">
              <a:latin typeface="Arial Black"/>
              <a:cs typeface="Arial Black"/>
            </a:endParaRPr>
          </a:p>
          <a:p>
            <a:pPr marL="12700">
              <a:lnSpc>
                <a:spcPts val="1135"/>
              </a:lnSpc>
            </a:pPr>
            <a:r>
              <a:rPr sz="950" spc="-15" dirty="0">
                <a:latin typeface="Arial Black"/>
                <a:cs typeface="Arial Black"/>
              </a:rPr>
              <a:t>5E</a:t>
            </a:r>
            <a:r>
              <a:rPr sz="950" spc="-40" dirty="0">
                <a:latin typeface="Arial Black"/>
                <a:cs typeface="Arial Black"/>
              </a:rPr>
              <a:t> </a:t>
            </a:r>
            <a:r>
              <a:rPr sz="950" spc="-5" dirty="0">
                <a:latin typeface="Arial Black"/>
                <a:cs typeface="Arial Black"/>
              </a:rPr>
              <a:t>1A</a:t>
            </a:r>
            <a:r>
              <a:rPr sz="950" spc="-15" dirty="0">
                <a:latin typeface="Arial Black"/>
                <a:cs typeface="Arial Black"/>
              </a:rPr>
              <a:t> </a:t>
            </a:r>
            <a:r>
              <a:rPr sz="950" dirty="0">
                <a:latin typeface="Arial Black"/>
                <a:cs typeface="Arial Black"/>
              </a:rPr>
              <a:t>B3</a:t>
            </a:r>
            <a:r>
              <a:rPr sz="950" spc="-35" dirty="0">
                <a:latin typeface="Arial Black"/>
                <a:cs typeface="Arial Black"/>
              </a:rPr>
              <a:t> </a:t>
            </a:r>
            <a:r>
              <a:rPr sz="950" spc="-15" dirty="0">
                <a:latin typeface="Arial Black"/>
                <a:cs typeface="Arial Black"/>
              </a:rPr>
              <a:t>5E</a:t>
            </a:r>
            <a:r>
              <a:rPr sz="950" spc="-35" dirty="0">
                <a:latin typeface="Arial Black"/>
                <a:cs typeface="Arial Black"/>
              </a:rPr>
              <a:t> </a:t>
            </a:r>
            <a:r>
              <a:rPr sz="950" spc="-5" dirty="0">
                <a:latin typeface="Arial Black"/>
                <a:cs typeface="Arial Black"/>
              </a:rPr>
              <a:t>1A</a:t>
            </a:r>
            <a:r>
              <a:rPr sz="950" spc="-15" dirty="0">
                <a:latin typeface="Arial Black"/>
                <a:cs typeface="Arial Black"/>
              </a:rPr>
              <a:t> </a:t>
            </a:r>
            <a:r>
              <a:rPr sz="950" dirty="0">
                <a:latin typeface="Arial Black"/>
                <a:cs typeface="Arial Black"/>
              </a:rPr>
              <a:t>B3</a:t>
            </a:r>
            <a:endParaRPr sz="95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309"/>
              </a:spcBef>
            </a:pPr>
            <a:r>
              <a:rPr sz="950" spc="-10" dirty="0">
                <a:latin typeface="Arial Black"/>
                <a:cs typeface="Arial Black"/>
              </a:rPr>
              <a:t>5E</a:t>
            </a:r>
            <a:r>
              <a:rPr sz="950" spc="-40" dirty="0">
                <a:latin typeface="Arial Black"/>
                <a:cs typeface="Arial Black"/>
              </a:rPr>
              <a:t> </a:t>
            </a:r>
            <a:r>
              <a:rPr sz="950" spc="-10" dirty="0">
                <a:latin typeface="Arial Black"/>
                <a:cs typeface="Arial Black"/>
              </a:rPr>
              <a:t>1A</a:t>
            </a:r>
            <a:r>
              <a:rPr sz="950" spc="-35" dirty="0">
                <a:latin typeface="Arial Black"/>
                <a:cs typeface="Arial Black"/>
              </a:rPr>
              <a:t> </a:t>
            </a:r>
            <a:r>
              <a:rPr sz="950" spc="-10" dirty="0">
                <a:latin typeface="Arial Black"/>
                <a:cs typeface="Arial Black"/>
              </a:rPr>
              <a:t>B3</a:t>
            </a:r>
            <a:r>
              <a:rPr sz="950" spc="-35" dirty="0">
                <a:latin typeface="Arial Black"/>
                <a:cs typeface="Arial Black"/>
              </a:rPr>
              <a:t> </a:t>
            </a:r>
            <a:r>
              <a:rPr sz="950" spc="-10" dirty="0">
                <a:latin typeface="Arial Black"/>
                <a:cs typeface="Arial Black"/>
              </a:rPr>
              <a:t>5E</a:t>
            </a:r>
            <a:r>
              <a:rPr sz="950" spc="-40" dirty="0">
                <a:latin typeface="Arial Black"/>
                <a:cs typeface="Arial Black"/>
              </a:rPr>
              <a:t> </a:t>
            </a:r>
            <a:r>
              <a:rPr sz="950" spc="-20" dirty="0">
                <a:latin typeface="Arial Black"/>
                <a:cs typeface="Arial Black"/>
              </a:rPr>
              <a:t>...</a:t>
            </a:r>
            <a:endParaRPr sz="950">
              <a:latin typeface="Arial Black"/>
              <a:cs typeface="Arial Blac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599544" y="57467"/>
            <a:ext cx="419100" cy="44259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045"/>
              </a:lnSpc>
            </a:pPr>
            <a:r>
              <a:rPr sz="3100" spc="14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3100" spc="-2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100" spc="165" dirty="0">
                <a:solidFill>
                  <a:srgbClr val="D8D8D8"/>
                </a:solidFill>
                <a:latin typeface="Calibri"/>
                <a:cs typeface="Calibri"/>
              </a:rPr>
              <a:t>ΕΥΑΊΣΘΗΤΩΝ</a:t>
            </a:r>
            <a:endParaRPr sz="3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308600" cy="6879590"/>
            <a:chOff x="6883400" y="0"/>
            <a:chExt cx="530860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7562" y="0"/>
              <a:ext cx="5024437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50150" y="6167437"/>
              <a:ext cx="3293427" cy="611187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4595812" y="2628900"/>
            <a:ext cx="1186180" cy="815340"/>
            <a:chOff x="4595812" y="2628900"/>
            <a:chExt cx="1186180" cy="81534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10100" y="2628900"/>
              <a:ext cx="1171892" cy="81533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15192" y="2996565"/>
              <a:ext cx="237807" cy="11906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595812" y="2828925"/>
              <a:ext cx="379095" cy="599440"/>
            </a:xfrm>
            <a:custGeom>
              <a:avLst/>
              <a:gdLst/>
              <a:ahLst/>
              <a:cxnLst/>
              <a:rect l="l" t="t" r="r" b="b"/>
              <a:pathLst>
                <a:path w="379095" h="599439">
                  <a:moveTo>
                    <a:pt x="104139" y="251777"/>
                  </a:moveTo>
                  <a:lnTo>
                    <a:pt x="0" y="251777"/>
                  </a:lnTo>
                  <a:lnTo>
                    <a:pt x="0" y="279717"/>
                  </a:lnTo>
                  <a:lnTo>
                    <a:pt x="2539" y="295275"/>
                  </a:lnTo>
                  <a:lnTo>
                    <a:pt x="10160" y="308927"/>
                  </a:lnTo>
                  <a:lnTo>
                    <a:pt x="21589" y="319722"/>
                  </a:lnTo>
                  <a:lnTo>
                    <a:pt x="36829" y="326707"/>
                  </a:lnTo>
                  <a:lnTo>
                    <a:pt x="36896" y="423862"/>
                  </a:lnTo>
                  <a:lnTo>
                    <a:pt x="39687" y="437197"/>
                  </a:lnTo>
                  <a:lnTo>
                    <a:pt x="47942" y="448310"/>
                  </a:lnTo>
                  <a:lnTo>
                    <a:pt x="60007" y="455612"/>
                  </a:lnTo>
                  <a:lnTo>
                    <a:pt x="74295" y="458152"/>
                  </a:lnTo>
                  <a:lnTo>
                    <a:pt x="141922" y="458152"/>
                  </a:lnTo>
                  <a:lnTo>
                    <a:pt x="148589" y="464502"/>
                  </a:lnTo>
                  <a:lnTo>
                    <a:pt x="148589" y="599122"/>
                  </a:lnTo>
                  <a:lnTo>
                    <a:pt x="178435" y="599122"/>
                  </a:lnTo>
                  <a:lnTo>
                    <a:pt x="178435" y="465137"/>
                  </a:lnTo>
                  <a:lnTo>
                    <a:pt x="175577" y="451485"/>
                  </a:lnTo>
                  <a:lnTo>
                    <a:pt x="167639" y="440372"/>
                  </a:lnTo>
                  <a:lnTo>
                    <a:pt x="155892" y="433070"/>
                  </a:lnTo>
                  <a:lnTo>
                    <a:pt x="141287" y="430212"/>
                  </a:lnTo>
                  <a:lnTo>
                    <a:pt x="73025" y="430212"/>
                  </a:lnTo>
                  <a:lnTo>
                    <a:pt x="66357" y="423862"/>
                  </a:lnTo>
                  <a:lnTo>
                    <a:pt x="66357" y="327025"/>
                  </a:lnTo>
                  <a:lnTo>
                    <a:pt x="81914" y="320039"/>
                  </a:lnTo>
                  <a:lnTo>
                    <a:pt x="93662" y="309245"/>
                  </a:lnTo>
                  <a:lnTo>
                    <a:pt x="101282" y="295592"/>
                  </a:lnTo>
                  <a:lnTo>
                    <a:pt x="104139" y="279717"/>
                  </a:lnTo>
                  <a:lnTo>
                    <a:pt x="104139" y="251777"/>
                  </a:lnTo>
                  <a:close/>
                </a:path>
                <a:path w="379095" h="599439">
                  <a:moveTo>
                    <a:pt x="31750" y="206375"/>
                  </a:moveTo>
                  <a:lnTo>
                    <a:pt x="19367" y="206375"/>
                  </a:lnTo>
                  <a:lnTo>
                    <a:pt x="14287" y="211137"/>
                  </a:lnTo>
                  <a:lnTo>
                    <a:pt x="14287" y="251777"/>
                  </a:lnTo>
                  <a:lnTo>
                    <a:pt x="36829" y="251777"/>
                  </a:lnTo>
                  <a:lnTo>
                    <a:pt x="36829" y="211137"/>
                  </a:lnTo>
                  <a:lnTo>
                    <a:pt x="31750" y="206375"/>
                  </a:lnTo>
                  <a:close/>
                </a:path>
                <a:path w="379095" h="599439">
                  <a:moveTo>
                    <a:pt x="84137" y="206375"/>
                  </a:moveTo>
                  <a:lnTo>
                    <a:pt x="72072" y="206375"/>
                  </a:lnTo>
                  <a:lnTo>
                    <a:pt x="66992" y="211137"/>
                  </a:lnTo>
                  <a:lnTo>
                    <a:pt x="66992" y="251777"/>
                  </a:lnTo>
                  <a:lnTo>
                    <a:pt x="89217" y="251777"/>
                  </a:lnTo>
                  <a:lnTo>
                    <a:pt x="89217" y="211137"/>
                  </a:lnTo>
                  <a:lnTo>
                    <a:pt x="84137" y="206375"/>
                  </a:lnTo>
                  <a:close/>
                </a:path>
                <a:path w="379095" h="599439">
                  <a:moveTo>
                    <a:pt x="372427" y="119062"/>
                  </a:moveTo>
                  <a:lnTo>
                    <a:pt x="103187" y="119062"/>
                  </a:lnTo>
                  <a:lnTo>
                    <a:pt x="96520" y="125095"/>
                  </a:lnTo>
                  <a:lnTo>
                    <a:pt x="96520" y="140652"/>
                  </a:lnTo>
                  <a:lnTo>
                    <a:pt x="103187" y="147002"/>
                  </a:lnTo>
                  <a:lnTo>
                    <a:pt x="372427" y="147002"/>
                  </a:lnTo>
                  <a:lnTo>
                    <a:pt x="379095" y="140652"/>
                  </a:lnTo>
                  <a:lnTo>
                    <a:pt x="379095" y="125095"/>
                  </a:lnTo>
                  <a:lnTo>
                    <a:pt x="372427" y="119062"/>
                  </a:lnTo>
                  <a:close/>
                </a:path>
                <a:path w="379095" h="599439">
                  <a:moveTo>
                    <a:pt x="181927" y="27304"/>
                  </a:moveTo>
                  <a:lnTo>
                    <a:pt x="157162" y="43814"/>
                  </a:lnTo>
                  <a:lnTo>
                    <a:pt x="137795" y="65404"/>
                  </a:lnTo>
                  <a:lnTo>
                    <a:pt x="125095" y="90804"/>
                  </a:lnTo>
                  <a:lnTo>
                    <a:pt x="119379" y="119062"/>
                  </a:lnTo>
                  <a:lnTo>
                    <a:pt x="356870" y="119062"/>
                  </a:lnTo>
                  <a:lnTo>
                    <a:pt x="355600" y="112077"/>
                  </a:lnTo>
                  <a:lnTo>
                    <a:pt x="229235" y="112077"/>
                  </a:lnTo>
                  <a:lnTo>
                    <a:pt x="237807" y="79057"/>
                  </a:lnTo>
                  <a:lnTo>
                    <a:pt x="225425" y="79057"/>
                  </a:lnTo>
                  <a:lnTo>
                    <a:pt x="225754" y="77152"/>
                  </a:lnTo>
                  <a:lnTo>
                    <a:pt x="197167" y="77152"/>
                  </a:lnTo>
                  <a:lnTo>
                    <a:pt x="194310" y="74929"/>
                  </a:lnTo>
                  <a:lnTo>
                    <a:pt x="181927" y="27304"/>
                  </a:lnTo>
                  <a:close/>
                </a:path>
                <a:path w="379095" h="599439">
                  <a:moveTo>
                    <a:pt x="260350" y="0"/>
                  </a:moveTo>
                  <a:lnTo>
                    <a:pt x="254000" y="0"/>
                  </a:lnTo>
                  <a:lnTo>
                    <a:pt x="254000" y="70485"/>
                  </a:lnTo>
                  <a:lnTo>
                    <a:pt x="229235" y="112077"/>
                  </a:lnTo>
                  <a:lnTo>
                    <a:pt x="355600" y="112077"/>
                  </a:lnTo>
                  <a:lnTo>
                    <a:pt x="342770" y="77152"/>
                  </a:lnTo>
                  <a:lnTo>
                    <a:pt x="273685" y="77152"/>
                  </a:lnTo>
                  <a:lnTo>
                    <a:pt x="269239" y="76200"/>
                  </a:lnTo>
                  <a:lnTo>
                    <a:pt x="266700" y="72389"/>
                  </a:lnTo>
                  <a:lnTo>
                    <a:pt x="267652" y="68579"/>
                  </a:lnTo>
                  <a:lnTo>
                    <a:pt x="274405" y="43814"/>
                  </a:lnTo>
                  <a:lnTo>
                    <a:pt x="281939" y="15875"/>
                  </a:lnTo>
                  <a:lnTo>
                    <a:pt x="278764" y="9525"/>
                  </a:lnTo>
                  <a:lnTo>
                    <a:pt x="274002" y="4445"/>
                  </a:lnTo>
                  <a:lnTo>
                    <a:pt x="267652" y="1270"/>
                  </a:lnTo>
                  <a:lnTo>
                    <a:pt x="260350" y="0"/>
                  </a:lnTo>
                  <a:close/>
                </a:path>
                <a:path w="379095" h="599439">
                  <a:moveTo>
                    <a:pt x="254000" y="0"/>
                  </a:moveTo>
                  <a:lnTo>
                    <a:pt x="215582" y="0"/>
                  </a:lnTo>
                  <a:lnTo>
                    <a:pt x="208279" y="1270"/>
                  </a:lnTo>
                  <a:lnTo>
                    <a:pt x="201929" y="4445"/>
                  </a:lnTo>
                  <a:lnTo>
                    <a:pt x="197167" y="9525"/>
                  </a:lnTo>
                  <a:lnTo>
                    <a:pt x="193992" y="15875"/>
                  </a:lnTo>
                  <a:lnTo>
                    <a:pt x="209232" y="71754"/>
                  </a:lnTo>
                  <a:lnTo>
                    <a:pt x="209232" y="72072"/>
                  </a:lnTo>
                  <a:lnTo>
                    <a:pt x="207010" y="75882"/>
                  </a:lnTo>
                  <a:lnTo>
                    <a:pt x="202247" y="77152"/>
                  </a:lnTo>
                  <a:lnTo>
                    <a:pt x="225754" y="77152"/>
                  </a:lnTo>
                  <a:lnTo>
                    <a:pt x="231457" y="44132"/>
                  </a:lnTo>
                  <a:lnTo>
                    <a:pt x="254000" y="44132"/>
                  </a:lnTo>
                  <a:lnTo>
                    <a:pt x="254000" y="0"/>
                  </a:lnTo>
                  <a:close/>
                </a:path>
                <a:path w="379095" h="599439">
                  <a:moveTo>
                    <a:pt x="294322" y="27304"/>
                  </a:moveTo>
                  <a:lnTo>
                    <a:pt x="282384" y="72389"/>
                  </a:lnTo>
                  <a:lnTo>
                    <a:pt x="281622" y="74929"/>
                  </a:lnTo>
                  <a:lnTo>
                    <a:pt x="278764" y="77152"/>
                  </a:lnTo>
                  <a:lnTo>
                    <a:pt x="342770" y="77152"/>
                  </a:lnTo>
                  <a:lnTo>
                    <a:pt x="338454" y="65404"/>
                  </a:lnTo>
                  <a:lnTo>
                    <a:pt x="294322" y="27304"/>
                  </a:lnTo>
                  <a:close/>
                </a:path>
                <a:path w="379095" h="599439">
                  <a:moveTo>
                    <a:pt x="254000" y="44132"/>
                  </a:moveTo>
                  <a:lnTo>
                    <a:pt x="249554" y="44132"/>
                  </a:lnTo>
                  <a:lnTo>
                    <a:pt x="241617" y="70485"/>
                  </a:lnTo>
                  <a:lnTo>
                    <a:pt x="254000" y="70485"/>
                  </a:lnTo>
                  <a:lnTo>
                    <a:pt x="254000" y="441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95812" y="3212147"/>
              <a:ext cx="133985" cy="15525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677092" y="3143567"/>
              <a:ext cx="394970" cy="224154"/>
            </a:xfrm>
            <a:custGeom>
              <a:avLst/>
              <a:gdLst/>
              <a:ahLst/>
              <a:cxnLst/>
              <a:rect l="l" t="t" r="r" b="b"/>
              <a:pathLst>
                <a:path w="394970" h="224154">
                  <a:moveTo>
                    <a:pt x="156527" y="0"/>
                  </a:moveTo>
                  <a:lnTo>
                    <a:pt x="106997" y="3810"/>
                  </a:lnTo>
                  <a:lnTo>
                    <a:pt x="58420" y="13970"/>
                  </a:lnTo>
                  <a:lnTo>
                    <a:pt x="0" y="34925"/>
                  </a:lnTo>
                  <a:lnTo>
                    <a:pt x="0" y="101600"/>
                  </a:lnTo>
                  <a:lnTo>
                    <a:pt x="60007" y="101600"/>
                  </a:lnTo>
                  <a:lnTo>
                    <a:pt x="80327" y="105410"/>
                  </a:lnTo>
                  <a:lnTo>
                    <a:pt x="96837" y="115887"/>
                  </a:lnTo>
                  <a:lnTo>
                    <a:pt x="107950" y="131445"/>
                  </a:lnTo>
                  <a:lnTo>
                    <a:pt x="112077" y="150495"/>
                  </a:lnTo>
                  <a:lnTo>
                    <a:pt x="112077" y="223837"/>
                  </a:lnTo>
                  <a:lnTo>
                    <a:pt x="394652" y="223837"/>
                  </a:lnTo>
                  <a:lnTo>
                    <a:pt x="394652" y="112077"/>
                  </a:lnTo>
                  <a:lnTo>
                    <a:pt x="380682" y="76200"/>
                  </a:lnTo>
                  <a:lnTo>
                    <a:pt x="344805" y="49847"/>
                  </a:lnTo>
                  <a:lnTo>
                    <a:pt x="285750" y="23495"/>
                  </a:lnTo>
                  <a:lnTo>
                    <a:pt x="230822" y="7937"/>
                  </a:lnTo>
                  <a:lnTo>
                    <a:pt x="181610" y="952"/>
                  </a:lnTo>
                  <a:lnTo>
                    <a:pt x="1565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7502842" y="5249862"/>
            <a:ext cx="3585845" cy="734060"/>
            <a:chOff x="7502842" y="5249862"/>
            <a:chExt cx="3585845" cy="734060"/>
          </a:xfrm>
        </p:grpSpPr>
        <p:sp>
          <p:nvSpPr>
            <p:cNvPr id="14" name="object 14"/>
            <p:cNvSpPr/>
            <p:nvPr/>
          </p:nvSpPr>
          <p:spPr>
            <a:xfrm>
              <a:off x="8475027" y="5257800"/>
              <a:ext cx="1510665" cy="718185"/>
            </a:xfrm>
            <a:custGeom>
              <a:avLst/>
              <a:gdLst/>
              <a:ahLst/>
              <a:cxnLst/>
              <a:rect l="l" t="t" r="r" b="b"/>
              <a:pathLst>
                <a:path w="1510665" h="718185">
                  <a:moveTo>
                    <a:pt x="1510347" y="0"/>
                  </a:moveTo>
                  <a:lnTo>
                    <a:pt x="0" y="0"/>
                  </a:lnTo>
                  <a:lnTo>
                    <a:pt x="0" y="717867"/>
                  </a:lnTo>
                  <a:lnTo>
                    <a:pt x="1510347" y="717867"/>
                  </a:lnTo>
                  <a:lnTo>
                    <a:pt x="15103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475027" y="5257800"/>
              <a:ext cx="1510665" cy="718185"/>
            </a:xfrm>
            <a:custGeom>
              <a:avLst/>
              <a:gdLst/>
              <a:ahLst/>
              <a:cxnLst/>
              <a:rect l="l" t="t" r="r" b="b"/>
              <a:pathLst>
                <a:path w="1510665" h="718185">
                  <a:moveTo>
                    <a:pt x="0" y="717867"/>
                  </a:moveTo>
                  <a:lnTo>
                    <a:pt x="1510347" y="717867"/>
                  </a:lnTo>
                  <a:lnTo>
                    <a:pt x="1510347" y="0"/>
                  </a:lnTo>
                  <a:lnTo>
                    <a:pt x="0" y="0"/>
                  </a:lnTo>
                  <a:lnTo>
                    <a:pt x="0" y="717867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02842" y="5411470"/>
              <a:ext cx="1208404" cy="43910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523797" y="5524182"/>
              <a:ext cx="951865" cy="180975"/>
            </a:xfrm>
            <a:custGeom>
              <a:avLst/>
              <a:gdLst/>
              <a:ahLst/>
              <a:cxnLst/>
              <a:rect l="l" t="t" r="r" b="b"/>
              <a:pathLst>
                <a:path w="951865" h="180975">
                  <a:moveTo>
                    <a:pt x="892810" y="120967"/>
                  </a:moveTo>
                  <a:lnTo>
                    <a:pt x="770572" y="120967"/>
                  </a:lnTo>
                  <a:lnTo>
                    <a:pt x="770255" y="180974"/>
                  </a:lnTo>
                  <a:lnTo>
                    <a:pt x="892810" y="120967"/>
                  </a:lnTo>
                  <a:close/>
                </a:path>
                <a:path w="951865" h="180975">
                  <a:moveTo>
                    <a:pt x="771207" y="60324"/>
                  </a:moveTo>
                  <a:lnTo>
                    <a:pt x="770572" y="120649"/>
                  </a:lnTo>
                  <a:lnTo>
                    <a:pt x="800735" y="120967"/>
                  </a:lnTo>
                  <a:lnTo>
                    <a:pt x="801370" y="60642"/>
                  </a:lnTo>
                  <a:lnTo>
                    <a:pt x="771207" y="60324"/>
                  </a:lnTo>
                  <a:close/>
                </a:path>
                <a:path w="951865" h="180975">
                  <a:moveTo>
                    <a:pt x="771525" y="0"/>
                  </a:moveTo>
                  <a:lnTo>
                    <a:pt x="771207" y="53974"/>
                  </a:lnTo>
                  <a:lnTo>
                    <a:pt x="771207" y="60324"/>
                  </a:lnTo>
                  <a:lnTo>
                    <a:pt x="801370" y="60642"/>
                  </a:lnTo>
                  <a:lnTo>
                    <a:pt x="801052" y="114299"/>
                  </a:lnTo>
                  <a:lnTo>
                    <a:pt x="800735" y="120967"/>
                  </a:lnTo>
                  <a:lnTo>
                    <a:pt x="893445" y="120649"/>
                  </a:lnTo>
                  <a:lnTo>
                    <a:pt x="951865" y="92074"/>
                  </a:lnTo>
                  <a:lnTo>
                    <a:pt x="771525" y="0"/>
                  </a:lnTo>
                  <a:close/>
                </a:path>
                <a:path w="951865" h="180975">
                  <a:moveTo>
                    <a:pt x="635" y="53974"/>
                  </a:moveTo>
                  <a:lnTo>
                    <a:pt x="0" y="114299"/>
                  </a:lnTo>
                  <a:lnTo>
                    <a:pt x="770572" y="120649"/>
                  </a:lnTo>
                  <a:lnTo>
                    <a:pt x="770572" y="114299"/>
                  </a:lnTo>
                  <a:lnTo>
                    <a:pt x="771207" y="60324"/>
                  </a:lnTo>
                  <a:lnTo>
                    <a:pt x="635" y="539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964102" y="5396229"/>
              <a:ext cx="1124584" cy="43910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985057" y="5511800"/>
              <a:ext cx="869315" cy="180975"/>
            </a:xfrm>
            <a:custGeom>
              <a:avLst/>
              <a:gdLst/>
              <a:ahLst/>
              <a:cxnLst/>
              <a:rect l="l" t="t" r="r" b="b"/>
              <a:pathLst>
                <a:path w="869315" h="180975">
                  <a:moveTo>
                    <a:pt x="809942" y="60007"/>
                  </a:moveTo>
                  <a:lnTo>
                    <a:pt x="717868" y="60246"/>
                  </a:lnTo>
                  <a:lnTo>
                    <a:pt x="718184" y="120332"/>
                  </a:lnTo>
                  <a:lnTo>
                    <a:pt x="688022" y="120650"/>
                  </a:lnTo>
                  <a:lnTo>
                    <a:pt x="688657" y="180975"/>
                  </a:lnTo>
                  <a:lnTo>
                    <a:pt x="868997" y="88900"/>
                  </a:lnTo>
                  <a:lnTo>
                    <a:pt x="809942" y="60007"/>
                  </a:lnTo>
                  <a:close/>
                </a:path>
                <a:path w="869315" h="180975">
                  <a:moveTo>
                    <a:pt x="687704" y="60325"/>
                  </a:moveTo>
                  <a:lnTo>
                    <a:pt x="0" y="66357"/>
                  </a:lnTo>
                  <a:lnTo>
                    <a:pt x="317" y="120332"/>
                  </a:lnTo>
                  <a:lnTo>
                    <a:pt x="634" y="126682"/>
                  </a:lnTo>
                  <a:lnTo>
                    <a:pt x="688022" y="120650"/>
                  </a:lnTo>
                  <a:lnTo>
                    <a:pt x="687704" y="66357"/>
                  </a:lnTo>
                  <a:lnTo>
                    <a:pt x="687704" y="60325"/>
                  </a:lnTo>
                  <a:close/>
                </a:path>
                <a:path w="869315" h="180975">
                  <a:moveTo>
                    <a:pt x="717867" y="60246"/>
                  </a:moveTo>
                  <a:lnTo>
                    <a:pt x="687704" y="60325"/>
                  </a:lnTo>
                  <a:lnTo>
                    <a:pt x="688022" y="120332"/>
                  </a:lnTo>
                  <a:lnTo>
                    <a:pt x="688022" y="120650"/>
                  </a:lnTo>
                  <a:lnTo>
                    <a:pt x="718184" y="120332"/>
                  </a:lnTo>
                  <a:lnTo>
                    <a:pt x="717867" y="66357"/>
                  </a:lnTo>
                  <a:lnTo>
                    <a:pt x="717867" y="60246"/>
                  </a:lnTo>
                  <a:close/>
                </a:path>
                <a:path w="869315" h="180975">
                  <a:moveTo>
                    <a:pt x="687070" y="0"/>
                  </a:moveTo>
                  <a:lnTo>
                    <a:pt x="687704" y="60007"/>
                  </a:lnTo>
                  <a:lnTo>
                    <a:pt x="687704" y="60325"/>
                  </a:lnTo>
                  <a:lnTo>
                    <a:pt x="717867" y="60007"/>
                  </a:lnTo>
                  <a:lnTo>
                    <a:pt x="809942" y="60007"/>
                  </a:lnTo>
                  <a:lnTo>
                    <a:pt x="6870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5871209" y="2393950"/>
            <a:ext cx="2092325" cy="1993900"/>
            <a:chOff x="5871209" y="2393950"/>
            <a:chExt cx="2092325" cy="1993900"/>
          </a:xfrm>
        </p:grpSpPr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40842" y="3165157"/>
              <a:ext cx="1222375" cy="122237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6123622" y="2393950"/>
              <a:ext cx="1675130" cy="1223645"/>
            </a:xfrm>
            <a:custGeom>
              <a:avLst/>
              <a:gdLst/>
              <a:ahLst/>
              <a:cxnLst/>
              <a:rect l="l" t="t" r="r" b="b"/>
              <a:pathLst>
                <a:path w="1675129" h="1223645">
                  <a:moveTo>
                    <a:pt x="800187" y="885189"/>
                  </a:moveTo>
                  <a:lnTo>
                    <a:pt x="598169" y="885189"/>
                  </a:lnTo>
                  <a:lnTo>
                    <a:pt x="657860" y="1223645"/>
                  </a:lnTo>
                  <a:lnTo>
                    <a:pt x="800187" y="885189"/>
                  </a:lnTo>
                  <a:close/>
                </a:path>
                <a:path w="1675129" h="1223645">
                  <a:moveTo>
                    <a:pt x="1081705" y="846137"/>
                  </a:moveTo>
                  <a:lnTo>
                    <a:pt x="816610" y="846137"/>
                  </a:lnTo>
                  <a:lnTo>
                    <a:pt x="1027112" y="1118235"/>
                  </a:lnTo>
                  <a:lnTo>
                    <a:pt x="1081705" y="846137"/>
                  </a:lnTo>
                  <a:close/>
                </a:path>
                <a:path w="1675129" h="1223645">
                  <a:moveTo>
                    <a:pt x="1335409" y="819150"/>
                  </a:moveTo>
                  <a:lnTo>
                    <a:pt x="1087119" y="819150"/>
                  </a:lnTo>
                  <a:lnTo>
                    <a:pt x="1407160" y="1025207"/>
                  </a:lnTo>
                  <a:lnTo>
                    <a:pt x="1335409" y="819150"/>
                  </a:lnTo>
                  <a:close/>
                </a:path>
                <a:path w="1675129" h="1223645">
                  <a:moveTo>
                    <a:pt x="1325128" y="789622"/>
                  </a:moveTo>
                  <a:lnTo>
                    <a:pt x="439419" y="789622"/>
                  </a:lnTo>
                  <a:lnTo>
                    <a:pt x="369252" y="998220"/>
                  </a:lnTo>
                  <a:lnTo>
                    <a:pt x="598169" y="885189"/>
                  </a:lnTo>
                  <a:lnTo>
                    <a:pt x="800187" y="885189"/>
                  </a:lnTo>
                  <a:lnTo>
                    <a:pt x="816610" y="846137"/>
                  </a:lnTo>
                  <a:lnTo>
                    <a:pt x="1081705" y="846137"/>
                  </a:lnTo>
                  <a:lnTo>
                    <a:pt x="1087119" y="819150"/>
                  </a:lnTo>
                  <a:lnTo>
                    <a:pt x="1335409" y="819150"/>
                  </a:lnTo>
                  <a:lnTo>
                    <a:pt x="1325128" y="789622"/>
                  </a:lnTo>
                  <a:close/>
                </a:path>
                <a:path w="1675129" h="1223645">
                  <a:moveTo>
                    <a:pt x="28575" y="130175"/>
                  </a:moveTo>
                  <a:lnTo>
                    <a:pt x="358775" y="431482"/>
                  </a:lnTo>
                  <a:lnTo>
                    <a:pt x="0" y="487997"/>
                  </a:lnTo>
                  <a:lnTo>
                    <a:pt x="288607" y="667067"/>
                  </a:lnTo>
                  <a:lnTo>
                    <a:pt x="10477" y="826452"/>
                  </a:lnTo>
                  <a:lnTo>
                    <a:pt x="439419" y="789622"/>
                  </a:lnTo>
                  <a:lnTo>
                    <a:pt x="1325128" y="789622"/>
                  </a:lnTo>
                  <a:lnTo>
                    <a:pt x="1305560" y="733425"/>
                  </a:lnTo>
                  <a:lnTo>
                    <a:pt x="1636655" y="733425"/>
                  </a:lnTo>
                  <a:lnTo>
                    <a:pt x="1365249" y="593407"/>
                  </a:lnTo>
                  <a:lnTo>
                    <a:pt x="1635760" y="461010"/>
                  </a:lnTo>
                  <a:lnTo>
                    <a:pt x="1295082" y="414337"/>
                  </a:lnTo>
                  <a:lnTo>
                    <a:pt x="1340260" y="358139"/>
                  </a:lnTo>
                  <a:lnTo>
                    <a:pt x="567055" y="358139"/>
                  </a:lnTo>
                  <a:lnTo>
                    <a:pt x="28575" y="130175"/>
                  </a:lnTo>
                  <a:close/>
                </a:path>
                <a:path w="1675129" h="1223645">
                  <a:moveTo>
                    <a:pt x="1636655" y="733425"/>
                  </a:moveTo>
                  <a:lnTo>
                    <a:pt x="1305560" y="733425"/>
                  </a:lnTo>
                  <a:lnTo>
                    <a:pt x="1674812" y="753110"/>
                  </a:lnTo>
                  <a:lnTo>
                    <a:pt x="1636655" y="733425"/>
                  </a:lnTo>
                  <a:close/>
                </a:path>
                <a:path w="1675129" h="1223645">
                  <a:moveTo>
                    <a:pt x="647699" y="130175"/>
                  </a:moveTo>
                  <a:lnTo>
                    <a:pt x="567055" y="358139"/>
                  </a:lnTo>
                  <a:lnTo>
                    <a:pt x="1340260" y="358139"/>
                  </a:lnTo>
                  <a:lnTo>
                    <a:pt x="1363998" y="328612"/>
                  </a:lnTo>
                  <a:lnTo>
                    <a:pt x="837564" y="328612"/>
                  </a:lnTo>
                  <a:lnTo>
                    <a:pt x="647699" y="130175"/>
                  </a:lnTo>
                  <a:close/>
                </a:path>
                <a:path w="1675129" h="1223645">
                  <a:moveTo>
                    <a:pt x="1125855" y="0"/>
                  </a:moveTo>
                  <a:lnTo>
                    <a:pt x="837564" y="328612"/>
                  </a:lnTo>
                  <a:lnTo>
                    <a:pt x="1363998" y="328612"/>
                  </a:lnTo>
                  <a:lnTo>
                    <a:pt x="1385694" y="301625"/>
                  </a:lnTo>
                  <a:lnTo>
                    <a:pt x="1097597" y="301625"/>
                  </a:lnTo>
                  <a:lnTo>
                    <a:pt x="1125855" y="0"/>
                  </a:lnTo>
                  <a:close/>
                </a:path>
                <a:path w="1675129" h="1223645">
                  <a:moveTo>
                    <a:pt x="1425257" y="252412"/>
                  </a:moveTo>
                  <a:lnTo>
                    <a:pt x="1097597" y="301625"/>
                  </a:lnTo>
                  <a:lnTo>
                    <a:pt x="1385694" y="301625"/>
                  </a:lnTo>
                  <a:lnTo>
                    <a:pt x="1425257" y="252412"/>
                  </a:lnTo>
                  <a:close/>
                </a:path>
              </a:pathLst>
            </a:custGeom>
            <a:solidFill>
              <a:srgbClr val="BF0000">
                <a:alpha val="1921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871209" y="3480435"/>
              <a:ext cx="549910" cy="630555"/>
            </a:xfrm>
            <a:custGeom>
              <a:avLst/>
              <a:gdLst/>
              <a:ahLst/>
              <a:cxnLst/>
              <a:rect l="l" t="t" r="r" b="b"/>
              <a:pathLst>
                <a:path w="549910" h="630554">
                  <a:moveTo>
                    <a:pt x="0" y="197484"/>
                  </a:moveTo>
                  <a:lnTo>
                    <a:pt x="0" y="480059"/>
                  </a:lnTo>
                  <a:lnTo>
                    <a:pt x="258127" y="630554"/>
                  </a:lnTo>
                  <a:lnTo>
                    <a:pt x="258127" y="423862"/>
                  </a:lnTo>
                  <a:lnTo>
                    <a:pt x="224789" y="423862"/>
                  </a:lnTo>
                  <a:lnTo>
                    <a:pt x="166687" y="392112"/>
                  </a:lnTo>
                  <a:lnTo>
                    <a:pt x="166687" y="335914"/>
                  </a:lnTo>
                  <a:lnTo>
                    <a:pt x="224789" y="335914"/>
                  </a:lnTo>
                  <a:lnTo>
                    <a:pt x="224789" y="328612"/>
                  </a:lnTo>
                  <a:lnTo>
                    <a:pt x="0" y="197484"/>
                  </a:lnTo>
                  <a:close/>
                </a:path>
                <a:path w="549910" h="630554">
                  <a:moveTo>
                    <a:pt x="549910" y="197484"/>
                  </a:moveTo>
                  <a:lnTo>
                    <a:pt x="291464" y="347979"/>
                  </a:lnTo>
                  <a:lnTo>
                    <a:pt x="291464" y="630554"/>
                  </a:lnTo>
                  <a:lnTo>
                    <a:pt x="549910" y="480059"/>
                  </a:lnTo>
                  <a:lnTo>
                    <a:pt x="549910" y="197484"/>
                  </a:lnTo>
                  <a:close/>
                </a:path>
                <a:path w="549910" h="630554">
                  <a:moveTo>
                    <a:pt x="224789" y="328612"/>
                  </a:moveTo>
                  <a:lnTo>
                    <a:pt x="224789" y="423862"/>
                  </a:lnTo>
                  <a:lnTo>
                    <a:pt x="258127" y="423862"/>
                  </a:lnTo>
                  <a:lnTo>
                    <a:pt x="258127" y="347979"/>
                  </a:lnTo>
                  <a:lnTo>
                    <a:pt x="224789" y="328612"/>
                  </a:lnTo>
                  <a:close/>
                </a:path>
                <a:path w="549910" h="630554">
                  <a:moveTo>
                    <a:pt x="224789" y="335914"/>
                  </a:moveTo>
                  <a:lnTo>
                    <a:pt x="166687" y="335914"/>
                  </a:lnTo>
                  <a:lnTo>
                    <a:pt x="224789" y="367982"/>
                  </a:lnTo>
                  <a:lnTo>
                    <a:pt x="224789" y="335914"/>
                  </a:lnTo>
                  <a:close/>
                </a:path>
                <a:path w="549910" h="630554">
                  <a:moveTo>
                    <a:pt x="424814" y="87312"/>
                  </a:moveTo>
                  <a:lnTo>
                    <a:pt x="149860" y="247332"/>
                  </a:lnTo>
                  <a:lnTo>
                    <a:pt x="274954" y="320039"/>
                  </a:lnTo>
                  <a:lnTo>
                    <a:pt x="549910" y="160019"/>
                  </a:lnTo>
                  <a:lnTo>
                    <a:pt x="424814" y="87312"/>
                  </a:lnTo>
                  <a:close/>
                </a:path>
                <a:path w="549910" h="630554">
                  <a:moveTo>
                    <a:pt x="274954" y="0"/>
                  </a:moveTo>
                  <a:lnTo>
                    <a:pt x="0" y="160019"/>
                  </a:lnTo>
                  <a:lnTo>
                    <a:pt x="118427" y="228917"/>
                  </a:lnTo>
                  <a:lnTo>
                    <a:pt x="393064" y="68897"/>
                  </a:lnTo>
                  <a:lnTo>
                    <a:pt x="2749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5510529" y="3482340"/>
            <a:ext cx="1325245" cy="396240"/>
            <a:chOff x="5510529" y="3482340"/>
            <a:chExt cx="1325245" cy="396240"/>
          </a:xfrm>
        </p:grpSpPr>
        <p:sp>
          <p:nvSpPr>
            <p:cNvPr id="25" name="object 25"/>
            <p:cNvSpPr/>
            <p:nvPr/>
          </p:nvSpPr>
          <p:spPr>
            <a:xfrm>
              <a:off x="5516879" y="3482340"/>
              <a:ext cx="0" cy="367665"/>
            </a:xfrm>
            <a:custGeom>
              <a:avLst/>
              <a:gdLst/>
              <a:ahLst/>
              <a:cxnLst/>
              <a:rect l="l" t="t" r="r" b="b"/>
              <a:pathLst>
                <a:path h="367664">
                  <a:moveTo>
                    <a:pt x="0" y="0"/>
                  </a:moveTo>
                  <a:lnTo>
                    <a:pt x="0" y="367347"/>
                  </a:lnTo>
                </a:path>
              </a:pathLst>
            </a:custGeom>
            <a:ln w="12700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516879" y="3801427"/>
              <a:ext cx="1318895" cy="77470"/>
            </a:xfrm>
            <a:custGeom>
              <a:avLst/>
              <a:gdLst/>
              <a:ahLst/>
              <a:cxnLst/>
              <a:rect l="l" t="t" r="r" b="b"/>
              <a:pathLst>
                <a:path w="1318895" h="77470">
                  <a:moveTo>
                    <a:pt x="317500" y="44450"/>
                  </a:moveTo>
                  <a:lnTo>
                    <a:pt x="254952" y="44450"/>
                  </a:lnTo>
                  <a:lnTo>
                    <a:pt x="255270" y="76200"/>
                  </a:lnTo>
                  <a:lnTo>
                    <a:pt x="317500" y="44450"/>
                  </a:lnTo>
                  <a:close/>
                </a:path>
                <a:path w="1318895" h="77470">
                  <a:moveTo>
                    <a:pt x="254635" y="0"/>
                  </a:moveTo>
                  <a:lnTo>
                    <a:pt x="254952" y="31750"/>
                  </a:lnTo>
                  <a:lnTo>
                    <a:pt x="0" y="33972"/>
                  </a:lnTo>
                  <a:lnTo>
                    <a:pt x="0" y="46672"/>
                  </a:lnTo>
                  <a:lnTo>
                    <a:pt x="317500" y="44450"/>
                  </a:lnTo>
                  <a:lnTo>
                    <a:pt x="331152" y="37465"/>
                  </a:lnTo>
                  <a:lnTo>
                    <a:pt x="254635" y="0"/>
                  </a:lnTo>
                  <a:close/>
                </a:path>
                <a:path w="1318895" h="77470">
                  <a:moveTo>
                    <a:pt x="1242377" y="952"/>
                  </a:moveTo>
                  <a:lnTo>
                    <a:pt x="1242377" y="32702"/>
                  </a:lnTo>
                  <a:lnTo>
                    <a:pt x="941705" y="32702"/>
                  </a:lnTo>
                  <a:lnTo>
                    <a:pt x="941705" y="45402"/>
                  </a:lnTo>
                  <a:lnTo>
                    <a:pt x="1242377" y="45402"/>
                  </a:lnTo>
                  <a:lnTo>
                    <a:pt x="1242377" y="77152"/>
                  </a:lnTo>
                  <a:lnTo>
                    <a:pt x="1318577" y="39052"/>
                  </a:lnTo>
                  <a:lnTo>
                    <a:pt x="1242377" y="952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/>
          <p:nvPr/>
        </p:nvSpPr>
        <p:spPr>
          <a:xfrm>
            <a:off x="808990" y="5497510"/>
            <a:ext cx="5024755" cy="536575"/>
          </a:xfrm>
          <a:custGeom>
            <a:avLst/>
            <a:gdLst/>
            <a:ahLst/>
            <a:cxnLst/>
            <a:rect l="l" t="t" r="r" b="b"/>
            <a:pathLst>
              <a:path w="5024755" h="536575">
                <a:moveTo>
                  <a:pt x="0" y="89534"/>
                </a:moveTo>
                <a:lnTo>
                  <a:pt x="6984" y="54609"/>
                </a:lnTo>
                <a:lnTo>
                  <a:pt x="26034" y="26034"/>
                </a:lnTo>
                <a:lnTo>
                  <a:pt x="54609" y="6984"/>
                </a:lnTo>
                <a:lnTo>
                  <a:pt x="89534" y="0"/>
                </a:lnTo>
                <a:lnTo>
                  <a:pt x="4935220" y="0"/>
                </a:lnTo>
                <a:lnTo>
                  <a:pt x="4970145" y="6984"/>
                </a:lnTo>
                <a:lnTo>
                  <a:pt x="4998402" y="26034"/>
                </a:lnTo>
                <a:lnTo>
                  <a:pt x="5017452" y="54609"/>
                </a:lnTo>
                <a:lnTo>
                  <a:pt x="5024755" y="89534"/>
                </a:lnTo>
                <a:lnTo>
                  <a:pt x="5024755" y="447040"/>
                </a:lnTo>
                <a:lnTo>
                  <a:pt x="5017452" y="481965"/>
                </a:lnTo>
                <a:lnTo>
                  <a:pt x="4998402" y="510222"/>
                </a:lnTo>
                <a:lnTo>
                  <a:pt x="4970145" y="529272"/>
                </a:lnTo>
                <a:lnTo>
                  <a:pt x="4935220" y="536575"/>
                </a:lnTo>
                <a:lnTo>
                  <a:pt x="89534" y="536575"/>
                </a:lnTo>
                <a:lnTo>
                  <a:pt x="54609" y="529272"/>
                </a:lnTo>
                <a:lnTo>
                  <a:pt x="26034" y="510222"/>
                </a:lnTo>
                <a:lnTo>
                  <a:pt x="6984" y="481965"/>
                </a:lnTo>
                <a:lnTo>
                  <a:pt x="0" y="447040"/>
                </a:lnTo>
                <a:lnTo>
                  <a:pt x="0" y="89534"/>
                </a:lnTo>
              </a:path>
            </a:pathLst>
          </a:custGeom>
          <a:ln w="38100">
            <a:solidFill>
              <a:srgbClr val="BF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object 28"/>
          <p:cNvGrpSpPr/>
          <p:nvPr/>
        </p:nvGrpSpPr>
        <p:grpSpPr>
          <a:xfrm>
            <a:off x="1228407" y="2270442"/>
            <a:ext cx="3302635" cy="1870710"/>
            <a:chOff x="1228407" y="2270442"/>
            <a:chExt cx="3302635" cy="1870710"/>
          </a:xfrm>
        </p:grpSpPr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41575" y="2937827"/>
              <a:ext cx="2089467" cy="24987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459672" y="2965449"/>
              <a:ext cx="2011680" cy="163195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2459672" y="2965449"/>
              <a:ext cx="2011680" cy="163195"/>
            </a:xfrm>
            <a:custGeom>
              <a:avLst/>
              <a:gdLst/>
              <a:ahLst/>
              <a:cxnLst/>
              <a:rect l="l" t="t" r="r" b="b"/>
              <a:pathLst>
                <a:path w="2011679" h="163194">
                  <a:moveTo>
                    <a:pt x="20319" y="0"/>
                  </a:moveTo>
                  <a:lnTo>
                    <a:pt x="39052" y="49847"/>
                  </a:lnTo>
                  <a:lnTo>
                    <a:pt x="39052" y="113347"/>
                  </a:lnTo>
                  <a:lnTo>
                    <a:pt x="28257" y="156527"/>
                  </a:lnTo>
                  <a:lnTo>
                    <a:pt x="20319" y="163195"/>
                  </a:lnTo>
                  <a:lnTo>
                    <a:pt x="12382" y="156527"/>
                  </a:lnTo>
                  <a:lnTo>
                    <a:pt x="6032" y="139064"/>
                  </a:lnTo>
                  <a:lnTo>
                    <a:pt x="1587" y="113347"/>
                  </a:lnTo>
                  <a:lnTo>
                    <a:pt x="0" y="81597"/>
                  </a:lnTo>
                  <a:lnTo>
                    <a:pt x="1587" y="49847"/>
                  </a:lnTo>
                  <a:lnTo>
                    <a:pt x="6032" y="23812"/>
                  </a:lnTo>
                  <a:lnTo>
                    <a:pt x="12382" y="6350"/>
                  </a:lnTo>
                  <a:lnTo>
                    <a:pt x="20319" y="0"/>
                  </a:lnTo>
                  <a:lnTo>
                    <a:pt x="1991360" y="0"/>
                  </a:lnTo>
                  <a:lnTo>
                    <a:pt x="1999297" y="6350"/>
                  </a:lnTo>
                  <a:lnTo>
                    <a:pt x="2005647" y="23812"/>
                  </a:lnTo>
                  <a:lnTo>
                    <a:pt x="2010092" y="49847"/>
                  </a:lnTo>
                  <a:lnTo>
                    <a:pt x="2011679" y="81597"/>
                  </a:lnTo>
                  <a:lnTo>
                    <a:pt x="2010092" y="113347"/>
                  </a:lnTo>
                  <a:lnTo>
                    <a:pt x="2005647" y="139064"/>
                  </a:lnTo>
                  <a:lnTo>
                    <a:pt x="1999297" y="156527"/>
                  </a:lnTo>
                  <a:lnTo>
                    <a:pt x="1991360" y="163195"/>
                  </a:lnTo>
                  <a:lnTo>
                    <a:pt x="20319" y="163195"/>
                  </a:lnTo>
                </a:path>
              </a:pathLst>
            </a:custGeom>
            <a:ln w="12700">
              <a:solidFill>
                <a:srgbClr val="FFB8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733992" y="2270442"/>
              <a:ext cx="1408112" cy="97853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28407" y="2403157"/>
              <a:ext cx="1208405" cy="84264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010092" y="2789237"/>
              <a:ext cx="237807" cy="119062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890712" y="2621279"/>
              <a:ext cx="379095" cy="599440"/>
            </a:xfrm>
            <a:custGeom>
              <a:avLst/>
              <a:gdLst/>
              <a:ahLst/>
              <a:cxnLst/>
              <a:rect l="l" t="t" r="r" b="b"/>
              <a:pathLst>
                <a:path w="379094" h="599439">
                  <a:moveTo>
                    <a:pt x="104139" y="251777"/>
                  </a:moveTo>
                  <a:lnTo>
                    <a:pt x="0" y="251777"/>
                  </a:lnTo>
                  <a:lnTo>
                    <a:pt x="0" y="279717"/>
                  </a:lnTo>
                  <a:lnTo>
                    <a:pt x="2539" y="295275"/>
                  </a:lnTo>
                  <a:lnTo>
                    <a:pt x="10160" y="308927"/>
                  </a:lnTo>
                  <a:lnTo>
                    <a:pt x="21589" y="319722"/>
                  </a:lnTo>
                  <a:lnTo>
                    <a:pt x="36830" y="326707"/>
                  </a:lnTo>
                  <a:lnTo>
                    <a:pt x="36896" y="423862"/>
                  </a:lnTo>
                  <a:lnTo>
                    <a:pt x="39687" y="437197"/>
                  </a:lnTo>
                  <a:lnTo>
                    <a:pt x="47942" y="448310"/>
                  </a:lnTo>
                  <a:lnTo>
                    <a:pt x="60007" y="455612"/>
                  </a:lnTo>
                  <a:lnTo>
                    <a:pt x="74294" y="458152"/>
                  </a:lnTo>
                  <a:lnTo>
                    <a:pt x="141922" y="458152"/>
                  </a:lnTo>
                  <a:lnTo>
                    <a:pt x="148589" y="464502"/>
                  </a:lnTo>
                  <a:lnTo>
                    <a:pt x="148589" y="599122"/>
                  </a:lnTo>
                  <a:lnTo>
                    <a:pt x="178435" y="599122"/>
                  </a:lnTo>
                  <a:lnTo>
                    <a:pt x="178435" y="465137"/>
                  </a:lnTo>
                  <a:lnTo>
                    <a:pt x="175577" y="451485"/>
                  </a:lnTo>
                  <a:lnTo>
                    <a:pt x="167639" y="440372"/>
                  </a:lnTo>
                  <a:lnTo>
                    <a:pt x="155892" y="433070"/>
                  </a:lnTo>
                  <a:lnTo>
                    <a:pt x="141287" y="430212"/>
                  </a:lnTo>
                  <a:lnTo>
                    <a:pt x="73025" y="430212"/>
                  </a:lnTo>
                  <a:lnTo>
                    <a:pt x="66357" y="423862"/>
                  </a:lnTo>
                  <a:lnTo>
                    <a:pt x="66357" y="327025"/>
                  </a:lnTo>
                  <a:lnTo>
                    <a:pt x="81914" y="320040"/>
                  </a:lnTo>
                  <a:lnTo>
                    <a:pt x="93662" y="309245"/>
                  </a:lnTo>
                  <a:lnTo>
                    <a:pt x="101282" y="295592"/>
                  </a:lnTo>
                  <a:lnTo>
                    <a:pt x="104139" y="279717"/>
                  </a:lnTo>
                  <a:lnTo>
                    <a:pt x="104139" y="251777"/>
                  </a:lnTo>
                  <a:close/>
                </a:path>
                <a:path w="379094" h="599439">
                  <a:moveTo>
                    <a:pt x="31750" y="206375"/>
                  </a:moveTo>
                  <a:lnTo>
                    <a:pt x="19367" y="206375"/>
                  </a:lnTo>
                  <a:lnTo>
                    <a:pt x="14287" y="211137"/>
                  </a:lnTo>
                  <a:lnTo>
                    <a:pt x="14287" y="251777"/>
                  </a:lnTo>
                  <a:lnTo>
                    <a:pt x="36830" y="251777"/>
                  </a:lnTo>
                  <a:lnTo>
                    <a:pt x="36830" y="211137"/>
                  </a:lnTo>
                  <a:lnTo>
                    <a:pt x="31750" y="206375"/>
                  </a:lnTo>
                  <a:close/>
                </a:path>
                <a:path w="379094" h="599439">
                  <a:moveTo>
                    <a:pt x="84137" y="206375"/>
                  </a:moveTo>
                  <a:lnTo>
                    <a:pt x="72072" y="206375"/>
                  </a:lnTo>
                  <a:lnTo>
                    <a:pt x="66992" y="211137"/>
                  </a:lnTo>
                  <a:lnTo>
                    <a:pt x="66992" y="251777"/>
                  </a:lnTo>
                  <a:lnTo>
                    <a:pt x="89217" y="251777"/>
                  </a:lnTo>
                  <a:lnTo>
                    <a:pt x="89217" y="211137"/>
                  </a:lnTo>
                  <a:lnTo>
                    <a:pt x="84137" y="206375"/>
                  </a:lnTo>
                  <a:close/>
                </a:path>
                <a:path w="379094" h="599439">
                  <a:moveTo>
                    <a:pt x="372427" y="119062"/>
                  </a:moveTo>
                  <a:lnTo>
                    <a:pt x="103187" y="119062"/>
                  </a:lnTo>
                  <a:lnTo>
                    <a:pt x="96519" y="125095"/>
                  </a:lnTo>
                  <a:lnTo>
                    <a:pt x="96519" y="140652"/>
                  </a:lnTo>
                  <a:lnTo>
                    <a:pt x="103187" y="147002"/>
                  </a:lnTo>
                  <a:lnTo>
                    <a:pt x="372427" y="147002"/>
                  </a:lnTo>
                  <a:lnTo>
                    <a:pt x="379094" y="140652"/>
                  </a:lnTo>
                  <a:lnTo>
                    <a:pt x="379094" y="125095"/>
                  </a:lnTo>
                  <a:lnTo>
                    <a:pt x="372427" y="119062"/>
                  </a:lnTo>
                  <a:close/>
                </a:path>
                <a:path w="379094" h="599439">
                  <a:moveTo>
                    <a:pt x="181927" y="27305"/>
                  </a:moveTo>
                  <a:lnTo>
                    <a:pt x="157162" y="43815"/>
                  </a:lnTo>
                  <a:lnTo>
                    <a:pt x="138112" y="65405"/>
                  </a:lnTo>
                  <a:lnTo>
                    <a:pt x="125094" y="90805"/>
                  </a:lnTo>
                  <a:lnTo>
                    <a:pt x="119380" y="119062"/>
                  </a:lnTo>
                  <a:lnTo>
                    <a:pt x="356869" y="119062"/>
                  </a:lnTo>
                  <a:lnTo>
                    <a:pt x="355600" y="112077"/>
                  </a:lnTo>
                  <a:lnTo>
                    <a:pt x="229235" y="112077"/>
                  </a:lnTo>
                  <a:lnTo>
                    <a:pt x="237807" y="79057"/>
                  </a:lnTo>
                  <a:lnTo>
                    <a:pt x="225425" y="79057"/>
                  </a:lnTo>
                  <a:lnTo>
                    <a:pt x="225754" y="77152"/>
                  </a:lnTo>
                  <a:lnTo>
                    <a:pt x="197167" y="77152"/>
                  </a:lnTo>
                  <a:lnTo>
                    <a:pt x="194310" y="74930"/>
                  </a:lnTo>
                  <a:lnTo>
                    <a:pt x="181927" y="27305"/>
                  </a:lnTo>
                  <a:close/>
                </a:path>
                <a:path w="379094" h="599439">
                  <a:moveTo>
                    <a:pt x="260350" y="0"/>
                  </a:moveTo>
                  <a:lnTo>
                    <a:pt x="254000" y="0"/>
                  </a:lnTo>
                  <a:lnTo>
                    <a:pt x="254000" y="70485"/>
                  </a:lnTo>
                  <a:lnTo>
                    <a:pt x="229235" y="112077"/>
                  </a:lnTo>
                  <a:lnTo>
                    <a:pt x="355600" y="112077"/>
                  </a:lnTo>
                  <a:lnTo>
                    <a:pt x="342770" y="77152"/>
                  </a:lnTo>
                  <a:lnTo>
                    <a:pt x="273685" y="77152"/>
                  </a:lnTo>
                  <a:lnTo>
                    <a:pt x="269239" y="76200"/>
                  </a:lnTo>
                  <a:lnTo>
                    <a:pt x="266700" y="72390"/>
                  </a:lnTo>
                  <a:lnTo>
                    <a:pt x="267652" y="68580"/>
                  </a:lnTo>
                  <a:lnTo>
                    <a:pt x="274405" y="43815"/>
                  </a:lnTo>
                  <a:lnTo>
                    <a:pt x="281939" y="15875"/>
                  </a:lnTo>
                  <a:lnTo>
                    <a:pt x="278764" y="9525"/>
                  </a:lnTo>
                  <a:lnTo>
                    <a:pt x="274002" y="4445"/>
                  </a:lnTo>
                  <a:lnTo>
                    <a:pt x="267652" y="1270"/>
                  </a:lnTo>
                  <a:lnTo>
                    <a:pt x="260350" y="0"/>
                  </a:lnTo>
                  <a:close/>
                </a:path>
                <a:path w="379094" h="599439">
                  <a:moveTo>
                    <a:pt x="254000" y="0"/>
                  </a:moveTo>
                  <a:lnTo>
                    <a:pt x="215582" y="0"/>
                  </a:lnTo>
                  <a:lnTo>
                    <a:pt x="208280" y="1270"/>
                  </a:lnTo>
                  <a:lnTo>
                    <a:pt x="201930" y="4445"/>
                  </a:lnTo>
                  <a:lnTo>
                    <a:pt x="197167" y="9525"/>
                  </a:lnTo>
                  <a:lnTo>
                    <a:pt x="193992" y="15875"/>
                  </a:lnTo>
                  <a:lnTo>
                    <a:pt x="209232" y="71755"/>
                  </a:lnTo>
                  <a:lnTo>
                    <a:pt x="209232" y="72072"/>
                  </a:lnTo>
                  <a:lnTo>
                    <a:pt x="207010" y="75882"/>
                  </a:lnTo>
                  <a:lnTo>
                    <a:pt x="202247" y="77152"/>
                  </a:lnTo>
                  <a:lnTo>
                    <a:pt x="225754" y="77152"/>
                  </a:lnTo>
                  <a:lnTo>
                    <a:pt x="231457" y="44132"/>
                  </a:lnTo>
                  <a:lnTo>
                    <a:pt x="254000" y="44132"/>
                  </a:lnTo>
                  <a:lnTo>
                    <a:pt x="254000" y="0"/>
                  </a:lnTo>
                  <a:close/>
                </a:path>
                <a:path w="379094" h="599439">
                  <a:moveTo>
                    <a:pt x="294322" y="27305"/>
                  </a:moveTo>
                  <a:lnTo>
                    <a:pt x="282384" y="72390"/>
                  </a:lnTo>
                  <a:lnTo>
                    <a:pt x="281622" y="74930"/>
                  </a:lnTo>
                  <a:lnTo>
                    <a:pt x="278764" y="77152"/>
                  </a:lnTo>
                  <a:lnTo>
                    <a:pt x="342770" y="77152"/>
                  </a:lnTo>
                  <a:lnTo>
                    <a:pt x="338455" y="65405"/>
                  </a:lnTo>
                  <a:lnTo>
                    <a:pt x="294322" y="27305"/>
                  </a:lnTo>
                  <a:close/>
                </a:path>
                <a:path w="379094" h="599439">
                  <a:moveTo>
                    <a:pt x="254000" y="44132"/>
                  </a:moveTo>
                  <a:lnTo>
                    <a:pt x="249555" y="44132"/>
                  </a:lnTo>
                  <a:lnTo>
                    <a:pt x="241617" y="70485"/>
                  </a:lnTo>
                  <a:lnTo>
                    <a:pt x="254000" y="70485"/>
                  </a:lnTo>
                  <a:lnTo>
                    <a:pt x="254000" y="441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90712" y="3004819"/>
              <a:ext cx="133985" cy="155257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971992" y="2936239"/>
              <a:ext cx="394970" cy="224154"/>
            </a:xfrm>
            <a:custGeom>
              <a:avLst/>
              <a:gdLst/>
              <a:ahLst/>
              <a:cxnLst/>
              <a:rect l="l" t="t" r="r" b="b"/>
              <a:pathLst>
                <a:path w="394969" h="224155">
                  <a:moveTo>
                    <a:pt x="156527" y="0"/>
                  </a:moveTo>
                  <a:lnTo>
                    <a:pt x="106997" y="3810"/>
                  </a:lnTo>
                  <a:lnTo>
                    <a:pt x="58419" y="13970"/>
                  </a:lnTo>
                  <a:lnTo>
                    <a:pt x="0" y="34925"/>
                  </a:lnTo>
                  <a:lnTo>
                    <a:pt x="0" y="101600"/>
                  </a:lnTo>
                  <a:lnTo>
                    <a:pt x="60007" y="101600"/>
                  </a:lnTo>
                  <a:lnTo>
                    <a:pt x="80327" y="105410"/>
                  </a:lnTo>
                  <a:lnTo>
                    <a:pt x="96837" y="115887"/>
                  </a:lnTo>
                  <a:lnTo>
                    <a:pt x="107950" y="131445"/>
                  </a:lnTo>
                  <a:lnTo>
                    <a:pt x="112077" y="150495"/>
                  </a:lnTo>
                  <a:lnTo>
                    <a:pt x="112077" y="223837"/>
                  </a:lnTo>
                  <a:lnTo>
                    <a:pt x="394652" y="223837"/>
                  </a:lnTo>
                  <a:lnTo>
                    <a:pt x="394652" y="112077"/>
                  </a:lnTo>
                  <a:lnTo>
                    <a:pt x="380682" y="76200"/>
                  </a:lnTo>
                  <a:lnTo>
                    <a:pt x="344805" y="49847"/>
                  </a:lnTo>
                  <a:lnTo>
                    <a:pt x="285750" y="23495"/>
                  </a:lnTo>
                  <a:lnTo>
                    <a:pt x="230822" y="7937"/>
                  </a:lnTo>
                  <a:lnTo>
                    <a:pt x="181609" y="952"/>
                  </a:lnTo>
                  <a:lnTo>
                    <a:pt x="1565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366452" y="3014027"/>
              <a:ext cx="408940" cy="1127125"/>
            </a:xfrm>
            <a:custGeom>
              <a:avLst/>
              <a:gdLst/>
              <a:ahLst/>
              <a:cxnLst/>
              <a:rect l="l" t="t" r="r" b="b"/>
              <a:pathLst>
                <a:path w="408939" h="1127125">
                  <a:moveTo>
                    <a:pt x="192405" y="982345"/>
                  </a:moveTo>
                  <a:lnTo>
                    <a:pt x="189230" y="967740"/>
                  </a:lnTo>
                  <a:lnTo>
                    <a:pt x="180657" y="955675"/>
                  </a:lnTo>
                  <a:lnTo>
                    <a:pt x="167957" y="947737"/>
                  </a:lnTo>
                  <a:lnTo>
                    <a:pt x="152400" y="944880"/>
                  </a:lnTo>
                  <a:lnTo>
                    <a:pt x="78740" y="944880"/>
                  </a:lnTo>
                  <a:lnTo>
                    <a:pt x="71755" y="937895"/>
                  </a:lnTo>
                  <a:lnTo>
                    <a:pt x="71755" y="833437"/>
                  </a:lnTo>
                  <a:lnTo>
                    <a:pt x="88265" y="825817"/>
                  </a:lnTo>
                  <a:lnTo>
                    <a:pt x="100965" y="814387"/>
                  </a:lnTo>
                  <a:lnTo>
                    <a:pt x="109220" y="799465"/>
                  </a:lnTo>
                  <a:lnTo>
                    <a:pt x="112077" y="782637"/>
                  </a:lnTo>
                  <a:lnTo>
                    <a:pt x="112077" y="752475"/>
                  </a:lnTo>
                  <a:lnTo>
                    <a:pt x="96202" y="752475"/>
                  </a:lnTo>
                  <a:lnTo>
                    <a:pt x="96202" y="708342"/>
                  </a:lnTo>
                  <a:lnTo>
                    <a:pt x="90805" y="703262"/>
                  </a:lnTo>
                  <a:lnTo>
                    <a:pt x="77470" y="703262"/>
                  </a:lnTo>
                  <a:lnTo>
                    <a:pt x="72072" y="708342"/>
                  </a:lnTo>
                  <a:lnTo>
                    <a:pt x="72072" y="752475"/>
                  </a:lnTo>
                  <a:lnTo>
                    <a:pt x="39687" y="752475"/>
                  </a:lnTo>
                  <a:lnTo>
                    <a:pt x="39687" y="708342"/>
                  </a:lnTo>
                  <a:lnTo>
                    <a:pt x="34290" y="703262"/>
                  </a:lnTo>
                  <a:lnTo>
                    <a:pt x="20955" y="703262"/>
                  </a:lnTo>
                  <a:lnTo>
                    <a:pt x="15557" y="708342"/>
                  </a:lnTo>
                  <a:lnTo>
                    <a:pt x="15557" y="752475"/>
                  </a:lnTo>
                  <a:lnTo>
                    <a:pt x="0" y="752475"/>
                  </a:lnTo>
                  <a:lnTo>
                    <a:pt x="0" y="782637"/>
                  </a:lnTo>
                  <a:lnTo>
                    <a:pt x="2857" y="799147"/>
                  </a:lnTo>
                  <a:lnTo>
                    <a:pt x="10795" y="814070"/>
                  </a:lnTo>
                  <a:lnTo>
                    <a:pt x="23495" y="825817"/>
                  </a:lnTo>
                  <a:lnTo>
                    <a:pt x="39687" y="833120"/>
                  </a:lnTo>
                  <a:lnTo>
                    <a:pt x="39751" y="937895"/>
                  </a:lnTo>
                  <a:lnTo>
                    <a:pt x="42862" y="952182"/>
                  </a:lnTo>
                  <a:lnTo>
                    <a:pt x="51752" y="964247"/>
                  </a:lnTo>
                  <a:lnTo>
                    <a:pt x="64452" y="972185"/>
                  </a:lnTo>
                  <a:lnTo>
                    <a:pt x="80010" y="975042"/>
                  </a:lnTo>
                  <a:lnTo>
                    <a:pt x="153035" y="975042"/>
                  </a:lnTo>
                  <a:lnTo>
                    <a:pt x="160337" y="981710"/>
                  </a:lnTo>
                  <a:lnTo>
                    <a:pt x="160337" y="1126807"/>
                  </a:lnTo>
                  <a:lnTo>
                    <a:pt x="192405" y="1126807"/>
                  </a:lnTo>
                  <a:lnTo>
                    <a:pt x="192405" y="982345"/>
                  </a:lnTo>
                  <a:close/>
                </a:path>
                <a:path w="408939" h="1127125">
                  <a:moveTo>
                    <a:pt x="373697" y="112077"/>
                  </a:moveTo>
                  <a:lnTo>
                    <a:pt x="261620" y="0"/>
                  </a:lnTo>
                  <a:lnTo>
                    <a:pt x="149542" y="112077"/>
                  </a:lnTo>
                  <a:lnTo>
                    <a:pt x="205422" y="112077"/>
                  </a:lnTo>
                  <a:lnTo>
                    <a:pt x="205422" y="451167"/>
                  </a:lnTo>
                  <a:lnTo>
                    <a:pt x="317500" y="451167"/>
                  </a:lnTo>
                  <a:lnTo>
                    <a:pt x="317500" y="112077"/>
                  </a:lnTo>
                  <a:lnTo>
                    <a:pt x="373697" y="112077"/>
                  </a:lnTo>
                  <a:close/>
                </a:path>
                <a:path w="408939" h="1127125">
                  <a:moveTo>
                    <a:pt x="385127" y="661670"/>
                  </a:moveTo>
                  <a:lnTo>
                    <a:pt x="128587" y="661670"/>
                  </a:lnTo>
                  <a:lnTo>
                    <a:pt x="128587" y="669290"/>
                  </a:lnTo>
                  <a:lnTo>
                    <a:pt x="138747" y="716280"/>
                  </a:lnTo>
                  <a:lnTo>
                    <a:pt x="166370" y="754697"/>
                  </a:lnTo>
                  <a:lnTo>
                    <a:pt x="207010" y="780415"/>
                  </a:lnTo>
                  <a:lnTo>
                    <a:pt x="256857" y="789940"/>
                  </a:lnTo>
                  <a:lnTo>
                    <a:pt x="306705" y="780415"/>
                  </a:lnTo>
                  <a:lnTo>
                    <a:pt x="347662" y="754697"/>
                  </a:lnTo>
                  <a:lnTo>
                    <a:pt x="374967" y="716280"/>
                  </a:lnTo>
                  <a:lnTo>
                    <a:pt x="385127" y="669290"/>
                  </a:lnTo>
                  <a:lnTo>
                    <a:pt x="385127" y="661670"/>
                  </a:lnTo>
                  <a:close/>
                </a:path>
                <a:path w="408939" h="1127125">
                  <a:moveTo>
                    <a:pt x="408940" y="615632"/>
                  </a:moveTo>
                  <a:lnTo>
                    <a:pt x="401637" y="608965"/>
                  </a:lnTo>
                  <a:lnTo>
                    <a:pt x="384810" y="608965"/>
                  </a:lnTo>
                  <a:lnTo>
                    <a:pt x="383222" y="601345"/>
                  </a:lnTo>
                  <a:lnTo>
                    <a:pt x="371157" y="563892"/>
                  </a:lnTo>
                  <a:lnTo>
                    <a:pt x="344170" y="528002"/>
                  </a:lnTo>
                  <a:lnTo>
                    <a:pt x="317500" y="510222"/>
                  </a:lnTo>
                  <a:lnTo>
                    <a:pt x="304482" y="557847"/>
                  </a:lnTo>
                  <a:lnTo>
                    <a:pt x="303847" y="561340"/>
                  </a:lnTo>
                  <a:lnTo>
                    <a:pt x="300355" y="563892"/>
                  </a:lnTo>
                  <a:lnTo>
                    <a:pt x="295275" y="563892"/>
                  </a:lnTo>
                  <a:lnTo>
                    <a:pt x="290195" y="562927"/>
                  </a:lnTo>
                  <a:lnTo>
                    <a:pt x="287655" y="558800"/>
                  </a:lnTo>
                  <a:lnTo>
                    <a:pt x="288607" y="554672"/>
                  </a:lnTo>
                  <a:lnTo>
                    <a:pt x="295668" y="528002"/>
                  </a:lnTo>
                  <a:lnTo>
                    <a:pt x="303847" y="497840"/>
                  </a:lnTo>
                  <a:lnTo>
                    <a:pt x="300672" y="490855"/>
                  </a:lnTo>
                  <a:lnTo>
                    <a:pt x="295275" y="485457"/>
                  </a:lnTo>
                  <a:lnTo>
                    <a:pt x="288607" y="481965"/>
                  </a:lnTo>
                  <a:lnTo>
                    <a:pt x="280670" y="480695"/>
                  </a:lnTo>
                  <a:lnTo>
                    <a:pt x="274002" y="480695"/>
                  </a:lnTo>
                  <a:lnTo>
                    <a:pt x="274002" y="556895"/>
                  </a:lnTo>
                  <a:lnTo>
                    <a:pt x="247015" y="601345"/>
                  </a:lnTo>
                  <a:lnTo>
                    <a:pt x="256540" y="566102"/>
                  </a:lnTo>
                  <a:lnTo>
                    <a:pt x="243205" y="566102"/>
                  </a:lnTo>
                  <a:lnTo>
                    <a:pt x="243522" y="563892"/>
                  </a:lnTo>
                  <a:lnTo>
                    <a:pt x="249555" y="528320"/>
                  </a:lnTo>
                  <a:lnTo>
                    <a:pt x="268922" y="528320"/>
                  </a:lnTo>
                  <a:lnTo>
                    <a:pt x="260350" y="556895"/>
                  </a:lnTo>
                  <a:lnTo>
                    <a:pt x="274002" y="556895"/>
                  </a:lnTo>
                  <a:lnTo>
                    <a:pt x="274002" y="480695"/>
                  </a:lnTo>
                  <a:lnTo>
                    <a:pt x="232410" y="480695"/>
                  </a:lnTo>
                  <a:lnTo>
                    <a:pt x="224472" y="481965"/>
                  </a:lnTo>
                  <a:lnTo>
                    <a:pt x="217805" y="485457"/>
                  </a:lnTo>
                  <a:lnTo>
                    <a:pt x="212407" y="490855"/>
                  </a:lnTo>
                  <a:lnTo>
                    <a:pt x="209232" y="497840"/>
                  </a:lnTo>
                  <a:lnTo>
                    <a:pt x="225425" y="557847"/>
                  </a:lnTo>
                  <a:lnTo>
                    <a:pt x="225742" y="558482"/>
                  </a:lnTo>
                  <a:lnTo>
                    <a:pt x="223202" y="562610"/>
                  </a:lnTo>
                  <a:lnTo>
                    <a:pt x="218122" y="563892"/>
                  </a:lnTo>
                  <a:lnTo>
                    <a:pt x="212725" y="563892"/>
                  </a:lnTo>
                  <a:lnTo>
                    <a:pt x="209232" y="561340"/>
                  </a:lnTo>
                  <a:lnTo>
                    <a:pt x="195897" y="510222"/>
                  </a:lnTo>
                  <a:lnTo>
                    <a:pt x="169227" y="528002"/>
                  </a:lnTo>
                  <a:lnTo>
                    <a:pt x="148590" y="551497"/>
                  </a:lnTo>
                  <a:lnTo>
                    <a:pt x="134937" y="578802"/>
                  </a:lnTo>
                  <a:lnTo>
                    <a:pt x="128587" y="608965"/>
                  </a:lnTo>
                  <a:lnTo>
                    <a:pt x="111442" y="608965"/>
                  </a:lnTo>
                  <a:lnTo>
                    <a:pt x="104140" y="615632"/>
                  </a:lnTo>
                  <a:lnTo>
                    <a:pt x="104140" y="632460"/>
                  </a:lnTo>
                  <a:lnTo>
                    <a:pt x="111442" y="639127"/>
                  </a:lnTo>
                  <a:lnTo>
                    <a:pt x="401637" y="639127"/>
                  </a:lnTo>
                  <a:lnTo>
                    <a:pt x="408940" y="632460"/>
                  </a:lnTo>
                  <a:lnTo>
                    <a:pt x="408940" y="615632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366452" y="3908107"/>
              <a:ext cx="144145" cy="167639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3454082" y="3834129"/>
              <a:ext cx="425450" cy="241935"/>
            </a:xfrm>
            <a:custGeom>
              <a:avLst/>
              <a:gdLst/>
              <a:ahLst/>
              <a:cxnLst/>
              <a:rect l="l" t="t" r="r" b="b"/>
              <a:pathLst>
                <a:path w="425450" h="241935">
                  <a:moveTo>
                    <a:pt x="168909" y="0"/>
                  </a:moveTo>
                  <a:lnTo>
                    <a:pt x="115252" y="4127"/>
                  </a:lnTo>
                  <a:lnTo>
                    <a:pt x="62864" y="15240"/>
                  </a:lnTo>
                  <a:lnTo>
                    <a:pt x="0" y="37782"/>
                  </a:lnTo>
                  <a:lnTo>
                    <a:pt x="0" y="109537"/>
                  </a:lnTo>
                  <a:lnTo>
                    <a:pt x="64452" y="109537"/>
                  </a:lnTo>
                  <a:lnTo>
                    <a:pt x="86359" y="113665"/>
                  </a:lnTo>
                  <a:lnTo>
                    <a:pt x="104139" y="124777"/>
                  </a:lnTo>
                  <a:lnTo>
                    <a:pt x="116204" y="141605"/>
                  </a:lnTo>
                  <a:lnTo>
                    <a:pt x="120650" y="162242"/>
                  </a:lnTo>
                  <a:lnTo>
                    <a:pt x="120650" y="241617"/>
                  </a:lnTo>
                  <a:lnTo>
                    <a:pt x="425450" y="241617"/>
                  </a:lnTo>
                  <a:lnTo>
                    <a:pt x="425450" y="120650"/>
                  </a:lnTo>
                  <a:lnTo>
                    <a:pt x="410209" y="82232"/>
                  </a:lnTo>
                  <a:lnTo>
                    <a:pt x="371475" y="53657"/>
                  </a:lnTo>
                  <a:lnTo>
                    <a:pt x="308292" y="25400"/>
                  </a:lnTo>
                  <a:lnTo>
                    <a:pt x="248602" y="8572"/>
                  </a:lnTo>
                  <a:lnTo>
                    <a:pt x="195579" y="952"/>
                  </a:lnTo>
                  <a:lnTo>
                    <a:pt x="168909" y="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>
            <a:spLocks noGrp="1"/>
          </p:cNvSpPr>
          <p:nvPr>
            <p:ph type="title"/>
          </p:nvPr>
        </p:nvSpPr>
        <p:spPr>
          <a:xfrm>
            <a:off x="855344" y="772795"/>
            <a:ext cx="1041019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0" spc="170" dirty="0">
                <a:solidFill>
                  <a:srgbClr val="000000"/>
                </a:solidFill>
                <a:latin typeface="Times New Roman"/>
                <a:cs typeface="Times New Roman"/>
              </a:rPr>
              <a:t>Κατακερματισμός</a:t>
            </a:r>
            <a:r>
              <a:rPr sz="2200" b="0" spc="19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25" dirty="0">
                <a:solidFill>
                  <a:srgbClr val="000000"/>
                </a:solidFill>
                <a:latin typeface="Times New Roman"/>
                <a:cs typeface="Times New Roman"/>
              </a:rPr>
              <a:t>για</a:t>
            </a:r>
            <a:r>
              <a:rPr sz="2200" b="0" spc="1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50" dirty="0">
                <a:solidFill>
                  <a:srgbClr val="000000"/>
                </a:solidFill>
                <a:latin typeface="Times New Roman"/>
                <a:cs typeface="Times New Roman"/>
              </a:rPr>
              <a:t>την</a:t>
            </a:r>
            <a:r>
              <a:rPr sz="2200" b="0" spc="20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75" dirty="0">
                <a:solidFill>
                  <a:srgbClr val="000000"/>
                </a:solidFill>
                <a:latin typeface="Times New Roman"/>
                <a:cs typeface="Times New Roman"/>
              </a:rPr>
              <a:t>ολοκληρωμένη</a:t>
            </a:r>
            <a:r>
              <a:rPr sz="2200" b="0" spc="2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65" dirty="0">
                <a:solidFill>
                  <a:srgbClr val="000000"/>
                </a:solidFill>
                <a:latin typeface="Times New Roman"/>
                <a:cs typeface="Times New Roman"/>
              </a:rPr>
              <a:t>ακεραιότητα</a:t>
            </a:r>
            <a:r>
              <a:rPr sz="2200" b="0" spc="20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75" dirty="0">
                <a:solidFill>
                  <a:srgbClr val="000000"/>
                </a:solidFill>
                <a:latin typeface="Times New Roman"/>
                <a:cs typeface="Times New Roman"/>
              </a:rPr>
              <a:t>ευαίσθητων</a:t>
            </a:r>
            <a:r>
              <a:rPr sz="2200" b="0" spc="2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65" dirty="0">
                <a:solidFill>
                  <a:srgbClr val="000000"/>
                </a:solidFill>
                <a:latin typeface="Times New Roman"/>
                <a:cs typeface="Times New Roman"/>
              </a:rPr>
              <a:t>δεδομένων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92150" y="1522412"/>
            <a:ext cx="6109970" cy="664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 marR="5080" indent="-91440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28571"/>
              <a:buFont typeface="Arial"/>
              <a:buChar char="•"/>
              <a:tabLst>
                <a:tab pos="167640" algn="l"/>
              </a:tabLst>
            </a:pPr>
            <a:r>
              <a:rPr sz="1400" spc="130" dirty="0">
                <a:latin typeface="Calibri"/>
                <a:cs typeface="Calibri"/>
              </a:rPr>
              <a:t>Ένας </a:t>
            </a:r>
            <a:r>
              <a:rPr sz="1400" spc="135" dirty="0">
                <a:latin typeface="Calibri"/>
                <a:cs typeface="Calibri"/>
              </a:rPr>
              <a:t>τρόπος </a:t>
            </a:r>
            <a:r>
              <a:rPr sz="1400" spc="125" dirty="0">
                <a:latin typeface="Calibri"/>
                <a:cs typeface="Calibri"/>
              </a:rPr>
              <a:t>ανίχνευσης </a:t>
            </a:r>
            <a:r>
              <a:rPr sz="1400" spc="135" dirty="0">
                <a:latin typeface="Calibri"/>
                <a:cs typeface="Calibri"/>
              </a:rPr>
              <a:t>ανεπιθύμητων </a:t>
            </a:r>
            <a:r>
              <a:rPr sz="1400" spc="145" dirty="0">
                <a:latin typeface="Calibri"/>
                <a:cs typeface="Calibri"/>
              </a:rPr>
              <a:t>αλλαγών </a:t>
            </a:r>
            <a:r>
              <a:rPr sz="1400" spc="130" dirty="0">
                <a:latin typeface="Calibri"/>
                <a:cs typeface="Calibri"/>
              </a:rPr>
              <a:t>στο περιεχόμενο </a:t>
            </a:r>
            <a:r>
              <a:rPr sz="1400" spc="135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των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μηνυμάτων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55" dirty="0">
                <a:latin typeface="Calibri"/>
                <a:cs typeface="Calibri"/>
              </a:rPr>
              <a:t>θα</a:t>
            </a:r>
            <a:r>
              <a:rPr sz="1400" spc="7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ήταν</a:t>
            </a:r>
            <a:r>
              <a:rPr sz="1400" spc="75" dirty="0">
                <a:latin typeface="Calibri"/>
                <a:cs typeface="Calibri"/>
              </a:rPr>
              <a:t> </a:t>
            </a:r>
            <a:r>
              <a:rPr sz="1400" spc="155" dirty="0">
                <a:latin typeface="Calibri"/>
                <a:cs typeface="Calibri"/>
              </a:rPr>
              <a:t>μέσω</a:t>
            </a:r>
            <a:r>
              <a:rPr sz="1400" spc="75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ειδικών</a:t>
            </a:r>
            <a:r>
              <a:rPr sz="1400" spc="75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κρυπτογραφικών</a:t>
            </a:r>
            <a:r>
              <a:rPr sz="1400" spc="90" dirty="0">
                <a:latin typeface="Calibri"/>
                <a:cs typeface="Calibri"/>
              </a:rPr>
              <a:t> λειτουργιών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για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την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"ακεραιότητα"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68959" y="2574290"/>
            <a:ext cx="647700" cy="47625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indent="438784" algn="r">
              <a:lnSpc>
                <a:spcPct val="98200"/>
              </a:lnSpc>
              <a:spcBef>
                <a:spcPts val="110"/>
              </a:spcBef>
            </a:pPr>
            <a:r>
              <a:rPr sz="600" spc="40" dirty="0">
                <a:latin typeface="Calibri"/>
                <a:cs typeface="Calibri"/>
              </a:rPr>
              <a:t>Απ</a:t>
            </a:r>
            <a:r>
              <a:rPr sz="600" spc="30" dirty="0">
                <a:latin typeface="Calibri"/>
                <a:cs typeface="Calibri"/>
              </a:rPr>
              <a:t>λ</a:t>
            </a:r>
            <a:r>
              <a:rPr sz="600" spc="25" dirty="0">
                <a:latin typeface="Calibri"/>
                <a:cs typeface="Calibri"/>
              </a:rPr>
              <a:t>ό  κείμενο: </a:t>
            </a:r>
            <a:r>
              <a:rPr sz="600" spc="30" dirty="0">
                <a:latin typeface="Calibri"/>
                <a:cs typeface="Calibri"/>
              </a:rPr>
              <a:t> </a:t>
            </a:r>
            <a:r>
              <a:rPr sz="600" b="1" i="1" spc="30" dirty="0">
                <a:latin typeface="Arial"/>
                <a:cs typeface="Arial"/>
              </a:rPr>
              <a:t>"Μειώστε </a:t>
            </a:r>
            <a:r>
              <a:rPr sz="600" b="1" i="1" spc="35" dirty="0">
                <a:latin typeface="Arial"/>
                <a:cs typeface="Arial"/>
              </a:rPr>
              <a:t> </a:t>
            </a:r>
            <a:r>
              <a:rPr sz="600" i="1" spc="35" dirty="0">
                <a:latin typeface="Calibri"/>
                <a:cs typeface="Calibri"/>
              </a:rPr>
              <a:t>ε</a:t>
            </a:r>
            <a:r>
              <a:rPr sz="600" i="1" spc="30" dirty="0">
                <a:latin typeface="Calibri"/>
                <a:cs typeface="Calibri"/>
              </a:rPr>
              <a:t>ξ</a:t>
            </a:r>
            <a:r>
              <a:rPr sz="600" i="1" spc="40" dirty="0">
                <a:latin typeface="Calibri"/>
                <a:cs typeface="Calibri"/>
              </a:rPr>
              <a:t>ουσ</a:t>
            </a:r>
            <a:r>
              <a:rPr sz="600" i="1" spc="25" dirty="0">
                <a:latin typeface="Calibri"/>
                <a:cs typeface="Calibri"/>
              </a:rPr>
              <a:t>ί</a:t>
            </a:r>
            <a:r>
              <a:rPr sz="600" i="1" spc="50" dirty="0">
                <a:latin typeface="Calibri"/>
                <a:cs typeface="Calibri"/>
              </a:rPr>
              <a:t>α</a:t>
            </a:r>
            <a:r>
              <a:rPr sz="600" i="1" spc="35" dirty="0">
                <a:latin typeface="Calibri"/>
                <a:cs typeface="Calibri"/>
              </a:rPr>
              <a:t>/δ</a:t>
            </a:r>
            <a:r>
              <a:rPr sz="600" i="1" spc="40" dirty="0">
                <a:latin typeface="Calibri"/>
                <a:cs typeface="Calibri"/>
              </a:rPr>
              <a:t>υν</a:t>
            </a:r>
            <a:r>
              <a:rPr sz="600" i="1" spc="50" dirty="0">
                <a:latin typeface="Calibri"/>
                <a:cs typeface="Calibri"/>
              </a:rPr>
              <a:t>α</a:t>
            </a:r>
            <a:r>
              <a:rPr sz="600" i="1" spc="40" dirty="0">
                <a:latin typeface="Calibri"/>
                <a:cs typeface="Calibri"/>
              </a:rPr>
              <a:t>μ</a:t>
            </a:r>
            <a:r>
              <a:rPr sz="600" i="1" spc="25" dirty="0">
                <a:latin typeface="Calibri"/>
                <a:cs typeface="Calibri"/>
              </a:rPr>
              <a:t>ι</a:t>
            </a:r>
            <a:r>
              <a:rPr sz="600" i="1" spc="30" dirty="0">
                <a:latin typeface="Calibri"/>
                <a:cs typeface="Calibri"/>
              </a:rPr>
              <a:t>κ </a:t>
            </a:r>
            <a:r>
              <a:rPr sz="600" i="1" spc="20" dirty="0">
                <a:latin typeface="Calibri"/>
                <a:cs typeface="Calibri"/>
              </a:rPr>
              <a:t> </a:t>
            </a:r>
            <a:r>
              <a:rPr sz="600" i="1" spc="50" dirty="0">
                <a:latin typeface="Calibri"/>
                <a:cs typeface="Calibri"/>
              </a:rPr>
              <a:t>ά</a:t>
            </a:r>
            <a:r>
              <a:rPr sz="600" i="1" spc="-20" dirty="0">
                <a:latin typeface="Calibri"/>
                <a:cs typeface="Calibri"/>
              </a:rPr>
              <a:t> </a:t>
            </a:r>
            <a:r>
              <a:rPr sz="600" i="1" spc="35" dirty="0">
                <a:latin typeface="Calibri"/>
                <a:cs typeface="Calibri"/>
              </a:rPr>
              <a:t>της</a:t>
            </a:r>
            <a:r>
              <a:rPr sz="600" i="1" spc="-25" dirty="0">
                <a:latin typeface="Calibri"/>
                <a:cs typeface="Calibri"/>
              </a:rPr>
              <a:t> </a:t>
            </a:r>
            <a:r>
              <a:rPr sz="600" i="1" spc="30" dirty="0">
                <a:latin typeface="Calibri"/>
                <a:cs typeface="Calibri"/>
              </a:rPr>
              <a:t>γεννήτριας"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378585" y="2547620"/>
            <a:ext cx="2921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5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600" b="1" spc="6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600" b="1" spc="80" dirty="0">
                <a:solidFill>
                  <a:srgbClr val="FFFFFF"/>
                </a:solidFill>
                <a:latin typeface="Calibri"/>
                <a:cs typeface="Calibri"/>
              </a:rPr>
              <a:t>AD</a:t>
            </a:r>
            <a:r>
              <a:rPr sz="600" b="1" spc="9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167572" y="2930207"/>
            <a:ext cx="1022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4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208654" y="2686684"/>
            <a:ext cx="7397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1280" marR="5080" indent="-68580">
              <a:lnSpc>
                <a:spcPct val="100000"/>
              </a:lnSpc>
              <a:spcBef>
                <a:spcPts val="100"/>
              </a:spcBef>
            </a:pPr>
            <a:r>
              <a:rPr sz="550" b="1" i="1" spc="25" dirty="0">
                <a:solidFill>
                  <a:srgbClr val="BF0000"/>
                </a:solidFill>
                <a:latin typeface="Calibri"/>
                <a:cs typeface="Calibri"/>
              </a:rPr>
              <a:t>Αύξηση</a:t>
            </a:r>
            <a:r>
              <a:rPr sz="550" b="1" i="1" spc="20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550" i="1" spc="20" dirty="0">
                <a:latin typeface="Calibri"/>
                <a:cs typeface="Calibri"/>
              </a:rPr>
              <a:t>της</a:t>
            </a:r>
            <a:r>
              <a:rPr sz="550" i="1" spc="-5" dirty="0">
                <a:latin typeface="Calibri"/>
                <a:cs typeface="Calibri"/>
              </a:rPr>
              <a:t> </a:t>
            </a:r>
            <a:r>
              <a:rPr sz="550" i="1" spc="20" dirty="0">
                <a:latin typeface="Calibri"/>
                <a:cs typeface="Calibri"/>
              </a:rPr>
              <a:t>ισχύος</a:t>
            </a:r>
            <a:r>
              <a:rPr sz="550" i="1" spc="-5" dirty="0">
                <a:latin typeface="Calibri"/>
                <a:cs typeface="Calibri"/>
              </a:rPr>
              <a:t> </a:t>
            </a:r>
            <a:r>
              <a:rPr sz="550" i="1" spc="35" dirty="0">
                <a:latin typeface="Calibri"/>
                <a:cs typeface="Calibri"/>
              </a:rPr>
              <a:t>της </a:t>
            </a:r>
            <a:r>
              <a:rPr sz="550" i="1" spc="-110" dirty="0">
                <a:latin typeface="Calibri"/>
                <a:cs typeface="Calibri"/>
              </a:rPr>
              <a:t> </a:t>
            </a:r>
            <a:r>
              <a:rPr sz="550" i="1" spc="35" dirty="0">
                <a:latin typeface="Calibri"/>
                <a:cs typeface="Calibri"/>
              </a:rPr>
              <a:t>γεννήτριας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752215" y="3146107"/>
            <a:ext cx="68072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i="1" spc="20" dirty="0">
                <a:solidFill>
                  <a:srgbClr val="BF0000"/>
                </a:solidFill>
                <a:latin typeface="Arial"/>
                <a:cs typeface="Arial"/>
              </a:rPr>
              <a:t>"Αυξήστε</a:t>
            </a:r>
            <a:r>
              <a:rPr sz="600" b="1" i="1" spc="-45" dirty="0">
                <a:solidFill>
                  <a:srgbClr val="BF0000"/>
                </a:solidFill>
                <a:latin typeface="Arial"/>
                <a:cs typeface="Arial"/>
              </a:rPr>
              <a:t> </a:t>
            </a:r>
            <a:r>
              <a:rPr sz="600" i="1" spc="40" dirty="0">
                <a:latin typeface="Calibri"/>
                <a:cs typeface="Calibri"/>
              </a:rPr>
              <a:t>δύναμη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277802" y="2619692"/>
            <a:ext cx="379095" cy="93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" b="1" spc="5" dirty="0">
                <a:solidFill>
                  <a:srgbClr val="FFFFFF"/>
                </a:solidFill>
                <a:latin typeface="Calibri"/>
                <a:cs typeface="Calibri"/>
              </a:rPr>
              <a:t>(υποσταθμός)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840604" y="2942590"/>
            <a:ext cx="8382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20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045075" y="3310890"/>
            <a:ext cx="30861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60" dirty="0">
                <a:solidFill>
                  <a:srgbClr val="BF0000"/>
                </a:solidFill>
                <a:latin typeface="Calibri"/>
                <a:cs typeface="Calibri"/>
              </a:rPr>
              <a:t>α</a:t>
            </a:r>
            <a:r>
              <a:rPr sz="600" b="1" spc="50" dirty="0">
                <a:solidFill>
                  <a:srgbClr val="BF0000"/>
                </a:solidFill>
                <a:latin typeface="Calibri"/>
                <a:cs typeface="Calibri"/>
              </a:rPr>
              <a:t>ύ</a:t>
            </a:r>
            <a:r>
              <a:rPr sz="600" b="1" spc="35" dirty="0">
                <a:solidFill>
                  <a:srgbClr val="BF0000"/>
                </a:solidFill>
                <a:latin typeface="Calibri"/>
                <a:cs typeface="Calibri"/>
              </a:rPr>
              <a:t>ξ</a:t>
            </a:r>
            <a:r>
              <a:rPr sz="600" b="1" spc="50" dirty="0">
                <a:solidFill>
                  <a:srgbClr val="BF0000"/>
                </a:solidFill>
                <a:latin typeface="Calibri"/>
                <a:cs typeface="Calibri"/>
              </a:rPr>
              <a:t>η</a:t>
            </a:r>
            <a:r>
              <a:rPr sz="600" b="1" spc="55" dirty="0">
                <a:solidFill>
                  <a:srgbClr val="BF0000"/>
                </a:solidFill>
                <a:latin typeface="Calibri"/>
                <a:cs typeface="Calibri"/>
              </a:rPr>
              <a:t>σ</a:t>
            </a:r>
            <a:r>
              <a:rPr sz="600" b="1" spc="65" dirty="0">
                <a:solidFill>
                  <a:srgbClr val="BF0000"/>
                </a:solidFill>
                <a:latin typeface="Calibri"/>
                <a:cs typeface="Calibri"/>
              </a:rPr>
              <a:t>η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5833745" y="2576195"/>
            <a:ext cx="577850" cy="299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600" spc="40" dirty="0">
                <a:latin typeface="Calibri"/>
                <a:cs typeface="Calibri"/>
              </a:rPr>
              <a:t>Απλό </a:t>
            </a:r>
            <a:r>
              <a:rPr sz="600" spc="25" dirty="0">
                <a:latin typeface="Calibri"/>
                <a:cs typeface="Calibri"/>
              </a:rPr>
              <a:t>κείμενο: </a:t>
            </a:r>
            <a:r>
              <a:rPr sz="600" spc="30" dirty="0">
                <a:latin typeface="Calibri"/>
                <a:cs typeface="Calibri"/>
              </a:rPr>
              <a:t> </a:t>
            </a:r>
            <a:r>
              <a:rPr sz="600" b="1" i="1" spc="10" dirty="0">
                <a:latin typeface="Arial"/>
                <a:cs typeface="Arial"/>
              </a:rPr>
              <a:t>"</a:t>
            </a:r>
            <a:r>
              <a:rPr sz="600" b="1" i="1" spc="20" dirty="0">
                <a:latin typeface="Arial"/>
                <a:cs typeface="Arial"/>
              </a:rPr>
              <a:t>Αυ</a:t>
            </a:r>
            <a:r>
              <a:rPr sz="600" b="1" i="1" spc="10" dirty="0">
                <a:latin typeface="Arial"/>
                <a:cs typeface="Arial"/>
              </a:rPr>
              <a:t>ξ</a:t>
            </a:r>
            <a:r>
              <a:rPr sz="600" b="1" i="1" spc="20" dirty="0">
                <a:latin typeface="Arial"/>
                <a:cs typeface="Arial"/>
              </a:rPr>
              <a:t>ή</a:t>
            </a:r>
            <a:r>
              <a:rPr sz="600" b="1" i="1" spc="25" dirty="0">
                <a:latin typeface="Arial"/>
                <a:cs typeface="Arial"/>
              </a:rPr>
              <a:t>σ</a:t>
            </a:r>
            <a:r>
              <a:rPr sz="600" b="1" i="1" spc="10" dirty="0">
                <a:latin typeface="Arial"/>
                <a:cs typeface="Arial"/>
              </a:rPr>
              <a:t>τ</a:t>
            </a:r>
            <a:r>
              <a:rPr sz="600" b="1" i="1" spc="25" dirty="0">
                <a:latin typeface="Arial"/>
                <a:cs typeface="Arial"/>
              </a:rPr>
              <a:t>ε</a:t>
            </a:r>
            <a:r>
              <a:rPr sz="600" b="1" i="1" spc="-5" dirty="0">
                <a:latin typeface="Arial"/>
                <a:cs typeface="Arial"/>
              </a:rPr>
              <a:t> </a:t>
            </a:r>
            <a:r>
              <a:rPr sz="600" i="1" spc="25" dirty="0">
                <a:latin typeface="Calibri"/>
                <a:cs typeface="Calibri"/>
              </a:rPr>
              <a:t>ι</a:t>
            </a:r>
            <a:r>
              <a:rPr sz="600" i="1" spc="45" dirty="0">
                <a:latin typeface="Calibri"/>
                <a:cs typeface="Calibri"/>
              </a:rPr>
              <a:t>σ</a:t>
            </a:r>
            <a:r>
              <a:rPr sz="600" i="1" spc="30" dirty="0">
                <a:latin typeface="Calibri"/>
                <a:cs typeface="Calibri"/>
              </a:rPr>
              <a:t>χ</a:t>
            </a:r>
            <a:r>
              <a:rPr sz="600" i="1" spc="35" dirty="0">
                <a:latin typeface="Calibri"/>
                <a:cs typeface="Calibri"/>
              </a:rPr>
              <a:t>ύ </a:t>
            </a:r>
            <a:r>
              <a:rPr sz="600" i="1" spc="20" dirty="0">
                <a:latin typeface="Calibri"/>
                <a:cs typeface="Calibri"/>
              </a:rPr>
              <a:t> </a:t>
            </a:r>
            <a:r>
              <a:rPr sz="600" i="1" spc="35" dirty="0">
                <a:latin typeface="Calibri"/>
                <a:cs typeface="Calibri"/>
              </a:rPr>
              <a:t>τ</a:t>
            </a:r>
            <a:r>
              <a:rPr sz="600" i="1" spc="40" dirty="0">
                <a:latin typeface="Calibri"/>
                <a:cs typeface="Calibri"/>
              </a:rPr>
              <a:t>η</a:t>
            </a:r>
            <a:r>
              <a:rPr sz="600" i="1" spc="35" dirty="0">
                <a:latin typeface="Calibri"/>
                <a:cs typeface="Calibri"/>
              </a:rPr>
              <a:t>ς</a:t>
            </a:r>
            <a:r>
              <a:rPr sz="600" i="1" spc="20" dirty="0">
                <a:latin typeface="Calibri"/>
                <a:cs typeface="Calibri"/>
              </a:rPr>
              <a:t> </a:t>
            </a:r>
            <a:r>
              <a:rPr sz="600" i="1" spc="30" dirty="0">
                <a:latin typeface="Calibri"/>
                <a:cs typeface="Calibri"/>
              </a:rPr>
              <a:t>γ</a:t>
            </a:r>
            <a:r>
              <a:rPr sz="600" i="1" spc="25" dirty="0">
                <a:latin typeface="Calibri"/>
                <a:cs typeface="Calibri"/>
              </a:rPr>
              <a:t>ε</a:t>
            </a:r>
            <a:r>
              <a:rPr sz="600" i="1" spc="30" dirty="0">
                <a:latin typeface="Calibri"/>
                <a:cs typeface="Calibri"/>
              </a:rPr>
              <a:t>νν</a:t>
            </a:r>
            <a:r>
              <a:rPr sz="600" i="1" spc="35" dirty="0">
                <a:latin typeface="Calibri"/>
                <a:cs typeface="Calibri"/>
              </a:rPr>
              <a:t>ή</a:t>
            </a:r>
            <a:r>
              <a:rPr sz="600" i="1" spc="25" dirty="0">
                <a:latin typeface="Calibri"/>
                <a:cs typeface="Calibri"/>
              </a:rPr>
              <a:t>τ</a:t>
            </a:r>
            <a:r>
              <a:rPr sz="600" i="1" spc="30" dirty="0">
                <a:latin typeface="Calibri"/>
                <a:cs typeface="Calibri"/>
              </a:rPr>
              <a:t>ρ</a:t>
            </a:r>
            <a:r>
              <a:rPr sz="600" i="1" spc="15" dirty="0">
                <a:latin typeface="Calibri"/>
                <a:cs typeface="Calibri"/>
              </a:rPr>
              <a:t>ι</a:t>
            </a:r>
            <a:r>
              <a:rPr sz="600" i="1" spc="35" dirty="0">
                <a:latin typeface="Calibri"/>
                <a:cs typeface="Calibri"/>
              </a:rPr>
              <a:t>α</a:t>
            </a:r>
            <a:r>
              <a:rPr sz="600" i="1" spc="25" dirty="0">
                <a:latin typeface="Calibri"/>
                <a:cs typeface="Calibri"/>
              </a:rPr>
              <a:t>ς</a:t>
            </a:r>
            <a:r>
              <a:rPr sz="600" i="1" spc="35" dirty="0">
                <a:latin typeface="Calibri"/>
                <a:cs typeface="Calibri"/>
              </a:rPr>
              <a:t>"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720205" y="2645409"/>
            <a:ext cx="41719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Μ</a:t>
            </a:r>
            <a:r>
              <a:rPr sz="850" spc="30" dirty="0">
                <a:solidFill>
                  <a:srgbClr val="FFFFFF"/>
                </a:solidFill>
                <a:latin typeface="Calibri"/>
                <a:cs typeface="Calibri"/>
              </a:rPr>
              <a:t>πουμ</a:t>
            </a:r>
            <a:r>
              <a:rPr sz="850" spc="25" dirty="0">
                <a:solidFill>
                  <a:srgbClr val="FFFFFF"/>
                </a:solidFill>
                <a:latin typeface="Calibri"/>
                <a:cs typeface="Calibri"/>
              </a:rPr>
              <a:t>!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752215" y="3395345"/>
            <a:ext cx="1237615" cy="30162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600" spc="40" dirty="0">
                <a:latin typeface="Calibri"/>
                <a:cs typeface="Calibri"/>
              </a:rPr>
              <a:t>γεννήτρια"</a:t>
            </a:r>
            <a:endParaRPr sz="600">
              <a:latin typeface="Calibri"/>
              <a:cs typeface="Calibri"/>
            </a:endParaRPr>
          </a:p>
          <a:p>
            <a:pPr marL="63500">
              <a:lnSpc>
                <a:spcPct val="100000"/>
              </a:lnSpc>
              <a:spcBef>
                <a:spcPts val="254"/>
              </a:spcBef>
            </a:pPr>
            <a:r>
              <a:rPr sz="850" b="1" spc="50" dirty="0">
                <a:latin typeface="Calibri"/>
                <a:cs typeface="Calibri"/>
              </a:rPr>
              <a:t>Επίθεση</a:t>
            </a:r>
            <a:r>
              <a:rPr sz="850" b="1" spc="-5" dirty="0">
                <a:latin typeface="Calibri"/>
                <a:cs typeface="Calibri"/>
              </a:rPr>
              <a:t> </a:t>
            </a:r>
            <a:r>
              <a:rPr sz="850" b="1" spc="35" dirty="0">
                <a:latin typeface="Calibri"/>
                <a:cs typeface="Calibri"/>
              </a:rPr>
              <a:t>τροποποίησης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6439534" y="3418204"/>
            <a:ext cx="30861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60" dirty="0">
                <a:solidFill>
                  <a:srgbClr val="BF0000"/>
                </a:solidFill>
                <a:latin typeface="Calibri"/>
                <a:cs typeface="Calibri"/>
              </a:rPr>
              <a:t>α</a:t>
            </a:r>
            <a:r>
              <a:rPr sz="600" b="1" spc="50" dirty="0">
                <a:solidFill>
                  <a:srgbClr val="BF0000"/>
                </a:solidFill>
                <a:latin typeface="Calibri"/>
                <a:cs typeface="Calibri"/>
              </a:rPr>
              <a:t>ύ</a:t>
            </a:r>
            <a:r>
              <a:rPr sz="600" b="1" spc="35" dirty="0">
                <a:solidFill>
                  <a:srgbClr val="BF0000"/>
                </a:solidFill>
                <a:latin typeface="Calibri"/>
                <a:cs typeface="Calibri"/>
              </a:rPr>
              <a:t>ξ</a:t>
            </a:r>
            <a:r>
              <a:rPr sz="600" b="1" spc="50" dirty="0">
                <a:solidFill>
                  <a:srgbClr val="BF0000"/>
                </a:solidFill>
                <a:latin typeface="Calibri"/>
                <a:cs typeface="Calibri"/>
              </a:rPr>
              <a:t>η</a:t>
            </a:r>
            <a:r>
              <a:rPr sz="600" b="1" spc="55" dirty="0">
                <a:solidFill>
                  <a:srgbClr val="BF0000"/>
                </a:solidFill>
                <a:latin typeface="Calibri"/>
                <a:cs typeface="Calibri"/>
              </a:rPr>
              <a:t>σ</a:t>
            </a:r>
            <a:r>
              <a:rPr sz="600" b="1" spc="65" dirty="0">
                <a:solidFill>
                  <a:srgbClr val="BF0000"/>
                </a:solidFill>
                <a:latin typeface="Calibri"/>
                <a:cs typeface="Calibri"/>
              </a:rPr>
              <a:t>η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3495040" y="3780790"/>
            <a:ext cx="23558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b="1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550" b="1" spc="1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550" b="1" spc="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550" b="1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550" b="1" spc="2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550" b="1" spc="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550" b="1" spc="1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692150" y="4274502"/>
            <a:ext cx="6109335" cy="1453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 marR="654685" indent="-91440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28571"/>
              <a:buFont typeface="Arial"/>
              <a:buChar char="•"/>
              <a:tabLst>
                <a:tab pos="167640" algn="l"/>
              </a:tabLst>
            </a:pPr>
            <a:r>
              <a:rPr sz="1400" b="1" spc="100" dirty="0">
                <a:latin typeface="Calibri"/>
                <a:cs typeface="Calibri"/>
              </a:rPr>
              <a:t>Οι</a:t>
            </a:r>
            <a:r>
              <a:rPr sz="1400" b="1" spc="55" dirty="0">
                <a:latin typeface="Calibri"/>
                <a:cs typeface="Calibri"/>
              </a:rPr>
              <a:t> </a:t>
            </a:r>
            <a:r>
              <a:rPr sz="1400" b="1" spc="95" dirty="0">
                <a:latin typeface="Calibri"/>
                <a:cs typeface="Calibri"/>
              </a:rPr>
              <a:t>συναρτήσεις</a:t>
            </a:r>
            <a:r>
              <a:rPr sz="1400" b="1" spc="55" dirty="0">
                <a:latin typeface="Calibri"/>
                <a:cs typeface="Calibri"/>
              </a:rPr>
              <a:t> </a:t>
            </a:r>
            <a:r>
              <a:rPr sz="1400" b="1" spc="100" dirty="0">
                <a:latin typeface="Calibri"/>
                <a:cs typeface="Calibri"/>
              </a:rPr>
              <a:t>κατακερματισμού</a:t>
            </a:r>
            <a:r>
              <a:rPr sz="1400" b="1" spc="6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είναι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οι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πιο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κρυπτογραφικά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αποδοτικές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μέθοδοι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επικύρωσης</a:t>
            </a:r>
            <a:endParaRPr sz="1400">
              <a:latin typeface="Calibri"/>
              <a:cs typeface="Calibri"/>
            </a:endParaRPr>
          </a:p>
          <a:p>
            <a:pPr marL="396875" marR="5080" lvl="1" indent="-182880">
              <a:lnSpc>
                <a:spcPct val="100000"/>
              </a:lnSpc>
              <a:spcBef>
                <a:spcPts val="915"/>
              </a:spcBef>
              <a:buSzPct val="128000"/>
              <a:buFont typeface="Arial"/>
              <a:buChar char="•"/>
              <a:tabLst>
                <a:tab pos="396875" algn="l"/>
              </a:tabLst>
            </a:pPr>
            <a:r>
              <a:rPr sz="1250" spc="85" dirty="0">
                <a:latin typeface="Calibri"/>
                <a:cs typeface="Calibri"/>
              </a:rPr>
              <a:t>Αυτές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οι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συναρτήσεις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είναι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b="1" spc="90" dirty="0">
                <a:latin typeface="Calibri"/>
                <a:cs typeface="Calibri"/>
              </a:rPr>
              <a:t>μονόδρομες</a:t>
            </a:r>
            <a:r>
              <a:rPr sz="1250" b="1" spc="50" dirty="0">
                <a:latin typeface="Calibri"/>
                <a:cs typeface="Calibri"/>
              </a:rPr>
              <a:t> </a:t>
            </a:r>
            <a:r>
              <a:rPr sz="1250" b="1" spc="85" dirty="0">
                <a:latin typeface="Calibri"/>
                <a:cs typeface="Calibri"/>
              </a:rPr>
              <a:t>συναρτήσεις</a:t>
            </a:r>
            <a:r>
              <a:rPr sz="1250" b="1" spc="4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που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εξασφαλίζουν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ότι </a:t>
            </a:r>
            <a:r>
              <a:rPr sz="1250" spc="-26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δύο </a:t>
            </a:r>
            <a:r>
              <a:rPr sz="1250" spc="85" dirty="0">
                <a:latin typeface="Calibri"/>
                <a:cs typeface="Calibri"/>
              </a:rPr>
              <a:t>διαφορετικά </a:t>
            </a:r>
            <a:r>
              <a:rPr sz="1250" spc="95" dirty="0">
                <a:latin typeface="Calibri"/>
                <a:cs typeface="Calibri"/>
              </a:rPr>
              <a:t>μηνύματα </a:t>
            </a:r>
            <a:r>
              <a:rPr sz="1250" spc="90" dirty="0">
                <a:latin typeface="Calibri"/>
                <a:cs typeface="Calibri"/>
              </a:rPr>
              <a:t>καταλήγουν σε </a:t>
            </a:r>
            <a:r>
              <a:rPr sz="1250" spc="80" dirty="0">
                <a:latin typeface="Calibri"/>
                <a:cs typeface="Calibri"/>
              </a:rPr>
              <a:t>διαφορετικές </a:t>
            </a:r>
            <a:r>
              <a:rPr sz="1250" spc="75" dirty="0">
                <a:latin typeface="Calibri"/>
                <a:cs typeface="Calibri"/>
              </a:rPr>
              <a:t>τιμές </a:t>
            </a:r>
            <a:r>
              <a:rPr sz="1250" spc="8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κατακερματισμού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ή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σύνοψης)</a:t>
            </a:r>
            <a:endParaRPr sz="1250">
              <a:latin typeface="Calibri"/>
              <a:cs typeface="Calibri"/>
            </a:endParaRPr>
          </a:p>
          <a:p>
            <a:pPr marL="396875" lvl="1" indent="-183515">
              <a:lnSpc>
                <a:spcPct val="100000"/>
              </a:lnSpc>
              <a:spcBef>
                <a:spcPts val="894"/>
              </a:spcBef>
              <a:buSzPct val="128000"/>
              <a:buFont typeface="Arial"/>
              <a:buChar char="•"/>
              <a:tabLst>
                <a:tab pos="396875" algn="l"/>
              </a:tabLst>
            </a:pPr>
            <a:r>
              <a:rPr sz="1250" spc="120" dirty="0">
                <a:latin typeface="Calibri"/>
                <a:cs typeface="Calibri"/>
              </a:rPr>
              <a:t>Με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αυτόν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τον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τρόπο,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εξασφαλίζουμε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επίσης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b="1" spc="85" dirty="0">
                <a:latin typeface="Calibri"/>
                <a:cs typeface="Calibri"/>
              </a:rPr>
              <a:t>"χωρίς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076325" y="5692457"/>
            <a:ext cx="460756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 spc="85" dirty="0">
                <a:latin typeface="Calibri"/>
                <a:cs typeface="Calibri"/>
              </a:rPr>
              <a:t>συγκρούσεις"</a:t>
            </a:r>
            <a:r>
              <a:rPr sz="1250" b="1" spc="35" dirty="0">
                <a:latin typeface="Calibri"/>
                <a:cs typeface="Calibri"/>
              </a:rPr>
              <a:t> </a:t>
            </a:r>
            <a:r>
              <a:rPr sz="1250" b="1" spc="75" dirty="0">
                <a:latin typeface="Calibri"/>
                <a:cs typeface="Calibri"/>
              </a:rPr>
              <a:t>(το</a:t>
            </a:r>
            <a:r>
              <a:rPr sz="1250" b="1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κύριο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Εύπαθιο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των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τέτοιων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συναρτήσεων).</a:t>
            </a:r>
            <a:endParaRPr sz="1250" dirty="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63251" y="6991349"/>
            <a:ext cx="3487420" cy="240029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550" spc="40" dirty="0">
                <a:latin typeface="Calibri"/>
                <a:cs typeface="Calibri"/>
              </a:rPr>
              <a:t>Πηγή</a:t>
            </a:r>
            <a:r>
              <a:rPr sz="550" dirty="0">
                <a:latin typeface="Calibri"/>
                <a:cs typeface="Calibri"/>
              </a:rPr>
              <a:t> </a:t>
            </a:r>
            <a:r>
              <a:rPr sz="550" spc="30" dirty="0">
                <a:latin typeface="Calibri"/>
                <a:cs typeface="Calibri"/>
              </a:rPr>
              <a:t>εικόνας:</a:t>
            </a:r>
            <a:r>
              <a:rPr sz="550" dirty="0">
                <a:latin typeface="Calibri"/>
                <a:cs typeface="Calibri"/>
              </a:rPr>
              <a:t> </a:t>
            </a:r>
            <a:r>
              <a:rPr sz="550" spc="25" dirty="0">
                <a:latin typeface="Calibri"/>
                <a:cs typeface="Calibri"/>
              </a:rPr>
              <a:t>Vecteezy</a:t>
            </a:r>
            <a:endParaRPr sz="5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sz="550" spc="10" dirty="0">
                <a:latin typeface="Calibri"/>
                <a:cs typeface="Calibri"/>
              </a:rPr>
              <a:t>URL:https</a:t>
            </a:r>
            <a:r>
              <a:rPr sz="550" spc="10" dirty="0">
                <a:solidFill>
                  <a:srgbClr val="85872B"/>
                </a:solidFill>
                <a:latin typeface="Calibri"/>
                <a:cs typeface="Calibri"/>
                <a:hlinkClick r:id="rId16"/>
              </a:rPr>
              <a:t>://www.vecteezy.com/vector-art/19053049-petrol-generator-icon-isometric-vector-industrial-e</a:t>
            </a:r>
            <a:r>
              <a:rPr sz="550" spc="10" dirty="0">
                <a:solidFill>
                  <a:srgbClr val="85872B"/>
                </a:solidFill>
                <a:latin typeface="Calibri"/>
                <a:cs typeface="Calibri"/>
              </a:rPr>
              <a:t>quipment</a:t>
            </a:r>
            <a:endParaRPr sz="550" dirty="0">
              <a:latin typeface="Calibri"/>
              <a:cs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452437" y="6151879"/>
            <a:ext cx="3154680" cy="0"/>
          </a:xfrm>
          <a:custGeom>
            <a:avLst/>
            <a:gdLst/>
            <a:ahLst/>
            <a:cxnLst/>
            <a:rect l="l" t="t" r="r" b="b"/>
            <a:pathLst>
              <a:path w="3154679">
                <a:moveTo>
                  <a:pt x="0" y="0"/>
                </a:moveTo>
                <a:lnTo>
                  <a:pt x="3154362" y="0"/>
                </a:lnTo>
              </a:path>
            </a:pathLst>
          </a:custGeom>
          <a:ln w="4127">
            <a:solidFill>
              <a:srgbClr val="85872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122237" y="6827351"/>
            <a:ext cx="44088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CSP001_C_E</a:t>
            </a:r>
            <a:r>
              <a:rPr sz="1100" spc="3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6: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Davide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Ferraris,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Πανεπιστήμιο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ΜάλαγαΙσπανία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7556500" y="4802579"/>
            <a:ext cx="714375" cy="602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50" spc="90" dirty="0">
                <a:latin typeface="Calibri"/>
                <a:cs typeface="Calibri"/>
              </a:rPr>
              <a:t>Μήνυμα: </a:t>
            </a:r>
            <a:r>
              <a:rPr sz="950" spc="95" dirty="0">
                <a:latin typeface="Calibri"/>
                <a:cs typeface="Calibri"/>
              </a:rPr>
              <a:t> </a:t>
            </a:r>
            <a:r>
              <a:rPr sz="950" b="1" spc="65" dirty="0">
                <a:latin typeface="Calibri"/>
                <a:cs typeface="Calibri"/>
              </a:rPr>
              <a:t>κείμενο </a:t>
            </a:r>
            <a:r>
              <a:rPr sz="950" b="1" spc="70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μ</a:t>
            </a:r>
            <a:r>
              <a:rPr sz="950" spc="70" dirty="0">
                <a:latin typeface="Calibri"/>
                <a:cs typeface="Calibri"/>
              </a:rPr>
              <a:t>ε</a:t>
            </a:r>
            <a:r>
              <a:rPr sz="950" spc="55" dirty="0">
                <a:latin typeface="Calibri"/>
                <a:cs typeface="Calibri"/>
              </a:rPr>
              <a:t>τ</a:t>
            </a:r>
            <a:r>
              <a:rPr sz="950" spc="95" dirty="0">
                <a:latin typeface="Calibri"/>
                <a:cs typeface="Calibri"/>
              </a:rPr>
              <a:t>α</a:t>
            </a:r>
            <a:r>
              <a:rPr sz="950" spc="90" dirty="0">
                <a:latin typeface="Calibri"/>
                <a:cs typeface="Calibri"/>
              </a:rPr>
              <a:t>β</a:t>
            </a:r>
            <a:r>
              <a:rPr sz="950" spc="70" dirty="0">
                <a:latin typeface="Calibri"/>
                <a:cs typeface="Calibri"/>
              </a:rPr>
              <a:t>λ</a:t>
            </a:r>
            <a:r>
              <a:rPr sz="950" spc="85" dirty="0">
                <a:latin typeface="Calibri"/>
                <a:cs typeface="Calibri"/>
              </a:rPr>
              <a:t>η</a:t>
            </a:r>
            <a:r>
              <a:rPr sz="950" spc="55" dirty="0">
                <a:latin typeface="Calibri"/>
                <a:cs typeface="Calibri"/>
              </a:rPr>
              <a:t>τ</a:t>
            </a:r>
            <a:r>
              <a:rPr sz="950" spc="85" dirty="0">
                <a:latin typeface="Calibri"/>
                <a:cs typeface="Calibri"/>
              </a:rPr>
              <a:t>ή</a:t>
            </a:r>
            <a:r>
              <a:rPr sz="950" spc="55" dirty="0">
                <a:latin typeface="Calibri"/>
                <a:cs typeface="Calibri"/>
              </a:rPr>
              <a:t>ς  </a:t>
            </a:r>
            <a:r>
              <a:rPr sz="950" b="1" spc="75" dirty="0">
                <a:latin typeface="Calibri"/>
                <a:cs typeface="Calibri"/>
              </a:rPr>
              <a:t>διάρκειας</a:t>
            </a:r>
            <a:endParaRPr sz="950" dirty="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8612821" y="5375088"/>
            <a:ext cx="7429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70" dirty="0">
                <a:latin typeface="Calibri"/>
                <a:cs typeface="Calibri"/>
              </a:rPr>
              <a:t>Συνάρτηση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8655049" y="5685415"/>
            <a:ext cx="120269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75" dirty="0">
                <a:latin typeface="Calibri"/>
                <a:cs typeface="Calibri"/>
              </a:rPr>
              <a:t>κατακερματισμού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0041255" y="4378959"/>
            <a:ext cx="1888489" cy="9442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7200"/>
              </a:lnSpc>
              <a:spcBef>
                <a:spcPts val="100"/>
              </a:spcBef>
            </a:pPr>
            <a:r>
              <a:rPr sz="950" spc="60" dirty="0">
                <a:latin typeface="Calibri"/>
                <a:cs typeface="Calibri"/>
              </a:rPr>
              <a:t>Τιμή </a:t>
            </a:r>
            <a:r>
              <a:rPr sz="950" spc="6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κατακερματισμού/ψηφιοποίηση:</a:t>
            </a:r>
            <a:endParaRPr sz="950" dirty="0">
              <a:latin typeface="Calibri"/>
              <a:cs typeface="Calibri"/>
            </a:endParaRPr>
          </a:p>
          <a:p>
            <a:pPr marL="12700" marR="728980">
              <a:lnSpc>
                <a:spcPct val="126299"/>
              </a:lnSpc>
            </a:pPr>
            <a:r>
              <a:rPr sz="950" b="1" spc="85" dirty="0">
                <a:latin typeface="Calibri"/>
                <a:cs typeface="Calibri"/>
              </a:rPr>
              <a:t>Διορθωμένο</a:t>
            </a:r>
            <a:r>
              <a:rPr sz="950" b="1" spc="-25" dirty="0">
                <a:latin typeface="Calibri"/>
                <a:cs typeface="Calibri"/>
              </a:rPr>
              <a:t> </a:t>
            </a:r>
            <a:r>
              <a:rPr sz="950" b="1" spc="85" dirty="0">
                <a:latin typeface="Calibri"/>
                <a:cs typeface="Calibri"/>
              </a:rPr>
              <a:t>μήκος </a:t>
            </a:r>
            <a:r>
              <a:rPr sz="950" b="1" spc="-200" dirty="0">
                <a:latin typeface="Calibri"/>
                <a:cs typeface="Calibri"/>
              </a:rPr>
              <a:t> </a:t>
            </a:r>
            <a:r>
              <a:rPr sz="950" b="1" spc="25" dirty="0">
                <a:latin typeface="Calibri"/>
                <a:cs typeface="Calibri"/>
              </a:rPr>
              <a:t>κείμενο</a:t>
            </a:r>
            <a:endParaRPr sz="9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950" spc="35" dirty="0">
                <a:latin typeface="Calibri"/>
                <a:cs typeface="Calibri"/>
              </a:rPr>
              <a:t>(256,</a:t>
            </a:r>
            <a:r>
              <a:rPr sz="950" dirty="0">
                <a:latin typeface="Calibri"/>
                <a:cs typeface="Calibri"/>
              </a:rPr>
              <a:t> </a:t>
            </a:r>
            <a:r>
              <a:rPr sz="950" spc="40" dirty="0">
                <a:latin typeface="Calibri"/>
                <a:cs typeface="Calibri"/>
              </a:rPr>
              <a:t>384,</a:t>
            </a:r>
            <a:r>
              <a:rPr sz="950" dirty="0">
                <a:latin typeface="Calibri"/>
                <a:cs typeface="Calibri"/>
              </a:rPr>
              <a:t> </a:t>
            </a:r>
            <a:r>
              <a:rPr sz="950" spc="45" dirty="0">
                <a:latin typeface="Calibri"/>
                <a:cs typeface="Calibri"/>
              </a:rPr>
              <a:t>512</a:t>
            </a:r>
            <a:endParaRPr sz="950" dirty="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1147742" y="6169659"/>
            <a:ext cx="1428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1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1599544" y="57467"/>
            <a:ext cx="419100" cy="44259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045"/>
              </a:lnSpc>
            </a:pPr>
            <a:r>
              <a:rPr sz="3100" spc="14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3100" spc="-2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100" spc="165" dirty="0">
                <a:solidFill>
                  <a:srgbClr val="D8D8D8"/>
                </a:solidFill>
                <a:latin typeface="Calibri"/>
                <a:cs typeface="Calibri"/>
              </a:rPr>
              <a:t>ΕΥΑΊΣΘΗΤΩΝ</a:t>
            </a:r>
            <a:endParaRPr sz="3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55344" y="772477"/>
            <a:ext cx="558990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0" spc="180" dirty="0">
                <a:solidFill>
                  <a:srgbClr val="000000"/>
                </a:solidFill>
                <a:latin typeface="Times New Roman"/>
                <a:cs typeface="Times New Roman"/>
              </a:rPr>
              <a:t>Συνάρτηση</a:t>
            </a:r>
            <a:r>
              <a:rPr sz="2200" b="0" spc="1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65" dirty="0">
                <a:solidFill>
                  <a:srgbClr val="000000"/>
                </a:solidFill>
                <a:latin typeface="Times New Roman"/>
                <a:cs typeface="Times New Roman"/>
              </a:rPr>
              <a:t>κατακερματισμού:</a:t>
            </a:r>
            <a:r>
              <a:rPr sz="2200" b="0" spc="1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60" dirty="0">
                <a:solidFill>
                  <a:srgbClr val="000000"/>
                </a:solidFill>
                <a:latin typeface="Times New Roman"/>
                <a:cs typeface="Times New Roman"/>
              </a:rPr>
              <a:t>Διαδικασία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92150" y="1431854"/>
            <a:ext cx="6796405" cy="2893695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67640" indent="-154940">
              <a:lnSpc>
                <a:spcPct val="100000"/>
              </a:lnSpc>
              <a:spcBef>
                <a:spcPts val="615"/>
              </a:spcBef>
              <a:buClr>
                <a:srgbClr val="FFB800"/>
              </a:buClr>
              <a:buSzPct val="112500"/>
              <a:buFont typeface="Arial"/>
              <a:buChar char="•"/>
              <a:tabLst>
                <a:tab pos="167640" algn="l"/>
              </a:tabLst>
            </a:pPr>
            <a:r>
              <a:rPr sz="1600" spc="140" dirty="0">
                <a:latin typeface="Calibri"/>
                <a:cs typeface="Calibri"/>
              </a:rPr>
              <a:t>Βασικά,</a:t>
            </a:r>
            <a:r>
              <a:rPr sz="1600" spc="65" dirty="0">
                <a:latin typeface="Calibri"/>
                <a:cs typeface="Calibri"/>
              </a:rPr>
              <a:t> </a:t>
            </a:r>
            <a:r>
              <a:rPr sz="1600" spc="170" dirty="0">
                <a:latin typeface="Calibri"/>
                <a:cs typeface="Calibri"/>
              </a:rPr>
              <a:t>η</a:t>
            </a:r>
            <a:r>
              <a:rPr sz="1600" spc="65" dirty="0">
                <a:latin typeface="Calibri"/>
                <a:cs typeface="Calibri"/>
              </a:rPr>
              <a:t> </a:t>
            </a:r>
            <a:r>
              <a:rPr sz="1600" spc="130" dirty="0">
                <a:latin typeface="Calibri"/>
                <a:cs typeface="Calibri"/>
              </a:rPr>
              <a:t>τεχνική</a:t>
            </a:r>
            <a:r>
              <a:rPr sz="1600" spc="65" dirty="0">
                <a:latin typeface="Calibri"/>
                <a:cs typeface="Calibri"/>
              </a:rPr>
              <a:t> </a:t>
            </a:r>
            <a:r>
              <a:rPr sz="1600" spc="135" dirty="0">
                <a:latin typeface="Calibri"/>
                <a:cs typeface="Calibri"/>
              </a:rPr>
              <a:t>στοχεύει:</a:t>
            </a:r>
            <a:endParaRPr sz="1600">
              <a:latin typeface="Calibri"/>
              <a:cs typeface="Calibri"/>
            </a:endParaRPr>
          </a:p>
          <a:p>
            <a:pPr marL="556260" marR="1257935" lvl="1" indent="-342900">
              <a:lnSpc>
                <a:spcPct val="95200"/>
              </a:lnSpc>
              <a:spcBef>
                <a:spcPts val="685"/>
              </a:spcBef>
              <a:buSzPct val="128571"/>
              <a:buAutoNum type="arabicPeriod"/>
              <a:tabLst>
                <a:tab pos="556260" algn="l"/>
                <a:tab pos="556895" algn="l"/>
              </a:tabLst>
            </a:pPr>
            <a:r>
              <a:rPr sz="1400" spc="185" dirty="0">
                <a:latin typeface="Calibri"/>
                <a:cs typeface="Calibri"/>
              </a:rPr>
              <a:t>Ο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αποστολέας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προετοιμάζει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το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45" dirty="0">
                <a:latin typeface="Calibri"/>
                <a:cs typeface="Calibri"/>
              </a:rPr>
              <a:t>μήνυμα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και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λαμβάνει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την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αντίστοιχη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τιμή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κατακερματισμού.</a:t>
            </a:r>
            <a:endParaRPr sz="1400">
              <a:latin typeface="Calibri"/>
              <a:cs typeface="Calibri"/>
            </a:endParaRPr>
          </a:p>
          <a:p>
            <a:pPr marL="556260" marR="446405" lvl="1" indent="-342900">
              <a:lnSpc>
                <a:spcPct val="119400"/>
              </a:lnSpc>
              <a:spcBef>
                <a:spcPts val="195"/>
              </a:spcBef>
              <a:buSzPct val="128571"/>
              <a:buAutoNum type="arabicPeriod"/>
              <a:tabLst>
                <a:tab pos="555625" algn="l"/>
                <a:tab pos="556260" algn="l"/>
              </a:tabLst>
            </a:pPr>
            <a:r>
              <a:rPr sz="1400" spc="105" dirty="0">
                <a:latin typeface="Calibri"/>
                <a:cs typeface="Calibri"/>
              </a:rPr>
              <a:t>Τόσο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το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μήνυμα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όσο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και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η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τιμή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κατακερματισμού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αποστέλλονται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στο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55" dirty="0">
                <a:latin typeface="Calibri"/>
                <a:cs typeface="Calibri"/>
              </a:rPr>
              <a:t>προορισμός</a:t>
            </a:r>
            <a:endParaRPr sz="1400">
              <a:latin typeface="Calibri"/>
              <a:cs typeface="Calibri"/>
            </a:endParaRPr>
          </a:p>
          <a:p>
            <a:pPr marL="556260" marR="88900" lvl="1" indent="-342900">
              <a:lnSpc>
                <a:spcPct val="97400"/>
              </a:lnSpc>
              <a:spcBef>
                <a:spcPts val="685"/>
              </a:spcBef>
              <a:buSzPct val="128571"/>
              <a:buAutoNum type="arabicPeriod"/>
              <a:tabLst>
                <a:tab pos="556260" algn="l"/>
                <a:tab pos="556895" algn="l"/>
              </a:tabLst>
            </a:pPr>
            <a:r>
              <a:rPr sz="1400" spc="130" dirty="0">
                <a:latin typeface="Calibri"/>
                <a:cs typeface="Calibri"/>
              </a:rPr>
              <a:t>Η </a:t>
            </a:r>
            <a:r>
              <a:rPr sz="1400" spc="100" dirty="0">
                <a:latin typeface="Calibri"/>
                <a:cs typeface="Calibri"/>
              </a:rPr>
              <a:t>αριθμομηχανή του </a:t>
            </a:r>
            <a:r>
              <a:rPr sz="1400" spc="105" dirty="0">
                <a:latin typeface="Calibri"/>
                <a:cs typeface="Calibri"/>
              </a:rPr>
              <a:t>παραλήπτη </a:t>
            </a:r>
            <a:r>
              <a:rPr sz="1400" spc="90" dirty="0">
                <a:latin typeface="Calibri"/>
                <a:cs typeface="Calibri"/>
              </a:rPr>
              <a:t>υπολογίζει </a:t>
            </a:r>
            <a:r>
              <a:rPr sz="1400" spc="95" dirty="0">
                <a:latin typeface="Calibri"/>
                <a:cs typeface="Calibri"/>
              </a:rPr>
              <a:t>την </a:t>
            </a:r>
            <a:r>
              <a:rPr sz="1400" spc="85" dirty="0">
                <a:latin typeface="Calibri"/>
                <a:cs typeface="Calibri"/>
              </a:rPr>
              <a:t>τιμή </a:t>
            </a:r>
            <a:r>
              <a:rPr sz="1400" spc="100" dirty="0">
                <a:latin typeface="Calibri"/>
                <a:cs typeface="Calibri"/>
              </a:rPr>
              <a:t>κατακερματισμού </a:t>
            </a:r>
            <a:r>
              <a:rPr sz="1400" spc="10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του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ληφθέντος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μηνύματος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και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τη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συγκρίνει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με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την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τιμή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κατακερματισμού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που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έλαβε.</a:t>
            </a:r>
            <a:endParaRPr sz="1400">
              <a:latin typeface="Calibri"/>
              <a:cs typeface="Calibri"/>
            </a:endParaRPr>
          </a:p>
          <a:p>
            <a:pPr marL="556260" marR="5080" lvl="1" indent="-342900">
              <a:lnSpc>
                <a:spcPct val="119400"/>
              </a:lnSpc>
              <a:spcBef>
                <a:spcPts val="195"/>
              </a:spcBef>
              <a:buSzPct val="128571"/>
              <a:buAutoNum type="arabicPeriod"/>
              <a:tabLst>
                <a:tab pos="555625" algn="l"/>
                <a:tab pos="556260" algn="l"/>
              </a:tabLst>
            </a:pPr>
            <a:r>
              <a:rPr sz="1400" spc="105" dirty="0">
                <a:latin typeface="Calibri"/>
                <a:cs typeface="Calibri"/>
              </a:rPr>
              <a:t>Εάν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και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οι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δύο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κατακερματισμοί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είναι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ίσοι,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ο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παραλήπτης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επιβεβαιώνει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το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ολοκλήρωση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της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ακεραιότητας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του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μηνύματος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40120" y="4745037"/>
            <a:ext cx="647700" cy="47625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indent="438784" algn="r">
              <a:lnSpc>
                <a:spcPct val="98200"/>
              </a:lnSpc>
              <a:spcBef>
                <a:spcPts val="110"/>
              </a:spcBef>
            </a:pPr>
            <a:r>
              <a:rPr sz="600" spc="40" dirty="0">
                <a:latin typeface="Calibri"/>
                <a:cs typeface="Calibri"/>
              </a:rPr>
              <a:t>Απ</a:t>
            </a:r>
            <a:r>
              <a:rPr sz="600" spc="30" dirty="0">
                <a:latin typeface="Calibri"/>
                <a:cs typeface="Calibri"/>
              </a:rPr>
              <a:t>λ</a:t>
            </a:r>
            <a:r>
              <a:rPr sz="600" spc="25" dirty="0">
                <a:latin typeface="Calibri"/>
                <a:cs typeface="Calibri"/>
              </a:rPr>
              <a:t>ό  κείμενο: </a:t>
            </a:r>
            <a:r>
              <a:rPr sz="600" spc="30" dirty="0">
                <a:latin typeface="Calibri"/>
                <a:cs typeface="Calibri"/>
              </a:rPr>
              <a:t> </a:t>
            </a:r>
            <a:r>
              <a:rPr sz="600" b="1" i="1" spc="30" dirty="0">
                <a:latin typeface="Arial"/>
                <a:cs typeface="Arial"/>
              </a:rPr>
              <a:t>"Μειώστε </a:t>
            </a:r>
            <a:r>
              <a:rPr sz="600" b="1" i="1" spc="35" dirty="0">
                <a:latin typeface="Arial"/>
                <a:cs typeface="Arial"/>
              </a:rPr>
              <a:t> </a:t>
            </a:r>
            <a:r>
              <a:rPr sz="600" i="1" spc="35" dirty="0">
                <a:latin typeface="Calibri"/>
                <a:cs typeface="Calibri"/>
              </a:rPr>
              <a:t>ε</a:t>
            </a:r>
            <a:r>
              <a:rPr sz="600" i="1" spc="30" dirty="0">
                <a:latin typeface="Calibri"/>
                <a:cs typeface="Calibri"/>
              </a:rPr>
              <a:t>ξ</a:t>
            </a:r>
            <a:r>
              <a:rPr sz="600" i="1" spc="40" dirty="0">
                <a:latin typeface="Calibri"/>
                <a:cs typeface="Calibri"/>
              </a:rPr>
              <a:t>ουσ</a:t>
            </a:r>
            <a:r>
              <a:rPr sz="600" i="1" spc="25" dirty="0">
                <a:latin typeface="Calibri"/>
                <a:cs typeface="Calibri"/>
              </a:rPr>
              <a:t>ί</a:t>
            </a:r>
            <a:r>
              <a:rPr sz="600" i="1" spc="50" dirty="0">
                <a:latin typeface="Calibri"/>
                <a:cs typeface="Calibri"/>
              </a:rPr>
              <a:t>α</a:t>
            </a:r>
            <a:r>
              <a:rPr sz="600" i="1" spc="35" dirty="0">
                <a:latin typeface="Calibri"/>
                <a:cs typeface="Calibri"/>
              </a:rPr>
              <a:t>/δ</a:t>
            </a:r>
            <a:r>
              <a:rPr sz="600" i="1" spc="40" dirty="0">
                <a:latin typeface="Calibri"/>
                <a:cs typeface="Calibri"/>
              </a:rPr>
              <a:t>υν</a:t>
            </a:r>
            <a:r>
              <a:rPr sz="600" i="1" spc="50" dirty="0">
                <a:latin typeface="Calibri"/>
                <a:cs typeface="Calibri"/>
              </a:rPr>
              <a:t>α</a:t>
            </a:r>
            <a:r>
              <a:rPr sz="600" i="1" spc="40" dirty="0">
                <a:latin typeface="Calibri"/>
                <a:cs typeface="Calibri"/>
              </a:rPr>
              <a:t>μ</a:t>
            </a:r>
            <a:r>
              <a:rPr sz="600" i="1" spc="25" dirty="0">
                <a:latin typeface="Calibri"/>
                <a:cs typeface="Calibri"/>
              </a:rPr>
              <a:t>ι</a:t>
            </a:r>
            <a:r>
              <a:rPr sz="600" i="1" spc="30" dirty="0">
                <a:latin typeface="Calibri"/>
                <a:cs typeface="Calibri"/>
              </a:rPr>
              <a:t>κ </a:t>
            </a:r>
            <a:r>
              <a:rPr sz="600" i="1" spc="20" dirty="0">
                <a:latin typeface="Calibri"/>
                <a:cs typeface="Calibri"/>
              </a:rPr>
              <a:t> </a:t>
            </a:r>
            <a:r>
              <a:rPr sz="600" i="1" spc="50" dirty="0">
                <a:latin typeface="Calibri"/>
                <a:cs typeface="Calibri"/>
              </a:rPr>
              <a:t>ά</a:t>
            </a:r>
            <a:r>
              <a:rPr sz="600" i="1" spc="-20" dirty="0">
                <a:latin typeface="Calibri"/>
                <a:cs typeface="Calibri"/>
              </a:rPr>
              <a:t> </a:t>
            </a:r>
            <a:r>
              <a:rPr sz="600" i="1" spc="35" dirty="0">
                <a:latin typeface="Calibri"/>
                <a:cs typeface="Calibri"/>
              </a:rPr>
              <a:t>της</a:t>
            </a:r>
            <a:r>
              <a:rPr sz="600" i="1" spc="-25" dirty="0">
                <a:latin typeface="Calibri"/>
                <a:cs typeface="Calibri"/>
              </a:rPr>
              <a:t> </a:t>
            </a:r>
            <a:r>
              <a:rPr sz="600" i="1" spc="30" dirty="0">
                <a:latin typeface="Calibri"/>
                <a:cs typeface="Calibri"/>
              </a:rPr>
              <a:t>γεννήτριας"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5309" y="5379402"/>
            <a:ext cx="759460" cy="390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51180" algn="r">
              <a:lnSpc>
                <a:spcPct val="100000"/>
              </a:lnSpc>
              <a:spcBef>
                <a:spcPts val="100"/>
              </a:spcBef>
            </a:pPr>
            <a:r>
              <a:rPr sz="600" spc="40" dirty="0">
                <a:latin typeface="Calibri"/>
                <a:cs typeface="Calibri"/>
              </a:rPr>
              <a:t>Απ</a:t>
            </a:r>
            <a:r>
              <a:rPr sz="600" spc="30" dirty="0">
                <a:latin typeface="Calibri"/>
                <a:cs typeface="Calibri"/>
              </a:rPr>
              <a:t>λ</a:t>
            </a:r>
            <a:r>
              <a:rPr sz="600" spc="25" dirty="0">
                <a:latin typeface="Calibri"/>
                <a:cs typeface="Calibri"/>
              </a:rPr>
              <a:t>ό  κείμενο: </a:t>
            </a:r>
            <a:r>
              <a:rPr sz="600" spc="75" dirty="0">
                <a:latin typeface="Calibri"/>
                <a:cs typeface="Calibri"/>
              </a:rPr>
              <a:t>Μ </a:t>
            </a:r>
            <a:r>
              <a:rPr sz="600" spc="45" dirty="0">
                <a:latin typeface="Calibri"/>
                <a:cs typeface="Calibri"/>
              </a:rPr>
              <a:t>= </a:t>
            </a:r>
            <a:r>
              <a:rPr sz="600" spc="50" dirty="0">
                <a:latin typeface="Calibri"/>
                <a:cs typeface="Calibri"/>
              </a:rPr>
              <a:t> </a:t>
            </a:r>
            <a:r>
              <a:rPr sz="600" b="1" i="1" spc="45" dirty="0">
                <a:latin typeface="Arial"/>
                <a:cs typeface="Arial"/>
              </a:rPr>
              <a:t>"Μειώστε</a:t>
            </a:r>
            <a:r>
              <a:rPr sz="600" b="1" i="1" spc="-5" dirty="0">
                <a:latin typeface="Arial"/>
                <a:cs typeface="Arial"/>
              </a:rPr>
              <a:t> </a:t>
            </a:r>
            <a:r>
              <a:rPr sz="600" b="1" i="1" spc="45" dirty="0">
                <a:latin typeface="Arial"/>
                <a:cs typeface="Arial"/>
              </a:rPr>
              <a:t>την</a:t>
            </a:r>
            <a:r>
              <a:rPr sz="600" b="1" i="1" dirty="0">
                <a:latin typeface="Arial"/>
                <a:cs typeface="Arial"/>
              </a:rPr>
              <a:t> </a:t>
            </a:r>
            <a:r>
              <a:rPr sz="600" i="1" spc="35" dirty="0">
                <a:latin typeface="Calibri"/>
                <a:cs typeface="Calibri"/>
              </a:rPr>
              <a:t>ισχύ </a:t>
            </a:r>
            <a:r>
              <a:rPr sz="600" i="1" spc="-125" dirty="0">
                <a:latin typeface="Calibri"/>
                <a:cs typeface="Calibri"/>
              </a:rPr>
              <a:t> </a:t>
            </a:r>
            <a:r>
              <a:rPr sz="600" i="1" spc="35" dirty="0">
                <a:latin typeface="Calibri"/>
                <a:cs typeface="Calibri"/>
              </a:rPr>
              <a:t>της</a:t>
            </a:r>
            <a:r>
              <a:rPr sz="600" i="1" spc="10" dirty="0">
                <a:latin typeface="Calibri"/>
                <a:cs typeface="Calibri"/>
              </a:rPr>
              <a:t> </a:t>
            </a:r>
            <a:r>
              <a:rPr sz="600" i="1" spc="30" dirty="0">
                <a:latin typeface="Calibri"/>
                <a:cs typeface="Calibri"/>
              </a:rPr>
              <a:t>γεννήτριας"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18079" y="5474970"/>
            <a:ext cx="10858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60" dirty="0">
                <a:latin typeface="Calibri"/>
                <a:cs typeface="Calibri"/>
              </a:rPr>
              <a:t>h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44084" y="6430645"/>
            <a:ext cx="529082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b="1" spc="80" dirty="0">
                <a:latin typeface="Calibri"/>
                <a:cs typeface="Calibri"/>
              </a:rPr>
              <a:t>h = h’</a:t>
            </a:r>
            <a:endParaRPr sz="1100" dirty="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810442" y="4524057"/>
            <a:ext cx="1184910" cy="817244"/>
            <a:chOff x="4810442" y="4524057"/>
            <a:chExt cx="1184910" cy="817244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24729" y="4524057"/>
              <a:ext cx="1170304" cy="81692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29822" y="4892040"/>
              <a:ext cx="237807" cy="11906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810442" y="4724082"/>
              <a:ext cx="379095" cy="599440"/>
            </a:xfrm>
            <a:custGeom>
              <a:avLst/>
              <a:gdLst/>
              <a:ahLst/>
              <a:cxnLst/>
              <a:rect l="l" t="t" r="r" b="b"/>
              <a:pathLst>
                <a:path w="379095" h="599439">
                  <a:moveTo>
                    <a:pt x="104140" y="251777"/>
                  </a:moveTo>
                  <a:lnTo>
                    <a:pt x="0" y="251777"/>
                  </a:lnTo>
                  <a:lnTo>
                    <a:pt x="0" y="279717"/>
                  </a:lnTo>
                  <a:lnTo>
                    <a:pt x="2540" y="295274"/>
                  </a:lnTo>
                  <a:lnTo>
                    <a:pt x="10160" y="308927"/>
                  </a:lnTo>
                  <a:lnTo>
                    <a:pt x="21590" y="319722"/>
                  </a:lnTo>
                  <a:lnTo>
                    <a:pt x="36830" y="326707"/>
                  </a:lnTo>
                  <a:lnTo>
                    <a:pt x="36896" y="423862"/>
                  </a:lnTo>
                  <a:lnTo>
                    <a:pt x="39687" y="437197"/>
                  </a:lnTo>
                  <a:lnTo>
                    <a:pt x="47942" y="448309"/>
                  </a:lnTo>
                  <a:lnTo>
                    <a:pt x="60007" y="455612"/>
                  </a:lnTo>
                  <a:lnTo>
                    <a:pt x="74295" y="458152"/>
                  </a:lnTo>
                  <a:lnTo>
                    <a:pt x="141922" y="458152"/>
                  </a:lnTo>
                  <a:lnTo>
                    <a:pt x="148590" y="464502"/>
                  </a:lnTo>
                  <a:lnTo>
                    <a:pt x="148590" y="599122"/>
                  </a:lnTo>
                  <a:lnTo>
                    <a:pt x="178435" y="599122"/>
                  </a:lnTo>
                  <a:lnTo>
                    <a:pt x="178435" y="465137"/>
                  </a:lnTo>
                  <a:lnTo>
                    <a:pt x="175577" y="451484"/>
                  </a:lnTo>
                  <a:lnTo>
                    <a:pt x="167640" y="440372"/>
                  </a:lnTo>
                  <a:lnTo>
                    <a:pt x="155892" y="433069"/>
                  </a:lnTo>
                  <a:lnTo>
                    <a:pt x="141287" y="430212"/>
                  </a:lnTo>
                  <a:lnTo>
                    <a:pt x="73025" y="430212"/>
                  </a:lnTo>
                  <a:lnTo>
                    <a:pt x="66357" y="423862"/>
                  </a:lnTo>
                  <a:lnTo>
                    <a:pt x="66357" y="327024"/>
                  </a:lnTo>
                  <a:lnTo>
                    <a:pt x="81915" y="320039"/>
                  </a:lnTo>
                  <a:lnTo>
                    <a:pt x="93662" y="309244"/>
                  </a:lnTo>
                  <a:lnTo>
                    <a:pt x="101282" y="295592"/>
                  </a:lnTo>
                  <a:lnTo>
                    <a:pt x="104140" y="279717"/>
                  </a:lnTo>
                  <a:lnTo>
                    <a:pt x="104140" y="251777"/>
                  </a:lnTo>
                  <a:close/>
                </a:path>
                <a:path w="379095" h="599439">
                  <a:moveTo>
                    <a:pt x="31750" y="206374"/>
                  </a:moveTo>
                  <a:lnTo>
                    <a:pt x="19367" y="206374"/>
                  </a:lnTo>
                  <a:lnTo>
                    <a:pt x="14287" y="211137"/>
                  </a:lnTo>
                  <a:lnTo>
                    <a:pt x="14287" y="251777"/>
                  </a:lnTo>
                  <a:lnTo>
                    <a:pt x="36830" y="251777"/>
                  </a:lnTo>
                  <a:lnTo>
                    <a:pt x="36830" y="211137"/>
                  </a:lnTo>
                  <a:lnTo>
                    <a:pt x="31750" y="206374"/>
                  </a:lnTo>
                  <a:close/>
                </a:path>
                <a:path w="379095" h="599439">
                  <a:moveTo>
                    <a:pt x="84137" y="206374"/>
                  </a:moveTo>
                  <a:lnTo>
                    <a:pt x="72072" y="206374"/>
                  </a:lnTo>
                  <a:lnTo>
                    <a:pt x="66992" y="211137"/>
                  </a:lnTo>
                  <a:lnTo>
                    <a:pt x="66992" y="251777"/>
                  </a:lnTo>
                  <a:lnTo>
                    <a:pt x="89217" y="251777"/>
                  </a:lnTo>
                  <a:lnTo>
                    <a:pt x="89217" y="211137"/>
                  </a:lnTo>
                  <a:lnTo>
                    <a:pt x="84137" y="206374"/>
                  </a:lnTo>
                  <a:close/>
                </a:path>
                <a:path w="379095" h="599439">
                  <a:moveTo>
                    <a:pt x="372427" y="119062"/>
                  </a:moveTo>
                  <a:lnTo>
                    <a:pt x="103187" y="119062"/>
                  </a:lnTo>
                  <a:lnTo>
                    <a:pt x="96520" y="125094"/>
                  </a:lnTo>
                  <a:lnTo>
                    <a:pt x="96520" y="140652"/>
                  </a:lnTo>
                  <a:lnTo>
                    <a:pt x="103187" y="147002"/>
                  </a:lnTo>
                  <a:lnTo>
                    <a:pt x="372427" y="147002"/>
                  </a:lnTo>
                  <a:lnTo>
                    <a:pt x="379095" y="140652"/>
                  </a:lnTo>
                  <a:lnTo>
                    <a:pt x="379095" y="125094"/>
                  </a:lnTo>
                  <a:lnTo>
                    <a:pt x="372427" y="119062"/>
                  </a:lnTo>
                  <a:close/>
                </a:path>
                <a:path w="379095" h="599439">
                  <a:moveTo>
                    <a:pt x="181927" y="27304"/>
                  </a:moveTo>
                  <a:lnTo>
                    <a:pt x="157162" y="43814"/>
                  </a:lnTo>
                  <a:lnTo>
                    <a:pt x="137795" y="65404"/>
                  </a:lnTo>
                  <a:lnTo>
                    <a:pt x="125095" y="90804"/>
                  </a:lnTo>
                  <a:lnTo>
                    <a:pt x="119380" y="119062"/>
                  </a:lnTo>
                  <a:lnTo>
                    <a:pt x="356870" y="119062"/>
                  </a:lnTo>
                  <a:lnTo>
                    <a:pt x="355600" y="112077"/>
                  </a:lnTo>
                  <a:lnTo>
                    <a:pt x="229235" y="112077"/>
                  </a:lnTo>
                  <a:lnTo>
                    <a:pt x="237807" y="79057"/>
                  </a:lnTo>
                  <a:lnTo>
                    <a:pt x="225425" y="79057"/>
                  </a:lnTo>
                  <a:lnTo>
                    <a:pt x="225754" y="77152"/>
                  </a:lnTo>
                  <a:lnTo>
                    <a:pt x="197167" y="77152"/>
                  </a:lnTo>
                  <a:lnTo>
                    <a:pt x="194310" y="74929"/>
                  </a:lnTo>
                  <a:lnTo>
                    <a:pt x="181927" y="27304"/>
                  </a:lnTo>
                  <a:close/>
                </a:path>
                <a:path w="379095" h="599439">
                  <a:moveTo>
                    <a:pt x="260350" y="0"/>
                  </a:moveTo>
                  <a:lnTo>
                    <a:pt x="254000" y="0"/>
                  </a:lnTo>
                  <a:lnTo>
                    <a:pt x="254000" y="70484"/>
                  </a:lnTo>
                  <a:lnTo>
                    <a:pt x="229235" y="112077"/>
                  </a:lnTo>
                  <a:lnTo>
                    <a:pt x="355600" y="112077"/>
                  </a:lnTo>
                  <a:lnTo>
                    <a:pt x="342770" y="77152"/>
                  </a:lnTo>
                  <a:lnTo>
                    <a:pt x="273685" y="77152"/>
                  </a:lnTo>
                  <a:lnTo>
                    <a:pt x="269240" y="76199"/>
                  </a:lnTo>
                  <a:lnTo>
                    <a:pt x="266700" y="72389"/>
                  </a:lnTo>
                  <a:lnTo>
                    <a:pt x="267652" y="68579"/>
                  </a:lnTo>
                  <a:lnTo>
                    <a:pt x="274405" y="43814"/>
                  </a:lnTo>
                  <a:lnTo>
                    <a:pt x="281940" y="15874"/>
                  </a:lnTo>
                  <a:lnTo>
                    <a:pt x="278765" y="9524"/>
                  </a:lnTo>
                  <a:lnTo>
                    <a:pt x="274002" y="4444"/>
                  </a:lnTo>
                  <a:lnTo>
                    <a:pt x="267652" y="1269"/>
                  </a:lnTo>
                  <a:lnTo>
                    <a:pt x="260350" y="0"/>
                  </a:lnTo>
                  <a:close/>
                </a:path>
                <a:path w="379095" h="599439">
                  <a:moveTo>
                    <a:pt x="254000" y="0"/>
                  </a:moveTo>
                  <a:lnTo>
                    <a:pt x="215582" y="0"/>
                  </a:lnTo>
                  <a:lnTo>
                    <a:pt x="208280" y="1269"/>
                  </a:lnTo>
                  <a:lnTo>
                    <a:pt x="201930" y="4444"/>
                  </a:lnTo>
                  <a:lnTo>
                    <a:pt x="197167" y="9524"/>
                  </a:lnTo>
                  <a:lnTo>
                    <a:pt x="193992" y="15874"/>
                  </a:lnTo>
                  <a:lnTo>
                    <a:pt x="209232" y="71754"/>
                  </a:lnTo>
                  <a:lnTo>
                    <a:pt x="209232" y="72072"/>
                  </a:lnTo>
                  <a:lnTo>
                    <a:pt x="207010" y="75882"/>
                  </a:lnTo>
                  <a:lnTo>
                    <a:pt x="202247" y="77152"/>
                  </a:lnTo>
                  <a:lnTo>
                    <a:pt x="225754" y="77152"/>
                  </a:lnTo>
                  <a:lnTo>
                    <a:pt x="231457" y="44132"/>
                  </a:lnTo>
                  <a:lnTo>
                    <a:pt x="254000" y="44132"/>
                  </a:lnTo>
                  <a:lnTo>
                    <a:pt x="254000" y="0"/>
                  </a:lnTo>
                  <a:close/>
                </a:path>
                <a:path w="379095" h="599439">
                  <a:moveTo>
                    <a:pt x="294322" y="27304"/>
                  </a:moveTo>
                  <a:lnTo>
                    <a:pt x="282384" y="72389"/>
                  </a:lnTo>
                  <a:lnTo>
                    <a:pt x="281622" y="74929"/>
                  </a:lnTo>
                  <a:lnTo>
                    <a:pt x="278765" y="77152"/>
                  </a:lnTo>
                  <a:lnTo>
                    <a:pt x="342770" y="77152"/>
                  </a:lnTo>
                  <a:lnTo>
                    <a:pt x="338455" y="65404"/>
                  </a:lnTo>
                  <a:lnTo>
                    <a:pt x="294322" y="27304"/>
                  </a:lnTo>
                  <a:close/>
                </a:path>
                <a:path w="379095" h="599439">
                  <a:moveTo>
                    <a:pt x="254000" y="44132"/>
                  </a:moveTo>
                  <a:lnTo>
                    <a:pt x="249555" y="44132"/>
                  </a:lnTo>
                  <a:lnTo>
                    <a:pt x="241617" y="70484"/>
                  </a:lnTo>
                  <a:lnTo>
                    <a:pt x="254000" y="70484"/>
                  </a:lnTo>
                  <a:lnTo>
                    <a:pt x="254000" y="441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10442" y="5107305"/>
              <a:ext cx="133985" cy="15525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891722" y="5038725"/>
              <a:ext cx="394970" cy="224154"/>
            </a:xfrm>
            <a:custGeom>
              <a:avLst/>
              <a:gdLst/>
              <a:ahLst/>
              <a:cxnLst/>
              <a:rect l="l" t="t" r="r" b="b"/>
              <a:pathLst>
                <a:path w="394970" h="224154">
                  <a:moveTo>
                    <a:pt x="156527" y="0"/>
                  </a:moveTo>
                  <a:lnTo>
                    <a:pt x="106997" y="3810"/>
                  </a:lnTo>
                  <a:lnTo>
                    <a:pt x="58419" y="13969"/>
                  </a:lnTo>
                  <a:lnTo>
                    <a:pt x="0" y="34925"/>
                  </a:lnTo>
                  <a:lnTo>
                    <a:pt x="0" y="101600"/>
                  </a:lnTo>
                  <a:lnTo>
                    <a:pt x="60007" y="101600"/>
                  </a:lnTo>
                  <a:lnTo>
                    <a:pt x="80327" y="105410"/>
                  </a:lnTo>
                  <a:lnTo>
                    <a:pt x="96837" y="115887"/>
                  </a:lnTo>
                  <a:lnTo>
                    <a:pt x="107950" y="131444"/>
                  </a:lnTo>
                  <a:lnTo>
                    <a:pt x="112077" y="150494"/>
                  </a:lnTo>
                  <a:lnTo>
                    <a:pt x="112077" y="223837"/>
                  </a:lnTo>
                  <a:lnTo>
                    <a:pt x="394652" y="223837"/>
                  </a:lnTo>
                  <a:lnTo>
                    <a:pt x="394652" y="112077"/>
                  </a:lnTo>
                  <a:lnTo>
                    <a:pt x="380682" y="76200"/>
                  </a:lnTo>
                  <a:lnTo>
                    <a:pt x="344804" y="49847"/>
                  </a:lnTo>
                  <a:lnTo>
                    <a:pt x="285750" y="23494"/>
                  </a:lnTo>
                  <a:lnTo>
                    <a:pt x="230822" y="7937"/>
                  </a:lnTo>
                  <a:lnTo>
                    <a:pt x="181610" y="952"/>
                  </a:lnTo>
                  <a:lnTo>
                    <a:pt x="1565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493067" y="4629467"/>
            <a:ext cx="379095" cy="20320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3810" algn="ctr">
              <a:lnSpc>
                <a:spcPct val="100000"/>
              </a:lnSpc>
              <a:spcBef>
                <a:spcPts val="259"/>
              </a:spcBef>
            </a:pPr>
            <a:r>
              <a:rPr sz="450" b="1" spc="-10" dirty="0">
                <a:solidFill>
                  <a:srgbClr val="FFFFFF"/>
                </a:solidFill>
                <a:latin typeface="Calibri"/>
                <a:cs typeface="Calibri"/>
              </a:rPr>
              <a:t>HMI</a:t>
            </a:r>
            <a:endParaRPr sz="4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60"/>
              </a:spcBef>
            </a:pPr>
            <a:r>
              <a:rPr sz="450" b="1" spc="5" dirty="0">
                <a:solidFill>
                  <a:srgbClr val="FFFFFF"/>
                </a:solidFill>
                <a:latin typeface="Calibri"/>
                <a:cs typeface="Calibri"/>
              </a:rPr>
              <a:t>(υποσταθμός)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055870" y="5092700"/>
            <a:ext cx="8382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20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443355" y="4524057"/>
            <a:ext cx="3302635" cy="842644"/>
            <a:chOff x="1443355" y="4524057"/>
            <a:chExt cx="3302635" cy="842644"/>
          </a:xfrm>
        </p:grpSpPr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54935" y="5059045"/>
              <a:ext cx="2091055" cy="24987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73350" y="5086350"/>
              <a:ext cx="2013267" cy="16319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673350" y="5086350"/>
              <a:ext cx="2013585" cy="163195"/>
            </a:xfrm>
            <a:custGeom>
              <a:avLst/>
              <a:gdLst/>
              <a:ahLst/>
              <a:cxnLst/>
              <a:rect l="l" t="t" r="r" b="b"/>
              <a:pathLst>
                <a:path w="2013585" h="163195">
                  <a:moveTo>
                    <a:pt x="20319" y="0"/>
                  </a:moveTo>
                  <a:lnTo>
                    <a:pt x="39052" y="49847"/>
                  </a:lnTo>
                  <a:lnTo>
                    <a:pt x="39052" y="113347"/>
                  </a:lnTo>
                  <a:lnTo>
                    <a:pt x="28257" y="156527"/>
                  </a:lnTo>
                  <a:lnTo>
                    <a:pt x="20319" y="163194"/>
                  </a:lnTo>
                  <a:lnTo>
                    <a:pt x="12382" y="156527"/>
                  </a:lnTo>
                  <a:lnTo>
                    <a:pt x="6032" y="139064"/>
                  </a:lnTo>
                  <a:lnTo>
                    <a:pt x="1587" y="113347"/>
                  </a:lnTo>
                  <a:lnTo>
                    <a:pt x="0" y="81597"/>
                  </a:lnTo>
                  <a:lnTo>
                    <a:pt x="1587" y="49847"/>
                  </a:lnTo>
                  <a:lnTo>
                    <a:pt x="6032" y="23812"/>
                  </a:lnTo>
                  <a:lnTo>
                    <a:pt x="12382" y="6350"/>
                  </a:lnTo>
                  <a:lnTo>
                    <a:pt x="20319" y="0"/>
                  </a:lnTo>
                  <a:lnTo>
                    <a:pt x="1992947" y="0"/>
                  </a:lnTo>
                  <a:lnTo>
                    <a:pt x="2000885" y="6350"/>
                  </a:lnTo>
                  <a:lnTo>
                    <a:pt x="2007235" y="23812"/>
                  </a:lnTo>
                  <a:lnTo>
                    <a:pt x="2011679" y="49847"/>
                  </a:lnTo>
                  <a:lnTo>
                    <a:pt x="2013267" y="81597"/>
                  </a:lnTo>
                  <a:lnTo>
                    <a:pt x="2011679" y="113347"/>
                  </a:lnTo>
                  <a:lnTo>
                    <a:pt x="2007235" y="139064"/>
                  </a:lnTo>
                  <a:lnTo>
                    <a:pt x="2000885" y="156527"/>
                  </a:lnTo>
                  <a:lnTo>
                    <a:pt x="1992947" y="163194"/>
                  </a:lnTo>
                  <a:lnTo>
                    <a:pt x="20319" y="163194"/>
                  </a:lnTo>
                </a:path>
              </a:pathLst>
            </a:custGeom>
            <a:ln w="12700">
              <a:solidFill>
                <a:srgbClr val="FFB8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51760" y="4761865"/>
              <a:ext cx="790892" cy="54864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43355" y="4524057"/>
              <a:ext cx="1207134" cy="84264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25040" y="4910137"/>
              <a:ext cx="237807" cy="119062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2105660" y="4742497"/>
              <a:ext cx="379095" cy="599440"/>
            </a:xfrm>
            <a:custGeom>
              <a:avLst/>
              <a:gdLst/>
              <a:ahLst/>
              <a:cxnLst/>
              <a:rect l="l" t="t" r="r" b="b"/>
              <a:pathLst>
                <a:path w="379094" h="599439">
                  <a:moveTo>
                    <a:pt x="104139" y="251777"/>
                  </a:moveTo>
                  <a:lnTo>
                    <a:pt x="0" y="251777"/>
                  </a:lnTo>
                  <a:lnTo>
                    <a:pt x="0" y="279717"/>
                  </a:lnTo>
                  <a:lnTo>
                    <a:pt x="2539" y="295275"/>
                  </a:lnTo>
                  <a:lnTo>
                    <a:pt x="10159" y="308927"/>
                  </a:lnTo>
                  <a:lnTo>
                    <a:pt x="21589" y="319722"/>
                  </a:lnTo>
                  <a:lnTo>
                    <a:pt x="36829" y="326707"/>
                  </a:lnTo>
                  <a:lnTo>
                    <a:pt x="36896" y="423862"/>
                  </a:lnTo>
                  <a:lnTo>
                    <a:pt x="39687" y="437197"/>
                  </a:lnTo>
                  <a:lnTo>
                    <a:pt x="47942" y="448309"/>
                  </a:lnTo>
                  <a:lnTo>
                    <a:pt x="60007" y="455612"/>
                  </a:lnTo>
                  <a:lnTo>
                    <a:pt x="74294" y="458152"/>
                  </a:lnTo>
                  <a:lnTo>
                    <a:pt x="141922" y="458152"/>
                  </a:lnTo>
                  <a:lnTo>
                    <a:pt x="148589" y="464502"/>
                  </a:lnTo>
                  <a:lnTo>
                    <a:pt x="148589" y="599122"/>
                  </a:lnTo>
                  <a:lnTo>
                    <a:pt x="178434" y="599122"/>
                  </a:lnTo>
                  <a:lnTo>
                    <a:pt x="178434" y="465137"/>
                  </a:lnTo>
                  <a:lnTo>
                    <a:pt x="175577" y="451484"/>
                  </a:lnTo>
                  <a:lnTo>
                    <a:pt x="167639" y="440372"/>
                  </a:lnTo>
                  <a:lnTo>
                    <a:pt x="155892" y="433069"/>
                  </a:lnTo>
                  <a:lnTo>
                    <a:pt x="141287" y="430212"/>
                  </a:lnTo>
                  <a:lnTo>
                    <a:pt x="73025" y="430212"/>
                  </a:lnTo>
                  <a:lnTo>
                    <a:pt x="66357" y="423862"/>
                  </a:lnTo>
                  <a:lnTo>
                    <a:pt x="66357" y="327025"/>
                  </a:lnTo>
                  <a:lnTo>
                    <a:pt x="81914" y="320039"/>
                  </a:lnTo>
                  <a:lnTo>
                    <a:pt x="93662" y="309244"/>
                  </a:lnTo>
                  <a:lnTo>
                    <a:pt x="101282" y="295592"/>
                  </a:lnTo>
                  <a:lnTo>
                    <a:pt x="104139" y="279717"/>
                  </a:lnTo>
                  <a:lnTo>
                    <a:pt x="104139" y="251777"/>
                  </a:lnTo>
                  <a:close/>
                </a:path>
                <a:path w="379094" h="599439">
                  <a:moveTo>
                    <a:pt x="31750" y="206375"/>
                  </a:moveTo>
                  <a:lnTo>
                    <a:pt x="19367" y="206375"/>
                  </a:lnTo>
                  <a:lnTo>
                    <a:pt x="14287" y="211137"/>
                  </a:lnTo>
                  <a:lnTo>
                    <a:pt x="14287" y="251777"/>
                  </a:lnTo>
                  <a:lnTo>
                    <a:pt x="36829" y="251777"/>
                  </a:lnTo>
                  <a:lnTo>
                    <a:pt x="36829" y="211137"/>
                  </a:lnTo>
                  <a:lnTo>
                    <a:pt x="31750" y="206375"/>
                  </a:lnTo>
                  <a:close/>
                </a:path>
                <a:path w="379094" h="599439">
                  <a:moveTo>
                    <a:pt x="84137" y="206375"/>
                  </a:moveTo>
                  <a:lnTo>
                    <a:pt x="72072" y="206375"/>
                  </a:lnTo>
                  <a:lnTo>
                    <a:pt x="66992" y="211137"/>
                  </a:lnTo>
                  <a:lnTo>
                    <a:pt x="66992" y="251777"/>
                  </a:lnTo>
                  <a:lnTo>
                    <a:pt x="89217" y="251777"/>
                  </a:lnTo>
                  <a:lnTo>
                    <a:pt x="89217" y="211137"/>
                  </a:lnTo>
                  <a:lnTo>
                    <a:pt x="84137" y="206375"/>
                  </a:lnTo>
                  <a:close/>
                </a:path>
                <a:path w="379094" h="599439">
                  <a:moveTo>
                    <a:pt x="372427" y="119062"/>
                  </a:moveTo>
                  <a:lnTo>
                    <a:pt x="103187" y="119062"/>
                  </a:lnTo>
                  <a:lnTo>
                    <a:pt x="96519" y="125094"/>
                  </a:lnTo>
                  <a:lnTo>
                    <a:pt x="96519" y="140652"/>
                  </a:lnTo>
                  <a:lnTo>
                    <a:pt x="103187" y="147002"/>
                  </a:lnTo>
                  <a:lnTo>
                    <a:pt x="372427" y="147002"/>
                  </a:lnTo>
                  <a:lnTo>
                    <a:pt x="379094" y="140652"/>
                  </a:lnTo>
                  <a:lnTo>
                    <a:pt x="379094" y="125094"/>
                  </a:lnTo>
                  <a:lnTo>
                    <a:pt x="372427" y="119062"/>
                  </a:lnTo>
                  <a:close/>
                </a:path>
                <a:path w="379094" h="599439">
                  <a:moveTo>
                    <a:pt x="181927" y="27304"/>
                  </a:moveTo>
                  <a:lnTo>
                    <a:pt x="157162" y="43814"/>
                  </a:lnTo>
                  <a:lnTo>
                    <a:pt x="138112" y="65404"/>
                  </a:lnTo>
                  <a:lnTo>
                    <a:pt x="125094" y="90804"/>
                  </a:lnTo>
                  <a:lnTo>
                    <a:pt x="119379" y="119062"/>
                  </a:lnTo>
                  <a:lnTo>
                    <a:pt x="356869" y="119062"/>
                  </a:lnTo>
                  <a:lnTo>
                    <a:pt x="355600" y="112077"/>
                  </a:lnTo>
                  <a:lnTo>
                    <a:pt x="229234" y="112077"/>
                  </a:lnTo>
                  <a:lnTo>
                    <a:pt x="237807" y="79057"/>
                  </a:lnTo>
                  <a:lnTo>
                    <a:pt x="225425" y="79057"/>
                  </a:lnTo>
                  <a:lnTo>
                    <a:pt x="225754" y="77152"/>
                  </a:lnTo>
                  <a:lnTo>
                    <a:pt x="197167" y="77152"/>
                  </a:lnTo>
                  <a:lnTo>
                    <a:pt x="194309" y="74929"/>
                  </a:lnTo>
                  <a:lnTo>
                    <a:pt x="181927" y="27304"/>
                  </a:lnTo>
                  <a:close/>
                </a:path>
                <a:path w="379094" h="599439">
                  <a:moveTo>
                    <a:pt x="260350" y="0"/>
                  </a:moveTo>
                  <a:lnTo>
                    <a:pt x="254000" y="0"/>
                  </a:lnTo>
                  <a:lnTo>
                    <a:pt x="254000" y="70484"/>
                  </a:lnTo>
                  <a:lnTo>
                    <a:pt x="229234" y="112077"/>
                  </a:lnTo>
                  <a:lnTo>
                    <a:pt x="355600" y="112077"/>
                  </a:lnTo>
                  <a:lnTo>
                    <a:pt x="342770" y="77152"/>
                  </a:lnTo>
                  <a:lnTo>
                    <a:pt x="273684" y="77152"/>
                  </a:lnTo>
                  <a:lnTo>
                    <a:pt x="269239" y="76200"/>
                  </a:lnTo>
                  <a:lnTo>
                    <a:pt x="266700" y="72389"/>
                  </a:lnTo>
                  <a:lnTo>
                    <a:pt x="267652" y="68579"/>
                  </a:lnTo>
                  <a:lnTo>
                    <a:pt x="274405" y="43814"/>
                  </a:lnTo>
                  <a:lnTo>
                    <a:pt x="281939" y="15875"/>
                  </a:lnTo>
                  <a:lnTo>
                    <a:pt x="278764" y="9525"/>
                  </a:lnTo>
                  <a:lnTo>
                    <a:pt x="274002" y="4444"/>
                  </a:lnTo>
                  <a:lnTo>
                    <a:pt x="267652" y="1269"/>
                  </a:lnTo>
                  <a:lnTo>
                    <a:pt x="260350" y="0"/>
                  </a:lnTo>
                  <a:close/>
                </a:path>
                <a:path w="379094" h="599439">
                  <a:moveTo>
                    <a:pt x="254000" y="0"/>
                  </a:moveTo>
                  <a:lnTo>
                    <a:pt x="215582" y="0"/>
                  </a:lnTo>
                  <a:lnTo>
                    <a:pt x="208279" y="1269"/>
                  </a:lnTo>
                  <a:lnTo>
                    <a:pt x="201929" y="4444"/>
                  </a:lnTo>
                  <a:lnTo>
                    <a:pt x="197167" y="9525"/>
                  </a:lnTo>
                  <a:lnTo>
                    <a:pt x="193992" y="15875"/>
                  </a:lnTo>
                  <a:lnTo>
                    <a:pt x="209232" y="71754"/>
                  </a:lnTo>
                  <a:lnTo>
                    <a:pt x="209232" y="72072"/>
                  </a:lnTo>
                  <a:lnTo>
                    <a:pt x="207009" y="75882"/>
                  </a:lnTo>
                  <a:lnTo>
                    <a:pt x="202247" y="77152"/>
                  </a:lnTo>
                  <a:lnTo>
                    <a:pt x="225754" y="77152"/>
                  </a:lnTo>
                  <a:lnTo>
                    <a:pt x="231457" y="44132"/>
                  </a:lnTo>
                  <a:lnTo>
                    <a:pt x="254000" y="44132"/>
                  </a:lnTo>
                  <a:lnTo>
                    <a:pt x="254000" y="0"/>
                  </a:lnTo>
                  <a:close/>
                </a:path>
                <a:path w="379094" h="599439">
                  <a:moveTo>
                    <a:pt x="294322" y="27304"/>
                  </a:moveTo>
                  <a:lnTo>
                    <a:pt x="282384" y="72389"/>
                  </a:lnTo>
                  <a:lnTo>
                    <a:pt x="281622" y="74929"/>
                  </a:lnTo>
                  <a:lnTo>
                    <a:pt x="278764" y="77152"/>
                  </a:lnTo>
                  <a:lnTo>
                    <a:pt x="342770" y="77152"/>
                  </a:lnTo>
                  <a:lnTo>
                    <a:pt x="338454" y="65404"/>
                  </a:lnTo>
                  <a:lnTo>
                    <a:pt x="294322" y="27304"/>
                  </a:lnTo>
                  <a:close/>
                </a:path>
                <a:path w="379094" h="599439">
                  <a:moveTo>
                    <a:pt x="254000" y="44132"/>
                  </a:moveTo>
                  <a:lnTo>
                    <a:pt x="249554" y="44132"/>
                  </a:lnTo>
                  <a:lnTo>
                    <a:pt x="241617" y="70484"/>
                  </a:lnTo>
                  <a:lnTo>
                    <a:pt x="254000" y="70484"/>
                  </a:lnTo>
                  <a:lnTo>
                    <a:pt x="254000" y="441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05660" y="5125720"/>
              <a:ext cx="133985" cy="155257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186940" y="5057140"/>
              <a:ext cx="394970" cy="224154"/>
            </a:xfrm>
            <a:custGeom>
              <a:avLst/>
              <a:gdLst/>
              <a:ahLst/>
              <a:cxnLst/>
              <a:rect l="l" t="t" r="r" b="b"/>
              <a:pathLst>
                <a:path w="394969" h="224154">
                  <a:moveTo>
                    <a:pt x="156527" y="0"/>
                  </a:moveTo>
                  <a:lnTo>
                    <a:pt x="106997" y="3810"/>
                  </a:lnTo>
                  <a:lnTo>
                    <a:pt x="58420" y="13970"/>
                  </a:lnTo>
                  <a:lnTo>
                    <a:pt x="0" y="34925"/>
                  </a:lnTo>
                  <a:lnTo>
                    <a:pt x="0" y="101600"/>
                  </a:lnTo>
                  <a:lnTo>
                    <a:pt x="60007" y="101600"/>
                  </a:lnTo>
                  <a:lnTo>
                    <a:pt x="80327" y="105410"/>
                  </a:lnTo>
                  <a:lnTo>
                    <a:pt x="96837" y="115887"/>
                  </a:lnTo>
                  <a:lnTo>
                    <a:pt x="107950" y="131445"/>
                  </a:lnTo>
                  <a:lnTo>
                    <a:pt x="112077" y="150495"/>
                  </a:lnTo>
                  <a:lnTo>
                    <a:pt x="112077" y="223837"/>
                  </a:lnTo>
                  <a:lnTo>
                    <a:pt x="394652" y="223837"/>
                  </a:lnTo>
                  <a:lnTo>
                    <a:pt x="394652" y="112077"/>
                  </a:lnTo>
                  <a:lnTo>
                    <a:pt x="380682" y="76200"/>
                  </a:lnTo>
                  <a:lnTo>
                    <a:pt x="344805" y="49847"/>
                  </a:lnTo>
                  <a:lnTo>
                    <a:pt x="285750" y="23495"/>
                  </a:lnTo>
                  <a:lnTo>
                    <a:pt x="230822" y="7937"/>
                  </a:lnTo>
                  <a:lnTo>
                    <a:pt x="181610" y="952"/>
                  </a:lnTo>
                  <a:lnTo>
                    <a:pt x="1565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1593850" y="4692650"/>
            <a:ext cx="2921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5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600" b="1" spc="6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600" b="1" spc="80" dirty="0">
                <a:solidFill>
                  <a:srgbClr val="FFFFFF"/>
                </a:solidFill>
                <a:latin typeface="Calibri"/>
                <a:cs typeface="Calibri"/>
              </a:rPr>
              <a:t>AD</a:t>
            </a:r>
            <a:r>
              <a:rPr sz="600" b="1" spc="9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351404" y="5111432"/>
            <a:ext cx="1022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4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997200" y="5038407"/>
            <a:ext cx="27813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35" dirty="0">
                <a:latin typeface="Calibri"/>
                <a:cs typeface="Calibri"/>
              </a:rPr>
              <a:t>|</a:t>
            </a:r>
            <a:r>
              <a:rPr sz="600" b="1" spc="40" dirty="0">
                <a:latin typeface="Calibri"/>
                <a:cs typeface="Calibri"/>
              </a:rPr>
              <a:t>|</a:t>
            </a:r>
            <a:r>
              <a:rPr sz="600" b="1" spc="15" dirty="0">
                <a:latin typeface="Calibri"/>
                <a:cs typeface="Calibri"/>
              </a:rPr>
              <a:t> </a:t>
            </a:r>
            <a:r>
              <a:rPr sz="600" b="1" spc="-5" dirty="0">
                <a:latin typeface="Calibri"/>
                <a:cs typeface="Calibri"/>
              </a:rPr>
              <a:t>X</a:t>
            </a:r>
            <a:r>
              <a:rPr sz="600" b="1" spc="25" dirty="0">
                <a:latin typeface="Calibri"/>
                <a:cs typeface="Calibri"/>
              </a:rPr>
              <a:t>M</a:t>
            </a:r>
            <a:r>
              <a:rPr sz="600" b="1" spc="35" dirty="0">
                <a:latin typeface="Calibri"/>
                <a:cs typeface="Calibri"/>
              </a:rPr>
              <a:t>L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1354137" y="5397500"/>
            <a:ext cx="989330" cy="375920"/>
            <a:chOff x="1354137" y="5397500"/>
            <a:chExt cx="989330" cy="375920"/>
          </a:xfrm>
        </p:grpSpPr>
        <p:sp>
          <p:nvSpPr>
            <p:cNvPr id="30" name="object 30"/>
            <p:cNvSpPr/>
            <p:nvPr/>
          </p:nvSpPr>
          <p:spPr>
            <a:xfrm>
              <a:off x="1668779" y="5405437"/>
              <a:ext cx="403860" cy="360045"/>
            </a:xfrm>
            <a:custGeom>
              <a:avLst/>
              <a:gdLst/>
              <a:ahLst/>
              <a:cxnLst/>
              <a:rect l="l" t="t" r="r" b="b"/>
              <a:pathLst>
                <a:path w="403860" h="360045">
                  <a:moveTo>
                    <a:pt x="0" y="359727"/>
                  </a:moveTo>
                  <a:lnTo>
                    <a:pt x="403859" y="359727"/>
                  </a:lnTo>
                  <a:lnTo>
                    <a:pt x="403859" y="0"/>
                  </a:lnTo>
                  <a:lnTo>
                    <a:pt x="0" y="0"/>
                  </a:lnTo>
                  <a:lnTo>
                    <a:pt x="0" y="359727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354137" y="5556885"/>
              <a:ext cx="989330" cy="85725"/>
            </a:xfrm>
            <a:custGeom>
              <a:avLst/>
              <a:gdLst/>
              <a:ahLst/>
              <a:cxnLst/>
              <a:rect l="l" t="t" r="r" b="b"/>
              <a:pathLst>
                <a:path w="989330" h="85725">
                  <a:moveTo>
                    <a:pt x="178117" y="0"/>
                  </a:moveTo>
                  <a:lnTo>
                    <a:pt x="178117" y="28574"/>
                  </a:lnTo>
                  <a:lnTo>
                    <a:pt x="0" y="28574"/>
                  </a:lnTo>
                  <a:lnTo>
                    <a:pt x="0" y="57149"/>
                  </a:lnTo>
                  <a:lnTo>
                    <a:pt x="178117" y="57149"/>
                  </a:lnTo>
                  <a:lnTo>
                    <a:pt x="178117" y="85724"/>
                  </a:lnTo>
                  <a:lnTo>
                    <a:pt x="263842" y="42862"/>
                  </a:lnTo>
                  <a:lnTo>
                    <a:pt x="178117" y="0"/>
                  </a:lnTo>
                  <a:close/>
                </a:path>
                <a:path w="989330" h="85725">
                  <a:moveTo>
                    <a:pt x="903605" y="0"/>
                  </a:moveTo>
                  <a:lnTo>
                    <a:pt x="903605" y="28574"/>
                  </a:lnTo>
                  <a:lnTo>
                    <a:pt x="728344" y="28574"/>
                  </a:lnTo>
                  <a:lnTo>
                    <a:pt x="728344" y="57149"/>
                  </a:lnTo>
                  <a:lnTo>
                    <a:pt x="903605" y="57149"/>
                  </a:lnTo>
                  <a:lnTo>
                    <a:pt x="903605" y="85724"/>
                  </a:lnTo>
                  <a:lnTo>
                    <a:pt x="989330" y="42862"/>
                  </a:lnTo>
                  <a:lnTo>
                    <a:pt x="90360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1812925" y="5465127"/>
            <a:ext cx="12128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65" dirty="0">
                <a:latin typeface="Calibri"/>
                <a:cs typeface="Calibri"/>
              </a:rPr>
              <a:t>H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5507037" y="5817870"/>
            <a:ext cx="990600" cy="374015"/>
            <a:chOff x="5507037" y="5817870"/>
            <a:chExt cx="990600" cy="374015"/>
          </a:xfrm>
        </p:grpSpPr>
        <p:sp>
          <p:nvSpPr>
            <p:cNvPr id="34" name="object 34"/>
            <p:cNvSpPr/>
            <p:nvPr/>
          </p:nvSpPr>
          <p:spPr>
            <a:xfrm>
              <a:off x="5821679" y="5825807"/>
              <a:ext cx="403860" cy="358140"/>
            </a:xfrm>
            <a:custGeom>
              <a:avLst/>
              <a:gdLst/>
              <a:ahLst/>
              <a:cxnLst/>
              <a:rect l="l" t="t" r="r" b="b"/>
              <a:pathLst>
                <a:path w="403860" h="358139">
                  <a:moveTo>
                    <a:pt x="0" y="358139"/>
                  </a:moveTo>
                  <a:lnTo>
                    <a:pt x="403860" y="358139"/>
                  </a:lnTo>
                  <a:lnTo>
                    <a:pt x="403860" y="0"/>
                  </a:lnTo>
                  <a:lnTo>
                    <a:pt x="0" y="0"/>
                  </a:lnTo>
                  <a:lnTo>
                    <a:pt x="0" y="358139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507037" y="5977255"/>
              <a:ext cx="990600" cy="85725"/>
            </a:xfrm>
            <a:custGeom>
              <a:avLst/>
              <a:gdLst/>
              <a:ahLst/>
              <a:cxnLst/>
              <a:rect l="l" t="t" r="r" b="b"/>
              <a:pathLst>
                <a:path w="990600" h="85725">
                  <a:moveTo>
                    <a:pt x="178117" y="0"/>
                  </a:moveTo>
                  <a:lnTo>
                    <a:pt x="178117" y="28575"/>
                  </a:lnTo>
                  <a:lnTo>
                    <a:pt x="0" y="28575"/>
                  </a:lnTo>
                  <a:lnTo>
                    <a:pt x="0" y="57150"/>
                  </a:lnTo>
                  <a:lnTo>
                    <a:pt x="178117" y="57150"/>
                  </a:lnTo>
                  <a:lnTo>
                    <a:pt x="178117" y="85725"/>
                  </a:lnTo>
                  <a:lnTo>
                    <a:pt x="263842" y="42862"/>
                  </a:lnTo>
                  <a:lnTo>
                    <a:pt x="178117" y="0"/>
                  </a:lnTo>
                  <a:close/>
                </a:path>
                <a:path w="990600" h="85725">
                  <a:moveTo>
                    <a:pt x="904875" y="0"/>
                  </a:moveTo>
                  <a:lnTo>
                    <a:pt x="904875" y="28575"/>
                  </a:lnTo>
                  <a:lnTo>
                    <a:pt x="729932" y="28575"/>
                  </a:lnTo>
                  <a:lnTo>
                    <a:pt x="729932" y="57150"/>
                  </a:lnTo>
                  <a:lnTo>
                    <a:pt x="904875" y="57150"/>
                  </a:lnTo>
                  <a:lnTo>
                    <a:pt x="904875" y="85725"/>
                  </a:lnTo>
                  <a:lnTo>
                    <a:pt x="990600" y="42862"/>
                  </a:lnTo>
                  <a:lnTo>
                    <a:pt x="90487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5967729" y="5884227"/>
            <a:ext cx="12128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65" dirty="0">
                <a:latin typeface="Calibri"/>
                <a:cs typeface="Calibri"/>
              </a:rPr>
              <a:t>H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4283709" y="5895657"/>
            <a:ext cx="380365" cy="297815"/>
            <a:chOff x="4283709" y="5895657"/>
            <a:chExt cx="380365" cy="297815"/>
          </a:xfrm>
        </p:grpSpPr>
        <p:sp>
          <p:nvSpPr>
            <p:cNvPr id="38" name="object 38"/>
            <p:cNvSpPr/>
            <p:nvPr/>
          </p:nvSpPr>
          <p:spPr>
            <a:xfrm>
              <a:off x="4291647" y="5903595"/>
              <a:ext cx="364490" cy="281940"/>
            </a:xfrm>
            <a:custGeom>
              <a:avLst/>
              <a:gdLst/>
              <a:ahLst/>
              <a:cxnLst/>
              <a:rect l="l" t="t" r="r" b="b"/>
              <a:pathLst>
                <a:path w="364489" h="281939">
                  <a:moveTo>
                    <a:pt x="182244" y="0"/>
                  </a:moveTo>
                  <a:lnTo>
                    <a:pt x="133667" y="5079"/>
                  </a:lnTo>
                  <a:lnTo>
                    <a:pt x="90169" y="19367"/>
                  </a:lnTo>
                  <a:lnTo>
                    <a:pt x="53339" y="41274"/>
                  </a:lnTo>
                  <a:lnTo>
                    <a:pt x="24764" y="69849"/>
                  </a:lnTo>
                  <a:lnTo>
                    <a:pt x="6350" y="103504"/>
                  </a:lnTo>
                  <a:lnTo>
                    <a:pt x="0" y="140969"/>
                  </a:lnTo>
                  <a:lnTo>
                    <a:pt x="6350" y="178434"/>
                  </a:lnTo>
                  <a:lnTo>
                    <a:pt x="24764" y="212089"/>
                  </a:lnTo>
                  <a:lnTo>
                    <a:pt x="53339" y="240664"/>
                  </a:lnTo>
                  <a:lnTo>
                    <a:pt x="90169" y="262572"/>
                  </a:lnTo>
                  <a:lnTo>
                    <a:pt x="133667" y="276859"/>
                  </a:lnTo>
                  <a:lnTo>
                    <a:pt x="182244" y="281939"/>
                  </a:lnTo>
                  <a:lnTo>
                    <a:pt x="230504" y="276859"/>
                  </a:lnTo>
                  <a:lnTo>
                    <a:pt x="274002" y="262572"/>
                  </a:lnTo>
                  <a:lnTo>
                    <a:pt x="310832" y="240664"/>
                  </a:lnTo>
                  <a:lnTo>
                    <a:pt x="339407" y="212089"/>
                  </a:lnTo>
                  <a:lnTo>
                    <a:pt x="357822" y="178434"/>
                  </a:lnTo>
                  <a:lnTo>
                    <a:pt x="364172" y="140969"/>
                  </a:lnTo>
                  <a:lnTo>
                    <a:pt x="357822" y="103504"/>
                  </a:lnTo>
                  <a:lnTo>
                    <a:pt x="339407" y="69849"/>
                  </a:lnTo>
                  <a:lnTo>
                    <a:pt x="310832" y="41274"/>
                  </a:lnTo>
                  <a:lnTo>
                    <a:pt x="274002" y="19367"/>
                  </a:lnTo>
                  <a:lnTo>
                    <a:pt x="230504" y="5079"/>
                  </a:lnTo>
                  <a:lnTo>
                    <a:pt x="18224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291647" y="5903595"/>
              <a:ext cx="364490" cy="281940"/>
            </a:xfrm>
            <a:custGeom>
              <a:avLst/>
              <a:gdLst/>
              <a:ahLst/>
              <a:cxnLst/>
              <a:rect l="l" t="t" r="r" b="b"/>
              <a:pathLst>
                <a:path w="364489" h="281939">
                  <a:moveTo>
                    <a:pt x="0" y="140969"/>
                  </a:moveTo>
                  <a:lnTo>
                    <a:pt x="24764" y="69849"/>
                  </a:lnTo>
                  <a:lnTo>
                    <a:pt x="53339" y="41274"/>
                  </a:lnTo>
                  <a:lnTo>
                    <a:pt x="90169" y="19367"/>
                  </a:lnTo>
                  <a:lnTo>
                    <a:pt x="133667" y="5079"/>
                  </a:lnTo>
                  <a:lnTo>
                    <a:pt x="182244" y="0"/>
                  </a:lnTo>
                  <a:lnTo>
                    <a:pt x="230504" y="5079"/>
                  </a:lnTo>
                  <a:lnTo>
                    <a:pt x="274002" y="19367"/>
                  </a:lnTo>
                  <a:lnTo>
                    <a:pt x="310832" y="41274"/>
                  </a:lnTo>
                  <a:lnTo>
                    <a:pt x="339407" y="69849"/>
                  </a:lnTo>
                  <a:lnTo>
                    <a:pt x="357822" y="103504"/>
                  </a:lnTo>
                  <a:lnTo>
                    <a:pt x="364172" y="140969"/>
                  </a:lnTo>
                  <a:lnTo>
                    <a:pt x="357822" y="178434"/>
                  </a:lnTo>
                  <a:lnTo>
                    <a:pt x="339407" y="212089"/>
                  </a:lnTo>
                  <a:lnTo>
                    <a:pt x="310832" y="240664"/>
                  </a:lnTo>
                  <a:lnTo>
                    <a:pt x="274002" y="262572"/>
                  </a:lnTo>
                  <a:lnTo>
                    <a:pt x="230504" y="276859"/>
                  </a:lnTo>
                  <a:lnTo>
                    <a:pt x="182244" y="281939"/>
                  </a:lnTo>
                  <a:lnTo>
                    <a:pt x="133667" y="276859"/>
                  </a:lnTo>
                  <a:lnTo>
                    <a:pt x="90169" y="262572"/>
                  </a:lnTo>
                  <a:lnTo>
                    <a:pt x="53339" y="240664"/>
                  </a:lnTo>
                  <a:lnTo>
                    <a:pt x="24764" y="212089"/>
                  </a:lnTo>
                  <a:lnTo>
                    <a:pt x="6350" y="178434"/>
                  </a:lnTo>
                  <a:lnTo>
                    <a:pt x="0" y="140969"/>
                  </a:lnTo>
                </a:path>
              </a:pathLst>
            </a:custGeom>
            <a:ln w="158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4368165" y="5394642"/>
            <a:ext cx="1129665" cy="835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1750" algn="r">
              <a:lnSpc>
                <a:spcPts val="715"/>
              </a:lnSpc>
              <a:spcBef>
                <a:spcPts val="100"/>
              </a:spcBef>
            </a:pPr>
            <a:r>
              <a:rPr sz="600" spc="30" dirty="0">
                <a:latin typeface="Calibri"/>
                <a:cs typeface="Calibri"/>
              </a:rPr>
              <a:t>=XML</a:t>
            </a:r>
            <a:endParaRPr sz="600">
              <a:latin typeface="Calibri"/>
              <a:cs typeface="Calibri"/>
            </a:endParaRPr>
          </a:p>
          <a:p>
            <a:pPr marL="370840" marR="32384" indent="270510">
              <a:lnSpc>
                <a:spcPts val="680"/>
              </a:lnSpc>
              <a:spcBef>
                <a:spcPts val="50"/>
              </a:spcBef>
            </a:pPr>
            <a:r>
              <a:rPr sz="600" b="1" i="1" spc="25" dirty="0">
                <a:latin typeface="Arial"/>
                <a:cs typeface="Arial"/>
              </a:rPr>
              <a:t>(E</a:t>
            </a:r>
            <a:r>
              <a:rPr sz="600" b="1" i="1" spc="30" dirty="0">
                <a:latin typeface="Arial"/>
                <a:cs typeface="Arial"/>
              </a:rPr>
              <a:t>x</a:t>
            </a:r>
            <a:r>
              <a:rPr sz="600" b="1" i="1" spc="15" dirty="0">
                <a:latin typeface="Arial"/>
                <a:cs typeface="Arial"/>
              </a:rPr>
              <a:t>t</a:t>
            </a:r>
            <a:r>
              <a:rPr sz="600" b="1" i="1" spc="30" dirty="0">
                <a:latin typeface="Arial"/>
                <a:cs typeface="Arial"/>
              </a:rPr>
              <a:t>e</a:t>
            </a:r>
            <a:r>
              <a:rPr sz="600" b="1" i="1" spc="35" dirty="0">
                <a:latin typeface="Arial"/>
                <a:cs typeface="Arial"/>
              </a:rPr>
              <a:t>n</a:t>
            </a:r>
            <a:r>
              <a:rPr sz="600" b="1" i="1" spc="25" dirty="0">
                <a:latin typeface="Arial"/>
                <a:cs typeface="Arial"/>
              </a:rPr>
              <a:t>s</a:t>
            </a:r>
            <a:r>
              <a:rPr sz="600" b="1" i="1" spc="15" dirty="0">
                <a:latin typeface="Arial"/>
                <a:cs typeface="Arial"/>
              </a:rPr>
              <a:t>i</a:t>
            </a:r>
            <a:r>
              <a:rPr sz="600" b="1" i="1" spc="30" dirty="0">
                <a:latin typeface="Arial"/>
                <a:cs typeface="Arial"/>
              </a:rPr>
              <a:t>b</a:t>
            </a:r>
            <a:r>
              <a:rPr sz="600" b="1" i="1" spc="15" dirty="0">
                <a:latin typeface="Arial"/>
                <a:cs typeface="Arial"/>
              </a:rPr>
              <a:t>l</a:t>
            </a:r>
            <a:r>
              <a:rPr sz="600" b="1" i="1" spc="25" dirty="0">
                <a:latin typeface="Arial"/>
                <a:cs typeface="Arial"/>
              </a:rPr>
              <a:t>e </a:t>
            </a:r>
            <a:r>
              <a:rPr sz="600" b="1" i="1" spc="15" dirty="0">
                <a:latin typeface="Arial"/>
                <a:cs typeface="Arial"/>
              </a:rPr>
              <a:t> </a:t>
            </a:r>
            <a:r>
              <a:rPr sz="600" b="1" i="1" spc="30" dirty="0">
                <a:latin typeface="Arial"/>
                <a:cs typeface="Arial"/>
              </a:rPr>
              <a:t>Markup</a:t>
            </a:r>
            <a:r>
              <a:rPr sz="600" b="1" i="1" spc="-25" dirty="0">
                <a:latin typeface="Arial"/>
                <a:cs typeface="Arial"/>
              </a:rPr>
              <a:t> </a:t>
            </a:r>
            <a:r>
              <a:rPr sz="600" b="1" i="1" spc="30" dirty="0">
                <a:latin typeface="Arial"/>
                <a:cs typeface="Arial"/>
              </a:rPr>
              <a:t>Language</a:t>
            </a:r>
            <a:endParaRPr sz="600">
              <a:latin typeface="Arial"/>
              <a:cs typeface="Arial"/>
            </a:endParaRPr>
          </a:p>
          <a:p>
            <a:pPr marL="395605">
              <a:lnSpc>
                <a:spcPts val="665"/>
              </a:lnSpc>
            </a:pPr>
            <a:r>
              <a:rPr sz="600" b="1" i="1" spc="20" dirty="0">
                <a:latin typeface="Arial"/>
                <a:cs typeface="Arial"/>
              </a:rPr>
              <a:t>-</a:t>
            </a:r>
            <a:r>
              <a:rPr sz="600" b="1" i="1" spc="-20" dirty="0">
                <a:latin typeface="Arial"/>
                <a:cs typeface="Arial"/>
              </a:rPr>
              <a:t> </a:t>
            </a:r>
            <a:r>
              <a:rPr sz="600" i="1" spc="55" dirty="0">
                <a:latin typeface="Calibri"/>
                <a:cs typeface="Calibri"/>
              </a:rPr>
              <a:t>δομημένη</a:t>
            </a:r>
            <a:r>
              <a:rPr sz="600" i="1" spc="-10" dirty="0">
                <a:latin typeface="Calibri"/>
                <a:cs typeface="Calibri"/>
              </a:rPr>
              <a:t> </a:t>
            </a:r>
            <a:r>
              <a:rPr sz="600" i="1" spc="60" dirty="0">
                <a:latin typeface="Calibri"/>
                <a:cs typeface="Calibri"/>
              </a:rPr>
              <a:t>μορφή</a:t>
            </a:r>
            <a:endParaRPr sz="600">
              <a:latin typeface="Calibri"/>
              <a:cs typeface="Calibri"/>
            </a:endParaRPr>
          </a:p>
          <a:p>
            <a:pPr marL="594360" marR="31115" indent="52705">
              <a:lnSpc>
                <a:spcPts val="720"/>
              </a:lnSpc>
              <a:spcBef>
                <a:spcPts val="20"/>
              </a:spcBef>
            </a:pPr>
            <a:r>
              <a:rPr sz="600" i="1" spc="65" dirty="0">
                <a:latin typeface="Calibri"/>
                <a:cs typeface="Calibri"/>
              </a:rPr>
              <a:t>α</a:t>
            </a:r>
            <a:r>
              <a:rPr sz="600" i="1" spc="45" dirty="0">
                <a:latin typeface="Calibri"/>
                <a:cs typeface="Calibri"/>
              </a:rPr>
              <a:t>ντ</a:t>
            </a:r>
            <a:r>
              <a:rPr sz="600" i="1" spc="65" dirty="0">
                <a:latin typeface="Calibri"/>
                <a:cs typeface="Calibri"/>
              </a:rPr>
              <a:t>α</a:t>
            </a:r>
            <a:r>
              <a:rPr sz="600" i="1" spc="50" dirty="0">
                <a:latin typeface="Calibri"/>
                <a:cs typeface="Calibri"/>
              </a:rPr>
              <a:t>λλ</a:t>
            </a:r>
            <a:r>
              <a:rPr sz="600" i="1" spc="65" dirty="0">
                <a:latin typeface="Calibri"/>
                <a:cs typeface="Calibri"/>
              </a:rPr>
              <a:t>α</a:t>
            </a:r>
            <a:r>
              <a:rPr sz="600" i="1" spc="40" dirty="0">
                <a:latin typeface="Calibri"/>
                <a:cs typeface="Calibri"/>
              </a:rPr>
              <a:t>γής </a:t>
            </a:r>
            <a:r>
              <a:rPr sz="600" i="1" spc="20" dirty="0">
                <a:latin typeface="Calibri"/>
                <a:cs typeface="Calibri"/>
              </a:rPr>
              <a:t> </a:t>
            </a:r>
            <a:r>
              <a:rPr sz="600" i="1" spc="60" dirty="0">
                <a:latin typeface="Calibri"/>
                <a:cs typeface="Calibri"/>
              </a:rPr>
              <a:t>δ</a:t>
            </a:r>
            <a:r>
              <a:rPr sz="600" i="1" spc="50" dirty="0">
                <a:latin typeface="Calibri"/>
                <a:cs typeface="Calibri"/>
              </a:rPr>
              <a:t>ε</a:t>
            </a:r>
            <a:r>
              <a:rPr sz="600" i="1" spc="60" dirty="0">
                <a:latin typeface="Calibri"/>
                <a:cs typeface="Calibri"/>
              </a:rPr>
              <a:t>δ</a:t>
            </a:r>
            <a:r>
              <a:rPr sz="600" i="1" spc="55" dirty="0">
                <a:latin typeface="Calibri"/>
                <a:cs typeface="Calibri"/>
              </a:rPr>
              <a:t>ομ</a:t>
            </a:r>
            <a:r>
              <a:rPr sz="600" i="1" spc="50" dirty="0">
                <a:latin typeface="Calibri"/>
                <a:cs typeface="Calibri"/>
              </a:rPr>
              <a:t>έν</a:t>
            </a:r>
            <a:r>
              <a:rPr sz="600" i="1" spc="75" dirty="0">
                <a:latin typeface="Calibri"/>
                <a:cs typeface="Calibri"/>
              </a:rPr>
              <a:t>ω</a:t>
            </a:r>
            <a:r>
              <a:rPr sz="600" i="1" spc="50" dirty="0">
                <a:latin typeface="Calibri"/>
                <a:cs typeface="Calibri"/>
              </a:rPr>
              <a:t>ν</a:t>
            </a:r>
            <a:r>
              <a:rPr sz="600" i="1" spc="55" dirty="0">
                <a:latin typeface="Calibri"/>
                <a:cs typeface="Calibri"/>
              </a:rPr>
              <a:t>n</a:t>
            </a:r>
            <a:r>
              <a:rPr sz="600" b="1" i="1" spc="20" dirty="0">
                <a:latin typeface="Arial"/>
                <a:cs typeface="Arial"/>
              </a:rPr>
              <a:t>)</a:t>
            </a:r>
            <a:endParaRPr sz="600">
              <a:latin typeface="Arial"/>
              <a:cs typeface="Arial"/>
            </a:endParaRPr>
          </a:p>
          <a:p>
            <a:pPr marL="38100">
              <a:lnSpc>
                <a:spcPts val="755"/>
              </a:lnSpc>
              <a:tabLst>
                <a:tab pos="577215" algn="l"/>
              </a:tabLst>
            </a:pPr>
            <a:r>
              <a:rPr sz="1875" baseline="-35555" dirty="0">
                <a:solidFill>
                  <a:srgbClr val="FFFFFF"/>
                </a:solidFill>
                <a:latin typeface="Arial Black"/>
                <a:cs typeface="Arial Black"/>
              </a:rPr>
              <a:t>1	</a:t>
            </a:r>
            <a:r>
              <a:rPr sz="600" i="1" spc="40" dirty="0">
                <a:latin typeface="Calibri"/>
                <a:cs typeface="Calibri"/>
              </a:rPr>
              <a:t>"</a:t>
            </a:r>
            <a:r>
              <a:rPr sz="600" i="1" spc="95" dirty="0">
                <a:latin typeface="Calibri"/>
                <a:cs typeface="Calibri"/>
              </a:rPr>
              <a:t>Μ</a:t>
            </a:r>
            <a:r>
              <a:rPr sz="600" i="1" spc="55" dirty="0">
                <a:latin typeface="Calibri"/>
                <a:cs typeface="Calibri"/>
              </a:rPr>
              <a:t>ε</a:t>
            </a:r>
            <a:r>
              <a:rPr sz="600" i="1" spc="30" dirty="0">
                <a:latin typeface="Calibri"/>
                <a:cs typeface="Calibri"/>
              </a:rPr>
              <a:t>ι</a:t>
            </a:r>
            <a:r>
              <a:rPr sz="600" i="1" spc="65" dirty="0">
                <a:latin typeface="Calibri"/>
                <a:cs typeface="Calibri"/>
              </a:rPr>
              <a:t>ώσ</a:t>
            </a:r>
            <a:r>
              <a:rPr sz="600" i="1" spc="45" dirty="0">
                <a:latin typeface="Calibri"/>
                <a:cs typeface="Calibri"/>
              </a:rPr>
              <a:t>τ</a:t>
            </a:r>
            <a:r>
              <a:rPr sz="600" i="1" spc="55" dirty="0">
                <a:latin typeface="Calibri"/>
                <a:cs typeface="Calibri"/>
              </a:rPr>
              <a:t>ε</a:t>
            </a:r>
            <a:r>
              <a:rPr sz="600" i="1" spc="20" dirty="0">
                <a:latin typeface="Calibri"/>
                <a:cs typeface="Calibri"/>
              </a:rPr>
              <a:t> </a:t>
            </a:r>
            <a:r>
              <a:rPr sz="600" i="1" spc="35" dirty="0">
                <a:latin typeface="Calibri"/>
                <a:cs typeface="Calibri"/>
              </a:rPr>
              <a:t>τ</a:t>
            </a:r>
            <a:r>
              <a:rPr sz="600" i="1" spc="45" dirty="0">
                <a:latin typeface="Calibri"/>
                <a:cs typeface="Calibri"/>
              </a:rPr>
              <a:t>η</a:t>
            </a:r>
            <a:r>
              <a:rPr sz="600" i="1" spc="50" dirty="0">
                <a:latin typeface="Calibri"/>
                <a:cs typeface="Calibri"/>
              </a:rPr>
              <a:t>ν</a:t>
            </a:r>
            <a:endParaRPr sz="600">
              <a:latin typeface="Calibri"/>
              <a:cs typeface="Calibri"/>
            </a:endParaRPr>
          </a:p>
          <a:p>
            <a:pPr marL="384810">
              <a:lnSpc>
                <a:spcPts val="655"/>
              </a:lnSpc>
            </a:pPr>
            <a:r>
              <a:rPr sz="600" i="1" spc="40" dirty="0">
                <a:latin typeface="Calibri"/>
                <a:cs typeface="Calibri"/>
              </a:rPr>
              <a:t>εξουσία/δυνατότητ</a:t>
            </a:r>
            <a:endParaRPr sz="600">
              <a:latin typeface="Calibri"/>
              <a:cs typeface="Calibri"/>
            </a:endParaRPr>
          </a:p>
          <a:p>
            <a:pPr marL="447040">
              <a:lnSpc>
                <a:spcPts val="720"/>
              </a:lnSpc>
            </a:pPr>
            <a:r>
              <a:rPr sz="600" i="1" spc="65" dirty="0">
                <a:latin typeface="Calibri"/>
                <a:cs typeface="Calibri"/>
              </a:rPr>
              <a:t>α</a:t>
            </a:r>
            <a:r>
              <a:rPr sz="600" i="1" spc="-25" dirty="0">
                <a:latin typeface="Calibri"/>
                <a:cs typeface="Calibri"/>
              </a:rPr>
              <a:t> </a:t>
            </a:r>
            <a:r>
              <a:rPr sz="600" spc="45" dirty="0">
                <a:latin typeface="Calibri"/>
                <a:cs typeface="Calibri"/>
              </a:rPr>
              <a:t>της</a:t>
            </a:r>
            <a:r>
              <a:rPr sz="600" spc="-20" dirty="0">
                <a:latin typeface="Calibri"/>
                <a:cs typeface="Calibri"/>
              </a:rPr>
              <a:t> </a:t>
            </a:r>
            <a:r>
              <a:rPr sz="600" spc="40" dirty="0">
                <a:latin typeface="Calibri"/>
                <a:cs typeface="Calibri"/>
              </a:rPr>
              <a:t>γεννήτριας"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4286567" y="6374129"/>
            <a:ext cx="381635" cy="297815"/>
            <a:chOff x="4286567" y="6374129"/>
            <a:chExt cx="381635" cy="297815"/>
          </a:xfrm>
        </p:grpSpPr>
        <p:sp>
          <p:nvSpPr>
            <p:cNvPr id="42" name="object 42"/>
            <p:cNvSpPr/>
            <p:nvPr/>
          </p:nvSpPr>
          <p:spPr>
            <a:xfrm>
              <a:off x="4294504" y="6382067"/>
              <a:ext cx="365760" cy="281940"/>
            </a:xfrm>
            <a:custGeom>
              <a:avLst/>
              <a:gdLst/>
              <a:ahLst/>
              <a:cxnLst/>
              <a:rect l="l" t="t" r="r" b="b"/>
              <a:pathLst>
                <a:path w="365760" h="281940">
                  <a:moveTo>
                    <a:pt x="182880" y="0"/>
                  </a:moveTo>
                  <a:lnTo>
                    <a:pt x="134302" y="5080"/>
                  </a:lnTo>
                  <a:lnTo>
                    <a:pt x="90487" y="19367"/>
                  </a:lnTo>
                  <a:lnTo>
                    <a:pt x="53657" y="41275"/>
                  </a:lnTo>
                  <a:lnTo>
                    <a:pt x="25082" y="69850"/>
                  </a:lnTo>
                  <a:lnTo>
                    <a:pt x="6667" y="103505"/>
                  </a:lnTo>
                  <a:lnTo>
                    <a:pt x="0" y="140970"/>
                  </a:lnTo>
                  <a:lnTo>
                    <a:pt x="6667" y="178435"/>
                  </a:lnTo>
                  <a:lnTo>
                    <a:pt x="25082" y="212090"/>
                  </a:lnTo>
                  <a:lnTo>
                    <a:pt x="53657" y="240665"/>
                  </a:lnTo>
                  <a:lnTo>
                    <a:pt x="90487" y="262572"/>
                  </a:lnTo>
                  <a:lnTo>
                    <a:pt x="134302" y="276860"/>
                  </a:lnTo>
                  <a:lnTo>
                    <a:pt x="182880" y="281940"/>
                  </a:lnTo>
                  <a:lnTo>
                    <a:pt x="231457" y="276860"/>
                  </a:lnTo>
                  <a:lnTo>
                    <a:pt x="275272" y="262572"/>
                  </a:lnTo>
                  <a:lnTo>
                    <a:pt x="312102" y="240665"/>
                  </a:lnTo>
                  <a:lnTo>
                    <a:pt x="340677" y="212090"/>
                  </a:lnTo>
                  <a:lnTo>
                    <a:pt x="359092" y="178435"/>
                  </a:lnTo>
                  <a:lnTo>
                    <a:pt x="365760" y="140970"/>
                  </a:lnTo>
                  <a:lnTo>
                    <a:pt x="359092" y="103505"/>
                  </a:lnTo>
                  <a:lnTo>
                    <a:pt x="340677" y="69850"/>
                  </a:lnTo>
                  <a:lnTo>
                    <a:pt x="312102" y="41275"/>
                  </a:lnTo>
                  <a:lnTo>
                    <a:pt x="275272" y="19367"/>
                  </a:lnTo>
                  <a:lnTo>
                    <a:pt x="231457" y="508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294504" y="6382067"/>
              <a:ext cx="365760" cy="281940"/>
            </a:xfrm>
            <a:custGeom>
              <a:avLst/>
              <a:gdLst/>
              <a:ahLst/>
              <a:cxnLst/>
              <a:rect l="l" t="t" r="r" b="b"/>
              <a:pathLst>
                <a:path w="365760" h="281940">
                  <a:moveTo>
                    <a:pt x="0" y="140970"/>
                  </a:moveTo>
                  <a:lnTo>
                    <a:pt x="25082" y="69850"/>
                  </a:lnTo>
                  <a:lnTo>
                    <a:pt x="53657" y="41275"/>
                  </a:lnTo>
                  <a:lnTo>
                    <a:pt x="90487" y="19367"/>
                  </a:lnTo>
                  <a:lnTo>
                    <a:pt x="134302" y="5080"/>
                  </a:lnTo>
                  <a:lnTo>
                    <a:pt x="182880" y="0"/>
                  </a:lnTo>
                  <a:lnTo>
                    <a:pt x="231457" y="5080"/>
                  </a:lnTo>
                  <a:lnTo>
                    <a:pt x="275272" y="19367"/>
                  </a:lnTo>
                  <a:lnTo>
                    <a:pt x="312102" y="41275"/>
                  </a:lnTo>
                  <a:lnTo>
                    <a:pt x="340677" y="69850"/>
                  </a:lnTo>
                  <a:lnTo>
                    <a:pt x="359092" y="103505"/>
                  </a:lnTo>
                  <a:lnTo>
                    <a:pt x="365760" y="140970"/>
                  </a:lnTo>
                  <a:lnTo>
                    <a:pt x="359092" y="178435"/>
                  </a:lnTo>
                  <a:lnTo>
                    <a:pt x="340677" y="212090"/>
                  </a:lnTo>
                  <a:lnTo>
                    <a:pt x="312102" y="240665"/>
                  </a:lnTo>
                  <a:lnTo>
                    <a:pt x="275272" y="262572"/>
                  </a:lnTo>
                  <a:lnTo>
                    <a:pt x="231457" y="276860"/>
                  </a:lnTo>
                  <a:lnTo>
                    <a:pt x="182880" y="281940"/>
                  </a:lnTo>
                  <a:lnTo>
                    <a:pt x="134302" y="276860"/>
                  </a:lnTo>
                  <a:lnTo>
                    <a:pt x="90487" y="262572"/>
                  </a:lnTo>
                  <a:lnTo>
                    <a:pt x="53657" y="240665"/>
                  </a:lnTo>
                  <a:lnTo>
                    <a:pt x="25082" y="212090"/>
                  </a:lnTo>
                  <a:lnTo>
                    <a:pt x="6667" y="178435"/>
                  </a:lnTo>
                  <a:lnTo>
                    <a:pt x="0" y="140970"/>
                  </a:lnTo>
                </a:path>
              </a:pathLst>
            </a:custGeom>
            <a:ln w="158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4397057" y="6427470"/>
            <a:ext cx="13144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dirty="0">
                <a:solidFill>
                  <a:srgbClr val="FFFFFF"/>
                </a:solidFill>
                <a:latin typeface="Arial Black"/>
                <a:cs typeface="Arial Black"/>
              </a:rPr>
              <a:t>2</a:t>
            </a:r>
            <a:endParaRPr sz="1250">
              <a:latin typeface="Arial Black"/>
              <a:cs typeface="Arial Black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539547" y="5928359"/>
            <a:ext cx="14097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30" dirty="0">
                <a:latin typeface="Calibri"/>
                <a:cs typeface="Calibri"/>
              </a:rPr>
              <a:t>h</a:t>
            </a:r>
            <a:r>
              <a:rPr sz="1100" b="1" spc="25" dirty="0">
                <a:latin typeface="Calibri"/>
                <a:cs typeface="Calibri"/>
              </a:rPr>
              <a:t>'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46" name="object 2"/>
          <p:cNvGrpSpPr/>
          <p:nvPr/>
        </p:nvGrpSpPr>
        <p:grpSpPr>
          <a:xfrm>
            <a:off x="6883400" y="0"/>
            <a:ext cx="5308600" cy="6879590"/>
            <a:chOff x="6883400" y="0"/>
            <a:chExt cx="5308600" cy="6879590"/>
          </a:xfrm>
        </p:grpSpPr>
        <p:sp>
          <p:nvSpPr>
            <p:cNvPr id="47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67245" y="0"/>
              <a:ext cx="5024755" cy="6858000"/>
            </a:xfrm>
            <a:prstGeom prst="rect">
              <a:avLst/>
            </a:prstGeom>
          </p:spPr>
        </p:pic>
        <p:sp>
          <p:nvSpPr>
            <p:cNvPr id="49" name="object 5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39559" y="0"/>
            <a:ext cx="5552440" cy="6879590"/>
            <a:chOff x="6639559" y="0"/>
            <a:chExt cx="555244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7244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49084" y="812165"/>
              <a:ext cx="4765675" cy="264858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644322" y="807402"/>
              <a:ext cx="4775200" cy="2658110"/>
            </a:xfrm>
            <a:custGeom>
              <a:avLst/>
              <a:gdLst/>
              <a:ahLst/>
              <a:cxnLst/>
              <a:rect l="l" t="t" r="r" b="b"/>
              <a:pathLst>
                <a:path w="4775200" h="2658110">
                  <a:moveTo>
                    <a:pt x="0" y="2658110"/>
                  </a:moveTo>
                  <a:lnTo>
                    <a:pt x="4775200" y="2658110"/>
                  </a:lnTo>
                  <a:lnTo>
                    <a:pt x="4775200" y="0"/>
                  </a:lnTo>
                  <a:lnTo>
                    <a:pt x="0" y="0"/>
                  </a:lnTo>
                  <a:lnTo>
                    <a:pt x="0" y="265811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49084" y="3544569"/>
              <a:ext cx="4765675" cy="241554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644322" y="3539807"/>
              <a:ext cx="4775200" cy="2425065"/>
            </a:xfrm>
            <a:custGeom>
              <a:avLst/>
              <a:gdLst/>
              <a:ahLst/>
              <a:cxnLst/>
              <a:rect l="l" t="t" r="r" b="b"/>
              <a:pathLst>
                <a:path w="4775200" h="2425065">
                  <a:moveTo>
                    <a:pt x="0" y="2425065"/>
                  </a:moveTo>
                  <a:lnTo>
                    <a:pt x="4775200" y="2425065"/>
                  </a:lnTo>
                  <a:lnTo>
                    <a:pt x="4775200" y="0"/>
                  </a:lnTo>
                  <a:lnTo>
                    <a:pt x="0" y="0"/>
                  </a:lnTo>
                  <a:lnTo>
                    <a:pt x="0" y="2425065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695757" y="2425382"/>
              <a:ext cx="3872865" cy="3439795"/>
            </a:xfrm>
            <a:custGeom>
              <a:avLst/>
              <a:gdLst/>
              <a:ahLst/>
              <a:cxnLst/>
              <a:rect l="l" t="t" r="r" b="b"/>
              <a:pathLst>
                <a:path w="3872865" h="3439795">
                  <a:moveTo>
                    <a:pt x="0" y="948054"/>
                  </a:moveTo>
                  <a:lnTo>
                    <a:pt x="3872547" y="948054"/>
                  </a:lnTo>
                  <a:lnTo>
                    <a:pt x="3872547" y="0"/>
                  </a:lnTo>
                  <a:lnTo>
                    <a:pt x="0" y="0"/>
                  </a:lnTo>
                  <a:lnTo>
                    <a:pt x="0" y="948054"/>
                  </a:lnTo>
                </a:path>
                <a:path w="3872865" h="3439795">
                  <a:moveTo>
                    <a:pt x="0" y="3439794"/>
                  </a:moveTo>
                  <a:lnTo>
                    <a:pt x="3872547" y="3439794"/>
                  </a:lnTo>
                  <a:lnTo>
                    <a:pt x="3872547" y="2523807"/>
                  </a:lnTo>
                  <a:lnTo>
                    <a:pt x="0" y="2523807"/>
                  </a:lnTo>
                  <a:lnTo>
                    <a:pt x="0" y="3439794"/>
                  </a:lnTo>
                </a:path>
              </a:pathLst>
            </a:custGeom>
            <a:ln w="412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981054" y="2854960"/>
              <a:ext cx="0" cy="2574925"/>
            </a:xfrm>
            <a:custGeom>
              <a:avLst/>
              <a:gdLst/>
              <a:ahLst/>
              <a:cxnLst/>
              <a:rect l="l" t="t" r="r" b="b"/>
              <a:pathLst>
                <a:path h="2574925">
                  <a:moveTo>
                    <a:pt x="0" y="0"/>
                  </a:moveTo>
                  <a:lnTo>
                    <a:pt x="0" y="2574925"/>
                  </a:lnTo>
                </a:path>
              </a:pathLst>
            </a:custGeom>
            <a:ln w="38100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578782" y="2854960"/>
              <a:ext cx="401955" cy="8255"/>
            </a:xfrm>
            <a:custGeom>
              <a:avLst/>
              <a:gdLst/>
              <a:ahLst/>
              <a:cxnLst/>
              <a:rect l="l" t="t" r="r" b="b"/>
              <a:pathLst>
                <a:path w="401954" h="8255">
                  <a:moveTo>
                    <a:pt x="-19050" y="3968"/>
                  </a:moveTo>
                  <a:lnTo>
                    <a:pt x="421004" y="3968"/>
                  </a:lnTo>
                </a:path>
              </a:pathLst>
            </a:custGeom>
            <a:ln w="46037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812337" y="3796982"/>
              <a:ext cx="2254250" cy="735965"/>
            </a:xfrm>
            <a:custGeom>
              <a:avLst/>
              <a:gdLst/>
              <a:ahLst/>
              <a:cxnLst/>
              <a:rect l="l" t="t" r="r" b="b"/>
              <a:pathLst>
                <a:path w="2254250" h="735964">
                  <a:moveTo>
                    <a:pt x="2131377" y="0"/>
                  </a:moveTo>
                  <a:lnTo>
                    <a:pt x="122554" y="0"/>
                  </a:lnTo>
                  <a:lnTo>
                    <a:pt x="74929" y="9524"/>
                  </a:lnTo>
                  <a:lnTo>
                    <a:pt x="35877" y="35877"/>
                  </a:lnTo>
                  <a:lnTo>
                    <a:pt x="9525" y="74929"/>
                  </a:lnTo>
                  <a:lnTo>
                    <a:pt x="0" y="122554"/>
                  </a:lnTo>
                  <a:lnTo>
                    <a:pt x="0" y="613409"/>
                  </a:lnTo>
                  <a:lnTo>
                    <a:pt x="9525" y="661034"/>
                  </a:lnTo>
                  <a:lnTo>
                    <a:pt x="35877" y="700087"/>
                  </a:lnTo>
                  <a:lnTo>
                    <a:pt x="74929" y="726439"/>
                  </a:lnTo>
                  <a:lnTo>
                    <a:pt x="122554" y="735964"/>
                  </a:lnTo>
                  <a:lnTo>
                    <a:pt x="2131377" y="735964"/>
                  </a:lnTo>
                  <a:lnTo>
                    <a:pt x="2179002" y="726439"/>
                  </a:lnTo>
                  <a:lnTo>
                    <a:pt x="2218054" y="700087"/>
                  </a:lnTo>
                  <a:lnTo>
                    <a:pt x="2244407" y="661034"/>
                  </a:lnTo>
                  <a:lnTo>
                    <a:pt x="2253932" y="613409"/>
                  </a:lnTo>
                  <a:lnTo>
                    <a:pt x="2253932" y="122554"/>
                  </a:lnTo>
                  <a:lnTo>
                    <a:pt x="2244407" y="74929"/>
                  </a:lnTo>
                  <a:lnTo>
                    <a:pt x="2218054" y="35877"/>
                  </a:lnTo>
                  <a:lnTo>
                    <a:pt x="2179002" y="9524"/>
                  </a:lnTo>
                  <a:lnTo>
                    <a:pt x="21313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812337" y="3796982"/>
              <a:ext cx="2254250" cy="735965"/>
            </a:xfrm>
            <a:custGeom>
              <a:avLst/>
              <a:gdLst/>
              <a:ahLst/>
              <a:cxnLst/>
              <a:rect l="l" t="t" r="r" b="b"/>
              <a:pathLst>
                <a:path w="2254250" h="735964">
                  <a:moveTo>
                    <a:pt x="0" y="122554"/>
                  </a:moveTo>
                  <a:lnTo>
                    <a:pt x="9525" y="74929"/>
                  </a:lnTo>
                  <a:lnTo>
                    <a:pt x="35877" y="35877"/>
                  </a:lnTo>
                  <a:lnTo>
                    <a:pt x="74929" y="9524"/>
                  </a:lnTo>
                  <a:lnTo>
                    <a:pt x="122554" y="0"/>
                  </a:lnTo>
                  <a:lnTo>
                    <a:pt x="2131377" y="0"/>
                  </a:lnTo>
                  <a:lnTo>
                    <a:pt x="2179002" y="9524"/>
                  </a:lnTo>
                  <a:lnTo>
                    <a:pt x="2218054" y="35877"/>
                  </a:lnTo>
                  <a:lnTo>
                    <a:pt x="2244407" y="74929"/>
                  </a:lnTo>
                  <a:lnTo>
                    <a:pt x="2253932" y="122554"/>
                  </a:lnTo>
                  <a:lnTo>
                    <a:pt x="2253932" y="613409"/>
                  </a:lnTo>
                  <a:lnTo>
                    <a:pt x="2244407" y="661034"/>
                  </a:lnTo>
                  <a:lnTo>
                    <a:pt x="2218054" y="700087"/>
                  </a:lnTo>
                  <a:lnTo>
                    <a:pt x="2179002" y="726439"/>
                  </a:lnTo>
                  <a:lnTo>
                    <a:pt x="2131377" y="735964"/>
                  </a:lnTo>
                  <a:lnTo>
                    <a:pt x="122554" y="735964"/>
                  </a:lnTo>
                  <a:lnTo>
                    <a:pt x="74929" y="726439"/>
                  </a:lnTo>
                  <a:lnTo>
                    <a:pt x="35877" y="700087"/>
                  </a:lnTo>
                  <a:lnTo>
                    <a:pt x="9525" y="661034"/>
                  </a:lnTo>
                  <a:lnTo>
                    <a:pt x="0" y="613409"/>
                  </a:lnTo>
                  <a:lnTo>
                    <a:pt x="0" y="122554"/>
                  </a:lnTo>
                </a:path>
              </a:pathLst>
            </a:custGeom>
            <a:ln w="38100">
              <a:solidFill>
                <a:srgbClr val="BF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578782" y="5416867"/>
              <a:ext cx="401955" cy="8255"/>
            </a:xfrm>
            <a:custGeom>
              <a:avLst/>
              <a:gdLst/>
              <a:ahLst/>
              <a:cxnLst/>
              <a:rect l="l" t="t" r="r" b="b"/>
              <a:pathLst>
                <a:path w="401954" h="8254">
                  <a:moveTo>
                    <a:pt x="-19050" y="3968"/>
                  </a:moveTo>
                  <a:lnTo>
                    <a:pt x="421004" y="3968"/>
                  </a:lnTo>
                </a:path>
              </a:pathLst>
            </a:custGeom>
            <a:ln w="46037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1599544" y="57467"/>
            <a:ext cx="419100" cy="44259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045"/>
              </a:lnSpc>
            </a:pPr>
            <a:r>
              <a:rPr sz="3100" spc="14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3100" spc="-2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100" spc="165" dirty="0">
                <a:solidFill>
                  <a:srgbClr val="D8D8D8"/>
                </a:solidFill>
                <a:latin typeface="Calibri"/>
                <a:cs typeface="Calibri"/>
              </a:rPr>
              <a:t>ΕΥΑΊΣΘΗΤΩΝ</a:t>
            </a:r>
            <a:endParaRPr sz="31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55344" y="772477"/>
            <a:ext cx="4632960" cy="68199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5080">
              <a:lnSpc>
                <a:spcPts val="2530"/>
              </a:lnSpc>
              <a:spcBef>
                <a:spcPts val="275"/>
              </a:spcBef>
            </a:pPr>
            <a:r>
              <a:rPr sz="2200" spc="180" dirty="0">
                <a:latin typeface="Times New Roman"/>
                <a:cs typeface="Times New Roman"/>
              </a:rPr>
              <a:t>Συνάρτηση </a:t>
            </a:r>
            <a:r>
              <a:rPr sz="2200" spc="165" dirty="0">
                <a:latin typeface="Times New Roman"/>
                <a:cs typeface="Times New Roman"/>
              </a:rPr>
              <a:t>κατακερματισμού: </a:t>
            </a:r>
            <a:r>
              <a:rPr sz="2200" spc="120" dirty="0">
                <a:latin typeface="Times New Roman"/>
                <a:cs typeface="Times New Roman"/>
              </a:rPr>
              <a:t>Μια </a:t>
            </a:r>
            <a:r>
              <a:rPr sz="2200" spc="-535" dirty="0">
                <a:latin typeface="Times New Roman"/>
                <a:cs typeface="Times New Roman"/>
              </a:rPr>
              <a:t> </a:t>
            </a:r>
            <a:r>
              <a:rPr sz="2200" spc="170" dirty="0">
                <a:latin typeface="Times New Roman"/>
                <a:cs typeface="Times New Roman"/>
              </a:rPr>
              <a:t>πρακτική</a:t>
            </a:r>
            <a:r>
              <a:rPr sz="2200" spc="200" dirty="0">
                <a:latin typeface="Times New Roman"/>
                <a:cs typeface="Times New Roman"/>
              </a:rPr>
              <a:t> </a:t>
            </a:r>
            <a:r>
              <a:rPr sz="2200" spc="155" dirty="0">
                <a:latin typeface="Times New Roman"/>
                <a:cs typeface="Times New Roman"/>
              </a:rPr>
              <a:t>άποψη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655434" y="230821"/>
            <a:ext cx="2127250" cy="514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9209">
              <a:lnSpc>
                <a:spcPct val="133300"/>
              </a:lnSpc>
              <a:spcBef>
                <a:spcPts val="100"/>
              </a:spcBef>
            </a:pPr>
            <a:r>
              <a:rPr sz="600" spc="70" dirty="0">
                <a:latin typeface="Calibri"/>
                <a:cs typeface="Calibri"/>
              </a:rPr>
              <a:t>Πηγή:</a:t>
            </a:r>
            <a:r>
              <a:rPr sz="600" spc="80" dirty="0">
                <a:latin typeface="Calibri"/>
                <a:cs typeface="Calibri"/>
              </a:rPr>
              <a:t> </a:t>
            </a:r>
            <a:r>
              <a:rPr sz="600" spc="65" dirty="0">
                <a:solidFill>
                  <a:srgbClr val="333333"/>
                </a:solidFill>
                <a:latin typeface="Calibri"/>
                <a:cs typeface="Calibri"/>
              </a:rPr>
              <a:t>Buchanan,</a:t>
            </a:r>
            <a:r>
              <a:rPr sz="600" spc="8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600" spc="60" dirty="0">
                <a:solidFill>
                  <a:srgbClr val="333333"/>
                </a:solidFill>
                <a:latin typeface="Calibri"/>
                <a:cs typeface="Calibri"/>
              </a:rPr>
              <a:t>William</a:t>
            </a:r>
            <a:r>
              <a:rPr sz="600" spc="8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600" spc="40" dirty="0">
                <a:solidFill>
                  <a:srgbClr val="333333"/>
                </a:solidFill>
                <a:latin typeface="Calibri"/>
                <a:cs typeface="Calibri"/>
              </a:rPr>
              <a:t>J,</a:t>
            </a:r>
            <a:r>
              <a:rPr sz="600" spc="8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600" spc="60" dirty="0">
                <a:solidFill>
                  <a:srgbClr val="333333"/>
                </a:solidFill>
                <a:latin typeface="Calibri"/>
                <a:cs typeface="Calibri"/>
              </a:rPr>
              <a:t>Hashing,</a:t>
            </a:r>
            <a:r>
              <a:rPr sz="600" spc="8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600" spc="65" dirty="0">
                <a:solidFill>
                  <a:srgbClr val="333333"/>
                </a:solidFill>
                <a:latin typeface="Calibri"/>
                <a:cs typeface="Calibri"/>
              </a:rPr>
              <a:t>.com,</a:t>
            </a:r>
            <a:r>
              <a:rPr sz="600" spc="8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600" spc="65" dirty="0">
                <a:solidFill>
                  <a:srgbClr val="333333"/>
                </a:solidFill>
                <a:latin typeface="Calibri"/>
                <a:cs typeface="Calibri"/>
              </a:rPr>
              <a:t>2024. </a:t>
            </a:r>
            <a:r>
              <a:rPr sz="600" spc="7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600" spc="80" dirty="0">
                <a:solidFill>
                  <a:srgbClr val="333333"/>
                </a:solidFill>
                <a:latin typeface="Calibri"/>
                <a:cs typeface="Calibri"/>
              </a:rPr>
              <a:t>URL:</a:t>
            </a:r>
            <a:r>
              <a:rPr sz="600" spc="9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600" u="sng" spc="6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https://asecuritysite.com/κρυπτογρά</a:t>
            </a:r>
            <a:r>
              <a:rPr sz="600" u="sng" spc="6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φηση/md5 </a:t>
            </a:r>
            <a:r>
              <a:rPr sz="600" spc="70" dirty="0">
                <a:solidFill>
                  <a:srgbClr val="85872B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latin typeface="Calibri"/>
                <a:cs typeface="Calibri"/>
              </a:rPr>
              <a:t>Πηγή: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Arial"/>
                <a:cs typeface="Arial"/>
              </a:rPr>
              <a:t>Wierk,</a:t>
            </a:r>
            <a:r>
              <a:rPr sz="600" spc="5" dirty="0">
                <a:solidFill>
                  <a:srgbClr val="151515"/>
                </a:solidFill>
                <a:latin typeface="Arial"/>
                <a:cs typeface="Arial"/>
              </a:rPr>
              <a:t> Cryptii, </a:t>
            </a:r>
            <a:r>
              <a:rPr sz="600" spc="10" dirty="0">
                <a:solidFill>
                  <a:srgbClr val="151515"/>
                </a:solidFill>
                <a:latin typeface="Arial"/>
                <a:cs typeface="Arial"/>
              </a:rPr>
              <a:t>2024.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sz="600" spc="25" dirty="0">
                <a:latin typeface="Calibri"/>
                <a:cs typeface="Calibri"/>
              </a:rPr>
              <a:t>URL:</a:t>
            </a:r>
            <a:r>
              <a:rPr sz="600" spc="-20" dirty="0">
                <a:latin typeface="Calibri"/>
                <a:cs typeface="Calibri"/>
              </a:rPr>
              <a:t> </a:t>
            </a:r>
            <a:r>
              <a:rPr sz="600" u="sng" spc="1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7"/>
              </a:rPr>
              <a:t>https://cryptii.co</a:t>
            </a:r>
            <a:r>
              <a:rPr sz="600" u="sng" spc="1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m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02577" y="1888490"/>
            <a:ext cx="5427980" cy="1418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0110" indent="-155575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12500"/>
              <a:buFont typeface="Arial"/>
              <a:buChar char="•"/>
              <a:tabLst>
                <a:tab pos="880110" algn="l"/>
              </a:tabLst>
            </a:pPr>
            <a:r>
              <a:rPr sz="1600" spc="135" dirty="0">
                <a:latin typeface="Calibri"/>
                <a:cs typeface="Calibri"/>
              </a:rPr>
              <a:t>Πηγαίνετε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spc="140" dirty="0">
                <a:latin typeface="Calibri"/>
                <a:cs typeface="Calibri"/>
              </a:rPr>
              <a:t>στην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b="1" spc="135" dirty="0">
                <a:latin typeface="Calibri"/>
                <a:cs typeface="Calibri"/>
              </a:rPr>
              <a:t>ιστοσελίδα</a:t>
            </a:r>
            <a:r>
              <a:rPr sz="1600" b="1" spc="55" dirty="0">
                <a:latin typeface="Calibri"/>
                <a:cs typeface="Calibri"/>
              </a:rPr>
              <a:t> </a:t>
            </a:r>
            <a:r>
              <a:rPr sz="1600" b="1" spc="114" dirty="0">
                <a:latin typeface="Calibri"/>
                <a:cs typeface="Calibri"/>
              </a:rPr>
              <a:t>Asecuritysite,</a:t>
            </a:r>
            <a:r>
              <a:rPr sz="1600" b="1" spc="55" dirty="0">
                <a:latin typeface="Calibri"/>
                <a:cs typeface="Calibri"/>
              </a:rPr>
              <a:t> </a:t>
            </a:r>
            <a:r>
              <a:rPr sz="1600" spc="130" dirty="0">
                <a:latin typeface="Calibri"/>
                <a:cs typeface="Calibri"/>
              </a:rPr>
              <a:t>και</a:t>
            </a:r>
            <a:endParaRPr sz="1600">
              <a:latin typeface="Calibri"/>
              <a:cs typeface="Calibri"/>
            </a:endParaRPr>
          </a:p>
          <a:p>
            <a:pPr marR="52705" algn="r">
              <a:lnSpc>
                <a:spcPct val="100000"/>
              </a:lnSpc>
              <a:spcBef>
                <a:spcPts val="30"/>
              </a:spcBef>
            </a:pPr>
            <a:r>
              <a:rPr sz="1600" spc="140" dirty="0">
                <a:latin typeface="Calibri"/>
                <a:cs typeface="Calibri"/>
              </a:rPr>
              <a:t>συγκεκριμένα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130" dirty="0">
                <a:latin typeface="Calibri"/>
                <a:cs typeface="Calibri"/>
              </a:rPr>
              <a:t>στο:</a:t>
            </a:r>
            <a:endParaRPr sz="1600">
              <a:latin typeface="Calibri"/>
              <a:cs typeface="Calibri"/>
            </a:endParaRPr>
          </a:p>
          <a:p>
            <a:pPr marL="374650" marR="5080" indent="-374650" algn="r">
              <a:lnSpc>
                <a:spcPct val="102200"/>
              </a:lnSpc>
              <a:spcBef>
                <a:spcPts val="915"/>
              </a:spcBef>
              <a:buSzPct val="128571"/>
              <a:buFont typeface="Arial"/>
              <a:buChar char="•"/>
              <a:tabLst>
                <a:tab pos="374650" algn="l"/>
                <a:tab pos="375285" algn="l"/>
              </a:tabLst>
            </a:pPr>
            <a:r>
              <a:rPr sz="1400" spc="60" dirty="0">
                <a:latin typeface="Calibri"/>
                <a:cs typeface="Calibri"/>
              </a:rPr>
              <a:t>URL:</a:t>
            </a:r>
            <a:r>
              <a:rPr sz="1400" spc="30" dirty="0">
                <a:solidFill>
                  <a:srgbClr val="85872B"/>
                </a:solidFill>
                <a:latin typeface="Calibri"/>
                <a:cs typeface="Calibri"/>
              </a:rPr>
              <a:t> </a:t>
            </a:r>
            <a:r>
              <a:rPr sz="1250" u="sng" spc="6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XML</a:t>
            </a:r>
            <a:r>
              <a:rPr sz="1250" u="sng" spc="1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1250" u="sng" spc="3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(Extensible</a:t>
            </a:r>
            <a:r>
              <a:rPr sz="1250" u="sng" spc="1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1250" u="sng" spc="5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Markup</a:t>
            </a:r>
            <a:r>
              <a:rPr sz="1250" u="sng" spc="1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12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Language</a:t>
            </a:r>
            <a:r>
              <a:rPr sz="1250" u="sng" spc="1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1250" u="sng" spc="3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-</a:t>
            </a:r>
            <a:r>
              <a:rPr sz="1250" u="sng" spc="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1250" u="sng" spc="5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δομημένη</a:t>
            </a:r>
            <a:r>
              <a:rPr sz="1250" u="sng" spc="1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1250" u="sng" spc="5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μορφή</a:t>
            </a:r>
            <a:r>
              <a:rPr sz="1250" u="sng" spc="1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12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ανταλ</a:t>
            </a:r>
            <a:r>
              <a:rPr sz="12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λαγής </a:t>
            </a:r>
            <a:r>
              <a:rPr sz="1250" spc="-265" dirty="0">
                <a:solidFill>
                  <a:srgbClr val="85872B"/>
                </a:solidFill>
                <a:latin typeface="Calibri"/>
                <a:cs typeface="Calibri"/>
              </a:rPr>
              <a:t> </a:t>
            </a:r>
            <a:r>
              <a:rPr sz="12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δεδομένωνn)</a:t>
            </a:r>
            <a:r>
              <a:rPr sz="1250" u="sng" spc="-1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1250" u="sng" spc="4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https://asecuritysite.com/encryption</a:t>
            </a:r>
            <a:r>
              <a:rPr sz="1250" u="sng" spc="4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/md5</a:t>
            </a:r>
            <a:endParaRPr sz="1250">
              <a:latin typeface="Calibri"/>
              <a:cs typeface="Calibri"/>
            </a:endParaRPr>
          </a:p>
          <a:p>
            <a:pPr marL="562610" lvl="1" indent="-161290">
              <a:lnSpc>
                <a:spcPct val="100000"/>
              </a:lnSpc>
              <a:spcBef>
                <a:spcPts val="925"/>
              </a:spcBef>
              <a:buClr>
                <a:srgbClr val="FFB800"/>
              </a:buClr>
              <a:buSzPct val="125000"/>
              <a:buFont typeface="Arial"/>
              <a:buChar char="•"/>
              <a:tabLst>
                <a:tab pos="563245" algn="l"/>
              </a:tabLst>
            </a:pPr>
            <a:r>
              <a:rPr sz="1600" spc="95" dirty="0">
                <a:latin typeface="Calibri"/>
                <a:cs typeface="Calibri"/>
              </a:rPr>
              <a:t>Ασκήσεις: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93444" y="3339746"/>
            <a:ext cx="3688715" cy="98044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45"/>
              </a:spcBef>
              <a:buSzPct val="128571"/>
              <a:buAutoNum type="arabicPeriod"/>
              <a:tabLst>
                <a:tab pos="354330" algn="l"/>
                <a:tab pos="354965" algn="l"/>
              </a:tabLst>
            </a:pPr>
            <a:r>
              <a:rPr sz="1400" spc="165" dirty="0">
                <a:latin typeface="Calibri"/>
                <a:cs typeface="Calibri"/>
              </a:rPr>
              <a:t>Δημιουργία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65" dirty="0">
                <a:latin typeface="Calibri"/>
                <a:cs typeface="Calibri"/>
              </a:rPr>
              <a:t>του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65" dirty="0">
                <a:latin typeface="Calibri"/>
                <a:cs typeface="Calibri"/>
              </a:rPr>
              <a:t>hash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60" dirty="0">
                <a:latin typeface="Calibri"/>
                <a:cs typeface="Calibri"/>
              </a:rPr>
              <a:t>μηνύματος</a:t>
            </a:r>
            <a:endParaRPr sz="1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490"/>
              </a:spcBef>
              <a:buSzPct val="128571"/>
              <a:buAutoNum type="arabicPeriod"/>
              <a:tabLst>
                <a:tab pos="354330" algn="l"/>
                <a:tab pos="354965" algn="l"/>
              </a:tabLst>
            </a:pPr>
            <a:r>
              <a:rPr sz="1400" spc="175" dirty="0">
                <a:latin typeface="Calibri"/>
                <a:cs typeface="Calibri"/>
              </a:rPr>
              <a:t>Αλλαγή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70" dirty="0">
                <a:latin typeface="Calibri"/>
                <a:cs typeface="Calibri"/>
              </a:rPr>
              <a:t>χαρακτήρα</a:t>
            </a:r>
            <a:r>
              <a:rPr sz="1400" spc="75" dirty="0">
                <a:latin typeface="Calibri"/>
                <a:cs typeface="Calibri"/>
              </a:rPr>
              <a:t> </a:t>
            </a:r>
            <a:r>
              <a:rPr sz="1400" spc="165" dirty="0">
                <a:latin typeface="Calibri"/>
                <a:cs typeface="Calibri"/>
              </a:rPr>
              <a:t>στο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75" dirty="0">
                <a:latin typeface="Calibri"/>
                <a:cs typeface="Calibri"/>
              </a:rPr>
              <a:t>μήνυμα</a:t>
            </a:r>
            <a:endParaRPr sz="1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500"/>
              </a:spcBef>
              <a:buSzPct val="128571"/>
              <a:buAutoNum type="arabicPeriod"/>
              <a:tabLst>
                <a:tab pos="354330" algn="l"/>
                <a:tab pos="354965" algn="l"/>
              </a:tabLst>
            </a:pPr>
            <a:r>
              <a:rPr sz="1400" spc="120" dirty="0">
                <a:latin typeface="Calibri"/>
                <a:cs typeface="Calibri"/>
              </a:rPr>
              <a:t>Συγκρίνετε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τις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τιμές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κατακερματισμού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458132" y="4134802"/>
            <a:ext cx="96456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90" dirty="0">
                <a:latin typeface="Calibri"/>
                <a:cs typeface="Calibri"/>
              </a:rPr>
              <a:t>Είναι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εντελώς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237152" y="4301807"/>
            <a:ext cx="14046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100" dirty="0">
                <a:latin typeface="Calibri"/>
                <a:cs typeface="Calibri"/>
              </a:rPr>
              <a:t>διαφορετικά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hashes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510519" y="4468812"/>
            <a:ext cx="85915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100" dirty="0">
                <a:latin typeface="Calibri"/>
                <a:cs typeface="Calibri"/>
              </a:rPr>
              <a:t>μεταξύ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τους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170602" y="6506844"/>
            <a:ext cx="1428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1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61339" y="4320034"/>
            <a:ext cx="5772785" cy="1771014"/>
          </a:xfrm>
          <a:custGeom>
            <a:avLst/>
            <a:gdLst/>
            <a:ahLst/>
            <a:cxnLst/>
            <a:rect l="l" t="t" r="r" b="b"/>
            <a:pathLst>
              <a:path w="5772785" h="1771014">
                <a:moveTo>
                  <a:pt x="0" y="295275"/>
                </a:moveTo>
                <a:lnTo>
                  <a:pt x="3809" y="247332"/>
                </a:lnTo>
                <a:lnTo>
                  <a:pt x="14922" y="201930"/>
                </a:lnTo>
                <a:lnTo>
                  <a:pt x="33020" y="159385"/>
                </a:lnTo>
                <a:lnTo>
                  <a:pt x="56832" y="120967"/>
                </a:lnTo>
                <a:lnTo>
                  <a:pt x="86359" y="86360"/>
                </a:lnTo>
                <a:lnTo>
                  <a:pt x="120967" y="56832"/>
                </a:lnTo>
                <a:lnTo>
                  <a:pt x="159384" y="33020"/>
                </a:lnTo>
                <a:lnTo>
                  <a:pt x="201929" y="14922"/>
                </a:lnTo>
                <a:lnTo>
                  <a:pt x="247332" y="3810"/>
                </a:lnTo>
                <a:lnTo>
                  <a:pt x="295274" y="0"/>
                </a:lnTo>
                <a:lnTo>
                  <a:pt x="5477827" y="0"/>
                </a:lnTo>
                <a:lnTo>
                  <a:pt x="5525770" y="3810"/>
                </a:lnTo>
                <a:lnTo>
                  <a:pt x="5571172" y="14922"/>
                </a:lnTo>
                <a:lnTo>
                  <a:pt x="5613400" y="33020"/>
                </a:lnTo>
                <a:lnTo>
                  <a:pt x="5652134" y="56832"/>
                </a:lnTo>
                <a:lnTo>
                  <a:pt x="5686425" y="86360"/>
                </a:lnTo>
                <a:lnTo>
                  <a:pt x="5715952" y="120967"/>
                </a:lnTo>
                <a:lnTo>
                  <a:pt x="5740082" y="159385"/>
                </a:lnTo>
                <a:lnTo>
                  <a:pt x="5757862" y="201930"/>
                </a:lnTo>
                <a:lnTo>
                  <a:pt x="5768975" y="247332"/>
                </a:lnTo>
                <a:lnTo>
                  <a:pt x="5772784" y="295275"/>
                </a:lnTo>
                <a:lnTo>
                  <a:pt x="5772784" y="1475740"/>
                </a:lnTo>
                <a:lnTo>
                  <a:pt x="5768975" y="1523682"/>
                </a:lnTo>
                <a:lnTo>
                  <a:pt x="5757862" y="1569085"/>
                </a:lnTo>
                <a:lnTo>
                  <a:pt x="5740082" y="1611312"/>
                </a:lnTo>
                <a:lnTo>
                  <a:pt x="5715952" y="1650047"/>
                </a:lnTo>
                <a:lnTo>
                  <a:pt x="5686425" y="1684337"/>
                </a:lnTo>
                <a:lnTo>
                  <a:pt x="5652134" y="1713865"/>
                </a:lnTo>
                <a:lnTo>
                  <a:pt x="5613400" y="1737995"/>
                </a:lnTo>
                <a:lnTo>
                  <a:pt x="5571172" y="1755775"/>
                </a:lnTo>
                <a:lnTo>
                  <a:pt x="5525770" y="1766887"/>
                </a:lnTo>
                <a:lnTo>
                  <a:pt x="5477827" y="1771015"/>
                </a:lnTo>
                <a:lnTo>
                  <a:pt x="295274" y="1771015"/>
                </a:lnTo>
                <a:lnTo>
                  <a:pt x="247332" y="1766887"/>
                </a:lnTo>
                <a:lnTo>
                  <a:pt x="201929" y="1755775"/>
                </a:lnTo>
                <a:lnTo>
                  <a:pt x="159384" y="1737995"/>
                </a:lnTo>
                <a:lnTo>
                  <a:pt x="120967" y="1713865"/>
                </a:lnTo>
                <a:lnTo>
                  <a:pt x="86359" y="1684337"/>
                </a:lnTo>
                <a:lnTo>
                  <a:pt x="56832" y="1650047"/>
                </a:lnTo>
                <a:lnTo>
                  <a:pt x="33020" y="1611312"/>
                </a:lnTo>
                <a:lnTo>
                  <a:pt x="14922" y="1569085"/>
                </a:lnTo>
                <a:lnTo>
                  <a:pt x="3809" y="1523682"/>
                </a:lnTo>
                <a:lnTo>
                  <a:pt x="0" y="1475740"/>
                </a:lnTo>
                <a:lnTo>
                  <a:pt x="0" y="295275"/>
                </a:lnTo>
              </a:path>
            </a:pathLst>
          </a:custGeom>
          <a:ln w="38100">
            <a:solidFill>
              <a:srgbClr val="BF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692150" y="4386833"/>
            <a:ext cx="4749165" cy="10858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73355" indent="-160655" algn="just">
              <a:lnSpc>
                <a:spcPct val="100000"/>
              </a:lnSpc>
              <a:spcBef>
                <a:spcPts val="225"/>
              </a:spcBef>
              <a:buClr>
                <a:srgbClr val="FFB800"/>
              </a:buClr>
              <a:buSzPct val="125000"/>
              <a:buFont typeface="Arial"/>
              <a:buChar char="•"/>
              <a:tabLst>
                <a:tab pos="173355" algn="l"/>
              </a:tabLst>
            </a:pPr>
            <a:r>
              <a:rPr sz="1600" spc="114" dirty="0">
                <a:latin typeface="Calibri"/>
                <a:cs typeface="Calibri"/>
              </a:rPr>
              <a:t>Επαναλάβετε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110" dirty="0">
                <a:latin typeface="Calibri"/>
                <a:cs typeface="Calibri"/>
              </a:rPr>
              <a:t>την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spc="125" dirty="0">
                <a:latin typeface="Calibri"/>
                <a:cs typeface="Calibri"/>
              </a:rPr>
              <a:t>άσκηση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spc="120" dirty="0">
                <a:latin typeface="Calibri"/>
                <a:cs typeface="Calibri"/>
              </a:rPr>
              <a:t>με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b="1" spc="70" dirty="0">
                <a:latin typeface="Calibri"/>
                <a:cs typeface="Calibri"/>
              </a:rPr>
              <a:t>criptii</a:t>
            </a:r>
            <a:endParaRPr sz="1600">
              <a:latin typeface="Calibri"/>
              <a:cs typeface="Calibri"/>
            </a:endParaRPr>
          </a:p>
          <a:p>
            <a:pPr marL="104139" marR="5080" indent="-91440" algn="just">
              <a:lnSpc>
                <a:spcPts val="1910"/>
              </a:lnSpc>
              <a:spcBef>
                <a:spcPts val="635"/>
              </a:spcBef>
              <a:buClr>
                <a:srgbClr val="FFB800"/>
              </a:buClr>
              <a:buSzPct val="125000"/>
              <a:buFont typeface="Arial"/>
              <a:buChar char="•"/>
              <a:tabLst>
                <a:tab pos="175260" algn="l"/>
              </a:tabLst>
            </a:pPr>
            <a:r>
              <a:rPr sz="1600" spc="95" dirty="0">
                <a:latin typeface="Calibri"/>
                <a:cs typeface="Calibri"/>
              </a:rPr>
              <a:t>Είναι</a:t>
            </a:r>
            <a:r>
              <a:rPr sz="1600" spc="100" dirty="0">
                <a:latin typeface="Calibri"/>
                <a:cs typeface="Calibri"/>
              </a:rPr>
              <a:t> </a:t>
            </a:r>
            <a:r>
              <a:rPr sz="1600" spc="110" dirty="0">
                <a:latin typeface="Calibri"/>
                <a:cs typeface="Calibri"/>
              </a:rPr>
              <a:t>σημαντικό</a:t>
            </a:r>
            <a:r>
              <a:rPr sz="1600" spc="114" dirty="0">
                <a:latin typeface="Calibri"/>
                <a:cs typeface="Calibri"/>
              </a:rPr>
              <a:t> </a:t>
            </a:r>
            <a:r>
              <a:rPr sz="1600" spc="120" dirty="0">
                <a:latin typeface="Calibri"/>
                <a:cs typeface="Calibri"/>
              </a:rPr>
              <a:t>να </a:t>
            </a:r>
            <a:r>
              <a:rPr sz="1600" spc="110" dirty="0">
                <a:latin typeface="Calibri"/>
                <a:cs typeface="Calibri"/>
              </a:rPr>
              <a:t>σημειωθεί</a:t>
            </a:r>
            <a:r>
              <a:rPr sz="1600" spc="114" dirty="0">
                <a:latin typeface="Calibri"/>
                <a:cs typeface="Calibri"/>
              </a:rPr>
              <a:t> </a:t>
            </a:r>
            <a:r>
              <a:rPr sz="1600" spc="90" dirty="0">
                <a:latin typeface="Calibri"/>
                <a:cs typeface="Calibri"/>
              </a:rPr>
              <a:t>ότι</a:t>
            </a:r>
            <a:r>
              <a:rPr sz="1600" spc="95" dirty="0">
                <a:latin typeface="Calibri"/>
                <a:cs typeface="Calibri"/>
              </a:rPr>
              <a:t> </a:t>
            </a:r>
            <a:r>
              <a:rPr sz="1600" spc="105" dirty="0">
                <a:latin typeface="Calibri"/>
                <a:cs typeface="Calibri"/>
              </a:rPr>
              <a:t>ορισμένες </a:t>
            </a:r>
            <a:r>
              <a:rPr sz="1600" spc="110" dirty="0">
                <a:latin typeface="Calibri"/>
                <a:cs typeface="Calibri"/>
              </a:rPr>
              <a:t> συναρτήσεις </a:t>
            </a:r>
            <a:r>
              <a:rPr sz="1600" spc="114" dirty="0">
                <a:latin typeface="Calibri"/>
                <a:cs typeface="Calibri"/>
              </a:rPr>
              <a:t>κατακερματισμού </a:t>
            </a:r>
            <a:r>
              <a:rPr sz="1600" spc="95" dirty="0">
                <a:latin typeface="Calibri"/>
                <a:cs typeface="Calibri"/>
              </a:rPr>
              <a:t>είναι </a:t>
            </a:r>
            <a:r>
              <a:rPr sz="1600" spc="105" dirty="0">
                <a:latin typeface="Calibri"/>
                <a:cs typeface="Calibri"/>
              </a:rPr>
              <a:t>επιρρεπείς </a:t>
            </a:r>
            <a:r>
              <a:rPr sz="1600" spc="-350" dirty="0">
                <a:latin typeface="Calibri"/>
                <a:cs typeface="Calibri"/>
              </a:rPr>
              <a:t> </a:t>
            </a:r>
            <a:r>
              <a:rPr sz="1600" spc="114" dirty="0">
                <a:latin typeface="Calibri"/>
                <a:cs typeface="Calibri"/>
              </a:rPr>
              <a:t>σε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spc="105" dirty="0">
                <a:latin typeface="Calibri"/>
                <a:cs typeface="Calibri"/>
              </a:rPr>
              <a:t>συγκρούσεις,</a:t>
            </a:r>
            <a:r>
              <a:rPr sz="1600" spc="55" dirty="0">
                <a:latin typeface="Calibri"/>
                <a:cs typeface="Calibri"/>
              </a:rPr>
              <a:t> </a:t>
            </a:r>
            <a:r>
              <a:rPr sz="1600" spc="114" dirty="0">
                <a:latin typeface="Calibri"/>
                <a:cs typeface="Calibri"/>
              </a:rPr>
              <a:t>όπως:</a:t>
            </a:r>
            <a:r>
              <a:rPr sz="1600" spc="55" dirty="0">
                <a:latin typeface="Calibri"/>
                <a:cs typeface="Calibri"/>
              </a:rPr>
              <a:t> </a:t>
            </a:r>
            <a:r>
              <a:rPr sz="1600" spc="155" dirty="0">
                <a:latin typeface="Calibri"/>
                <a:cs typeface="Calibri"/>
              </a:rPr>
              <a:t>MD5</a:t>
            </a:r>
            <a:r>
              <a:rPr sz="1600" spc="50" dirty="0">
                <a:latin typeface="Calibri"/>
                <a:cs typeface="Calibri"/>
              </a:rPr>
              <a:t> </a:t>
            </a:r>
            <a:r>
              <a:rPr sz="1600" spc="100" dirty="0">
                <a:latin typeface="Calibri"/>
                <a:cs typeface="Calibri"/>
              </a:rPr>
              <a:t>και</a:t>
            </a:r>
            <a:r>
              <a:rPr sz="1600" spc="50" dirty="0">
                <a:latin typeface="Calibri"/>
                <a:cs typeface="Calibri"/>
              </a:rPr>
              <a:t> </a:t>
            </a:r>
            <a:r>
              <a:rPr sz="1600" spc="114" dirty="0">
                <a:latin typeface="Calibri"/>
                <a:cs typeface="Calibri"/>
              </a:rPr>
              <a:t>SHA-1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93444" y="5570537"/>
            <a:ext cx="5337810" cy="4514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SzPct val="128571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400" spc="130" dirty="0">
                <a:latin typeface="Calibri"/>
                <a:cs typeface="Calibri"/>
              </a:rPr>
              <a:t>Δυστυχώς,</a:t>
            </a:r>
            <a:r>
              <a:rPr sz="1400" spc="105" dirty="0">
                <a:latin typeface="Calibri"/>
                <a:cs typeface="Calibri"/>
              </a:rPr>
              <a:t> </a:t>
            </a:r>
            <a:r>
              <a:rPr sz="1400" b="1" spc="135" dirty="0">
                <a:latin typeface="Calibri"/>
                <a:cs typeface="Calibri"/>
              </a:rPr>
              <a:t>τα</a:t>
            </a:r>
            <a:r>
              <a:rPr sz="1400" b="1" spc="100" dirty="0">
                <a:latin typeface="Calibri"/>
                <a:cs typeface="Calibri"/>
              </a:rPr>
              <a:t> </a:t>
            </a:r>
            <a:r>
              <a:rPr sz="1400" b="1" spc="150" dirty="0">
                <a:latin typeface="Calibri"/>
                <a:cs typeface="Calibri"/>
              </a:rPr>
              <a:t>παρωχημένα</a:t>
            </a:r>
            <a:r>
              <a:rPr sz="1400" b="1" spc="95" dirty="0">
                <a:latin typeface="Calibri"/>
                <a:cs typeface="Calibri"/>
              </a:rPr>
              <a:t> </a:t>
            </a:r>
            <a:r>
              <a:rPr sz="1400" b="1" spc="140" dirty="0">
                <a:latin typeface="Calibri"/>
                <a:cs typeface="Calibri"/>
              </a:rPr>
              <a:t>συστήματα</a:t>
            </a:r>
            <a:r>
              <a:rPr sz="1400" b="1" spc="100" dirty="0">
                <a:latin typeface="Calibri"/>
                <a:cs typeface="Calibri"/>
              </a:rPr>
              <a:t> </a:t>
            </a:r>
            <a:r>
              <a:rPr sz="1400" b="1" spc="145" dirty="0">
                <a:latin typeface="Calibri"/>
                <a:cs typeface="Calibri"/>
              </a:rPr>
              <a:t>μπορούν</a:t>
            </a:r>
            <a:r>
              <a:rPr sz="1400" b="1" spc="100" dirty="0">
                <a:latin typeface="Calibri"/>
                <a:cs typeface="Calibri"/>
              </a:rPr>
              <a:t> </a:t>
            </a:r>
            <a:r>
              <a:rPr sz="1400" b="1" spc="150" dirty="0">
                <a:latin typeface="Calibri"/>
                <a:cs typeface="Calibri"/>
              </a:rPr>
              <a:t>ακόμα </a:t>
            </a:r>
            <a:r>
              <a:rPr sz="1400" b="1" spc="-300" dirty="0">
                <a:latin typeface="Calibri"/>
                <a:cs typeface="Calibri"/>
              </a:rPr>
              <a:t> </a:t>
            </a:r>
            <a:r>
              <a:rPr sz="1400" b="1" spc="110" dirty="0">
                <a:latin typeface="Calibri"/>
                <a:cs typeface="Calibri"/>
              </a:rPr>
              <a:t>να</a:t>
            </a:r>
            <a:r>
              <a:rPr sz="1400" b="1" spc="40" dirty="0">
                <a:latin typeface="Calibri"/>
                <a:cs typeface="Calibri"/>
              </a:rPr>
              <a:t> </a:t>
            </a:r>
            <a:r>
              <a:rPr sz="1400" b="1" spc="70" dirty="0">
                <a:latin typeface="Calibri"/>
                <a:cs typeface="Calibri"/>
              </a:rPr>
              <a:t>τις</a:t>
            </a:r>
            <a:r>
              <a:rPr sz="1400" b="1" spc="45" dirty="0">
                <a:latin typeface="Calibri"/>
                <a:cs typeface="Calibri"/>
              </a:rPr>
              <a:t> </a:t>
            </a:r>
            <a:r>
              <a:rPr sz="1400" b="1" spc="95" dirty="0">
                <a:latin typeface="Calibri"/>
                <a:cs typeface="Calibri"/>
              </a:rPr>
              <a:t>υποστηρίζουν.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63157" y="57467"/>
            <a:ext cx="5308600" cy="6879590"/>
            <a:chOff x="6883400" y="0"/>
            <a:chExt cx="530860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7245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550784" y="4670107"/>
              <a:ext cx="4166870" cy="1391285"/>
            </a:xfrm>
            <a:custGeom>
              <a:avLst/>
              <a:gdLst/>
              <a:ahLst/>
              <a:cxnLst/>
              <a:rect l="l" t="t" r="r" b="b"/>
              <a:pathLst>
                <a:path w="4166870" h="1391285">
                  <a:moveTo>
                    <a:pt x="3934777" y="0"/>
                  </a:moveTo>
                  <a:lnTo>
                    <a:pt x="231775" y="0"/>
                  </a:lnTo>
                  <a:lnTo>
                    <a:pt x="185102" y="4762"/>
                  </a:lnTo>
                  <a:lnTo>
                    <a:pt x="141605" y="18097"/>
                  </a:lnTo>
                  <a:lnTo>
                    <a:pt x="102235" y="39687"/>
                  </a:lnTo>
                  <a:lnTo>
                    <a:pt x="67945" y="67944"/>
                  </a:lnTo>
                  <a:lnTo>
                    <a:pt x="39687" y="102234"/>
                  </a:lnTo>
                  <a:lnTo>
                    <a:pt x="18097" y="141604"/>
                  </a:lnTo>
                  <a:lnTo>
                    <a:pt x="4762" y="185102"/>
                  </a:lnTo>
                  <a:lnTo>
                    <a:pt x="0" y="231774"/>
                  </a:lnTo>
                  <a:lnTo>
                    <a:pt x="0" y="1159509"/>
                  </a:lnTo>
                  <a:lnTo>
                    <a:pt x="4762" y="1206182"/>
                  </a:lnTo>
                  <a:lnTo>
                    <a:pt x="18097" y="1249679"/>
                  </a:lnTo>
                  <a:lnTo>
                    <a:pt x="39687" y="1289049"/>
                  </a:lnTo>
                  <a:lnTo>
                    <a:pt x="67945" y="1323339"/>
                  </a:lnTo>
                  <a:lnTo>
                    <a:pt x="102235" y="1351914"/>
                  </a:lnTo>
                  <a:lnTo>
                    <a:pt x="141605" y="1373187"/>
                  </a:lnTo>
                  <a:lnTo>
                    <a:pt x="185102" y="1386839"/>
                  </a:lnTo>
                  <a:lnTo>
                    <a:pt x="231775" y="1391284"/>
                  </a:lnTo>
                  <a:lnTo>
                    <a:pt x="3934777" y="1391284"/>
                  </a:lnTo>
                  <a:lnTo>
                    <a:pt x="3981450" y="1386839"/>
                  </a:lnTo>
                  <a:lnTo>
                    <a:pt x="4024947" y="1373187"/>
                  </a:lnTo>
                  <a:lnTo>
                    <a:pt x="4064317" y="1351914"/>
                  </a:lnTo>
                  <a:lnTo>
                    <a:pt x="4098607" y="1323339"/>
                  </a:lnTo>
                  <a:lnTo>
                    <a:pt x="4126865" y="1289049"/>
                  </a:lnTo>
                  <a:lnTo>
                    <a:pt x="4148455" y="1249679"/>
                  </a:lnTo>
                  <a:lnTo>
                    <a:pt x="4161790" y="1206182"/>
                  </a:lnTo>
                  <a:lnTo>
                    <a:pt x="4166552" y="1159509"/>
                  </a:lnTo>
                  <a:lnTo>
                    <a:pt x="4166552" y="231774"/>
                  </a:lnTo>
                  <a:lnTo>
                    <a:pt x="4161790" y="185102"/>
                  </a:lnTo>
                  <a:lnTo>
                    <a:pt x="4148455" y="141604"/>
                  </a:lnTo>
                  <a:lnTo>
                    <a:pt x="4126865" y="102234"/>
                  </a:lnTo>
                  <a:lnTo>
                    <a:pt x="4098607" y="67944"/>
                  </a:lnTo>
                  <a:lnTo>
                    <a:pt x="4064317" y="39687"/>
                  </a:lnTo>
                  <a:lnTo>
                    <a:pt x="4024947" y="18097"/>
                  </a:lnTo>
                  <a:lnTo>
                    <a:pt x="3981450" y="4762"/>
                  </a:lnTo>
                  <a:lnTo>
                    <a:pt x="39347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buNone/>
              </a:pPr>
              <a:r>
                <a:rPr lang="el-GR" b="1" dirty="0"/>
                <a:t>Το MAC εξασφαλίζει:</a:t>
              </a:r>
              <a:endParaRPr lang="el-GR" dirty="0"/>
            </a:p>
            <a:p>
              <a:pPr>
                <a:buFont typeface="Arial" panose="020B0604020202020204" pitchFamily="34" charset="0"/>
                <a:buChar char="•"/>
              </a:pPr>
              <a:r>
                <a:rPr lang="el-GR" b="1" dirty="0"/>
                <a:t>Ακεραιότητα</a:t>
              </a:r>
              <a:r>
                <a:rPr lang="el-GR" dirty="0"/>
                <a:t> μέσω της συνάρτησης κατακερματισμού (π.χ. HMAC)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l-GR" b="1" dirty="0"/>
                <a:t>Ταυτοποίηση</a:t>
              </a:r>
              <a:r>
                <a:rPr lang="el-GR" dirty="0"/>
                <a:t> μέσω του μυστικού κλειδιού</a:t>
              </a:r>
            </a:p>
            <a:p>
              <a:endParaRPr dirty="0"/>
            </a:p>
          </p:txBody>
        </p:sp>
        <p:sp>
          <p:nvSpPr>
            <p:cNvPr id="8" name="object 8"/>
            <p:cNvSpPr/>
            <p:nvPr/>
          </p:nvSpPr>
          <p:spPr>
            <a:xfrm>
              <a:off x="7550784" y="4670107"/>
              <a:ext cx="4166870" cy="1391285"/>
            </a:xfrm>
            <a:custGeom>
              <a:avLst/>
              <a:gdLst/>
              <a:ahLst/>
              <a:cxnLst/>
              <a:rect l="l" t="t" r="r" b="b"/>
              <a:pathLst>
                <a:path w="4166870" h="1391285">
                  <a:moveTo>
                    <a:pt x="0" y="231774"/>
                  </a:moveTo>
                  <a:lnTo>
                    <a:pt x="4762" y="185102"/>
                  </a:lnTo>
                  <a:lnTo>
                    <a:pt x="18097" y="141604"/>
                  </a:lnTo>
                  <a:lnTo>
                    <a:pt x="39687" y="102234"/>
                  </a:lnTo>
                  <a:lnTo>
                    <a:pt x="67945" y="67944"/>
                  </a:lnTo>
                  <a:lnTo>
                    <a:pt x="102235" y="39687"/>
                  </a:lnTo>
                  <a:lnTo>
                    <a:pt x="141605" y="18097"/>
                  </a:lnTo>
                  <a:lnTo>
                    <a:pt x="185102" y="4762"/>
                  </a:lnTo>
                  <a:lnTo>
                    <a:pt x="231775" y="0"/>
                  </a:lnTo>
                  <a:lnTo>
                    <a:pt x="3934777" y="0"/>
                  </a:lnTo>
                  <a:lnTo>
                    <a:pt x="3981450" y="4762"/>
                  </a:lnTo>
                  <a:lnTo>
                    <a:pt x="4024947" y="18097"/>
                  </a:lnTo>
                  <a:lnTo>
                    <a:pt x="4064317" y="39687"/>
                  </a:lnTo>
                  <a:lnTo>
                    <a:pt x="4098607" y="67944"/>
                  </a:lnTo>
                  <a:lnTo>
                    <a:pt x="4126865" y="102234"/>
                  </a:lnTo>
                  <a:lnTo>
                    <a:pt x="4148455" y="141604"/>
                  </a:lnTo>
                  <a:lnTo>
                    <a:pt x="4161790" y="185102"/>
                  </a:lnTo>
                  <a:lnTo>
                    <a:pt x="4166552" y="231774"/>
                  </a:lnTo>
                  <a:lnTo>
                    <a:pt x="4166552" y="1159509"/>
                  </a:lnTo>
                  <a:lnTo>
                    <a:pt x="4161790" y="1206182"/>
                  </a:lnTo>
                  <a:lnTo>
                    <a:pt x="4148455" y="1249679"/>
                  </a:lnTo>
                  <a:lnTo>
                    <a:pt x="4126865" y="1289049"/>
                  </a:lnTo>
                  <a:lnTo>
                    <a:pt x="4098607" y="1323339"/>
                  </a:lnTo>
                  <a:lnTo>
                    <a:pt x="4064317" y="1351914"/>
                  </a:lnTo>
                  <a:lnTo>
                    <a:pt x="4024947" y="1373187"/>
                  </a:lnTo>
                  <a:lnTo>
                    <a:pt x="3981450" y="1386839"/>
                  </a:lnTo>
                  <a:lnTo>
                    <a:pt x="3934777" y="1391284"/>
                  </a:lnTo>
                  <a:lnTo>
                    <a:pt x="231775" y="1391284"/>
                  </a:lnTo>
                  <a:lnTo>
                    <a:pt x="185102" y="1386839"/>
                  </a:lnTo>
                  <a:lnTo>
                    <a:pt x="141605" y="1373187"/>
                  </a:lnTo>
                  <a:lnTo>
                    <a:pt x="102235" y="1351914"/>
                  </a:lnTo>
                  <a:lnTo>
                    <a:pt x="67945" y="1323339"/>
                  </a:lnTo>
                  <a:lnTo>
                    <a:pt x="39687" y="1289049"/>
                  </a:lnTo>
                  <a:lnTo>
                    <a:pt x="18097" y="1249679"/>
                  </a:lnTo>
                  <a:lnTo>
                    <a:pt x="4762" y="1206182"/>
                  </a:lnTo>
                  <a:lnTo>
                    <a:pt x="0" y="1159509"/>
                  </a:lnTo>
                  <a:lnTo>
                    <a:pt x="0" y="231774"/>
                  </a:lnTo>
                </a:path>
              </a:pathLst>
            </a:custGeom>
            <a:ln w="38100">
              <a:solidFill>
                <a:srgbClr val="BF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1599544" y="57467"/>
            <a:ext cx="419100" cy="44259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045"/>
              </a:lnSpc>
            </a:pPr>
            <a:r>
              <a:rPr sz="3100" spc="14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3100" spc="-2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100" spc="165" dirty="0">
                <a:solidFill>
                  <a:srgbClr val="D8D8D8"/>
                </a:solidFill>
                <a:latin typeface="Calibri"/>
                <a:cs typeface="Calibri"/>
              </a:rPr>
              <a:t>ΕΥΑΊΣΘΗΤΩΝ</a:t>
            </a:r>
            <a:endParaRPr sz="3100">
              <a:latin typeface="Calibri"/>
              <a:cs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B2586F-3B06-8C94-11A6-34420B5D1265}"/>
              </a:ext>
            </a:extLst>
          </p:cNvPr>
          <p:cNvSpPr txBox="1"/>
          <p:nvPr/>
        </p:nvSpPr>
        <p:spPr>
          <a:xfrm>
            <a:off x="609600" y="1042392"/>
            <a:ext cx="655764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b="1" dirty="0"/>
              <a:t>MAC για ακεραιότητα και ταυτοποίηση δεδομένων</a:t>
            </a:r>
            <a:endParaRPr lang="en-US" b="1" dirty="0"/>
          </a:p>
          <a:p>
            <a:pPr>
              <a:buNone/>
            </a:pPr>
            <a:endParaRPr lang="el-GR" b="1" dirty="0"/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Η </a:t>
            </a:r>
            <a:r>
              <a:rPr lang="el-GR" b="1" dirty="0"/>
              <a:t>Συνάρτηση Κωδικού Πιστοποίησης Μηνύματος (MAC)</a:t>
            </a:r>
            <a:r>
              <a:rPr lang="el-GR" dirty="0"/>
              <a:t> κάνει ό,τι και η </a:t>
            </a:r>
            <a:r>
              <a:rPr lang="el-GR" dirty="0" err="1"/>
              <a:t>hash</a:t>
            </a:r>
            <a:r>
              <a:rPr lang="el-GR" dirty="0"/>
              <a:t> </a:t>
            </a:r>
            <a:r>
              <a:rPr lang="el-GR" dirty="0" err="1"/>
              <a:t>function</a:t>
            </a:r>
            <a:r>
              <a:rPr lang="el-GR" dirty="0"/>
              <a:t>, αλλά λαμβάνει ως είσοδο:</a:t>
            </a:r>
            <a:br>
              <a:rPr lang="el-GR" dirty="0"/>
            </a:br>
            <a:r>
              <a:rPr lang="el-GR" dirty="0"/>
              <a:t>• Το μήνυμα</a:t>
            </a:r>
            <a:br>
              <a:rPr lang="el-GR" dirty="0"/>
            </a:br>
            <a:r>
              <a:rPr lang="el-GR" dirty="0"/>
              <a:t>• Ένα συμμετρικό ΚΛΕΙΔΙ που μοιράζονται τα δύο μέρη της επικοινωνίας</a:t>
            </a:r>
          </a:p>
          <a:p>
            <a:pPr>
              <a:buNone/>
            </a:pPr>
            <a:r>
              <a:rPr lang="el-GR" dirty="0"/>
              <a:t>📥 Μήνυμα: κείμενο μεταβλητού μήκους → ➤ </a:t>
            </a:r>
            <a:r>
              <a:rPr lang="el-GR" b="1" dirty="0"/>
              <a:t>MAC </a:t>
            </a:r>
            <a:r>
              <a:rPr lang="el-GR" b="1" dirty="0" err="1"/>
              <a:t>function</a:t>
            </a:r>
            <a:r>
              <a:rPr lang="el-GR" dirty="0"/>
              <a:t> ➤ 📤 MAC τιμή: κείμενο σταθερού μήκους (256, 384, 512)</a:t>
            </a:r>
          </a:p>
          <a:p>
            <a:r>
              <a:rPr lang="el-GR" dirty="0"/>
              <a:t>🔑 Υπάρχουν διάφορες MAC συναρτήσεις, όπως οι </a:t>
            </a:r>
            <a:r>
              <a:rPr lang="el-GR" b="1" dirty="0" err="1"/>
              <a:t>Hash-Based</a:t>
            </a:r>
            <a:r>
              <a:rPr lang="el-GR" b="1" dirty="0"/>
              <a:t> </a:t>
            </a:r>
            <a:r>
              <a:rPr lang="el-GR" b="1" dirty="0" err="1"/>
              <a:t>Message</a:t>
            </a:r>
            <a:r>
              <a:rPr lang="el-GR" b="1" dirty="0"/>
              <a:t> </a:t>
            </a:r>
            <a:r>
              <a:rPr lang="el-GR" b="1" dirty="0" err="1"/>
              <a:t>Authentication</a:t>
            </a:r>
            <a:r>
              <a:rPr lang="el-GR" b="1" dirty="0"/>
              <a:t> </a:t>
            </a:r>
            <a:r>
              <a:rPr lang="el-GR" b="1" dirty="0" err="1"/>
              <a:t>Codes</a:t>
            </a:r>
            <a:r>
              <a:rPr lang="el-GR" b="1" dirty="0"/>
              <a:t> (HMAC)</a:t>
            </a:r>
            <a:endParaRPr lang="el-GR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9C393B-A27C-0414-CC34-24B94FAF1656}"/>
              </a:ext>
            </a:extLst>
          </p:cNvPr>
          <p:cNvSpPr txBox="1"/>
          <p:nvPr/>
        </p:nvSpPr>
        <p:spPr>
          <a:xfrm>
            <a:off x="814389" y="5195529"/>
            <a:ext cx="7315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b="1" dirty="0" err="1"/>
              <a:t>Online</a:t>
            </a:r>
            <a:r>
              <a:rPr lang="el-GR" b="1" dirty="0"/>
              <a:t> εργαλεία για πρακτική με HMAC:</a:t>
            </a:r>
            <a:endParaRPr lang="el-GR" dirty="0"/>
          </a:p>
          <a:p>
            <a:pPr>
              <a:buFont typeface="Arial" panose="020B0604020202020204" pitchFamily="34" charset="0"/>
              <a:buChar char="•"/>
            </a:pPr>
            <a:r>
              <a:rPr lang="el-GR" b="1" dirty="0" err="1"/>
              <a:t>Asecuritysite</a:t>
            </a:r>
            <a:r>
              <a:rPr lang="el-GR" dirty="0"/>
              <a:t>: https://asecuritysite.com/mac/go_hmac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b="1" dirty="0" err="1"/>
              <a:t>Cryptii</a:t>
            </a:r>
            <a:r>
              <a:rPr lang="el-GR" dirty="0"/>
              <a:t>: </a:t>
            </a:r>
            <a:r>
              <a:rPr lang="el-GR" dirty="0">
                <a:hlinkClick r:id="rId4"/>
              </a:rPr>
              <a:t>https://cryptii.com</a:t>
            </a:r>
            <a:endParaRPr lang="el-GR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306060" cy="6879590"/>
            <a:chOff x="6883400" y="0"/>
            <a:chExt cx="530606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5657" y="4444"/>
              <a:ext cx="5023485" cy="68535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550784" y="4592319"/>
              <a:ext cx="4533900" cy="1417320"/>
            </a:xfrm>
            <a:custGeom>
              <a:avLst/>
              <a:gdLst/>
              <a:ahLst/>
              <a:cxnLst/>
              <a:rect l="l" t="t" r="r" b="b"/>
              <a:pathLst>
                <a:path w="4533900" h="1417320">
                  <a:moveTo>
                    <a:pt x="4297680" y="0"/>
                  </a:moveTo>
                  <a:lnTo>
                    <a:pt x="236220" y="0"/>
                  </a:lnTo>
                  <a:lnTo>
                    <a:pt x="188595" y="4762"/>
                  </a:lnTo>
                  <a:lnTo>
                    <a:pt x="144145" y="18414"/>
                  </a:lnTo>
                  <a:lnTo>
                    <a:pt x="104140" y="40322"/>
                  </a:lnTo>
                  <a:lnTo>
                    <a:pt x="69215" y="69214"/>
                  </a:lnTo>
                  <a:lnTo>
                    <a:pt x="40322" y="104139"/>
                  </a:lnTo>
                  <a:lnTo>
                    <a:pt x="18415" y="144144"/>
                  </a:lnTo>
                  <a:lnTo>
                    <a:pt x="4762" y="188594"/>
                  </a:lnTo>
                  <a:lnTo>
                    <a:pt x="0" y="236219"/>
                  </a:lnTo>
                  <a:lnTo>
                    <a:pt x="0" y="1181099"/>
                  </a:lnTo>
                  <a:lnTo>
                    <a:pt x="4762" y="1228724"/>
                  </a:lnTo>
                  <a:lnTo>
                    <a:pt x="18415" y="1273174"/>
                  </a:lnTo>
                  <a:lnTo>
                    <a:pt x="40322" y="1313179"/>
                  </a:lnTo>
                  <a:lnTo>
                    <a:pt x="69215" y="1348104"/>
                  </a:lnTo>
                  <a:lnTo>
                    <a:pt x="104140" y="1376997"/>
                  </a:lnTo>
                  <a:lnTo>
                    <a:pt x="144145" y="1398904"/>
                  </a:lnTo>
                  <a:lnTo>
                    <a:pt x="188595" y="1412557"/>
                  </a:lnTo>
                  <a:lnTo>
                    <a:pt x="236220" y="1417319"/>
                  </a:lnTo>
                  <a:lnTo>
                    <a:pt x="4297680" y="1417319"/>
                  </a:lnTo>
                  <a:lnTo>
                    <a:pt x="4345305" y="1412557"/>
                  </a:lnTo>
                  <a:lnTo>
                    <a:pt x="4389755" y="1398904"/>
                  </a:lnTo>
                  <a:lnTo>
                    <a:pt x="4429760" y="1376997"/>
                  </a:lnTo>
                  <a:lnTo>
                    <a:pt x="4464685" y="1348104"/>
                  </a:lnTo>
                  <a:lnTo>
                    <a:pt x="4493577" y="1313179"/>
                  </a:lnTo>
                  <a:lnTo>
                    <a:pt x="4515485" y="1273174"/>
                  </a:lnTo>
                  <a:lnTo>
                    <a:pt x="4529137" y="1228724"/>
                  </a:lnTo>
                  <a:lnTo>
                    <a:pt x="4533900" y="1181099"/>
                  </a:lnTo>
                  <a:lnTo>
                    <a:pt x="4533900" y="236219"/>
                  </a:lnTo>
                  <a:lnTo>
                    <a:pt x="4529137" y="188594"/>
                  </a:lnTo>
                  <a:lnTo>
                    <a:pt x="4515485" y="144144"/>
                  </a:lnTo>
                  <a:lnTo>
                    <a:pt x="4493577" y="104139"/>
                  </a:lnTo>
                  <a:lnTo>
                    <a:pt x="4464685" y="69214"/>
                  </a:lnTo>
                  <a:lnTo>
                    <a:pt x="4429760" y="40322"/>
                  </a:lnTo>
                  <a:lnTo>
                    <a:pt x="4389755" y="18414"/>
                  </a:lnTo>
                  <a:lnTo>
                    <a:pt x="4345305" y="4762"/>
                  </a:lnTo>
                  <a:lnTo>
                    <a:pt x="42976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550784" y="4592319"/>
              <a:ext cx="4533900" cy="1417320"/>
            </a:xfrm>
            <a:custGeom>
              <a:avLst/>
              <a:gdLst/>
              <a:ahLst/>
              <a:cxnLst/>
              <a:rect l="l" t="t" r="r" b="b"/>
              <a:pathLst>
                <a:path w="4533900" h="1417320">
                  <a:moveTo>
                    <a:pt x="0" y="236219"/>
                  </a:moveTo>
                  <a:lnTo>
                    <a:pt x="4762" y="188594"/>
                  </a:lnTo>
                  <a:lnTo>
                    <a:pt x="18415" y="144144"/>
                  </a:lnTo>
                  <a:lnTo>
                    <a:pt x="40322" y="104139"/>
                  </a:lnTo>
                  <a:lnTo>
                    <a:pt x="69215" y="69214"/>
                  </a:lnTo>
                  <a:lnTo>
                    <a:pt x="104140" y="40322"/>
                  </a:lnTo>
                  <a:lnTo>
                    <a:pt x="144145" y="18414"/>
                  </a:lnTo>
                  <a:lnTo>
                    <a:pt x="188595" y="4762"/>
                  </a:lnTo>
                  <a:lnTo>
                    <a:pt x="236220" y="0"/>
                  </a:lnTo>
                  <a:lnTo>
                    <a:pt x="4297680" y="0"/>
                  </a:lnTo>
                  <a:lnTo>
                    <a:pt x="4345305" y="4762"/>
                  </a:lnTo>
                  <a:lnTo>
                    <a:pt x="4389755" y="18414"/>
                  </a:lnTo>
                  <a:lnTo>
                    <a:pt x="4429760" y="40322"/>
                  </a:lnTo>
                  <a:lnTo>
                    <a:pt x="4464685" y="69214"/>
                  </a:lnTo>
                  <a:lnTo>
                    <a:pt x="4493577" y="104139"/>
                  </a:lnTo>
                  <a:lnTo>
                    <a:pt x="4515485" y="144144"/>
                  </a:lnTo>
                  <a:lnTo>
                    <a:pt x="4529137" y="188594"/>
                  </a:lnTo>
                  <a:lnTo>
                    <a:pt x="4533900" y="236219"/>
                  </a:lnTo>
                  <a:lnTo>
                    <a:pt x="4533900" y="1181099"/>
                  </a:lnTo>
                  <a:lnTo>
                    <a:pt x="4529137" y="1228724"/>
                  </a:lnTo>
                  <a:lnTo>
                    <a:pt x="4515485" y="1273174"/>
                  </a:lnTo>
                  <a:lnTo>
                    <a:pt x="4493577" y="1313179"/>
                  </a:lnTo>
                  <a:lnTo>
                    <a:pt x="4464685" y="1348104"/>
                  </a:lnTo>
                  <a:lnTo>
                    <a:pt x="4429760" y="1376997"/>
                  </a:lnTo>
                  <a:lnTo>
                    <a:pt x="4389755" y="1398904"/>
                  </a:lnTo>
                  <a:lnTo>
                    <a:pt x="4345305" y="1412557"/>
                  </a:lnTo>
                  <a:lnTo>
                    <a:pt x="4297680" y="1417319"/>
                  </a:lnTo>
                  <a:lnTo>
                    <a:pt x="236220" y="1417319"/>
                  </a:lnTo>
                  <a:lnTo>
                    <a:pt x="188595" y="1412557"/>
                  </a:lnTo>
                  <a:lnTo>
                    <a:pt x="144145" y="1398904"/>
                  </a:lnTo>
                  <a:lnTo>
                    <a:pt x="104140" y="1376997"/>
                  </a:lnTo>
                  <a:lnTo>
                    <a:pt x="69215" y="1348104"/>
                  </a:lnTo>
                  <a:lnTo>
                    <a:pt x="40322" y="1313179"/>
                  </a:lnTo>
                  <a:lnTo>
                    <a:pt x="18415" y="1273174"/>
                  </a:lnTo>
                  <a:lnTo>
                    <a:pt x="4762" y="1228724"/>
                  </a:lnTo>
                  <a:lnTo>
                    <a:pt x="0" y="1181099"/>
                  </a:lnTo>
                  <a:lnTo>
                    <a:pt x="0" y="236219"/>
                  </a:lnTo>
                </a:path>
              </a:pathLst>
            </a:custGeom>
            <a:ln w="38100">
              <a:solidFill>
                <a:srgbClr val="BF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1599544" y="57467"/>
            <a:ext cx="419100" cy="44259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045"/>
              </a:lnSpc>
            </a:pPr>
            <a:r>
              <a:rPr sz="3100" spc="14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3100" spc="-2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100" spc="165" dirty="0">
                <a:solidFill>
                  <a:srgbClr val="D8D8D8"/>
                </a:solidFill>
                <a:latin typeface="Calibri"/>
                <a:cs typeface="Calibri"/>
              </a:rPr>
              <a:t>ΕΥΑΊΣΘΗΤΩΝ</a:t>
            </a:r>
            <a:endParaRPr sz="31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55344" y="392429"/>
            <a:ext cx="5866765" cy="963294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marR="5080">
              <a:lnSpc>
                <a:spcPts val="2370"/>
              </a:lnSpc>
              <a:spcBef>
                <a:spcPts val="405"/>
              </a:spcBef>
            </a:pPr>
            <a:r>
              <a:rPr sz="2200" b="0" spc="240" dirty="0">
                <a:solidFill>
                  <a:srgbClr val="000000"/>
                </a:solidFill>
                <a:latin typeface="Times New Roman"/>
                <a:cs typeface="Times New Roman"/>
              </a:rPr>
              <a:t>Κρυπτογραφία</a:t>
            </a:r>
            <a:r>
              <a:rPr sz="2200" b="0" spc="2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215" dirty="0">
                <a:solidFill>
                  <a:srgbClr val="000000"/>
                </a:solidFill>
                <a:latin typeface="Times New Roman"/>
                <a:cs typeface="Times New Roman"/>
              </a:rPr>
              <a:t>που</a:t>
            </a:r>
            <a:r>
              <a:rPr sz="2200" b="0" spc="2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220" dirty="0">
                <a:solidFill>
                  <a:srgbClr val="000000"/>
                </a:solidFill>
                <a:latin typeface="Times New Roman"/>
                <a:cs typeface="Times New Roman"/>
              </a:rPr>
              <a:t>εφαρμόζεται</a:t>
            </a:r>
            <a:r>
              <a:rPr sz="2200" b="0" spc="2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50" dirty="0">
                <a:solidFill>
                  <a:srgbClr val="000000"/>
                </a:solidFill>
                <a:latin typeface="Times New Roman"/>
                <a:cs typeface="Times New Roman"/>
              </a:rPr>
              <a:t>σε </a:t>
            </a:r>
            <a:r>
              <a:rPr sz="2200" b="0" spc="1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215" dirty="0">
                <a:solidFill>
                  <a:srgbClr val="000000"/>
                </a:solidFill>
                <a:latin typeface="Times New Roman"/>
                <a:cs typeface="Times New Roman"/>
              </a:rPr>
              <a:t>ηλεκτρονικά </a:t>
            </a:r>
            <a:r>
              <a:rPr sz="2200" b="0" spc="225" dirty="0">
                <a:solidFill>
                  <a:srgbClr val="000000"/>
                </a:solidFill>
                <a:latin typeface="Times New Roman"/>
                <a:cs typeface="Times New Roman"/>
              </a:rPr>
              <a:t>μηνύματα </a:t>
            </a:r>
            <a:r>
              <a:rPr sz="2200" b="0" spc="215" dirty="0">
                <a:solidFill>
                  <a:srgbClr val="000000"/>
                </a:solidFill>
                <a:latin typeface="Times New Roman"/>
                <a:cs typeface="Times New Roman"/>
              </a:rPr>
              <a:t>(δεδομένα</a:t>
            </a:r>
            <a:r>
              <a:rPr sz="2200" b="0" spc="2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215" dirty="0">
                <a:solidFill>
                  <a:srgbClr val="000000"/>
                </a:solidFill>
                <a:latin typeface="Times New Roman"/>
                <a:cs typeface="Times New Roman"/>
              </a:rPr>
              <a:t>κατά</a:t>
            </a:r>
            <a:r>
              <a:rPr sz="2200" b="0" spc="2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90" dirty="0">
                <a:solidFill>
                  <a:srgbClr val="000000"/>
                </a:solidFill>
                <a:latin typeface="Times New Roman"/>
                <a:cs typeface="Times New Roman"/>
              </a:rPr>
              <a:t>τη </a:t>
            </a:r>
            <a:r>
              <a:rPr sz="2200" b="0" spc="-5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225" dirty="0">
                <a:solidFill>
                  <a:srgbClr val="000000"/>
                </a:solidFill>
                <a:latin typeface="Times New Roman"/>
                <a:cs typeface="Times New Roman"/>
              </a:rPr>
              <a:t>μεταφορά)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92150" y="1745297"/>
            <a:ext cx="6771005" cy="47136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 marR="5080" indent="-91440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28571"/>
              <a:buFont typeface="Arial"/>
              <a:buChar char="•"/>
              <a:tabLst>
                <a:tab pos="167640" algn="l"/>
              </a:tabLst>
            </a:pPr>
            <a:r>
              <a:rPr sz="1400" spc="95" dirty="0">
                <a:latin typeface="Calibri"/>
                <a:cs typeface="Calibri"/>
              </a:rPr>
              <a:t>Οι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επαγγελματίες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του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τομέα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της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ενέργειας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μπορούν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να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ενεργοποιήσουν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μέτρα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ασφαλείας </a:t>
            </a:r>
            <a:r>
              <a:rPr sz="1400" spc="110" dirty="0">
                <a:latin typeface="Calibri"/>
                <a:cs typeface="Calibri"/>
              </a:rPr>
              <a:t>που </a:t>
            </a:r>
            <a:r>
              <a:rPr sz="1400" spc="95" dirty="0">
                <a:latin typeface="Calibri"/>
                <a:cs typeface="Calibri"/>
              </a:rPr>
              <a:t>τους επιτρέπουν </a:t>
            </a:r>
            <a:r>
              <a:rPr sz="1400" spc="105" dirty="0">
                <a:latin typeface="Calibri"/>
                <a:cs typeface="Calibri"/>
              </a:rPr>
              <a:t>να </a:t>
            </a:r>
            <a:r>
              <a:rPr sz="1400" spc="100" dirty="0">
                <a:latin typeface="Calibri"/>
                <a:cs typeface="Calibri"/>
              </a:rPr>
              <a:t>προστατεύουν τα </a:t>
            </a:r>
            <a:r>
              <a:rPr sz="1400" spc="85" dirty="0">
                <a:latin typeface="Calibri"/>
                <a:cs typeface="Calibri"/>
              </a:rPr>
              <a:t>e-mail τους, </a:t>
            </a:r>
            <a:r>
              <a:rPr sz="1400" spc="9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χρησιμοποιώντας,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για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παράδειγμα:</a:t>
            </a:r>
            <a:endParaRPr sz="14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05"/>
              </a:spcBef>
              <a:buSzPct val="128000"/>
              <a:buFont typeface="Arial"/>
              <a:buChar char="•"/>
              <a:tabLst>
                <a:tab pos="396240" algn="l"/>
              </a:tabLst>
            </a:pPr>
            <a:r>
              <a:rPr sz="1250" b="1" spc="60" dirty="0">
                <a:latin typeface="Calibri"/>
                <a:cs typeface="Calibri"/>
              </a:rPr>
              <a:t>Επέκταση</a:t>
            </a:r>
            <a:r>
              <a:rPr sz="1250" b="1" spc="35" dirty="0">
                <a:latin typeface="Calibri"/>
                <a:cs typeface="Calibri"/>
              </a:rPr>
              <a:t> </a:t>
            </a:r>
            <a:r>
              <a:rPr sz="1250" b="1" spc="60" dirty="0">
                <a:latin typeface="Calibri"/>
                <a:cs typeface="Calibri"/>
              </a:rPr>
              <a:t>ασφαλούς/πολυδύναμης</a:t>
            </a:r>
            <a:r>
              <a:rPr sz="1250" b="1" spc="35" dirty="0">
                <a:latin typeface="Calibri"/>
                <a:cs typeface="Calibri"/>
              </a:rPr>
              <a:t> </a:t>
            </a:r>
            <a:r>
              <a:rPr sz="1250" b="1" spc="60" dirty="0">
                <a:latin typeface="Calibri"/>
                <a:cs typeface="Calibri"/>
              </a:rPr>
              <a:t>αλληλογραφίας</a:t>
            </a:r>
            <a:r>
              <a:rPr sz="1250" b="1" spc="35" dirty="0">
                <a:latin typeface="Calibri"/>
                <a:cs typeface="Calibri"/>
              </a:rPr>
              <a:t> </a:t>
            </a:r>
            <a:r>
              <a:rPr sz="1250" b="1" spc="50" dirty="0">
                <a:latin typeface="Calibri"/>
                <a:cs typeface="Calibri"/>
              </a:rPr>
              <a:t>Ίντερνετ</a:t>
            </a:r>
            <a:r>
              <a:rPr sz="1250" b="1" spc="40" dirty="0">
                <a:latin typeface="Calibri"/>
                <a:cs typeface="Calibri"/>
              </a:rPr>
              <a:t> </a:t>
            </a:r>
            <a:r>
              <a:rPr sz="1250" b="1" spc="50" dirty="0">
                <a:latin typeface="Calibri"/>
                <a:cs typeface="Calibri"/>
              </a:rPr>
              <a:t>S/MIME)</a:t>
            </a:r>
            <a:endParaRPr sz="12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05"/>
              </a:spcBef>
              <a:buSzPct val="128000"/>
              <a:buFont typeface="Arial"/>
              <a:buChar char="•"/>
              <a:tabLst>
                <a:tab pos="396240" algn="l"/>
              </a:tabLst>
            </a:pPr>
            <a:r>
              <a:rPr sz="1250" b="1" spc="105" dirty="0">
                <a:latin typeface="Calibri"/>
                <a:cs typeface="Calibri"/>
              </a:rPr>
              <a:t>Pretty</a:t>
            </a:r>
            <a:r>
              <a:rPr sz="1250" b="1" spc="50" dirty="0">
                <a:latin typeface="Calibri"/>
                <a:cs typeface="Calibri"/>
              </a:rPr>
              <a:t> </a:t>
            </a:r>
            <a:r>
              <a:rPr sz="1250" b="1" spc="135" dirty="0">
                <a:latin typeface="Calibri"/>
                <a:cs typeface="Calibri"/>
              </a:rPr>
              <a:t>Good</a:t>
            </a:r>
            <a:r>
              <a:rPr sz="1250" b="1" spc="60" dirty="0">
                <a:latin typeface="Calibri"/>
                <a:cs typeface="Calibri"/>
              </a:rPr>
              <a:t> </a:t>
            </a:r>
            <a:r>
              <a:rPr sz="1250" b="1" spc="100" dirty="0">
                <a:latin typeface="Calibri"/>
                <a:cs typeface="Calibri"/>
              </a:rPr>
              <a:t>Privacy</a:t>
            </a:r>
            <a:r>
              <a:rPr sz="1250" b="1" spc="55" dirty="0">
                <a:latin typeface="Calibri"/>
                <a:cs typeface="Calibri"/>
              </a:rPr>
              <a:t> </a:t>
            </a:r>
            <a:r>
              <a:rPr sz="1250" b="1" spc="120" dirty="0">
                <a:latin typeface="Calibri"/>
                <a:cs typeface="Calibri"/>
              </a:rPr>
              <a:t>PGP)</a:t>
            </a:r>
            <a:r>
              <a:rPr sz="1250" b="1" spc="55" dirty="0">
                <a:latin typeface="Calibri"/>
                <a:cs typeface="Calibri"/>
              </a:rPr>
              <a:t> </a:t>
            </a:r>
            <a:r>
              <a:rPr sz="1250" b="1" spc="145" dirty="0">
                <a:latin typeface="Calibri"/>
                <a:cs typeface="Calibri"/>
              </a:rPr>
              <a:t>σύμφωνα</a:t>
            </a:r>
            <a:r>
              <a:rPr sz="1250" b="1" spc="60" dirty="0">
                <a:latin typeface="Calibri"/>
                <a:cs typeface="Calibri"/>
              </a:rPr>
              <a:t> </a:t>
            </a:r>
            <a:r>
              <a:rPr sz="1250" b="1" spc="125" dirty="0">
                <a:latin typeface="Calibri"/>
                <a:cs typeface="Calibri"/>
              </a:rPr>
              <a:t>με</a:t>
            </a:r>
            <a:r>
              <a:rPr sz="1250" b="1" spc="60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πρότυπο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35" dirty="0">
                <a:latin typeface="Calibri"/>
                <a:cs typeface="Calibri"/>
              </a:rPr>
              <a:t>OpenPGP</a:t>
            </a:r>
            <a:endParaRPr sz="1250">
              <a:latin typeface="Calibri"/>
              <a:cs typeface="Calibri"/>
            </a:endParaRPr>
          </a:p>
          <a:p>
            <a:pPr marL="167640" indent="-154940">
              <a:lnSpc>
                <a:spcPts val="1675"/>
              </a:lnSpc>
              <a:spcBef>
                <a:spcPts val="940"/>
              </a:spcBef>
              <a:buClr>
                <a:srgbClr val="FFB800"/>
              </a:buClr>
              <a:buSzPct val="128571"/>
              <a:buFont typeface="Arial"/>
              <a:buChar char="•"/>
              <a:tabLst>
                <a:tab pos="167640" algn="l"/>
              </a:tabLst>
            </a:pPr>
            <a:r>
              <a:rPr sz="1400" spc="95" dirty="0">
                <a:latin typeface="Calibri"/>
                <a:cs typeface="Calibri"/>
              </a:rPr>
              <a:t>Και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τα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δύο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πρωτόκολλα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προσφέρουν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εγγυήσεις</a:t>
            </a:r>
            <a:endParaRPr sz="1400">
              <a:latin typeface="Calibri"/>
              <a:cs typeface="Calibri"/>
            </a:endParaRPr>
          </a:p>
          <a:p>
            <a:pPr marL="104139">
              <a:lnSpc>
                <a:spcPts val="1680"/>
              </a:lnSpc>
            </a:pPr>
            <a:r>
              <a:rPr sz="1400" b="1" spc="90" dirty="0">
                <a:latin typeface="Calibri"/>
                <a:cs typeface="Calibri"/>
              </a:rPr>
              <a:t>εμπιστευτικότητας,</a:t>
            </a:r>
            <a:r>
              <a:rPr sz="1400" b="1" spc="50" dirty="0">
                <a:latin typeface="Calibri"/>
                <a:cs typeface="Calibri"/>
              </a:rPr>
              <a:t> </a:t>
            </a:r>
            <a:r>
              <a:rPr sz="1400" b="1" spc="95" dirty="0">
                <a:latin typeface="Calibri"/>
                <a:cs typeface="Calibri"/>
              </a:rPr>
              <a:t>ακεραιότητας</a:t>
            </a:r>
            <a:r>
              <a:rPr sz="1400" b="1" spc="50" dirty="0">
                <a:latin typeface="Calibri"/>
                <a:cs typeface="Calibri"/>
              </a:rPr>
              <a:t> </a:t>
            </a:r>
            <a:r>
              <a:rPr sz="1400" b="1" spc="90" dirty="0">
                <a:latin typeface="Calibri"/>
                <a:cs typeface="Calibri"/>
              </a:rPr>
              <a:t>και</a:t>
            </a:r>
            <a:r>
              <a:rPr sz="1400" b="1" spc="55" dirty="0">
                <a:latin typeface="Calibri"/>
                <a:cs typeface="Calibri"/>
              </a:rPr>
              <a:t> </a:t>
            </a:r>
            <a:r>
              <a:rPr sz="1400" b="1" spc="100" dirty="0">
                <a:latin typeface="Calibri"/>
                <a:cs typeface="Calibri"/>
              </a:rPr>
              <a:t>ταυτοποίησης</a:t>
            </a:r>
            <a:r>
              <a:rPr sz="1400" b="1" spc="55" dirty="0">
                <a:latin typeface="Calibri"/>
                <a:cs typeface="Calibri"/>
              </a:rPr>
              <a:t> </a:t>
            </a:r>
            <a:r>
              <a:rPr sz="1400" b="1" spc="95" dirty="0">
                <a:latin typeface="Calibri"/>
                <a:cs typeface="Calibri"/>
              </a:rPr>
              <a:t>χρήστη.</a:t>
            </a:r>
            <a:endParaRPr sz="14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05"/>
              </a:spcBef>
              <a:buSzPct val="128000"/>
              <a:buFont typeface="Arial"/>
              <a:buChar char="•"/>
              <a:tabLst>
                <a:tab pos="396240" algn="l"/>
              </a:tabLst>
            </a:pPr>
            <a:r>
              <a:rPr sz="1250" spc="95" dirty="0">
                <a:latin typeface="Calibri"/>
                <a:cs typeface="Calibri"/>
              </a:rPr>
              <a:t>Το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S/MIME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χειρίζεται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ψηφιακά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πιστοποιητικά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.509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για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ταυτοποίηση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χρήστη</a:t>
            </a:r>
            <a:endParaRPr sz="12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00"/>
              </a:spcBef>
              <a:buSzPct val="128000"/>
              <a:buFont typeface="Arial"/>
              <a:buChar char="•"/>
              <a:tabLst>
                <a:tab pos="396240" algn="l"/>
              </a:tabLst>
            </a:pPr>
            <a:r>
              <a:rPr sz="1250" spc="95" dirty="0">
                <a:latin typeface="Calibri"/>
                <a:cs typeface="Calibri"/>
              </a:rPr>
              <a:t>Το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PGP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προσφέρει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τη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δική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του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κατεχόμενη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μορφή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πιστοποιητικού</a:t>
            </a:r>
            <a:endParaRPr sz="1250">
              <a:latin typeface="Calibri"/>
              <a:cs typeface="Calibri"/>
            </a:endParaRPr>
          </a:p>
          <a:p>
            <a:pPr marL="104139" marR="842644" indent="-91440">
              <a:lnSpc>
                <a:spcPct val="100000"/>
              </a:lnSpc>
              <a:spcBef>
                <a:spcPts val="840"/>
              </a:spcBef>
              <a:buClr>
                <a:srgbClr val="FFB800"/>
              </a:buClr>
              <a:buSzPct val="128571"/>
              <a:buFont typeface="Arial"/>
              <a:buChar char="•"/>
              <a:tabLst>
                <a:tab pos="167640" algn="l"/>
              </a:tabLst>
            </a:pPr>
            <a:r>
              <a:rPr sz="1400" spc="140" dirty="0">
                <a:latin typeface="Calibri"/>
                <a:cs typeface="Calibri"/>
              </a:rPr>
              <a:t>Το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50" dirty="0">
                <a:latin typeface="Calibri"/>
                <a:cs typeface="Calibri"/>
              </a:rPr>
              <a:t>S/MIME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και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το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55" dirty="0">
                <a:latin typeface="Calibri"/>
                <a:cs typeface="Calibri"/>
              </a:rPr>
              <a:t>PGP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είναι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45" dirty="0">
                <a:latin typeface="Calibri"/>
                <a:cs typeface="Calibri"/>
              </a:rPr>
              <a:t>συμβατά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για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όλες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τις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πλατφόρμες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και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μπορούν να διαρθρωθούν σε </a:t>
            </a:r>
            <a:r>
              <a:rPr sz="1400" spc="135" dirty="0">
                <a:latin typeface="Calibri"/>
                <a:cs typeface="Calibri"/>
              </a:rPr>
              <a:t>πολλούς </a:t>
            </a:r>
            <a:r>
              <a:rPr sz="1400" spc="125" dirty="0">
                <a:latin typeface="Calibri"/>
                <a:cs typeface="Calibri"/>
              </a:rPr>
              <a:t>συντακτές ηλεκτρονικού </a:t>
            </a:r>
            <a:r>
              <a:rPr sz="1400" spc="13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ταχυδρομείου,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50" dirty="0">
                <a:latin typeface="Calibri"/>
                <a:cs typeface="Calibri"/>
              </a:rPr>
              <a:t>όπως</a:t>
            </a:r>
            <a:endParaRPr sz="1400">
              <a:latin typeface="Calibri"/>
              <a:cs typeface="Calibri"/>
            </a:endParaRPr>
          </a:p>
          <a:p>
            <a:pPr marL="104139">
              <a:lnSpc>
                <a:spcPct val="100000"/>
              </a:lnSpc>
              <a:spcBef>
                <a:spcPts val="105"/>
              </a:spcBef>
            </a:pPr>
            <a:r>
              <a:rPr sz="1400" spc="50" dirty="0">
                <a:latin typeface="Calibri"/>
                <a:cs typeface="Calibri"/>
              </a:rPr>
              <a:t>Thunderbird</a:t>
            </a:r>
            <a:endParaRPr sz="1400">
              <a:latin typeface="Calibri"/>
              <a:cs typeface="Calibri"/>
            </a:endParaRPr>
          </a:p>
          <a:p>
            <a:pPr marL="396240" marR="795655" lvl="1" indent="-182245">
              <a:lnSpc>
                <a:spcPct val="129000"/>
              </a:lnSpc>
              <a:spcBef>
                <a:spcPts val="509"/>
              </a:spcBef>
              <a:buSzPct val="128000"/>
              <a:buFont typeface="Arial"/>
              <a:buChar char="•"/>
              <a:tabLst>
                <a:tab pos="396240" algn="l"/>
              </a:tabLst>
            </a:pPr>
            <a:r>
              <a:rPr sz="1250" spc="85" dirty="0">
                <a:latin typeface="Calibri"/>
                <a:cs typeface="Calibri"/>
              </a:rPr>
              <a:t>Σημειώστε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επίσης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ότι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το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PGP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μπορεί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να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συνεπάγεται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την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εγκατάσταση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του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GnuPGP,</a:t>
            </a:r>
            <a:endParaRPr sz="1250">
              <a:latin typeface="Calibri"/>
              <a:cs typeface="Calibri"/>
            </a:endParaRPr>
          </a:p>
          <a:p>
            <a:pPr marL="396875">
              <a:lnSpc>
                <a:spcPct val="100000"/>
              </a:lnSpc>
              <a:spcBef>
                <a:spcPts val="434"/>
              </a:spcBef>
            </a:pPr>
            <a:r>
              <a:rPr sz="1250" spc="85" dirty="0">
                <a:latin typeface="Calibri"/>
                <a:cs typeface="Calibri"/>
              </a:rPr>
              <a:t>το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οποίο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είναι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μια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υλοποίηση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του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προτύπου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OpenPGP</a:t>
            </a:r>
            <a:endParaRPr sz="1250">
              <a:latin typeface="Calibri"/>
              <a:cs typeface="Calibri"/>
            </a:endParaRPr>
          </a:p>
          <a:p>
            <a:pPr marL="396240" marR="1085850" lvl="1" indent="-182245">
              <a:lnSpc>
                <a:spcPct val="101699"/>
              </a:lnSpc>
              <a:spcBef>
                <a:spcPts val="935"/>
              </a:spcBef>
              <a:buSzPct val="128000"/>
              <a:buFont typeface="Arial"/>
              <a:buChar char="•"/>
              <a:tabLst>
                <a:tab pos="396240" algn="l"/>
              </a:tabLst>
            </a:pPr>
            <a:r>
              <a:rPr sz="1250" spc="110" dirty="0">
                <a:latin typeface="Calibri"/>
                <a:cs typeface="Calibri"/>
              </a:rPr>
              <a:t>Και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το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35" dirty="0">
                <a:latin typeface="Calibri"/>
                <a:cs typeface="Calibri"/>
              </a:rPr>
              <a:t>PGP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μπορεί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να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εφαρμοστεί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για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την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προστασία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δεδομένων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σε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κατάσταση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ηρεμίας,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30" dirty="0">
                <a:latin typeface="Calibri"/>
                <a:cs typeface="Calibri"/>
              </a:rPr>
              <a:t>όπως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98105" y="4961254"/>
            <a:ext cx="4023995" cy="4813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spc="85" dirty="0">
                <a:latin typeface="Calibri"/>
                <a:cs typeface="Calibri"/>
              </a:rPr>
              <a:t>Όπως </a:t>
            </a:r>
            <a:r>
              <a:rPr sz="1000" spc="60" dirty="0">
                <a:latin typeface="Calibri"/>
                <a:cs typeface="Calibri"/>
              </a:rPr>
              <a:t>και </a:t>
            </a:r>
            <a:r>
              <a:rPr sz="1000" spc="70" dirty="0">
                <a:latin typeface="Calibri"/>
                <a:cs typeface="Calibri"/>
              </a:rPr>
              <a:t>στα </a:t>
            </a:r>
            <a:r>
              <a:rPr sz="1000" spc="75" dirty="0">
                <a:latin typeface="Calibri"/>
                <a:cs typeface="Calibri"/>
              </a:rPr>
              <a:t>προηγούμενα </a:t>
            </a:r>
            <a:r>
              <a:rPr sz="1000" spc="65" dirty="0">
                <a:latin typeface="Calibri"/>
                <a:cs typeface="Calibri"/>
              </a:rPr>
              <a:t>σημεία, </a:t>
            </a:r>
            <a:r>
              <a:rPr sz="1000" spc="55" dirty="0">
                <a:latin typeface="Calibri"/>
                <a:cs typeface="Calibri"/>
              </a:rPr>
              <a:t>οι </a:t>
            </a:r>
            <a:r>
              <a:rPr sz="1000" spc="65" dirty="0">
                <a:latin typeface="Calibri"/>
                <a:cs typeface="Calibri"/>
              </a:rPr>
              <a:t>εκπαιδευόμενοι </a:t>
            </a:r>
            <a:r>
              <a:rPr sz="1000" spc="75" dirty="0">
                <a:latin typeface="Calibri"/>
                <a:cs typeface="Calibri"/>
              </a:rPr>
              <a:t>μπορούν </a:t>
            </a:r>
            <a:r>
              <a:rPr sz="1000" spc="8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επίσης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να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εξασκηθούν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στις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δυνητικές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δυνατότητες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του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PGP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για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την </a:t>
            </a:r>
            <a:r>
              <a:rPr sz="1000" spc="-21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προστασία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αρχείων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τοπικά,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χρησιμοποιώντας,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για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παράδειγμα: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698105" y="5449569"/>
            <a:ext cx="3145155" cy="49720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99720" indent="-287020">
              <a:lnSpc>
                <a:spcPct val="100000"/>
              </a:lnSpc>
              <a:spcBef>
                <a:spcPts val="160"/>
              </a:spcBef>
              <a:buSzPct val="1300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000" b="1" spc="65" dirty="0">
                <a:latin typeface="Calibri"/>
                <a:cs typeface="Calibri"/>
              </a:rPr>
              <a:t>Κλεοπάτρα</a:t>
            </a:r>
            <a:endParaRPr sz="1000">
              <a:latin typeface="Calibri"/>
              <a:cs typeface="Calibri"/>
            </a:endParaRPr>
          </a:p>
          <a:p>
            <a:pPr marL="299720" marR="5080">
              <a:lnSpc>
                <a:spcPct val="100000"/>
              </a:lnSpc>
              <a:spcBef>
                <a:spcPts val="60"/>
              </a:spcBef>
            </a:pPr>
            <a:r>
              <a:rPr sz="1000" spc="75" dirty="0">
                <a:latin typeface="Calibri"/>
                <a:cs typeface="Calibri"/>
              </a:rPr>
              <a:t>(ανοίγει, </a:t>
            </a:r>
            <a:r>
              <a:rPr sz="1000" spc="95" dirty="0">
                <a:latin typeface="Calibri"/>
                <a:cs typeface="Calibri"/>
              </a:rPr>
              <a:t>ολοκληρώνει </a:t>
            </a:r>
            <a:r>
              <a:rPr sz="1000" spc="90" dirty="0">
                <a:latin typeface="Calibri"/>
                <a:cs typeface="Calibri"/>
              </a:rPr>
              <a:t>το </a:t>
            </a:r>
            <a:r>
              <a:rPr sz="1000" spc="100" dirty="0">
                <a:latin typeface="Calibri"/>
                <a:cs typeface="Calibri"/>
              </a:rPr>
              <a:t>GnuPG) </a:t>
            </a:r>
            <a:r>
              <a:rPr sz="1000" spc="105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http</a:t>
            </a:r>
            <a:r>
              <a:rPr sz="1000" spc="75" dirty="0">
                <a:latin typeface="Calibri"/>
                <a:cs typeface="Calibri"/>
              </a:rPr>
              <a:t>s</a:t>
            </a:r>
            <a:r>
              <a:rPr sz="1000" spc="50" dirty="0">
                <a:latin typeface="Calibri"/>
                <a:cs typeface="Calibri"/>
              </a:rPr>
              <a:t>:</a:t>
            </a:r>
            <a:r>
              <a:rPr sz="1000" spc="70" dirty="0">
                <a:latin typeface="Calibri"/>
                <a:cs typeface="Calibri"/>
              </a:rPr>
              <a:t>/</a:t>
            </a:r>
            <a:r>
              <a:rPr sz="1000" spc="75" dirty="0">
                <a:latin typeface="Calibri"/>
                <a:cs typeface="Calibri"/>
              </a:rPr>
              <a:t>/</a:t>
            </a:r>
            <a:r>
              <a:rPr sz="1000" spc="135" dirty="0">
                <a:latin typeface="Calibri"/>
                <a:cs typeface="Calibri"/>
                <a:hlinkClick r:id="rId4"/>
              </a:rPr>
              <a:t>www</a:t>
            </a:r>
            <a:r>
              <a:rPr sz="1000" spc="40" dirty="0">
                <a:latin typeface="Calibri"/>
                <a:cs typeface="Calibri"/>
                <a:hlinkClick r:id="rId4"/>
              </a:rPr>
              <a:t>.</a:t>
            </a:r>
            <a:r>
              <a:rPr sz="1000" u="sng" spc="6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op</a:t>
            </a:r>
            <a:r>
              <a:rPr sz="1000" u="sng" spc="6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en</a:t>
            </a:r>
            <a:r>
              <a:rPr sz="1000" u="sng" spc="6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p</a:t>
            </a:r>
            <a:r>
              <a:rPr sz="1000" u="sng" spc="5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g</a:t>
            </a:r>
            <a:r>
              <a:rPr sz="1000" u="sng" spc="6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p</a:t>
            </a:r>
            <a:r>
              <a:rPr sz="100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.</a:t>
            </a:r>
            <a:r>
              <a:rPr sz="1000" u="sng" spc="6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o</a:t>
            </a:r>
            <a:r>
              <a:rPr sz="1000" u="sng" spc="3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r</a:t>
            </a:r>
            <a:r>
              <a:rPr sz="1000" u="sng" spc="6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g</a:t>
            </a:r>
            <a:r>
              <a:rPr sz="1000" u="sng" spc="4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/</a:t>
            </a:r>
            <a:r>
              <a:rPr sz="100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s</a:t>
            </a:r>
            <a:r>
              <a:rPr sz="1000" u="sng" spc="6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o</a:t>
            </a:r>
            <a:r>
              <a:rPr sz="10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f</a:t>
            </a:r>
            <a:r>
              <a:rPr sz="1000" u="sng" spc="4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t</a:t>
            </a:r>
            <a:r>
              <a:rPr sz="1000" u="sng" spc="9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w</a:t>
            </a:r>
            <a:r>
              <a:rPr sz="1000" u="sng" spc="5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a</a:t>
            </a:r>
            <a:r>
              <a:rPr sz="1000" u="sng" spc="4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r</a:t>
            </a:r>
            <a:r>
              <a:rPr sz="1000" u="sng" spc="6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e</a:t>
            </a:r>
            <a:r>
              <a:rPr sz="1000" u="sng" spc="4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/</a:t>
            </a:r>
            <a:r>
              <a:rPr sz="1000" u="sng" spc="5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k</a:t>
            </a:r>
            <a:r>
              <a:rPr sz="100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l</a:t>
            </a:r>
            <a:r>
              <a:rPr sz="1000" u="sng" spc="6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e</a:t>
            </a:r>
            <a:r>
              <a:rPr sz="1000" u="sng" spc="6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op</a:t>
            </a:r>
            <a:r>
              <a:rPr sz="1000" u="sng" spc="6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a</a:t>
            </a:r>
            <a:r>
              <a:rPr sz="1000" u="sng" spc="3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t</a:t>
            </a:r>
            <a:r>
              <a:rPr sz="1000" u="sng" spc="4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r</a:t>
            </a:r>
            <a:r>
              <a:rPr sz="1000" u="sng" spc="6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a</a:t>
            </a:r>
            <a:r>
              <a:rPr sz="1000" u="sng" spc="5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/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object 2">
            <a:extLst>
              <a:ext uri="{FF2B5EF4-FFF2-40B4-BE49-F238E27FC236}">
                <a16:creationId xmlns:a16="http://schemas.microsoft.com/office/drawing/2014/main" id="{2247522B-83AA-54EC-FD92-2D17361F767E}"/>
              </a:ext>
            </a:extLst>
          </p:cNvPr>
          <p:cNvGrpSpPr/>
          <p:nvPr/>
        </p:nvGrpSpPr>
        <p:grpSpPr>
          <a:xfrm>
            <a:off x="6883400" y="0"/>
            <a:ext cx="5306060" cy="6879590"/>
            <a:chOff x="6883400" y="0"/>
            <a:chExt cx="5306060" cy="6879590"/>
          </a:xfrm>
        </p:grpSpPr>
        <p:sp>
          <p:nvSpPr>
            <p:cNvPr id="21" name="object 3">
              <a:extLst>
                <a:ext uri="{FF2B5EF4-FFF2-40B4-BE49-F238E27FC236}">
                  <a16:creationId xmlns:a16="http://schemas.microsoft.com/office/drawing/2014/main" id="{AFC3CA4B-CC49-FAB8-F2EB-CE5F03B5F639}"/>
                </a:ext>
              </a:extLst>
            </p:cNvPr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4">
              <a:extLst>
                <a:ext uri="{FF2B5EF4-FFF2-40B4-BE49-F238E27FC236}">
                  <a16:creationId xmlns:a16="http://schemas.microsoft.com/office/drawing/2014/main" id="{55077D3A-0B83-FE6F-F8F4-28BF84B7486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5657" y="4444"/>
              <a:ext cx="5023485" cy="6853555"/>
            </a:xfrm>
            <a:prstGeom prst="rect">
              <a:avLst/>
            </a:prstGeom>
          </p:spPr>
        </p:pic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9210713A-313A-4D2F-A4D7-261FE103D2DB}"/>
                </a:ext>
              </a:extLst>
            </p:cNvPr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6">
              <a:extLst>
                <a:ext uri="{FF2B5EF4-FFF2-40B4-BE49-F238E27FC236}">
                  <a16:creationId xmlns:a16="http://schemas.microsoft.com/office/drawing/2014/main" id="{75EFF59E-AE5E-26DD-D50E-C8D579D5A6B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2B54F9C2-BC8D-4A6B-7220-86A717B59FCB}"/>
                </a:ext>
              </a:extLst>
            </p:cNvPr>
            <p:cNvSpPr/>
            <p:nvPr/>
          </p:nvSpPr>
          <p:spPr>
            <a:xfrm>
              <a:off x="10157459" y="1834832"/>
              <a:ext cx="1541145" cy="173990"/>
            </a:xfrm>
            <a:custGeom>
              <a:avLst/>
              <a:gdLst/>
              <a:ahLst/>
              <a:cxnLst/>
              <a:rect l="l" t="t" r="r" b="b"/>
              <a:pathLst>
                <a:path w="1541145" h="173989">
                  <a:moveTo>
                    <a:pt x="1540827" y="0"/>
                  </a:moveTo>
                  <a:lnTo>
                    <a:pt x="0" y="0"/>
                  </a:lnTo>
                  <a:lnTo>
                    <a:pt x="0" y="173672"/>
                  </a:lnTo>
                  <a:lnTo>
                    <a:pt x="1540827" y="173672"/>
                  </a:lnTo>
                  <a:lnTo>
                    <a:pt x="1540827" y="0"/>
                  </a:lnTo>
                  <a:close/>
                </a:path>
              </a:pathLst>
            </a:custGeom>
            <a:solidFill>
              <a:srgbClr val="DF2D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343725B7-98FD-628A-13FB-BC95DE571DE9}"/>
                </a:ext>
              </a:extLst>
            </p:cNvPr>
            <p:cNvSpPr/>
            <p:nvPr/>
          </p:nvSpPr>
          <p:spPr>
            <a:xfrm>
              <a:off x="10157459" y="1834832"/>
              <a:ext cx="1541145" cy="173990"/>
            </a:xfrm>
            <a:custGeom>
              <a:avLst/>
              <a:gdLst/>
              <a:ahLst/>
              <a:cxnLst/>
              <a:rect l="l" t="t" r="r" b="b"/>
              <a:pathLst>
                <a:path w="1541145" h="173989">
                  <a:moveTo>
                    <a:pt x="0" y="173672"/>
                  </a:moveTo>
                  <a:lnTo>
                    <a:pt x="1540827" y="173672"/>
                  </a:lnTo>
                  <a:lnTo>
                    <a:pt x="1540827" y="0"/>
                  </a:lnTo>
                  <a:lnTo>
                    <a:pt x="0" y="0"/>
                  </a:lnTo>
                  <a:lnTo>
                    <a:pt x="0" y="173672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9">
              <a:extLst>
                <a:ext uri="{FF2B5EF4-FFF2-40B4-BE49-F238E27FC236}">
                  <a16:creationId xmlns:a16="http://schemas.microsoft.com/office/drawing/2014/main" id="{C2F30716-8626-766A-E95D-5CF1A8FCE4C5}"/>
                </a:ext>
              </a:extLst>
            </p:cNvPr>
            <p:cNvSpPr/>
            <p:nvPr/>
          </p:nvSpPr>
          <p:spPr>
            <a:xfrm>
              <a:off x="10917872" y="1510029"/>
              <a:ext cx="509270" cy="231775"/>
            </a:xfrm>
            <a:custGeom>
              <a:avLst/>
              <a:gdLst/>
              <a:ahLst/>
              <a:cxnLst/>
              <a:rect l="l" t="t" r="r" b="b"/>
              <a:pathLst>
                <a:path w="509270" h="231775">
                  <a:moveTo>
                    <a:pt x="508952" y="0"/>
                  </a:moveTo>
                  <a:lnTo>
                    <a:pt x="0" y="0"/>
                  </a:lnTo>
                  <a:lnTo>
                    <a:pt x="0" y="231775"/>
                  </a:lnTo>
                  <a:lnTo>
                    <a:pt x="508952" y="231775"/>
                  </a:lnTo>
                  <a:lnTo>
                    <a:pt x="508952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0">
              <a:extLst>
                <a:ext uri="{FF2B5EF4-FFF2-40B4-BE49-F238E27FC236}">
                  <a16:creationId xmlns:a16="http://schemas.microsoft.com/office/drawing/2014/main" id="{5C6535DA-F11E-E0E8-5FE1-8CD124A40CFA}"/>
                </a:ext>
              </a:extLst>
            </p:cNvPr>
            <p:cNvSpPr/>
            <p:nvPr/>
          </p:nvSpPr>
          <p:spPr>
            <a:xfrm>
              <a:off x="10917872" y="1510029"/>
              <a:ext cx="509270" cy="231775"/>
            </a:xfrm>
            <a:custGeom>
              <a:avLst/>
              <a:gdLst/>
              <a:ahLst/>
              <a:cxnLst/>
              <a:rect l="l" t="t" r="r" b="b"/>
              <a:pathLst>
                <a:path w="509270" h="231775">
                  <a:moveTo>
                    <a:pt x="0" y="231775"/>
                  </a:moveTo>
                  <a:lnTo>
                    <a:pt x="508952" y="231775"/>
                  </a:lnTo>
                  <a:lnTo>
                    <a:pt x="508952" y="0"/>
                  </a:lnTo>
                  <a:lnTo>
                    <a:pt x="0" y="0"/>
                  </a:lnTo>
                  <a:lnTo>
                    <a:pt x="0" y="231775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1">
              <a:extLst>
                <a:ext uri="{FF2B5EF4-FFF2-40B4-BE49-F238E27FC236}">
                  <a16:creationId xmlns:a16="http://schemas.microsoft.com/office/drawing/2014/main" id="{D7074766-7781-D383-B13F-A9DE33273B9D}"/>
                </a:ext>
              </a:extLst>
            </p:cNvPr>
            <p:cNvSpPr/>
            <p:nvPr/>
          </p:nvSpPr>
          <p:spPr>
            <a:xfrm>
              <a:off x="10428604" y="1484312"/>
              <a:ext cx="701040" cy="289560"/>
            </a:xfrm>
            <a:custGeom>
              <a:avLst/>
              <a:gdLst/>
              <a:ahLst/>
              <a:cxnLst/>
              <a:rect l="l" t="t" r="r" b="b"/>
              <a:pathLst>
                <a:path w="701040" h="289560">
                  <a:moveTo>
                    <a:pt x="652779" y="0"/>
                  </a:moveTo>
                  <a:lnTo>
                    <a:pt x="48260" y="0"/>
                  </a:lnTo>
                  <a:lnTo>
                    <a:pt x="29527" y="3810"/>
                  </a:lnTo>
                  <a:lnTo>
                    <a:pt x="13970" y="13970"/>
                  </a:lnTo>
                  <a:lnTo>
                    <a:pt x="3810" y="29527"/>
                  </a:lnTo>
                  <a:lnTo>
                    <a:pt x="0" y="48260"/>
                  </a:lnTo>
                  <a:lnTo>
                    <a:pt x="0" y="241300"/>
                  </a:lnTo>
                  <a:lnTo>
                    <a:pt x="3810" y="260032"/>
                  </a:lnTo>
                  <a:lnTo>
                    <a:pt x="13970" y="275272"/>
                  </a:lnTo>
                  <a:lnTo>
                    <a:pt x="29527" y="285750"/>
                  </a:lnTo>
                  <a:lnTo>
                    <a:pt x="48260" y="289560"/>
                  </a:lnTo>
                  <a:lnTo>
                    <a:pt x="652779" y="289560"/>
                  </a:lnTo>
                  <a:lnTo>
                    <a:pt x="671512" y="285750"/>
                  </a:lnTo>
                  <a:lnTo>
                    <a:pt x="686752" y="275272"/>
                  </a:lnTo>
                  <a:lnTo>
                    <a:pt x="697229" y="260032"/>
                  </a:lnTo>
                  <a:lnTo>
                    <a:pt x="701040" y="241300"/>
                  </a:lnTo>
                  <a:lnTo>
                    <a:pt x="701040" y="48260"/>
                  </a:lnTo>
                  <a:lnTo>
                    <a:pt x="697229" y="29527"/>
                  </a:lnTo>
                  <a:lnTo>
                    <a:pt x="686752" y="13970"/>
                  </a:lnTo>
                  <a:lnTo>
                    <a:pt x="671512" y="3810"/>
                  </a:lnTo>
                  <a:lnTo>
                    <a:pt x="652779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2">
              <a:extLst>
                <a:ext uri="{FF2B5EF4-FFF2-40B4-BE49-F238E27FC236}">
                  <a16:creationId xmlns:a16="http://schemas.microsoft.com/office/drawing/2014/main" id="{76671A6F-D607-F74D-A69C-80C25313629E}"/>
                </a:ext>
              </a:extLst>
            </p:cNvPr>
            <p:cNvSpPr/>
            <p:nvPr/>
          </p:nvSpPr>
          <p:spPr>
            <a:xfrm>
              <a:off x="10428604" y="1484312"/>
              <a:ext cx="701040" cy="289560"/>
            </a:xfrm>
            <a:custGeom>
              <a:avLst/>
              <a:gdLst/>
              <a:ahLst/>
              <a:cxnLst/>
              <a:rect l="l" t="t" r="r" b="b"/>
              <a:pathLst>
                <a:path w="701040" h="289560">
                  <a:moveTo>
                    <a:pt x="0" y="48260"/>
                  </a:moveTo>
                  <a:lnTo>
                    <a:pt x="3810" y="29527"/>
                  </a:lnTo>
                  <a:lnTo>
                    <a:pt x="13970" y="13970"/>
                  </a:lnTo>
                  <a:lnTo>
                    <a:pt x="29527" y="3810"/>
                  </a:lnTo>
                  <a:lnTo>
                    <a:pt x="48260" y="0"/>
                  </a:lnTo>
                  <a:lnTo>
                    <a:pt x="652779" y="0"/>
                  </a:lnTo>
                  <a:lnTo>
                    <a:pt x="671512" y="3810"/>
                  </a:lnTo>
                  <a:lnTo>
                    <a:pt x="686752" y="13970"/>
                  </a:lnTo>
                  <a:lnTo>
                    <a:pt x="697229" y="29527"/>
                  </a:lnTo>
                  <a:lnTo>
                    <a:pt x="701040" y="48260"/>
                  </a:lnTo>
                  <a:lnTo>
                    <a:pt x="701040" y="241300"/>
                  </a:lnTo>
                  <a:lnTo>
                    <a:pt x="697229" y="260032"/>
                  </a:lnTo>
                  <a:lnTo>
                    <a:pt x="686752" y="275272"/>
                  </a:lnTo>
                  <a:lnTo>
                    <a:pt x="671512" y="285750"/>
                  </a:lnTo>
                  <a:lnTo>
                    <a:pt x="652779" y="289560"/>
                  </a:lnTo>
                  <a:lnTo>
                    <a:pt x="48260" y="289560"/>
                  </a:lnTo>
                  <a:lnTo>
                    <a:pt x="29527" y="285750"/>
                  </a:lnTo>
                  <a:lnTo>
                    <a:pt x="13970" y="275272"/>
                  </a:lnTo>
                  <a:lnTo>
                    <a:pt x="3810" y="260032"/>
                  </a:lnTo>
                  <a:lnTo>
                    <a:pt x="0" y="241300"/>
                  </a:lnTo>
                  <a:lnTo>
                    <a:pt x="0" y="48260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3">
              <a:extLst>
                <a:ext uri="{FF2B5EF4-FFF2-40B4-BE49-F238E27FC236}">
                  <a16:creationId xmlns:a16="http://schemas.microsoft.com/office/drawing/2014/main" id="{6D4F26B3-0341-93C0-051C-0E45810F0D43}"/>
                </a:ext>
              </a:extLst>
            </p:cNvPr>
            <p:cNvSpPr/>
            <p:nvPr/>
          </p:nvSpPr>
          <p:spPr>
            <a:xfrm>
              <a:off x="11257915" y="1549717"/>
              <a:ext cx="128270" cy="57785"/>
            </a:xfrm>
            <a:custGeom>
              <a:avLst/>
              <a:gdLst/>
              <a:ahLst/>
              <a:cxnLst/>
              <a:rect l="l" t="t" r="r" b="b"/>
              <a:pathLst>
                <a:path w="128270" h="57784">
                  <a:moveTo>
                    <a:pt x="127952" y="0"/>
                  </a:moveTo>
                  <a:lnTo>
                    <a:pt x="0" y="0"/>
                  </a:lnTo>
                  <a:lnTo>
                    <a:pt x="0" y="57785"/>
                  </a:lnTo>
                  <a:lnTo>
                    <a:pt x="127952" y="57785"/>
                  </a:lnTo>
                  <a:lnTo>
                    <a:pt x="1279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4">
              <a:extLst>
                <a:ext uri="{FF2B5EF4-FFF2-40B4-BE49-F238E27FC236}">
                  <a16:creationId xmlns:a16="http://schemas.microsoft.com/office/drawing/2014/main" id="{42E6C03F-F907-08E3-4AC9-F40C0E62A008}"/>
                </a:ext>
              </a:extLst>
            </p:cNvPr>
            <p:cNvSpPr/>
            <p:nvPr/>
          </p:nvSpPr>
          <p:spPr>
            <a:xfrm>
              <a:off x="11257915" y="1549717"/>
              <a:ext cx="128270" cy="57785"/>
            </a:xfrm>
            <a:custGeom>
              <a:avLst/>
              <a:gdLst/>
              <a:ahLst/>
              <a:cxnLst/>
              <a:rect l="l" t="t" r="r" b="b"/>
              <a:pathLst>
                <a:path w="128270" h="57784">
                  <a:moveTo>
                    <a:pt x="0" y="57785"/>
                  </a:moveTo>
                  <a:lnTo>
                    <a:pt x="127952" y="57785"/>
                  </a:lnTo>
                  <a:lnTo>
                    <a:pt x="127952" y="0"/>
                  </a:lnTo>
                  <a:lnTo>
                    <a:pt x="0" y="0"/>
                  </a:lnTo>
                  <a:lnTo>
                    <a:pt x="0" y="57785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5">
              <a:extLst>
                <a:ext uri="{FF2B5EF4-FFF2-40B4-BE49-F238E27FC236}">
                  <a16:creationId xmlns:a16="http://schemas.microsoft.com/office/drawing/2014/main" id="{24A07748-E0CA-BDA6-D6E4-35C002213255}"/>
                </a:ext>
              </a:extLst>
            </p:cNvPr>
            <p:cNvSpPr/>
            <p:nvPr/>
          </p:nvSpPr>
          <p:spPr>
            <a:xfrm>
              <a:off x="11257915" y="1647189"/>
              <a:ext cx="128270" cy="57785"/>
            </a:xfrm>
            <a:custGeom>
              <a:avLst/>
              <a:gdLst/>
              <a:ahLst/>
              <a:cxnLst/>
              <a:rect l="l" t="t" r="r" b="b"/>
              <a:pathLst>
                <a:path w="128270" h="57785">
                  <a:moveTo>
                    <a:pt x="127952" y="0"/>
                  </a:moveTo>
                  <a:lnTo>
                    <a:pt x="0" y="0"/>
                  </a:lnTo>
                  <a:lnTo>
                    <a:pt x="0" y="57785"/>
                  </a:lnTo>
                  <a:lnTo>
                    <a:pt x="127952" y="57785"/>
                  </a:lnTo>
                  <a:lnTo>
                    <a:pt x="1279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16">
              <a:extLst>
                <a:ext uri="{FF2B5EF4-FFF2-40B4-BE49-F238E27FC236}">
                  <a16:creationId xmlns:a16="http://schemas.microsoft.com/office/drawing/2014/main" id="{FFB558B7-32A0-8A21-3CEB-47177FE1575C}"/>
                </a:ext>
              </a:extLst>
            </p:cNvPr>
            <p:cNvSpPr/>
            <p:nvPr/>
          </p:nvSpPr>
          <p:spPr>
            <a:xfrm>
              <a:off x="11257915" y="1647189"/>
              <a:ext cx="128270" cy="57785"/>
            </a:xfrm>
            <a:custGeom>
              <a:avLst/>
              <a:gdLst/>
              <a:ahLst/>
              <a:cxnLst/>
              <a:rect l="l" t="t" r="r" b="b"/>
              <a:pathLst>
                <a:path w="128270" h="57785">
                  <a:moveTo>
                    <a:pt x="0" y="57785"/>
                  </a:moveTo>
                  <a:lnTo>
                    <a:pt x="127952" y="57785"/>
                  </a:lnTo>
                  <a:lnTo>
                    <a:pt x="127952" y="0"/>
                  </a:lnTo>
                  <a:lnTo>
                    <a:pt x="0" y="0"/>
                  </a:lnTo>
                  <a:lnTo>
                    <a:pt x="0" y="57785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7">
              <a:extLst>
                <a:ext uri="{FF2B5EF4-FFF2-40B4-BE49-F238E27FC236}">
                  <a16:creationId xmlns:a16="http://schemas.microsoft.com/office/drawing/2014/main" id="{86EC9252-D981-F2B6-3496-0616530E9BDF}"/>
                </a:ext>
              </a:extLst>
            </p:cNvPr>
            <p:cNvSpPr/>
            <p:nvPr/>
          </p:nvSpPr>
          <p:spPr>
            <a:xfrm>
              <a:off x="8877300" y="2060257"/>
              <a:ext cx="1211580" cy="725805"/>
            </a:xfrm>
            <a:custGeom>
              <a:avLst/>
              <a:gdLst/>
              <a:ahLst/>
              <a:cxnLst/>
              <a:rect l="l" t="t" r="r" b="b"/>
              <a:pathLst>
                <a:path w="1211579" h="725805">
                  <a:moveTo>
                    <a:pt x="848995" y="0"/>
                  </a:moveTo>
                  <a:lnTo>
                    <a:pt x="848995" y="181292"/>
                  </a:lnTo>
                  <a:lnTo>
                    <a:pt x="0" y="181292"/>
                  </a:lnTo>
                  <a:lnTo>
                    <a:pt x="0" y="544194"/>
                  </a:lnTo>
                  <a:lnTo>
                    <a:pt x="848995" y="544194"/>
                  </a:lnTo>
                  <a:lnTo>
                    <a:pt x="848995" y="725487"/>
                  </a:lnTo>
                  <a:lnTo>
                    <a:pt x="1211579" y="362584"/>
                  </a:lnTo>
                  <a:lnTo>
                    <a:pt x="848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8">
              <a:extLst>
                <a:ext uri="{FF2B5EF4-FFF2-40B4-BE49-F238E27FC236}">
                  <a16:creationId xmlns:a16="http://schemas.microsoft.com/office/drawing/2014/main" id="{2B34E331-D91E-93A7-E343-53ACBD1E4A10}"/>
                </a:ext>
              </a:extLst>
            </p:cNvPr>
            <p:cNvSpPr/>
            <p:nvPr/>
          </p:nvSpPr>
          <p:spPr>
            <a:xfrm>
              <a:off x="8877300" y="2060257"/>
              <a:ext cx="1211580" cy="725805"/>
            </a:xfrm>
            <a:custGeom>
              <a:avLst/>
              <a:gdLst/>
              <a:ahLst/>
              <a:cxnLst/>
              <a:rect l="l" t="t" r="r" b="b"/>
              <a:pathLst>
                <a:path w="1211579" h="725805">
                  <a:moveTo>
                    <a:pt x="0" y="181292"/>
                  </a:moveTo>
                  <a:lnTo>
                    <a:pt x="848995" y="181292"/>
                  </a:lnTo>
                  <a:lnTo>
                    <a:pt x="848995" y="0"/>
                  </a:lnTo>
                  <a:lnTo>
                    <a:pt x="1211579" y="362584"/>
                  </a:lnTo>
                  <a:lnTo>
                    <a:pt x="848995" y="725487"/>
                  </a:lnTo>
                  <a:lnTo>
                    <a:pt x="848995" y="544194"/>
                  </a:lnTo>
                  <a:lnTo>
                    <a:pt x="0" y="544194"/>
                  </a:lnTo>
                  <a:lnTo>
                    <a:pt x="0" y="181292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9">
              <a:extLst>
                <a:ext uri="{FF2B5EF4-FFF2-40B4-BE49-F238E27FC236}">
                  <a16:creationId xmlns:a16="http://schemas.microsoft.com/office/drawing/2014/main" id="{97D63F05-ABB6-9B7B-995D-7896AFF17E9C}"/>
                </a:ext>
              </a:extLst>
            </p:cNvPr>
            <p:cNvSpPr/>
            <p:nvPr/>
          </p:nvSpPr>
          <p:spPr>
            <a:xfrm>
              <a:off x="9486900" y="2060257"/>
              <a:ext cx="50165" cy="62865"/>
            </a:xfrm>
            <a:custGeom>
              <a:avLst/>
              <a:gdLst/>
              <a:ahLst/>
              <a:cxnLst/>
              <a:rect l="l" t="t" r="r" b="b"/>
              <a:pathLst>
                <a:path w="50165" h="62864">
                  <a:moveTo>
                    <a:pt x="50165" y="0"/>
                  </a:moveTo>
                  <a:lnTo>
                    <a:pt x="0" y="0"/>
                  </a:lnTo>
                  <a:lnTo>
                    <a:pt x="0" y="62547"/>
                  </a:lnTo>
                  <a:lnTo>
                    <a:pt x="50165" y="62547"/>
                  </a:lnTo>
                  <a:lnTo>
                    <a:pt x="50165" y="0"/>
                  </a:lnTo>
                  <a:close/>
                </a:path>
              </a:pathLst>
            </a:custGeom>
            <a:solidFill>
              <a:srgbClr val="CF1C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20">
              <a:extLst>
                <a:ext uri="{FF2B5EF4-FFF2-40B4-BE49-F238E27FC236}">
                  <a16:creationId xmlns:a16="http://schemas.microsoft.com/office/drawing/2014/main" id="{3A265ABA-1629-EDF1-E5EC-9926D12CF0D0}"/>
                </a:ext>
              </a:extLst>
            </p:cNvPr>
            <p:cNvSpPr/>
            <p:nvPr/>
          </p:nvSpPr>
          <p:spPr>
            <a:xfrm>
              <a:off x="9486900" y="2060257"/>
              <a:ext cx="50165" cy="62865"/>
            </a:xfrm>
            <a:custGeom>
              <a:avLst/>
              <a:gdLst/>
              <a:ahLst/>
              <a:cxnLst/>
              <a:rect l="l" t="t" r="r" b="b"/>
              <a:pathLst>
                <a:path w="50165" h="62864">
                  <a:moveTo>
                    <a:pt x="0" y="62547"/>
                  </a:moveTo>
                  <a:lnTo>
                    <a:pt x="50165" y="62547"/>
                  </a:lnTo>
                  <a:lnTo>
                    <a:pt x="50165" y="0"/>
                  </a:lnTo>
                  <a:lnTo>
                    <a:pt x="0" y="0"/>
                  </a:lnTo>
                  <a:lnTo>
                    <a:pt x="0" y="62547"/>
                  </a:lnTo>
                </a:path>
              </a:pathLst>
            </a:custGeom>
            <a:ln w="15875">
              <a:solidFill>
                <a:srgbClr val="97117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21">
              <a:extLst>
                <a:ext uri="{FF2B5EF4-FFF2-40B4-BE49-F238E27FC236}">
                  <a16:creationId xmlns:a16="http://schemas.microsoft.com/office/drawing/2014/main" id="{60A0773C-F9F1-1499-63F6-22843940C4EB}"/>
                </a:ext>
              </a:extLst>
            </p:cNvPr>
            <p:cNvSpPr/>
            <p:nvPr/>
          </p:nvSpPr>
          <p:spPr>
            <a:xfrm>
              <a:off x="9392285" y="2060257"/>
              <a:ext cx="50165" cy="62865"/>
            </a:xfrm>
            <a:custGeom>
              <a:avLst/>
              <a:gdLst/>
              <a:ahLst/>
              <a:cxnLst/>
              <a:rect l="l" t="t" r="r" b="b"/>
              <a:pathLst>
                <a:path w="50165" h="62864">
                  <a:moveTo>
                    <a:pt x="50165" y="0"/>
                  </a:moveTo>
                  <a:lnTo>
                    <a:pt x="0" y="0"/>
                  </a:lnTo>
                  <a:lnTo>
                    <a:pt x="0" y="62547"/>
                  </a:lnTo>
                  <a:lnTo>
                    <a:pt x="50165" y="62547"/>
                  </a:lnTo>
                  <a:lnTo>
                    <a:pt x="50165" y="0"/>
                  </a:lnTo>
                  <a:close/>
                </a:path>
              </a:pathLst>
            </a:custGeom>
            <a:solidFill>
              <a:srgbClr val="CF1C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22">
              <a:extLst>
                <a:ext uri="{FF2B5EF4-FFF2-40B4-BE49-F238E27FC236}">
                  <a16:creationId xmlns:a16="http://schemas.microsoft.com/office/drawing/2014/main" id="{FD7AFFAA-4C59-E21E-CE46-55627470B4C9}"/>
                </a:ext>
              </a:extLst>
            </p:cNvPr>
            <p:cNvSpPr/>
            <p:nvPr/>
          </p:nvSpPr>
          <p:spPr>
            <a:xfrm>
              <a:off x="9392285" y="2060257"/>
              <a:ext cx="50165" cy="62865"/>
            </a:xfrm>
            <a:custGeom>
              <a:avLst/>
              <a:gdLst/>
              <a:ahLst/>
              <a:cxnLst/>
              <a:rect l="l" t="t" r="r" b="b"/>
              <a:pathLst>
                <a:path w="50165" h="62864">
                  <a:moveTo>
                    <a:pt x="0" y="62547"/>
                  </a:moveTo>
                  <a:lnTo>
                    <a:pt x="50165" y="62547"/>
                  </a:lnTo>
                  <a:lnTo>
                    <a:pt x="50165" y="0"/>
                  </a:lnTo>
                  <a:lnTo>
                    <a:pt x="0" y="0"/>
                  </a:lnTo>
                  <a:lnTo>
                    <a:pt x="0" y="62547"/>
                  </a:lnTo>
                </a:path>
              </a:pathLst>
            </a:custGeom>
            <a:ln w="15875">
              <a:solidFill>
                <a:srgbClr val="97117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23">
              <a:extLst>
                <a:ext uri="{FF2B5EF4-FFF2-40B4-BE49-F238E27FC236}">
                  <a16:creationId xmlns:a16="http://schemas.microsoft.com/office/drawing/2014/main" id="{955C1238-EC0A-8DB9-49A3-7C60158B8F52}"/>
                </a:ext>
              </a:extLst>
            </p:cNvPr>
            <p:cNvSpPr/>
            <p:nvPr/>
          </p:nvSpPr>
          <p:spPr>
            <a:xfrm>
              <a:off x="9160827" y="2017712"/>
              <a:ext cx="376555" cy="64135"/>
            </a:xfrm>
            <a:custGeom>
              <a:avLst/>
              <a:gdLst/>
              <a:ahLst/>
              <a:cxnLst/>
              <a:rect l="l" t="t" r="r" b="b"/>
              <a:pathLst>
                <a:path w="376554" h="64135">
                  <a:moveTo>
                    <a:pt x="376554" y="0"/>
                  </a:moveTo>
                  <a:lnTo>
                    <a:pt x="0" y="0"/>
                  </a:lnTo>
                  <a:lnTo>
                    <a:pt x="0" y="64135"/>
                  </a:lnTo>
                  <a:lnTo>
                    <a:pt x="376554" y="64135"/>
                  </a:lnTo>
                  <a:lnTo>
                    <a:pt x="376554" y="0"/>
                  </a:lnTo>
                  <a:close/>
                </a:path>
              </a:pathLst>
            </a:custGeom>
            <a:solidFill>
              <a:srgbClr val="CF1C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24">
              <a:extLst>
                <a:ext uri="{FF2B5EF4-FFF2-40B4-BE49-F238E27FC236}">
                  <a16:creationId xmlns:a16="http://schemas.microsoft.com/office/drawing/2014/main" id="{CE95D1D9-2672-44A8-7C63-AA87C9B512A8}"/>
                </a:ext>
              </a:extLst>
            </p:cNvPr>
            <p:cNvSpPr/>
            <p:nvPr/>
          </p:nvSpPr>
          <p:spPr>
            <a:xfrm>
              <a:off x="9160827" y="2017712"/>
              <a:ext cx="376555" cy="64135"/>
            </a:xfrm>
            <a:custGeom>
              <a:avLst/>
              <a:gdLst/>
              <a:ahLst/>
              <a:cxnLst/>
              <a:rect l="l" t="t" r="r" b="b"/>
              <a:pathLst>
                <a:path w="376554" h="64135">
                  <a:moveTo>
                    <a:pt x="0" y="64135"/>
                  </a:moveTo>
                  <a:lnTo>
                    <a:pt x="376554" y="64135"/>
                  </a:lnTo>
                  <a:lnTo>
                    <a:pt x="376554" y="0"/>
                  </a:lnTo>
                  <a:lnTo>
                    <a:pt x="0" y="0"/>
                  </a:lnTo>
                  <a:lnTo>
                    <a:pt x="0" y="64135"/>
                  </a:lnTo>
                </a:path>
              </a:pathLst>
            </a:custGeom>
            <a:ln w="15874">
              <a:solidFill>
                <a:srgbClr val="97117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25">
              <a:extLst>
                <a:ext uri="{FF2B5EF4-FFF2-40B4-BE49-F238E27FC236}">
                  <a16:creationId xmlns:a16="http://schemas.microsoft.com/office/drawing/2014/main" id="{B7D70E30-84D4-218F-6369-E64892493C8F}"/>
                </a:ext>
              </a:extLst>
            </p:cNvPr>
            <p:cNvSpPr/>
            <p:nvPr/>
          </p:nvSpPr>
          <p:spPr>
            <a:xfrm>
              <a:off x="8964295" y="1933892"/>
              <a:ext cx="259079" cy="231775"/>
            </a:xfrm>
            <a:custGeom>
              <a:avLst/>
              <a:gdLst/>
              <a:ahLst/>
              <a:cxnLst/>
              <a:rect l="l" t="t" r="r" b="b"/>
              <a:pathLst>
                <a:path w="259079" h="231775">
                  <a:moveTo>
                    <a:pt x="129539" y="0"/>
                  </a:moveTo>
                  <a:lnTo>
                    <a:pt x="79057" y="9207"/>
                  </a:lnTo>
                  <a:lnTo>
                    <a:pt x="38100" y="33972"/>
                  </a:lnTo>
                  <a:lnTo>
                    <a:pt x="10159" y="70802"/>
                  </a:lnTo>
                  <a:lnTo>
                    <a:pt x="0" y="115887"/>
                  </a:lnTo>
                  <a:lnTo>
                    <a:pt x="10159" y="160972"/>
                  </a:lnTo>
                  <a:lnTo>
                    <a:pt x="38100" y="197802"/>
                  </a:lnTo>
                  <a:lnTo>
                    <a:pt x="79057" y="222567"/>
                  </a:lnTo>
                  <a:lnTo>
                    <a:pt x="129539" y="231775"/>
                  </a:lnTo>
                  <a:lnTo>
                    <a:pt x="180022" y="222567"/>
                  </a:lnTo>
                  <a:lnTo>
                    <a:pt x="220979" y="197802"/>
                  </a:lnTo>
                  <a:lnTo>
                    <a:pt x="239077" y="173990"/>
                  </a:lnTo>
                  <a:lnTo>
                    <a:pt x="129539" y="173990"/>
                  </a:lnTo>
                  <a:lnTo>
                    <a:pt x="101600" y="169227"/>
                  </a:lnTo>
                  <a:lnTo>
                    <a:pt x="78739" y="156845"/>
                  </a:lnTo>
                  <a:lnTo>
                    <a:pt x="63500" y="138430"/>
                  </a:lnTo>
                  <a:lnTo>
                    <a:pt x="57784" y="115887"/>
                  </a:lnTo>
                  <a:lnTo>
                    <a:pt x="63500" y="93345"/>
                  </a:lnTo>
                  <a:lnTo>
                    <a:pt x="78739" y="74930"/>
                  </a:lnTo>
                  <a:lnTo>
                    <a:pt x="101600" y="62230"/>
                  </a:lnTo>
                  <a:lnTo>
                    <a:pt x="129539" y="57785"/>
                  </a:lnTo>
                  <a:lnTo>
                    <a:pt x="239077" y="57785"/>
                  </a:lnTo>
                  <a:lnTo>
                    <a:pt x="220979" y="33972"/>
                  </a:lnTo>
                  <a:lnTo>
                    <a:pt x="180022" y="9207"/>
                  </a:lnTo>
                  <a:lnTo>
                    <a:pt x="129539" y="0"/>
                  </a:lnTo>
                  <a:close/>
                </a:path>
                <a:path w="259079" h="231775">
                  <a:moveTo>
                    <a:pt x="239077" y="57785"/>
                  </a:moveTo>
                  <a:lnTo>
                    <a:pt x="129539" y="57785"/>
                  </a:lnTo>
                  <a:lnTo>
                    <a:pt x="157479" y="62230"/>
                  </a:lnTo>
                  <a:lnTo>
                    <a:pt x="180339" y="74930"/>
                  </a:lnTo>
                  <a:lnTo>
                    <a:pt x="195579" y="93345"/>
                  </a:lnTo>
                  <a:lnTo>
                    <a:pt x="201295" y="115887"/>
                  </a:lnTo>
                  <a:lnTo>
                    <a:pt x="195579" y="138430"/>
                  </a:lnTo>
                  <a:lnTo>
                    <a:pt x="180339" y="156845"/>
                  </a:lnTo>
                  <a:lnTo>
                    <a:pt x="157479" y="169227"/>
                  </a:lnTo>
                  <a:lnTo>
                    <a:pt x="129539" y="173990"/>
                  </a:lnTo>
                  <a:lnTo>
                    <a:pt x="239077" y="173990"/>
                  </a:lnTo>
                  <a:lnTo>
                    <a:pt x="248920" y="160972"/>
                  </a:lnTo>
                  <a:lnTo>
                    <a:pt x="259079" y="115887"/>
                  </a:lnTo>
                  <a:lnTo>
                    <a:pt x="248920" y="70802"/>
                  </a:lnTo>
                  <a:lnTo>
                    <a:pt x="239077" y="57785"/>
                  </a:lnTo>
                  <a:close/>
                </a:path>
              </a:pathLst>
            </a:custGeom>
            <a:solidFill>
              <a:srgbClr val="CF1C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26">
              <a:extLst>
                <a:ext uri="{FF2B5EF4-FFF2-40B4-BE49-F238E27FC236}">
                  <a16:creationId xmlns:a16="http://schemas.microsoft.com/office/drawing/2014/main" id="{C7433CA7-2949-29B2-8E44-8511696FEFE6}"/>
                </a:ext>
              </a:extLst>
            </p:cNvPr>
            <p:cNvSpPr/>
            <p:nvPr/>
          </p:nvSpPr>
          <p:spPr>
            <a:xfrm>
              <a:off x="8964295" y="1933892"/>
              <a:ext cx="259079" cy="231775"/>
            </a:xfrm>
            <a:custGeom>
              <a:avLst/>
              <a:gdLst/>
              <a:ahLst/>
              <a:cxnLst/>
              <a:rect l="l" t="t" r="r" b="b"/>
              <a:pathLst>
                <a:path w="259079" h="231775">
                  <a:moveTo>
                    <a:pt x="0" y="115887"/>
                  </a:moveTo>
                  <a:lnTo>
                    <a:pt x="10159" y="70802"/>
                  </a:lnTo>
                  <a:lnTo>
                    <a:pt x="38100" y="33972"/>
                  </a:lnTo>
                  <a:lnTo>
                    <a:pt x="79057" y="9207"/>
                  </a:lnTo>
                  <a:lnTo>
                    <a:pt x="129539" y="0"/>
                  </a:lnTo>
                  <a:lnTo>
                    <a:pt x="180022" y="9207"/>
                  </a:lnTo>
                  <a:lnTo>
                    <a:pt x="220979" y="33972"/>
                  </a:lnTo>
                  <a:lnTo>
                    <a:pt x="248920" y="70802"/>
                  </a:lnTo>
                  <a:lnTo>
                    <a:pt x="259079" y="115887"/>
                  </a:lnTo>
                  <a:lnTo>
                    <a:pt x="248920" y="160972"/>
                  </a:lnTo>
                  <a:lnTo>
                    <a:pt x="220979" y="197802"/>
                  </a:lnTo>
                  <a:lnTo>
                    <a:pt x="180022" y="222567"/>
                  </a:lnTo>
                  <a:lnTo>
                    <a:pt x="129539" y="231775"/>
                  </a:lnTo>
                  <a:lnTo>
                    <a:pt x="79057" y="222567"/>
                  </a:lnTo>
                  <a:lnTo>
                    <a:pt x="38100" y="197802"/>
                  </a:lnTo>
                  <a:lnTo>
                    <a:pt x="10159" y="160972"/>
                  </a:lnTo>
                  <a:lnTo>
                    <a:pt x="0" y="115887"/>
                  </a:lnTo>
                </a:path>
              </a:pathLst>
            </a:custGeom>
            <a:ln w="15875">
              <a:solidFill>
                <a:srgbClr val="97117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27">
              <a:extLst>
                <a:ext uri="{FF2B5EF4-FFF2-40B4-BE49-F238E27FC236}">
                  <a16:creationId xmlns:a16="http://schemas.microsoft.com/office/drawing/2014/main" id="{B667C0A3-1891-1B68-0D36-B52017895DF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14142" y="1983739"/>
              <a:ext cx="159384" cy="132079"/>
            </a:xfrm>
            <a:prstGeom prst="rect">
              <a:avLst/>
            </a:prstGeom>
          </p:spPr>
        </p:pic>
        <p:sp>
          <p:nvSpPr>
            <p:cNvPr id="46" name="object 28">
              <a:extLst>
                <a:ext uri="{FF2B5EF4-FFF2-40B4-BE49-F238E27FC236}">
                  <a16:creationId xmlns:a16="http://schemas.microsoft.com/office/drawing/2014/main" id="{75D27743-0665-9C80-76EC-5C70B12431A9}"/>
                </a:ext>
              </a:extLst>
            </p:cNvPr>
            <p:cNvSpPr/>
            <p:nvPr/>
          </p:nvSpPr>
          <p:spPr>
            <a:xfrm>
              <a:off x="8974137" y="1258570"/>
              <a:ext cx="430530" cy="639445"/>
            </a:xfrm>
            <a:custGeom>
              <a:avLst/>
              <a:gdLst/>
              <a:ahLst/>
              <a:cxnLst/>
              <a:rect l="l" t="t" r="r" b="b"/>
              <a:pathLst>
                <a:path w="430529" h="639444">
                  <a:moveTo>
                    <a:pt x="118109" y="268922"/>
                  </a:moveTo>
                  <a:lnTo>
                    <a:pt x="0" y="268922"/>
                  </a:lnTo>
                  <a:lnTo>
                    <a:pt x="0" y="298767"/>
                  </a:lnTo>
                  <a:lnTo>
                    <a:pt x="2857" y="315277"/>
                  </a:lnTo>
                  <a:lnTo>
                    <a:pt x="11429" y="329882"/>
                  </a:lnTo>
                  <a:lnTo>
                    <a:pt x="24765" y="341312"/>
                  </a:lnTo>
                  <a:lnTo>
                    <a:pt x="41592" y="348932"/>
                  </a:lnTo>
                  <a:lnTo>
                    <a:pt x="41668" y="452437"/>
                  </a:lnTo>
                  <a:lnTo>
                    <a:pt x="45084" y="466725"/>
                  </a:lnTo>
                  <a:lnTo>
                    <a:pt x="54292" y="478472"/>
                  </a:lnTo>
                  <a:lnTo>
                    <a:pt x="67945" y="486409"/>
                  </a:lnTo>
                  <a:lnTo>
                    <a:pt x="84454" y="488950"/>
                  </a:lnTo>
                  <a:lnTo>
                    <a:pt x="161290" y="488950"/>
                  </a:lnTo>
                  <a:lnTo>
                    <a:pt x="168909" y="495934"/>
                  </a:lnTo>
                  <a:lnTo>
                    <a:pt x="168909" y="639444"/>
                  </a:lnTo>
                  <a:lnTo>
                    <a:pt x="202565" y="639444"/>
                  </a:lnTo>
                  <a:lnTo>
                    <a:pt x="202565" y="496569"/>
                  </a:lnTo>
                  <a:lnTo>
                    <a:pt x="199390" y="481964"/>
                  </a:lnTo>
                  <a:lnTo>
                    <a:pt x="190182" y="470217"/>
                  </a:lnTo>
                  <a:lnTo>
                    <a:pt x="176847" y="462279"/>
                  </a:lnTo>
                  <a:lnTo>
                    <a:pt x="160337" y="459104"/>
                  </a:lnTo>
                  <a:lnTo>
                    <a:pt x="82867" y="459104"/>
                  </a:lnTo>
                  <a:lnTo>
                    <a:pt x="75565" y="452437"/>
                  </a:lnTo>
                  <a:lnTo>
                    <a:pt x="75565" y="348932"/>
                  </a:lnTo>
                  <a:lnTo>
                    <a:pt x="92709" y="341629"/>
                  </a:lnTo>
                  <a:lnTo>
                    <a:pt x="106362" y="330200"/>
                  </a:lnTo>
                  <a:lnTo>
                    <a:pt x="114934" y="315594"/>
                  </a:lnTo>
                  <a:lnTo>
                    <a:pt x="118109" y="298767"/>
                  </a:lnTo>
                  <a:lnTo>
                    <a:pt x="118109" y="268922"/>
                  </a:lnTo>
                  <a:close/>
                </a:path>
                <a:path w="430529" h="639444">
                  <a:moveTo>
                    <a:pt x="405447" y="179069"/>
                  </a:moveTo>
                  <a:lnTo>
                    <a:pt x="135572" y="179069"/>
                  </a:lnTo>
                  <a:lnTo>
                    <a:pt x="135572" y="186689"/>
                  </a:lnTo>
                  <a:lnTo>
                    <a:pt x="146050" y="233044"/>
                  </a:lnTo>
                  <a:lnTo>
                    <a:pt x="174942" y="271144"/>
                  </a:lnTo>
                  <a:lnTo>
                    <a:pt x="217804" y="296862"/>
                  </a:lnTo>
                  <a:lnTo>
                    <a:pt x="270509" y="306069"/>
                  </a:lnTo>
                  <a:lnTo>
                    <a:pt x="323215" y="296862"/>
                  </a:lnTo>
                  <a:lnTo>
                    <a:pt x="366077" y="271144"/>
                  </a:lnTo>
                  <a:lnTo>
                    <a:pt x="394970" y="233044"/>
                  </a:lnTo>
                  <a:lnTo>
                    <a:pt x="405447" y="186689"/>
                  </a:lnTo>
                  <a:lnTo>
                    <a:pt x="405447" y="179069"/>
                  </a:lnTo>
                  <a:close/>
                </a:path>
                <a:path w="430529" h="639444">
                  <a:moveTo>
                    <a:pt x="35877" y="220344"/>
                  </a:moveTo>
                  <a:lnTo>
                    <a:pt x="21907" y="220344"/>
                  </a:lnTo>
                  <a:lnTo>
                    <a:pt x="16509" y="225425"/>
                  </a:lnTo>
                  <a:lnTo>
                    <a:pt x="16509" y="268922"/>
                  </a:lnTo>
                  <a:lnTo>
                    <a:pt x="41592" y="268922"/>
                  </a:lnTo>
                  <a:lnTo>
                    <a:pt x="41592" y="225425"/>
                  </a:lnTo>
                  <a:lnTo>
                    <a:pt x="35877" y="220344"/>
                  </a:lnTo>
                  <a:close/>
                </a:path>
                <a:path w="430529" h="639444">
                  <a:moveTo>
                    <a:pt x="95567" y="220344"/>
                  </a:moveTo>
                  <a:lnTo>
                    <a:pt x="81597" y="220344"/>
                  </a:lnTo>
                  <a:lnTo>
                    <a:pt x="75882" y="225425"/>
                  </a:lnTo>
                  <a:lnTo>
                    <a:pt x="75882" y="268922"/>
                  </a:lnTo>
                  <a:lnTo>
                    <a:pt x="101282" y="268922"/>
                  </a:lnTo>
                  <a:lnTo>
                    <a:pt x="101282" y="225425"/>
                  </a:lnTo>
                  <a:lnTo>
                    <a:pt x="95567" y="220344"/>
                  </a:lnTo>
                  <a:close/>
                </a:path>
                <a:path w="430529" h="639444">
                  <a:moveTo>
                    <a:pt x="422909" y="127000"/>
                  </a:moveTo>
                  <a:lnTo>
                    <a:pt x="117157" y="127000"/>
                  </a:lnTo>
                  <a:lnTo>
                    <a:pt x="109854" y="133667"/>
                  </a:lnTo>
                  <a:lnTo>
                    <a:pt x="109854" y="150177"/>
                  </a:lnTo>
                  <a:lnTo>
                    <a:pt x="117157" y="156844"/>
                  </a:lnTo>
                  <a:lnTo>
                    <a:pt x="422909" y="156844"/>
                  </a:lnTo>
                  <a:lnTo>
                    <a:pt x="430529" y="150177"/>
                  </a:lnTo>
                  <a:lnTo>
                    <a:pt x="430529" y="133667"/>
                  </a:lnTo>
                  <a:lnTo>
                    <a:pt x="422909" y="127000"/>
                  </a:lnTo>
                  <a:close/>
                </a:path>
                <a:path w="430529" h="639444">
                  <a:moveTo>
                    <a:pt x="206375" y="29209"/>
                  </a:moveTo>
                  <a:lnTo>
                    <a:pt x="178434" y="46989"/>
                  </a:lnTo>
                  <a:lnTo>
                    <a:pt x="156527" y="69850"/>
                  </a:lnTo>
                  <a:lnTo>
                    <a:pt x="141922" y="97154"/>
                  </a:lnTo>
                  <a:lnTo>
                    <a:pt x="135572" y="127000"/>
                  </a:lnTo>
                  <a:lnTo>
                    <a:pt x="405129" y="127000"/>
                  </a:lnTo>
                  <a:lnTo>
                    <a:pt x="403542" y="119379"/>
                  </a:lnTo>
                  <a:lnTo>
                    <a:pt x="260350" y="119379"/>
                  </a:lnTo>
                  <a:lnTo>
                    <a:pt x="270192" y="84454"/>
                  </a:lnTo>
                  <a:lnTo>
                    <a:pt x="255904" y="84454"/>
                  </a:lnTo>
                  <a:lnTo>
                    <a:pt x="256540" y="82232"/>
                  </a:lnTo>
                  <a:lnTo>
                    <a:pt x="223837" y="82232"/>
                  </a:lnTo>
                  <a:lnTo>
                    <a:pt x="220345" y="80009"/>
                  </a:lnTo>
                  <a:lnTo>
                    <a:pt x="206375" y="29209"/>
                  </a:lnTo>
                  <a:close/>
                </a:path>
                <a:path w="430529" h="639444">
                  <a:moveTo>
                    <a:pt x="295275" y="0"/>
                  </a:moveTo>
                  <a:lnTo>
                    <a:pt x="288290" y="0"/>
                  </a:lnTo>
                  <a:lnTo>
                    <a:pt x="288290" y="75247"/>
                  </a:lnTo>
                  <a:lnTo>
                    <a:pt x="260350" y="119379"/>
                  </a:lnTo>
                  <a:lnTo>
                    <a:pt x="403542" y="119379"/>
                  </a:lnTo>
                  <a:lnTo>
                    <a:pt x="390525" y="82232"/>
                  </a:lnTo>
                  <a:lnTo>
                    <a:pt x="310832" y="82232"/>
                  </a:lnTo>
                  <a:lnTo>
                    <a:pt x="305752" y="81279"/>
                  </a:lnTo>
                  <a:lnTo>
                    <a:pt x="302895" y="77469"/>
                  </a:lnTo>
                  <a:lnTo>
                    <a:pt x="303847" y="73342"/>
                  </a:lnTo>
                  <a:lnTo>
                    <a:pt x="311150" y="46989"/>
                  </a:lnTo>
                  <a:lnTo>
                    <a:pt x="319722" y="16827"/>
                  </a:lnTo>
                  <a:lnTo>
                    <a:pt x="316547" y="10159"/>
                  </a:lnTo>
                  <a:lnTo>
                    <a:pt x="310832" y="4762"/>
                  </a:lnTo>
                  <a:lnTo>
                    <a:pt x="303847" y="1269"/>
                  </a:lnTo>
                  <a:lnTo>
                    <a:pt x="295275" y="0"/>
                  </a:lnTo>
                  <a:close/>
                </a:path>
                <a:path w="430529" h="639444">
                  <a:moveTo>
                    <a:pt x="288290" y="0"/>
                  </a:moveTo>
                  <a:lnTo>
                    <a:pt x="244792" y="0"/>
                  </a:lnTo>
                  <a:lnTo>
                    <a:pt x="236537" y="1269"/>
                  </a:lnTo>
                  <a:lnTo>
                    <a:pt x="229234" y="4762"/>
                  </a:lnTo>
                  <a:lnTo>
                    <a:pt x="223520" y="10159"/>
                  </a:lnTo>
                  <a:lnTo>
                    <a:pt x="220345" y="16827"/>
                  </a:lnTo>
                  <a:lnTo>
                    <a:pt x="236220" y="72707"/>
                  </a:lnTo>
                  <a:lnTo>
                    <a:pt x="237490" y="76517"/>
                  </a:lnTo>
                  <a:lnTo>
                    <a:pt x="237490" y="76834"/>
                  </a:lnTo>
                  <a:lnTo>
                    <a:pt x="234950" y="80962"/>
                  </a:lnTo>
                  <a:lnTo>
                    <a:pt x="229552" y="82232"/>
                  </a:lnTo>
                  <a:lnTo>
                    <a:pt x="256540" y="82232"/>
                  </a:lnTo>
                  <a:lnTo>
                    <a:pt x="262890" y="46989"/>
                  </a:lnTo>
                  <a:lnTo>
                    <a:pt x="288290" y="46989"/>
                  </a:lnTo>
                  <a:lnTo>
                    <a:pt x="288290" y="0"/>
                  </a:lnTo>
                  <a:close/>
                </a:path>
                <a:path w="430529" h="639444">
                  <a:moveTo>
                    <a:pt x="334327" y="29209"/>
                  </a:moveTo>
                  <a:lnTo>
                    <a:pt x="320588" y="76834"/>
                  </a:lnTo>
                  <a:lnTo>
                    <a:pt x="319722" y="80009"/>
                  </a:lnTo>
                  <a:lnTo>
                    <a:pt x="316229" y="82232"/>
                  </a:lnTo>
                  <a:lnTo>
                    <a:pt x="390525" y="82232"/>
                  </a:lnTo>
                  <a:lnTo>
                    <a:pt x="362267" y="46989"/>
                  </a:lnTo>
                  <a:lnTo>
                    <a:pt x="334327" y="29209"/>
                  </a:lnTo>
                  <a:close/>
                </a:path>
                <a:path w="430529" h="639444">
                  <a:moveTo>
                    <a:pt x="288290" y="46989"/>
                  </a:moveTo>
                  <a:lnTo>
                    <a:pt x="283209" y="46989"/>
                  </a:lnTo>
                  <a:lnTo>
                    <a:pt x="274002" y="75247"/>
                  </a:lnTo>
                  <a:lnTo>
                    <a:pt x="288290" y="75247"/>
                  </a:lnTo>
                  <a:lnTo>
                    <a:pt x="288290" y="4698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29">
              <a:extLst>
                <a:ext uri="{FF2B5EF4-FFF2-40B4-BE49-F238E27FC236}">
                  <a16:creationId xmlns:a16="http://schemas.microsoft.com/office/drawing/2014/main" id="{910800A7-1ABC-371C-DEED-F8F1C51A4DE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74137" y="1667827"/>
              <a:ext cx="151765" cy="165735"/>
            </a:xfrm>
            <a:prstGeom prst="rect">
              <a:avLst/>
            </a:prstGeom>
          </p:spPr>
        </p:pic>
        <p:sp>
          <p:nvSpPr>
            <p:cNvPr id="48" name="object 30">
              <a:extLst>
                <a:ext uri="{FF2B5EF4-FFF2-40B4-BE49-F238E27FC236}">
                  <a16:creationId xmlns:a16="http://schemas.microsoft.com/office/drawing/2014/main" id="{FB2800C1-79F2-3D51-B885-DE033BBE1362}"/>
                </a:ext>
              </a:extLst>
            </p:cNvPr>
            <p:cNvSpPr/>
            <p:nvPr/>
          </p:nvSpPr>
          <p:spPr>
            <a:xfrm>
              <a:off x="9066529" y="1058545"/>
              <a:ext cx="2698115" cy="775335"/>
            </a:xfrm>
            <a:custGeom>
              <a:avLst/>
              <a:gdLst/>
              <a:ahLst/>
              <a:cxnLst/>
              <a:rect l="l" t="t" r="r" b="b"/>
              <a:pathLst>
                <a:path w="2698115" h="775335">
                  <a:moveTo>
                    <a:pt x="177800" y="536257"/>
                  </a:moveTo>
                  <a:lnTo>
                    <a:pt x="149542" y="537527"/>
                  </a:lnTo>
                  <a:lnTo>
                    <a:pt x="93662" y="544829"/>
                  </a:lnTo>
                  <a:lnTo>
                    <a:pt x="32702" y="561022"/>
                  </a:lnTo>
                  <a:lnTo>
                    <a:pt x="0" y="573404"/>
                  </a:lnTo>
                  <a:lnTo>
                    <a:pt x="0" y="644525"/>
                  </a:lnTo>
                  <a:lnTo>
                    <a:pt x="67945" y="644525"/>
                  </a:lnTo>
                  <a:lnTo>
                    <a:pt x="91122" y="648652"/>
                  </a:lnTo>
                  <a:lnTo>
                    <a:pt x="109854" y="659764"/>
                  </a:lnTo>
                  <a:lnTo>
                    <a:pt x="122554" y="676275"/>
                  </a:lnTo>
                  <a:lnTo>
                    <a:pt x="127000" y="696594"/>
                  </a:lnTo>
                  <a:lnTo>
                    <a:pt x="127000" y="775017"/>
                  </a:lnTo>
                  <a:lnTo>
                    <a:pt x="447675" y="775017"/>
                  </a:lnTo>
                  <a:lnTo>
                    <a:pt x="447675" y="655637"/>
                  </a:lnTo>
                  <a:lnTo>
                    <a:pt x="432117" y="617537"/>
                  </a:lnTo>
                  <a:lnTo>
                    <a:pt x="391160" y="589279"/>
                  </a:lnTo>
                  <a:lnTo>
                    <a:pt x="324485" y="561339"/>
                  </a:lnTo>
                  <a:lnTo>
                    <a:pt x="261937" y="544829"/>
                  </a:lnTo>
                  <a:lnTo>
                    <a:pt x="206057" y="537209"/>
                  </a:lnTo>
                  <a:lnTo>
                    <a:pt x="177800" y="536257"/>
                  </a:lnTo>
                  <a:close/>
                </a:path>
                <a:path w="2698115" h="775335">
                  <a:moveTo>
                    <a:pt x="2324735" y="363854"/>
                  </a:moveTo>
                  <a:lnTo>
                    <a:pt x="2102167" y="363854"/>
                  </a:lnTo>
                  <a:lnTo>
                    <a:pt x="2102167" y="399097"/>
                  </a:lnTo>
                  <a:lnTo>
                    <a:pt x="2324735" y="399097"/>
                  </a:lnTo>
                  <a:lnTo>
                    <a:pt x="2324735" y="363854"/>
                  </a:lnTo>
                  <a:close/>
                </a:path>
                <a:path w="2698115" h="775335">
                  <a:moveTo>
                    <a:pt x="2262822" y="328612"/>
                  </a:moveTo>
                  <a:lnTo>
                    <a:pt x="2164079" y="328612"/>
                  </a:lnTo>
                  <a:lnTo>
                    <a:pt x="2164079" y="363854"/>
                  </a:lnTo>
                  <a:lnTo>
                    <a:pt x="2262822" y="363854"/>
                  </a:lnTo>
                  <a:lnTo>
                    <a:pt x="2262822" y="328612"/>
                  </a:lnTo>
                  <a:close/>
                </a:path>
                <a:path w="2698115" h="775335">
                  <a:moveTo>
                    <a:pt x="2423795" y="0"/>
                  </a:moveTo>
                  <a:lnTo>
                    <a:pt x="1991042" y="0"/>
                  </a:lnTo>
                  <a:lnTo>
                    <a:pt x="1981517" y="1904"/>
                  </a:lnTo>
                  <a:lnTo>
                    <a:pt x="1973579" y="6984"/>
                  </a:lnTo>
                  <a:lnTo>
                    <a:pt x="1968182" y="14287"/>
                  </a:lnTo>
                  <a:lnTo>
                    <a:pt x="1966277" y="23494"/>
                  </a:lnTo>
                  <a:lnTo>
                    <a:pt x="1966277" y="305117"/>
                  </a:lnTo>
                  <a:lnTo>
                    <a:pt x="1968182" y="314325"/>
                  </a:lnTo>
                  <a:lnTo>
                    <a:pt x="1973579" y="321627"/>
                  </a:lnTo>
                  <a:lnTo>
                    <a:pt x="1981517" y="326707"/>
                  </a:lnTo>
                  <a:lnTo>
                    <a:pt x="1991042" y="328612"/>
                  </a:lnTo>
                  <a:lnTo>
                    <a:pt x="2435860" y="328612"/>
                  </a:lnTo>
                  <a:lnTo>
                    <a:pt x="2445702" y="326707"/>
                  </a:lnTo>
                  <a:lnTo>
                    <a:pt x="2453322" y="321627"/>
                  </a:lnTo>
                  <a:lnTo>
                    <a:pt x="2458720" y="314325"/>
                  </a:lnTo>
                  <a:lnTo>
                    <a:pt x="2460625" y="305117"/>
                  </a:lnTo>
                  <a:lnTo>
                    <a:pt x="2460625" y="293369"/>
                  </a:lnTo>
                  <a:lnTo>
                    <a:pt x="2003425" y="293369"/>
                  </a:lnTo>
                  <a:lnTo>
                    <a:pt x="2003425" y="35242"/>
                  </a:lnTo>
                  <a:lnTo>
                    <a:pt x="2423795" y="35242"/>
                  </a:lnTo>
                  <a:lnTo>
                    <a:pt x="2423795" y="0"/>
                  </a:lnTo>
                  <a:close/>
                </a:path>
                <a:path w="2698115" h="775335">
                  <a:moveTo>
                    <a:pt x="2435860" y="0"/>
                  </a:moveTo>
                  <a:lnTo>
                    <a:pt x="2423795" y="0"/>
                  </a:lnTo>
                  <a:lnTo>
                    <a:pt x="2423795" y="293369"/>
                  </a:lnTo>
                  <a:lnTo>
                    <a:pt x="2460625" y="293369"/>
                  </a:lnTo>
                  <a:lnTo>
                    <a:pt x="2460625" y="23494"/>
                  </a:lnTo>
                  <a:lnTo>
                    <a:pt x="2458720" y="14287"/>
                  </a:lnTo>
                  <a:lnTo>
                    <a:pt x="2453322" y="6984"/>
                  </a:lnTo>
                  <a:lnTo>
                    <a:pt x="2445702" y="1904"/>
                  </a:lnTo>
                  <a:lnTo>
                    <a:pt x="2435860" y="0"/>
                  </a:lnTo>
                  <a:close/>
                </a:path>
                <a:path w="2698115" h="775335">
                  <a:moveTo>
                    <a:pt x="2623502" y="3809"/>
                  </a:moveTo>
                  <a:lnTo>
                    <a:pt x="2503170" y="3809"/>
                  </a:lnTo>
                  <a:lnTo>
                    <a:pt x="2499360" y="7302"/>
                  </a:lnTo>
                  <a:lnTo>
                    <a:pt x="2499360" y="345439"/>
                  </a:lnTo>
                  <a:lnTo>
                    <a:pt x="2503170" y="348932"/>
                  </a:lnTo>
                  <a:lnTo>
                    <a:pt x="2694622" y="348932"/>
                  </a:lnTo>
                  <a:lnTo>
                    <a:pt x="2698115" y="345439"/>
                  </a:lnTo>
                  <a:lnTo>
                    <a:pt x="2698115" y="301942"/>
                  </a:lnTo>
                  <a:lnTo>
                    <a:pt x="2524125" y="301942"/>
                  </a:lnTo>
                  <a:lnTo>
                    <a:pt x="2524125" y="50800"/>
                  </a:lnTo>
                  <a:lnTo>
                    <a:pt x="2673350" y="50800"/>
                  </a:lnTo>
                  <a:lnTo>
                    <a:pt x="2673350" y="35242"/>
                  </a:lnTo>
                  <a:lnTo>
                    <a:pt x="2577782" y="35242"/>
                  </a:lnTo>
                  <a:lnTo>
                    <a:pt x="2573972" y="31750"/>
                  </a:lnTo>
                  <a:lnTo>
                    <a:pt x="2573972" y="23177"/>
                  </a:lnTo>
                  <a:lnTo>
                    <a:pt x="2577782" y="19367"/>
                  </a:lnTo>
                  <a:lnTo>
                    <a:pt x="2623502" y="19367"/>
                  </a:lnTo>
                  <a:lnTo>
                    <a:pt x="2623502" y="3809"/>
                  </a:lnTo>
                  <a:close/>
                </a:path>
                <a:path w="2698115" h="775335">
                  <a:moveTo>
                    <a:pt x="2694622" y="3809"/>
                  </a:moveTo>
                  <a:lnTo>
                    <a:pt x="2673350" y="3809"/>
                  </a:lnTo>
                  <a:lnTo>
                    <a:pt x="2673350" y="301942"/>
                  </a:lnTo>
                  <a:lnTo>
                    <a:pt x="2698115" y="301942"/>
                  </a:lnTo>
                  <a:lnTo>
                    <a:pt x="2698115" y="7302"/>
                  </a:lnTo>
                  <a:lnTo>
                    <a:pt x="2694622" y="3809"/>
                  </a:lnTo>
                  <a:close/>
                </a:path>
                <a:path w="2698115" h="775335">
                  <a:moveTo>
                    <a:pt x="2673350" y="3809"/>
                  </a:moveTo>
                  <a:lnTo>
                    <a:pt x="2623502" y="3809"/>
                  </a:lnTo>
                  <a:lnTo>
                    <a:pt x="2623502" y="31750"/>
                  </a:lnTo>
                  <a:lnTo>
                    <a:pt x="2620010" y="35242"/>
                  </a:lnTo>
                  <a:lnTo>
                    <a:pt x="2673350" y="35242"/>
                  </a:lnTo>
                  <a:lnTo>
                    <a:pt x="2673350" y="3809"/>
                  </a:lnTo>
                  <a:close/>
                </a:path>
                <a:path w="2698115" h="775335">
                  <a:moveTo>
                    <a:pt x="2623502" y="19367"/>
                  </a:moveTo>
                  <a:lnTo>
                    <a:pt x="2620010" y="19367"/>
                  </a:lnTo>
                  <a:lnTo>
                    <a:pt x="2623502" y="23177"/>
                  </a:lnTo>
                  <a:lnTo>
                    <a:pt x="2623502" y="193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31">
              <a:extLst>
                <a:ext uri="{FF2B5EF4-FFF2-40B4-BE49-F238E27FC236}">
                  <a16:creationId xmlns:a16="http://schemas.microsoft.com/office/drawing/2014/main" id="{98F5FAEF-6EBD-440C-EC4E-A500E8689195}"/>
                </a:ext>
              </a:extLst>
            </p:cNvPr>
            <p:cNvSpPr/>
            <p:nvPr/>
          </p:nvSpPr>
          <p:spPr>
            <a:xfrm>
              <a:off x="8778239" y="597852"/>
              <a:ext cx="1696720" cy="549910"/>
            </a:xfrm>
            <a:custGeom>
              <a:avLst/>
              <a:gdLst/>
              <a:ahLst/>
              <a:cxnLst/>
              <a:rect l="l" t="t" r="r" b="b"/>
              <a:pathLst>
                <a:path w="1696720" h="549910">
                  <a:moveTo>
                    <a:pt x="1087235" y="497839"/>
                  </a:moveTo>
                  <a:lnTo>
                    <a:pt x="647700" y="497839"/>
                  </a:lnTo>
                  <a:lnTo>
                    <a:pt x="676275" y="513714"/>
                  </a:lnTo>
                  <a:lnTo>
                    <a:pt x="710247" y="526732"/>
                  </a:lnTo>
                  <a:lnTo>
                    <a:pt x="748982" y="537527"/>
                  </a:lnTo>
                  <a:lnTo>
                    <a:pt x="791209" y="544830"/>
                  </a:lnTo>
                  <a:lnTo>
                    <a:pt x="851534" y="549592"/>
                  </a:lnTo>
                  <a:lnTo>
                    <a:pt x="910907" y="548322"/>
                  </a:lnTo>
                  <a:lnTo>
                    <a:pt x="967104" y="541655"/>
                  </a:lnTo>
                  <a:lnTo>
                    <a:pt x="1018222" y="529272"/>
                  </a:lnTo>
                  <a:lnTo>
                    <a:pt x="1062672" y="512445"/>
                  </a:lnTo>
                  <a:lnTo>
                    <a:pt x="1087235" y="497839"/>
                  </a:lnTo>
                  <a:close/>
                </a:path>
                <a:path w="1696720" h="549910">
                  <a:moveTo>
                    <a:pt x="424814" y="47942"/>
                  </a:moveTo>
                  <a:lnTo>
                    <a:pt x="380364" y="49212"/>
                  </a:lnTo>
                  <a:lnTo>
                    <a:pt x="311784" y="57467"/>
                  </a:lnTo>
                  <a:lnTo>
                    <a:pt x="252729" y="72707"/>
                  </a:lnTo>
                  <a:lnTo>
                    <a:pt x="205104" y="94297"/>
                  </a:lnTo>
                  <a:lnTo>
                    <a:pt x="171132" y="120014"/>
                  </a:lnTo>
                  <a:lnTo>
                    <a:pt x="153034" y="149542"/>
                  </a:lnTo>
                  <a:lnTo>
                    <a:pt x="153352" y="180657"/>
                  </a:lnTo>
                  <a:lnTo>
                    <a:pt x="151764" y="182562"/>
                  </a:lnTo>
                  <a:lnTo>
                    <a:pt x="112712" y="186372"/>
                  </a:lnTo>
                  <a:lnTo>
                    <a:pt x="46354" y="205422"/>
                  </a:lnTo>
                  <a:lnTo>
                    <a:pt x="0" y="247967"/>
                  </a:lnTo>
                  <a:lnTo>
                    <a:pt x="4127" y="276860"/>
                  </a:lnTo>
                  <a:lnTo>
                    <a:pt x="32384" y="303212"/>
                  </a:lnTo>
                  <a:lnTo>
                    <a:pt x="83184" y="323214"/>
                  </a:lnTo>
                  <a:lnTo>
                    <a:pt x="60642" y="336232"/>
                  </a:lnTo>
                  <a:lnTo>
                    <a:pt x="45402" y="351155"/>
                  </a:lnTo>
                  <a:lnTo>
                    <a:pt x="37782" y="367030"/>
                  </a:lnTo>
                  <a:lnTo>
                    <a:pt x="38100" y="383539"/>
                  </a:lnTo>
                  <a:lnTo>
                    <a:pt x="59054" y="411797"/>
                  </a:lnTo>
                  <a:lnTo>
                    <a:pt x="101917" y="433705"/>
                  </a:lnTo>
                  <a:lnTo>
                    <a:pt x="160337" y="447039"/>
                  </a:lnTo>
                  <a:lnTo>
                    <a:pt x="227964" y="449580"/>
                  </a:lnTo>
                  <a:lnTo>
                    <a:pt x="230187" y="451167"/>
                  </a:lnTo>
                  <a:lnTo>
                    <a:pt x="263525" y="471487"/>
                  </a:lnTo>
                  <a:lnTo>
                    <a:pt x="302259" y="487680"/>
                  </a:lnTo>
                  <a:lnTo>
                    <a:pt x="345757" y="500697"/>
                  </a:lnTo>
                  <a:lnTo>
                    <a:pt x="393064" y="509905"/>
                  </a:lnTo>
                  <a:lnTo>
                    <a:pt x="443547" y="515302"/>
                  </a:lnTo>
                  <a:lnTo>
                    <a:pt x="494982" y="516889"/>
                  </a:lnTo>
                  <a:lnTo>
                    <a:pt x="547052" y="514667"/>
                  </a:lnTo>
                  <a:lnTo>
                    <a:pt x="598487" y="508317"/>
                  </a:lnTo>
                  <a:lnTo>
                    <a:pt x="647700" y="497839"/>
                  </a:lnTo>
                  <a:lnTo>
                    <a:pt x="1087235" y="497839"/>
                  </a:lnTo>
                  <a:lnTo>
                    <a:pt x="1097914" y="491489"/>
                  </a:lnTo>
                  <a:lnTo>
                    <a:pt x="1122044" y="466725"/>
                  </a:lnTo>
                  <a:lnTo>
                    <a:pt x="1361401" y="466725"/>
                  </a:lnTo>
                  <a:lnTo>
                    <a:pt x="1402079" y="453072"/>
                  </a:lnTo>
                  <a:lnTo>
                    <a:pt x="1437957" y="432752"/>
                  </a:lnTo>
                  <a:lnTo>
                    <a:pt x="1470025" y="382587"/>
                  </a:lnTo>
                  <a:lnTo>
                    <a:pt x="1503362" y="379412"/>
                  </a:lnTo>
                  <a:lnTo>
                    <a:pt x="1566227" y="367664"/>
                  </a:lnTo>
                  <a:lnTo>
                    <a:pt x="1644967" y="336867"/>
                  </a:lnTo>
                  <a:lnTo>
                    <a:pt x="1678939" y="310514"/>
                  </a:lnTo>
                  <a:lnTo>
                    <a:pt x="1696402" y="251460"/>
                  </a:lnTo>
                  <a:lnTo>
                    <a:pt x="1678939" y="221932"/>
                  </a:lnTo>
                  <a:lnTo>
                    <a:pt x="1643379" y="194627"/>
                  </a:lnTo>
                  <a:lnTo>
                    <a:pt x="1647189" y="190817"/>
                  </a:lnTo>
                  <a:lnTo>
                    <a:pt x="1650364" y="186689"/>
                  </a:lnTo>
                  <a:lnTo>
                    <a:pt x="1652904" y="182562"/>
                  </a:lnTo>
                  <a:lnTo>
                    <a:pt x="1660207" y="153035"/>
                  </a:lnTo>
                  <a:lnTo>
                    <a:pt x="1646554" y="125095"/>
                  </a:lnTo>
                  <a:lnTo>
                    <a:pt x="1614804" y="100330"/>
                  </a:lnTo>
                  <a:lnTo>
                    <a:pt x="1566862" y="80962"/>
                  </a:lnTo>
                  <a:lnTo>
                    <a:pt x="1505902" y="68897"/>
                  </a:lnTo>
                  <a:lnTo>
                    <a:pt x="1502980" y="64135"/>
                  </a:lnTo>
                  <a:lnTo>
                    <a:pt x="550544" y="64135"/>
                  </a:lnTo>
                  <a:lnTo>
                    <a:pt x="510539" y="55562"/>
                  </a:lnTo>
                  <a:lnTo>
                    <a:pt x="468312" y="50164"/>
                  </a:lnTo>
                  <a:lnTo>
                    <a:pt x="424814" y="47942"/>
                  </a:lnTo>
                  <a:close/>
                </a:path>
                <a:path w="1696720" h="549910">
                  <a:moveTo>
                    <a:pt x="1361401" y="466725"/>
                  </a:moveTo>
                  <a:lnTo>
                    <a:pt x="1122044" y="466725"/>
                  </a:lnTo>
                  <a:lnTo>
                    <a:pt x="1149984" y="473075"/>
                  </a:lnTo>
                  <a:lnTo>
                    <a:pt x="1179194" y="477837"/>
                  </a:lnTo>
                  <a:lnTo>
                    <a:pt x="1209675" y="480695"/>
                  </a:lnTo>
                  <a:lnTo>
                    <a:pt x="1240789" y="481647"/>
                  </a:lnTo>
                  <a:lnTo>
                    <a:pt x="1301432" y="478472"/>
                  </a:lnTo>
                  <a:lnTo>
                    <a:pt x="1355725" y="468630"/>
                  </a:lnTo>
                  <a:lnTo>
                    <a:pt x="1361401" y="466725"/>
                  </a:lnTo>
                  <a:close/>
                </a:path>
                <a:path w="1696720" h="549910">
                  <a:moveTo>
                    <a:pt x="727075" y="14922"/>
                  </a:moveTo>
                  <a:lnTo>
                    <a:pt x="674052" y="19050"/>
                  </a:lnTo>
                  <a:lnTo>
                    <a:pt x="625157" y="28575"/>
                  </a:lnTo>
                  <a:lnTo>
                    <a:pt x="583247" y="43814"/>
                  </a:lnTo>
                  <a:lnTo>
                    <a:pt x="550544" y="64135"/>
                  </a:lnTo>
                  <a:lnTo>
                    <a:pt x="1502980" y="64135"/>
                  </a:lnTo>
                  <a:lnTo>
                    <a:pt x="1497329" y="54927"/>
                  </a:lnTo>
                  <a:lnTo>
                    <a:pt x="1479943" y="41592"/>
                  </a:lnTo>
                  <a:lnTo>
                    <a:pt x="882650" y="41592"/>
                  </a:lnTo>
                  <a:lnTo>
                    <a:pt x="871219" y="36830"/>
                  </a:lnTo>
                  <a:lnTo>
                    <a:pt x="833754" y="25717"/>
                  </a:lnTo>
                  <a:lnTo>
                    <a:pt x="781050" y="17145"/>
                  </a:lnTo>
                  <a:lnTo>
                    <a:pt x="727075" y="14922"/>
                  </a:lnTo>
                  <a:close/>
                </a:path>
                <a:path w="1696720" h="549910">
                  <a:moveTo>
                    <a:pt x="1060132" y="317"/>
                  </a:moveTo>
                  <a:lnTo>
                    <a:pt x="1007109" y="635"/>
                  </a:lnTo>
                  <a:lnTo>
                    <a:pt x="957262" y="7937"/>
                  </a:lnTo>
                  <a:lnTo>
                    <a:pt x="914717" y="21907"/>
                  </a:lnTo>
                  <a:lnTo>
                    <a:pt x="882650" y="41592"/>
                  </a:lnTo>
                  <a:lnTo>
                    <a:pt x="1479943" y="41592"/>
                  </a:lnTo>
                  <a:lnTo>
                    <a:pt x="1464627" y="29845"/>
                  </a:lnTo>
                  <a:lnTo>
                    <a:pt x="1463679" y="29527"/>
                  </a:lnTo>
                  <a:lnTo>
                    <a:pt x="1172527" y="29527"/>
                  </a:lnTo>
                  <a:lnTo>
                    <a:pt x="1159827" y="22860"/>
                  </a:lnTo>
                  <a:lnTo>
                    <a:pt x="1145222" y="16827"/>
                  </a:lnTo>
                  <a:lnTo>
                    <a:pt x="1129664" y="11747"/>
                  </a:lnTo>
                  <a:lnTo>
                    <a:pt x="1112519" y="7620"/>
                  </a:lnTo>
                  <a:lnTo>
                    <a:pt x="1060132" y="317"/>
                  </a:lnTo>
                  <a:close/>
                </a:path>
                <a:path w="1696720" h="549910">
                  <a:moveTo>
                    <a:pt x="1302384" y="0"/>
                  </a:moveTo>
                  <a:lnTo>
                    <a:pt x="1254759" y="4445"/>
                  </a:lnTo>
                  <a:lnTo>
                    <a:pt x="1210309" y="14287"/>
                  </a:lnTo>
                  <a:lnTo>
                    <a:pt x="1172527" y="29527"/>
                  </a:lnTo>
                  <a:lnTo>
                    <a:pt x="1463679" y="29527"/>
                  </a:lnTo>
                  <a:lnTo>
                    <a:pt x="1398269" y="7620"/>
                  </a:lnTo>
                  <a:lnTo>
                    <a:pt x="1351279" y="952"/>
                  </a:lnTo>
                  <a:lnTo>
                    <a:pt x="13023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32">
              <a:extLst>
                <a:ext uri="{FF2B5EF4-FFF2-40B4-BE49-F238E27FC236}">
                  <a16:creationId xmlns:a16="http://schemas.microsoft.com/office/drawing/2014/main" id="{C41FAD33-F856-793E-1806-2BF713E1D18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14814" y="1136649"/>
              <a:ext cx="139700" cy="172720"/>
            </a:xfrm>
            <a:prstGeom prst="rect">
              <a:avLst/>
            </a:prstGeom>
          </p:spPr>
        </p:pic>
        <p:sp>
          <p:nvSpPr>
            <p:cNvPr id="51" name="object 33">
              <a:extLst>
                <a:ext uri="{FF2B5EF4-FFF2-40B4-BE49-F238E27FC236}">
                  <a16:creationId xmlns:a16="http://schemas.microsoft.com/office/drawing/2014/main" id="{55BD49E9-2218-32D9-C03D-A60787190E68}"/>
                </a:ext>
              </a:extLst>
            </p:cNvPr>
            <p:cNvSpPr/>
            <p:nvPr/>
          </p:nvSpPr>
          <p:spPr>
            <a:xfrm>
              <a:off x="8778239" y="597852"/>
              <a:ext cx="1696720" cy="549910"/>
            </a:xfrm>
            <a:custGeom>
              <a:avLst/>
              <a:gdLst/>
              <a:ahLst/>
              <a:cxnLst/>
              <a:rect l="l" t="t" r="r" b="b"/>
              <a:pathLst>
                <a:path w="1696720" h="549910">
                  <a:moveTo>
                    <a:pt x="153352" y="180657"/>
                  </a:moveTo>
                  <a:lnTo>
                    <a:pt x="171132" y="120014"/>
                  </a:lnTo>
                  <a:lnTo>
                    <a:pt x="205104" y="94297"/>
                  </a:lnTo>
                  <a:lnTo>
                    <a:pt x="252729" y="72707"/>
                  </a:lnTo>
                  <a:lnTo>
                    <a:pt x="311784" y="57467"/>
                  </a:lnTo>
                  <a:lnTo>
                    <a:pt x="380364" y="49212"/>
                  </a:lnTo>
                  <a:lnTo>
                    <a:pt x="424814" y="47942"/>
                  </a:lnTo>
                  <a:lnTo>
                    <a:pt x="468312" y="50164"/>
                  </a:lnTo>
                  <a:lnTo>
                    <a:pt x="510539" y="55562"/>
                  </a:lnTo>
                  <a:lnTo>
                    <a:pt x="550544" y="64135"/>
                  </a:lnTo>
                  <a:lnTo>
                    <a:pt x="583247" y="43814"/>
                  </a:lnTo>
                  <a:lnTo>
                    <a:pt x="625157" y="28575"/>
                  </a:lnTo>
                  <a:lnTo>
                    <a:pt x="674052" y="19050"/>
                  </a:lnTo>
                  <a:lnTo>
                    <a:pt x="727075" y="14922"/>
                  </a:lnTo>
                  <a:lnTo>
                    <a:pt x="781050" y="17145"/>
                  </a:lnTo>
                  <a:lnTo>
                    <a:pt x="833754" y="25717"/>
                  </a:lnTo>
                  <a:lnTo>
                    <a:pt x="871219" y="36830"/>
                  </a:lnTo>
                  <a:lnTo>
                    <a:pt x="882650" y="41592"/>
                  </a:lnTo>
                  <a:lnTo>
                    <a:pt x="914717" y="21907"/>
                  </a:lnTo>
                  <a:lnTo>
                    <a:pt x="957262" y="7937"/>
                  </a:lnTo>
                  <a:lnTo>
                    <a:pt x="1007109" y="635"/>
                  </a:lnTo>
                  <a:lnTo>
                    <a:pt x="1060132" y="317"/>
                  </a:lnTo>
                  <a:lnTo>
                    <a:pt x="1112519" y="7620"/>
                  </a:lnTo>
                  <a:lnTo>
                    <a:pt x="1129664" y="11747"/>
                  </a:lnTo>
                  <a:lnTo>
                    <a:pt x="1145222" y="16827"/>
                  </a:lnTo>
                  <a:lnTo>
                    <a:pt x="1159827" y="22860"/>
                  </a:lnTo>
                  <a:lnTo>
                    <a:pt x="1172527" y="29527"/>
                  </a:lnTo>
                  <a:lnTo>
                    <a:pt x="1210309" y="14287"/>
                  </a:lnTo>
                  <a:lnTo>
                    <a:pt x="1254759" y="4445"/>
                  </a:lnTo>
                  <a:lnTo>
                    <a:pt x="1302384" y="0"/>
                  </a:lnTo>
                  <a:lnTo>
                    <a:pt x="1351279" y="952"/>
                  </a:lnTo>
                  <a:lnTo>
                    <a:pt x="1398269" y="7620"/>
                  </a:lnTo>
                  <a:lnTo>
                    <a:pt x="1441450" y="19685"/>
                  </a:lnTo>
                  <a:lnTo>
                    <a:pt x="1483359" y="41592"/>
                  </a:lnTo>
                  <a:lnTo>
                    <a:pt x="1505902" y="68897"/>
                  </a:lnTo>
                  <a:lnTo>
                    <a:pt x="1566862" y="80962"/>
                  </a:lnTo>
                  <a:lnTo>
                    <a:pt x="1614804" y="100330"/>
                  </a:lnTo>
                  <a:lnTo>
                    <a:pt x="1646554" y="125095"/>
                  </a:lnTo>
                  <a:lnTo>
                    <a:pt x="1660207" y="153035"/>
                  </a:lnTo>
                  <a:lnTo>
                    <a:pt x="1652904" y="182562"/>
                  </a:lnTo>
                  <a:lnTo>
                    <a:pt x="1650364" y="186689"/>
                  </a:lnTo>
                  <a:lnTo>
                    <a:pt x="1647189" y="190817"/>
                  </a:lnTo>
                  <a:lnTo>
                    <a:pt x="1643379" y="194627"/>
                  </a:lnTo>
                  <a:lnTo>
                    <a:pt x="1678939" y="221932"/>
                  </a:lnTo>
                  <a:lnTo>
                    <a:pt x="1696402" y="251460"/>
                  </a:lnTo>
                  <a:lnTo>
                    <a:pt x="1696402" y="281622"/>
                  </a:lnTo>
                  <a:lnTo>
                    <a:pt x="1644967" y="336867"/>
                  </a:lnTo>
                  <a:lnTo>
                    <a:pt x="1594484" y="359410"/>
                  </a:lnTo>
                  <a:lnTo>
                    <a:pt x="1535747" y="374332"/>
                  </a:lnTo>
                  <a:lnTo>
                    <a:pt x="1470025" y="382587"/>
                  </a:lnTo>
                  <a:lnTo>
                    <a:pt x="1461452" y="408939"/>
                  </a:lnTo>
                  <a:lnTo>
                    <a:pt x="1402079" y="453072"/>
                  </a:lnTo>
                  <a:lnTo>
                    <a:pt x="1355725" y="468630"/>
                  </a:lnTo>
                  <a:lnTo>
                    <a:pt x="1301432" y="478472"/>
                  </a:lnTo>
                  <a:lnTo>
                    <a:pt x="1240789" y="481647"/>
                  </a:lnTo>
                  <a:lnTo>
                    <a:pt x="1209675" y="480695"/>
                  </a:lnTo>
                  <a:lnTo>
                    <a:pt x="1179194" y="477837"/>
                  </a:lnTo>
                  <a:lnTo>
                    <a:pt x="1149984" y="473075"/>
                  </a:lnTo>
                  <a:lnTo>
                    <a:pt x="1122044" y="466725"/>
                  </a:lnTo>
                  <a:lnTo>
                    <a:pt x="1097914" y="491489"/>
                  </a:lnTo>
                  <a:lnTo>
                    <a:pt x="1062672" y="512445"/>
                  </a:lnTo>
                  <a:lnTo>
                    <a:pt x="1018222" y="529272"/>
                  </a:lnTo>
                  <a:lnTo>
                    <a:pt x="967104" y="541655"/>
                  </a:lnTo>
                  <a:lnTo>
                    <a:pt x="910907" y="548322"/>
                  </a:lnTo>
                  <a:lnTo>
                    <a:pt x="851534" y="549592"/>
                  </a:lnTo>
                  <a:lnTo>
                    <a:pt x="791209" y="544830"/>
                  </a:lnTo>
                  <a:lnTo>
                    <a:pt x="748982" y="537527"/>
                  </a:lnTo>
                  <a:lnTo>
                    <a:pt x="710247" y="526732"/>
                  </a:lnTo>
                  <a:lnTo>
                    <a:pt x="676275" y="513714"/>
                  </a:lnTo>
                  <a:lnTo>
                    <a:pt x="647700" y="497839"/>
                  </a:lnTo>
                  <a:lnTo>
                    <a:pt x="598487" y="508317"/>
                  </a:lnTo>
                  <a:lnTo>
                    <a:pt x="547052" y="514667"/>
                  </a:lnTo>
                  <a:lnTo>
                    <a:pt x="494982" y="516889"/>
                  </a:lnTo>
                  <a:lnTo>
                    <a:pt x="443547" y="515302"/>
                  </a:lnTo>
                  <a:lnTo>
                    <a:pt x="393064" y="509905"/>
                  </a:lnTo>
                  <a:lnTo>
                    <a:pt x="345757" y="500697"/>
                  </a:lnTo>
                  <a:lnTo>
                    <a:pt x="302259" y="487680"/>
                  </a:lnTo>
                  <a:lnTo>
                    <a:pt x="263525" y="471487"/>
                  </a:lnTo>
                  <a:lnTo>
                    <a:pt x="230187" y="451167"/>
                  </a:lnTo>
                  <a:lnTo>
                    <a:pt x="229234" y="450214"/>
                  </a:lnTo>
                  <a:lnTo>
                    <a:pt x="227964" y="449580"/>
                  </a:lnTo>
                  <a:lnTo>
                    <a:pt x="160337" y="447039"/>
                  </a:lnTo>
                  <a:lnTo>
                    <a:pt x="101917" y="433705"/>
                  </a:lnTo>
                  <a:lnTo>
                    <a:pt x="59054" y="411797"/>
                  </a:lnTo>
                  <a:lnTo>
                    <a:pt x="37782" y="367030"/>
                  </a:lnTo>
                  <a:lnTo>
                    <a:pt x="45402" y="351155"/>
                  </a:lnTo>
                  <a:lnTo>
                    <a:pt x="60642" y="336232"/>
                  </a:lnTo>
                  <a:lnTo>
                    <a:pt x="83184" y="323214"/>
                  </a:lnTo>
                  <a:lnTo>
                    <a:pt x="32384" y="303212"/>
                  </a:lnTo>
                  <a:lnTo>
                    <a:pt x="4127" y="276860"/>
                  </a:lnTo>
                  <a:lnTo>
                    <a:pt x="0" y="247967"/>
                  </a:lnTo>
                  <a:lnTo>
                    <a:pt x="21907" y="219392"/>
                  </a:lnTo>
                  <a:lnTo>
                    <a:pt x="46354" y="205422"/>
                  </a:lnTo>
                  <a:lnTo>
                    <a:pt x="76834" y="193992"/>
                  </a:lnTo>
                  <a:lnTo>
                    <a:pt x="112712" y="186372"/>
                  </a:lnTo>
                  <a:lnTo>
                    <a:pt x="151764" y="182562"/>
                  </a:lnTo>
                  <a:lnTo>
                    <a:pt x="153352" y="180657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34">
              <a:extLst>
                <a:ext uri="{FF2B5EF4-FFF2-40B4-BE49-F238E27FC236}">
                  <a16:creationId xmlns:a16="http://schemas.microsoft.com/office/drawing/2014/main" id="{EC740EDE-832C-8886-7C91-ACA316FDB7E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306877" y="1128712"/>
              <a:ext cx="155575" cy="188595"/>
            </a:xfrm>
            <a:prstGeom prst="rect">
              <a:avLst/>
            </a:prstGeom>
          </p:spPr>
        </p:pic>
        <p:sp>
          <p:nvSpPr>
            <p:cNvPr id="53" name="object 35">
              <a:extLst>
                <a:ext uri="{FF2B5EF4-FFF2-40B4-BE49-F238E27FC236}">
                  <a16:creationId xmlns:a16="http://schemas.microsoft.com/office/drawing/2014/main" id="{AF79CA29-F529-177E-4EA8-52FCE50D5738}"/>
                </a:ext>
              </a:extLst>
            </p:cNvPr>
            <p:cNvSpPr/>
            <p:nvPr/>
          </p:nvSpPr>
          <p:spPr>
            <a:xfrm>
              <a:off x="8863012" y="625475"/>
              <a:ext cx="1557655" cy="467995"/>
            </a:xfrm>
            <a:custGeom>
              <a:avLst/>
              <a:gdLst/>
              <a:ahLst/>
              <a:cxnLst/>
              <a:rect l="l" t="t" r="r" b="b"/>
              <a:pathLst>
                <a:path w="1557654" h="467994">
                  <a:moveTo>
                    <a:pt x="99695" y="303529"/>
                  </a:moveTo>
                  <a:lnTo>
                    <a:pt x="73659" y="303529"/>
                  </a:lnTo>
                  <a:lnTo>
                    <a:pt x="47942" y="301942"/>
                  </a:lnTo>
                  <a:lnTo>
                    <a:pt x="23495" y="298450"/>
                  </a:lnTo>
                  <a:lnTo>
                    <a:pt x="0" y="293370"/>
                  </a:lnTo>
                </a:path>
                <a:path w="1557654" h="467994">
                  <a:moveTo>
                    <a:pt x="187325" y="414654"/>
                  </a:moveTo>
                  <a:lnTo>
                    <a:pt x="176847" y="416242"/>
                  </a:lnTo>
                  <a:lnTo>
                    <a:pt x="166052" y="417829"/>
                  </a:lnTo>
                  <a:lnTo>
                    <a:pt x="154940" y="418782"/>
                  </a:lnTo>
                  <a:lnTo>
                    <a:pt x="143827" y="419417"/>
                  </a:lnTo>
                </a:path>
                <a:path w="1557654" h="467994">
                  <a:moveTo>
                    <a:pt x="562609" y="467995"/>
                  </a:moveTo>
                  <a:lnTo>
                    <a:pt x="555307" y="462597"/>
                  </a:lnTo>
                  <a:lnTo>
                    <a:pt x="548322" y="457200"/>
                  </a:lnTo>
                  <a:lnTo>
                    <a:pt x="541972" y="451485"/>
                  </a:lnTo>
                  <a:lnTo>
                    <a:pt x="536575" y="445770"/>
                  </a:lnTo>
                </a:path>
                <a:path w="1557654" h="467994">
                  <a:moveTo>
                    <a:pt x="1048067" y="412750"/>
                  </a:moveTo>
                  <a:lnTo>
                    <a:pt x="1046479" y="418782"/>
                  </a:lnTo>
                  <a:lnTo>
                    <a:pt x="1044257" y="425132"/>
                  </a:lnTo>
                  <a:lnTo>
                    <a:pt x="1041400" y="431164"/>
                  </a:lnTo>
                  <a:lnTo>
                    <a:pt x="1037590" y="436879"/>
                  </a:lnTo>
                </a:path>
                <a:path w="1557654" h="467994">
                  <a:moveTo>
                    <a:pt x="1256347" y="262572"/>
                  </a:moveTo>
                  <a:lnTo>
                    <a:pt x="1309687" y="278447"/>
                  </a:lnTo>
                  <a:lnTo>
                    <a:pt x="1350009" y="299720"/>
                  </a:lnTo>
                  <a:lnTo>
                    <a:pt x="1375727" y="325120"/>
                  </a:lnTo>
                  <a:lnTo>
                    <a:pt x="1384300" y="353377"/>
                  </a:lnTo>
                </a:path>
                <a:path w="1557654" h="467994">
                  <a:moveTo>
                    <a:pt x="1557654" y="165735"/>
                  </a:moveTo>
                  <a:lnTo>
                    <a:pt x="1546859" y="175260"/>
                  </a:lnTo>
                  <a:lnTo>
                    <a:pt x="1533842" y="184150"/>
                  </a:lnTo>
                  <a:lnTo>
                    <a:pt x="1518284" y="192404"/>
                  </a:lnTo>
                  <a:lnTo>
                    <a:pt x="1500822" y="199707"/>
                  </a:lnTo>
                </a:path>
                <a:path w="1557654" h="467994">
                  <a:moveTo>
                    <a:pt x="1421129" y="39370"/>
                  </a:moveTo>
                  <a:lnTo>
                    <a:pt x="1423352" y="44450"/>
                  </a:lnTo>
                  <a:lnTo>
                    <a:pt x="1424304" y="49847"/>
                  </a:lnTo>
                  <a:lnTo>
                    <a:pt x="1424304" y="55245"/>
                  </a:lnTo>
                </a:path>
                <a:path w="1557654" h="467994">
                  <a:moveTo>
                    <a:pt x="1057909" y="20320"/>
                  </a:moveTo>
                  <a:lnTo>
                    <a:pt x="1063942" y="14922"/>
                  </a:lnTo>
                  <a:lnTo>
                    <a:pt x="1070927" y="9842"/>
                  </a:lnTo>
                  <a:lnTo>
                    <a:pt x="1078547" y="4762"/>
                  </a:lnTo>
                  <a:lnTo>
                    <a:pt x="1087120" y="0"/>
                  </a:lnTo>
                </a:path>
                <a:path w="1557654" h="467994">
                  <a:moveTo>
                    <a:pt x="785177" y="30162"/>
                  </a:moveTo>
                  <a:lnTo>
                    <a:pt x="788352" y="24129"/>
                  </a:lnTo>
                  <a:lnTo>
                    <a:pt x="793115" y="18097"/>
                  </a:lnTo>
                  <a:lnTo>
                    <a:pt x="799465" y="12700"/>
                  </a:lnTo>
                </a:path>
                <a:path w="1557654" h="467994">
                  <a:moveTo>
                    <a:pt x="465454" y="36195"/>
                  </a:moveTo>
                  <a:lnTo>
                    <a:pt x="479107" y="40004"/>
                  </a:lnTo>
                  <a:lnTo>
                    <a:pt x="492125" y="44132"/>
                  </a:lnTo>
                  <a:lnTo>
                    <a:pt x="504507" y="48577"/>
                  </a:lnTo>
                  <a:lnTo>
                    <a:pt x="516254" y="53339"/>
                  </a:lnTo>
                </a:path>
                <a:path w="1557654" h="467994">
                  <a:moveTo>
                    <a:pt x="77470" y="171132"/>
                  </a:moveTo>
                  <a:lnTo>
                    <a:pt x="73342" y="165417"/>
                  </a:lnTo>
                  <a:lnTo>
                    <a:pt x="70484" y="159385"/>
                  </a:lnTo>
                  <a:lnTo>
                    <a:pt x="68579" y="153035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36">
              <a:extLst>
                <a:ext uri="{FF2B5EF4-FFF2-40B4-BE49-F238E27FC236}">
                  <a16:creationId xmlns:a16="http://schemas.microsoft.com/office/drawing/2014/main" id="{F6FE7BC3-2CA5-F79C-9394-8BB65F142FD7}"/>
                </a:ext>
              </a:extLst>
            </p:cNvPr>
            <p:cNvSpPr/>
            <p:nvPr/>
          </p:nvSpPr>
          <p:spPr>
            <a:xfrm>
              <a:off x="8651875" y="4578032"/>
              <a:ext cx="1229995" cy="891540"/>
            </a:xfrm>
            <a:custGeom>
              <a:avLst/>
              <a:gdLst/>
              <a:ahLst/>
              <a:cxnLst/>
              <a:rect l="l" t="t" r="r" b="b"/>
              <a:pathLst>
                <a:path w="1229995" h="891539">
                  <a:moveTo>
                    <a:pt x="1229995" y="0"/>
                  </a:moveTo>
                  <a:lnTo>
                    <a:pt x="0" y="0"/>
                  </a:lnTo>
                  <a:lnTo>
                    <a:pt x="0" y="891539"/>
                  </a:lnTo>
                  <a:lnTo>
                    <a:pt x="1229995" y="891539"/>
                  </a:lnTo>
                  <a:lnTo>
                    <a:pt x="1229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37">
              <a:extLst>
                <a:ext uri="{FF2B5EF4-FFF2-40B4-BE49-F238E27FC236}">
                  <a16:creationId xmlns:a16="http://schemas.microsoft.com/office/drawing/2014/main" id="{D4D20BED-88D2-D949-2073-DE05321FA25F}"/>
                </a:ext>
              </a:extLst>
            </p:cNvPr>
            <p:cNvSpPr/>
            <p:nvPr/>
          </p:nvSpPr>
          <p:spPr>
            <a:xfrm>
              <a:off x="8651875" y="4578032"/>
              <a:ext cx="1229995" cy="891540"/>
            </a:xfrm>
            <a:custGeom>
              <a:avLst/>
              <a:gdLst/>
              <a:ahLst/>
              <a:cxnLst/>
              <a:rect l="l" t="t" r="r" b="b"/>
              <a:pathLst>
                <a:path w="1229995" h="891539">
                  <a:moveTo>
                    <a:pt x="0" y="891539"/>
                  </a:moveTo>
                  <a:lnTo>
                    <a:pt x="1229995" y="891539"/>
                  </a:lnTo>
                  <a:lnTo>
                    <a:pt x="1229995" y="0"/>
                  </a:lnTo>
                  <a:lnTo>
                    <a:pt x="0" y="0"/>
                  </a:lnTo>
                  <a:lnTo>
                    <a:pt x="0" y="891539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38">
              <a:extLst>
                <a:ext uri="{FF2B5EF4-FFF2-40B4-BE49-F238E27FC236}">
                  <a16:creationId xmlns:a16="http://schemas.microsoft.com/office/drawing/2014/main" id="{7CD2C45A-E691-B4E7-4D87-30158FF944F2}"/>
                </a:ext>
              </a:extLst>
            </p:cNvPr>
            <p:cNvSpPr/>
            <p:nvPr/>
          </p:nvSpPr>
          <p:spPr>
            <a:xfrm>
              <a:off x="8651875" y="4347844"/>
              <a:ext cx="1229995" cy="173990"/>
            </a:xfrm>
            <a:custGeom>
              <a:avLst/>
              <a:gdLst/>
              <a:ahLst/>
              <a:cxnLst/>
              <a:rect l="l" t="t" r="r" b="b"/>
              <a:pathLst>
                <a:path w="1229995" h="173989">
                  <a:moveTo>
                    <a:pt x="1229995" y="0"/>
                  </a:moveTo>
                  <a:lnTo>
                    <a:pt x="0" y="0"/>
                  </a:lnTo>
                  <a:lnTo>
                    <a:pt x="0" y="173672"/>
                  </a:lnTo>
                  <a:lnTo>
                    <a:pt x="1229995" y="173672"/>
                  </a:lnTo>
                  <a:lnTo>
                    <a:pt x="1229995" y="0"/>
                  </a:lnTo>
                  <a:close/>
                </a:path>
              </a:pathLst>
            </a:custGeom>
            <a:solidFill>
              <a:srgbClr val="DF2D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39">
              <a:extLst>
                <a:ext uri="{FF2B5EF4-FFF2-40B4-BE49-F238E27FC236}">
                  <a16:creationId xmlns:a16="http://schemas.microsoft.com/office/drawing/2014/main" id="{71A1088F-08B7-89B1-AA04-B4D54C0B3C1A}"/>
                </a:ext>
              </a:extLst>
            </p:cNvPr>
            <p:cNvSpPr/>
            <p:nvPr/>
          </p:nvSpPr>
          <p:spPr>
            <a:xfrm>
              <a:off x="8651875" y="4347844"/>
              <a:ext cx="1229995" cy="173990"/>
            </a:xfrm>
            <a:custGeom>
              <a:avLst/>
              <a:gdLst/>
              <a:ahLst/>
              <a:cxnLst/>
              <a:rect l="l" t="t" r="r" b="b"/>
              <a:pathLst>
                <a:path w="1229995" h="173989">
                  <a:moveTo>
                    <a:pt x="0" y="173672"/>
                  </a:moveTo>
                  <a:lnTo>
                    <a:pt x="1229995" y="173672"/>
                  </a:lnTo>
                  <a:lnTo>
                    <a:pt x="1229995" y="0"/>
                  </a:lnTo>
                  <a:lnTo>
                    <a:pt x="0" y="0"/>
                  </a:lnTo>
                  <a:lnTo>
                    <a:pt x="0" y="173672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40">
              <a:extLst>
                <a:ext uri="{FF2B5EF4-FFF2-40B4-BE49-F238E27FC236}">
                  <a16:creationId xmlns:a16="http://schemas.microsoft.com/office/drawing/2014/main" id="{3443A09E-ED04-AE62-289D-1E1F70EE66CA}"/>
                </a:ext>
              </a:extLst>
            </p:cNvPr>
            <p:cNvSpPr/>
            <p:nvPr/>
          </p:nvSpPr>
          <p:spPr>
            <a:xfrm>
              <a:off x="8904604" y="3665219"/>
              <a:ext cx="34925" cy="114300"/>
            </a:xfrm>
            <a:custGeom>
              <a:avLst/>
              <a:gdLst/>
              <a:ahLst/>
              <a:cxnLst/>
              <a:rect l="l" t="t" r="r" b="b"/>
              <a:pathLst>
                <a:path w="34925" h="114300">
                  <a:moveTo>
                    <a:pt x="34925" y="0"/>
                  </a:moveTo>
                  <a:lnTo>
                    <a:pt x="0" y="0"/>
                  </a:lnTo>
                  <a:lnTo>
                    <a:pt x="0" y="114299"/>
                  </a:lnTo>
                  <a:lnTo>
                    <a:pt x="34925" y="114299"/>
                  </a:lnTo>
                  <a:lnTo>
                    <a:pt x="3492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41">
              <a:extLst>
                <a:ext uri="{FF2B5EF4-FFF2-40B4-BE49-F238E27FC236}">
                  <a16:creationId xmlns:a16="http://schemas.microsoft.com/office/drawing/2014/main" id="{F2E10EA1-BD22-BCD1-EEAC-E2DBECAFBAA2}"/>
                </a:ext>
              </a:extLst>
            </p:cNvPr>
            <p:cNvSpPr/>
            <p:nvPr/>
          </p:nvSpPr>
          <p:spPr>
            <a:xfrm>
              <a:off x="8904604" y="3665219"/>
              <a:ext cx="34925" cy="114300"/>
            </a:xfrm>
            <a:custGeom>
              <a:avLst/>
              <a:gdLst/>
              <a:ahLst/>
              <a:cxnLst/>
              <a:rect l="l" t="t" r="r" b="b"/>
              <a:pathLst>
                <a:path w="34925" h="114300">
                  <a:moveTo>
                    <a:pt x="0" y="114299"/>
                  </a:moveTo>
                  <a:lnTo>
                    <a:pt x="34925" y="114299"/>
                  </a:lnTo>
                  <a:lnTo>
                    <a:pt x="34925" y="0"/>
                  </a:lnTo>
                  <a:lnTo>
                    <a:pt x="0" y="0"/>
                  </a:lnTo>
                  <a:lnTo>
                    <a:pt x="0" y="114299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42">
              <a:extLst>
                <a:ext uri="{FF2B5EF4-FFF2-40B4-BE49-F238E27FC236}">
                  <a16:creationId xmlns:a16="http://schemas.microsoft.com/office/drawing/2014/main" id="{6DC43637-4D0C-4353-F651-1A896D82E7E8}"/>
                </a:ext>
              </a:extLst>
            </p:cNvPr>
            <p:cNvSpPr/>
            <p:nvPr/>
          </p:nvSpPr>
          <p:spPr>
            <a:xfrm>
              <a:off x="9022079" y="3665219"/>
              <a:ext cx="34925" cy="114300"/>
            </a:xfrm>
            <a:custGeom>
              <a:avLst/>
              <a:gdLst/>
              <a:ahLst/>
              <a:cxnLst/>
              <a:rect l="l" t="t" r="r" b="b"/>
              <a:pathLst>
                <a:path w="34925" h="114300">
                  <a:moveTo>
                    <a:pt x="34925" y="0"/>
                  </a:moveTo>
                  <a:lnTo>
                    <a:pt x="0" y="0"/>
                  </a:lnTo>
                  <a:lnTo>
                    <a:pt x="0" y="114299"/>
                  </a:lnTo>
                  <a:lnTo>
                    <a:pt x="34925" y="114299"/>
                  </a:lnTo>
                  <a:lnTo>
                    <a:pt x="3492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43">
              <a:extLst>
                <a:ext uri="{FF2B5EF4-FFF2-40B4-BE49-F238E27FC236}">
                  <a16:creationId xmlns:a16="http://schemas.microsoft.com/office/drawing/2014/main" id="{D662E557-9DCB-AE38-BC02-CA83BB669A6C}"/>
                </a:ext>
              </a:extLst>
            </p:cNvPr>
            <p:cNvSpPr/>
            <p:nvPr/>
          </p:nvSpPr>
          <p:spPr>
            <a:xfrm>
              <a:off x="9022079" y="3665219"/>
              <a:ext cx="34925" cy="114300"/>
            </a:xfrm>
            <a:custGeom>
              <a:avLst/>
              <a:gdLst/>
              <a:ahLst/>
              <a:cxnLst/>
              <a:rect l="l" t="t" r="r" b="b"/>
              <a:pathLst>
                <a:path w="34925" h="114300">
                  <a:moveTo>
                    <a:pt x="0" y="114299"/>
                  </a:moveTo>
                  <a:lnTo>
                    <a:pt x="34925" y="114299"/>
                  </a:lnTo>
                  <a:lnTo>
                    <a:pt x="34925" y="0"/>
                  </a:lnTo>
                  <a:lnTo>
                    <a:pt x="0" y="0"/>
                  </a:lnTo>
                  <a:lnTo>
                    <a:pt x="0" y="114299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44">
              <a:extLst>
                <a:ext uri="{FF2B5EF4-FFF2-40B4-BE49-F238E27FC236}">
                  <a16:creationId xmlns:a16="http://schemas.microsoft.com/office/drawing/2014/main" id="{6E3B2520-832F-0983-5E8F-A00285043D8C}"/>
                </a:ext>
              </a:extLst>
            </p:cNvPr>
            <p:cNvSpPr/>
            <p:nvPr/>
          </p:nvSpPr>
          <p:spPr>
            <a:xfrm>
              <a:off x="9140825" y="3665219"/>
              <a:ext cx="34925" cy="114300"/>
            </a:xfrm>
            <a:custGeom>
              <a:avLst/>
              <a:gdLst/>
              <a:ahLst/>
              <a:cxnLst/>
              <a:rect l="l" t="t" r="r" b="b"/>
              <a:pathLst>
                <a:path w="34925" h="114300">
                  <a:moveTo>
                    <a:pt x="34925" y="0"/>
                  </a:moveTo>
                  <a:lnTo>
                    <a:pt x="0" y="0"/>
                  </a:lnTo>
                  <a:lnTo>
                    <a:pt x="0" y="114299"/>
                  </a:lnTo>
                  <a:lnTo>
                    <a:pt x="34925" y="114299"/>
                  </a:lnTo>
                  <a:lnTo>
                    <a:pt x="3492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45">
              <a:extLst>
                <a:ext uri="{FF2B5EF4-FFF2-40B4-BE49-F238E27FC236}">
                  <a16:creationId xmlns:a16="http://schemas.microsoft.com/office/drawing/2014/main" id="{B9C415E5-1FDC-3E02-0E9A-EC2E2701662A}"/>
                </a:ext>
              </a:extLst>
            </p:cNvPr>
            <p:cNvSpPr/>
            <p:nvPr/>
          </p:nvSpPr>
          <p:spPr>
            <a:xfrm>
              <a:off x="9140825" y="3665219"/>
              <a:ext cx="34925" cy="114300"/>
            </a:xfrm>
            <a:custGeom>
              <a:avLst/>
              <a:gdLst/>
              <a:ahLst/>
              <a:cxnLst/>
              <a:rect l="l" t="t" r="r" b="b"/>
              <a:pathLst>
                <a:path w="34925" h="114300">
                  <a:moveTo>
                    <a:pt x="0" y="114299"/>
                  </a:moveTo>
                  <a:lnTo>
                    <a:pt x="34925" y="114299"/>
                  </a:lnTo>
                  <a:lnTo>
                    <a:pt x="34925" y="0"/>
                  </a:lnTo>
                  <a:lnTo>
                    <a:pt x="0" y="0"/>
                  </a:lnTo>
                  <a:lnTo>
                    <a:pt x="0" y="114299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46">
              <a:extLst>
                <a:ext uri="{FF2B5EF4-FFF2-40B4-BE49-F238E27FC236}">
                  <a16:creationId xmlns:a16="http://schemas.microsoft.com/office/drawing/2014/main" id="{1390CB25-18EE-40D3-1657-E47C1B78ACFA}"/>
                </a:ext>
              </a:extLst>
            </p:cNvPr>
            <p:cNvSpPr/>
            <p:nvPr/>
          </p:nvSpPr>
          <p:spPr>
            <a:xfrm>
              <a:off x="9258300" y="3665219"/>
              <a:ext cx="34925" cy="114300"/>
            </a:xfrm>
            <a:custGeom>
              <a:avLst/>
              <a:gdLst/>
              <a:ahLst/>
              <a:cxnLst/>
              <a:rect l="l" t="t" r="r" b="b"/>
              <a:pathLst>
                <a:path w="34925" h="114300">
                  <a:moveTo>
                    <a:pt x="34925" y="0"/>
                  </a:moveTo>
                  <a:lnTo>
                    <a:pt x="0" y="0"/>
                  </a:lnTo>
                  <a:lnTo>
                    <a:pt x="0" y="114299"/>
                  </a:lnTo>
                  <a:lnTo>
                    <a:pt x="34925" y="114299"/>
                  </a:lnTo>
                  <a:lnTo>
                    <a:pt x="3492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47">
              <a:extLst>
                <a:ext uri="{FF2B5EF4-FFF2-40B4-BE49-F238E27FC236}">
                  <a16:creationId xmlns:a16="http://schemas.microsoft.com/office/drawing/2014/main" id="{45F5E4AF-70B6-C1C0-E13D-04BA76934222}"/>
                </a:ext>
              </a:extLst>
            </p:cNvPr>
            <p:cNvSpPr/>
            <p:nvPr/>
          </p:nvSpPr>
          <p:spPr>
            <a:xfrm>
              <a:off x="9258300" y="3665219"/>
              <a:ext cx="34925" cy="114300"/>
            </a:xfrm>
            <a:custGeom>
              <a:avLst/>
              <a:gdLst/>
              <a:ahLst/>
              <a:cxnLst/>
              <a:rect l="l" t="t" r="r" b="b"/>
              <a:pathLst>
                <a:path w="34925" h="114300">
                  <a:moveTo>
                    <a:pt x="0" y="114299"/>
                  </a:moveTo>
                  <a:lnTo>
                    <a:pt x="34925" y="114299"/>
                  </a:lnTo>
                  <a:lnTo>
                    <a:pt x="34925" y="0"/>
                  </a:lnTo>
                  <a:lnTo>
                    <a:pt x="0" y="0"/>
                  </a:lnTo>
                  <a:lnTo>
                    <a:pt x="0" y="114299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48">
              <a:extLst>
                <a:ext uri="{FF2B5EF4-FFF2-40B4-BE49-F238E27FC236}">
                  <a16:creationId xmlns:a16="http://schemas.microsoft.com/office/drawing/2014/main" id="{D463F332-E511-9456-FE98-0F9D46616651}"/>
                </a:ext>
              </a:extLst>
            </p:cNvPr>
            <p:cNvSpPr/>
            <p:nvPr/>
          </p:nvSpPr>
          <p:spPr>
            <a:xfrm>
              <a:off x="8904604" y="4125277"/>
              <a:ext cx="34925" cy="116205"/>
            </a:xfrm>
            <a:custGeom>
              <a:avLst/>
              <a:gdLst/>
              <a:ahLst/>
              <a:cxnLst/>
              <a:rect l="l" t="t" r="r" b="b"/>
              <a:pathLst>
                <a:path w="34925" h="116204">
                  <a:moveTo>
                    <a:pt x="34925" y="0"/>
                  </a:moveTo>
                  <a:lnTo>
                    <a:pt x="0" y="0"/>
                  </a:lnTo>
                  <a:lnTo>
                    <a:pt x="0" y="115887"/>
                  </a:lnTo>
                  <a:lnTo>
                    <a:pt x="34925" y="115887"/>
                  </a:lnTo>
                  <a:lnTo>
                    <a:pt x="3492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49">
              <a:extLst>
                <a:ext uri="{FF2B5EF4-FFF2-40B4-BE49-F238E27FC236}">
                  <a16:creationId xmlns:a16="http://schemas.microsoft.com/office/drawing/2014/main" id="{4048C9A9-AC27-4C41-D71B-FDDEB52A11BC}"/>
                </a:ext>
              </a:extLst>
            </p:cNvPr>
            <p:cNvSpPr/>
            <p:nvPr/>
          </p:nvSpPr>
          <p:spPr>
            <a:xfrm>
              <a:off x="8904604" y="4125277"/>
              <a:ext cx="34925" cy="116205"/>
            </a:xfrm>
            <a:custGeom>
              <a:avLst/>
              <a:gdLst/>
              <a:ahLst/>
              <a:cxnLst/>
              <a:rect l="l" t="t" r="r" b="b"/>
              <a:pathLst>
                <a:path w="34925" h="116204">
                  <a:moveTo>
                    <a:pt x="0" y="115887"/>
                  </a:moveTo>
                  <a:lnTo>
                    <a:pt x="34925" y="115887"/>
                  </a:lnTo>
                  <a:lnTo>
                    <a:pt x="34925" y="0"/>
                  </a:lnTo>
                  <a:lnTo>
                    <a:pt x="0" y="0"/>
                  </a:lnTo>
                  <a:lnTo>
                    <a:pt x="0" y="115887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50">
              <a:extLst>
                <a:ext uri="{FF2B5EF4-FFF2-40B4-BE49-F238E27FC236}">
                  <a16:creationId xmlns:a16="http://schemas.microsoft.com/office/drawing/2014/main" id="{CA0D2C69-03C9-171B-166D-2E53525BB283}"/>
                </a:ext>
              </a:extLst>
            </p:cNvPr>
            <p:cNvSpPr/>
            <p:nvPr/>
          </p:nvSpPr>
          <p:spPr>
            <a:xfrm>
              <a:off x="9022079" y="4125277"/>
              <a:ext cx="34925" cy="116205"/>
            </a:xfrm>
            <a:custGeom>
              <a:avLst/>
              <a:gdLst/>
              <a:ahLst/>
              <a:cxnLst/>
              <a:rect l="l" t="t" r="r" b="b"/>
              <a:pathLst>
                <a:path w="34925" h="116204">
                  <a:moveTo>
                    <a:pt x="34925" y="0"/>
                  </a:moveTo>
                  <a:lnTo>
                    <a:pt x="0" y="0"/>
                  </a:lnTo>
                  <a:lnTo>
                    <a:pt x="0" y="115887"/>
                  </a:lnTo>
                  <a:lnTo>
                    <a:pt x="34925" y="115887"/>
                  </a:lnTo>
                  <a:lnTo>
                    <a:pt x="3492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51">
              <a:extLst>
                <a:ext uri="{FF2B5EF4-FFF2-40B4-BE49-F238E27FC236}">
                  <a16:creationId xmlns:a16="http://schemas.microsoft.com/office/drawing/2014/main" id="{4EE09D7E-B9FA-2492-9906-E8553616D091}"/>
                </a:ext>
              </a:extLst>
            </p:cNvPr>
            <p:cNvSpPr/>
            <p:nvPr/>
          </p:nvSpPr>
          <p:spPr>
            <a:xfrm>
              <a:off x="9022079" y="4125277"/>
              <a:ext cx="34925" cy="116205"/>
            </a:xfrm>
            <a:custGeom>
              <a:avLst/>
              <a:gdLst/>
              <a:ahLst/>
              <a:cxnLst/>
              <a:rect l="l" t="t" r="r" b="b"/>
              <a:pathLst>
                <a:path w="34925" h="116204">
                  <a:moveTo>
                    <a:pt x="0" y="115887"/>
                  </a:moveTo>
                  <a:lnTo>
                    <a:pt x="34925" y="115887"/>
                  </a:lnTo>
                  <a:lnTo>
                    <a:pt x="34925" y="0"/>
                  </a:lnTo>
                  <a:lnTo>
                    <a:pt x="0" y="0"/>
                  </a:lnTo>
                  <a:lnTo>
                    <a:pt x="0" y="115887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52">
              <a:extLst>
                <a:ext uri="{FF2B5EF4-FFF2-40B4-BE49-F238E27FC236}">
                  <a16:creationId xmlns:a16="http://schemas.microsoft.com/office/drawing/2014/main" id="{F9BCF061-3A34-46B2-FFCA-BD65E62504A8}"/>
                </a:ext>
              </a:extLst>
            </p:cNvPr>
            <p:cNvSpPr/>
            <p:nvPr/>
          </p:nvSpPr>
          <p:spPr>
            <a:xfrm>
              <a:off x="9140825" y="4125277"/>
              <a:ext cx="34925" cy="116205"/>
            </a:xfrm>
            <a:custGeom>
              <a:avLst/>
              <a:gdLst/>
              <a:ahLst/>
              <a:cxnLst/>
              <a:rect l="l" t="t" r="r" b="b"/>
              <a:pathLst>
                <a:path w="34925" h="116204">
                  <a:moveTo>
                    <a:pt x="34925" y="0"/>
                  </a:moveTo>
                  <a:lnTo>
                    <a:pt x="0" y="0"/>
                  </a:lnTo>
                  <a:lnTo>
                    <a:pt x="0" y="115887"/>
                  </a:lnTo>
                  <a:lnTo>
                    <a:pt x="34925" y="115887"/>
                  </a:lnTo>
                  <a:lnTo>
                    <a:pt x="3492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53">
              <a:extLst>
                <a:ext uri="{FF2B5EF4-FFF2-40B4-BE49-F238E27FC236}">
                  <a16:creationId xmlns:a16="http://schemas.microsoft.com/office/drawing/2014/main" id="{969A3FF1-1257-F151-FD01-1798C68AEE6F}"/>
                </a:ext>
              </a:extLst>
            </p:cNvPr>
            <p:cNvSpPr/>
            <p:nvPr/>
          </p:nvSpPr>
          <p:spPr>
            <a:xfrm>
              <a:off x="9140825" y="4125277"/>
              <a:ext cx="34925" cy="116205"/>
            </a:xfrm>
            <a:custGeom>
              <a:avLst/>
              <a:gdLst/>
              <a:ahLst/>
              <a:cxnLst/>
              <a:rect l="l" t="t" r="r" b="b"/>
              <a:pathLst>
                <a:path w="34925" h="116204">
                  <a:moveTo>
                    <a:pt x="0" y="115887"/>
                  </a:moveTo>
                  <a:lnTo>
                    <a:pt x="34925" y="115887"/>
                  </a:lnTo>
                  <a:lnTo>
                    <a:pt x="34925" y="0"/>
                  </a:lnTo>
                  <a:lnTo>
                    <a:pt x="0" y="0"/>
                  </a:lnTo>
                  <a:lnTo>
                    <a:pt x="0" y="115887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54">
              <a:extLst>
                <a:ext uri="{FF2B5EF4-FFF2-40B4-BE49-F238E27FC236}">
                  <a16:creationId xmlns:a16="http://schemas.microsoft.com/office/drawing/2014/main" id="{1D96AFC4-128C-2A86-9AA2-A5E01AE99CDC}"/>
                </a:ext>
              </a:extLst>
            </p:cNvPr>
            <p:cNvSpPr/>
            <p:nvPr/>
          </p:nvSpPr>
          <p:spPr>
            <a:xfrm>
              <a:off x="9258300" y="4125277"/>
              <a:ext cx="34925" cy="116205"/>
            </a:xfrm>
            <a:custGeom>
              <a:avLst/>
              <a:gdLst/>
              <a:ahLst/>
              <a:cxnLst/>
              <a:rect l="l" t="t" r="r" b="b"/>
              <a:pathLst>
                <a:path w="34925" h="116204">
                  <a:moveTo>
                    <a:pt x="34925" y="0"/>
                  </a:moveTo>
                  <a:lnTo>
                    <a:pt x="0" y="0"/>
                  </a:lnTo>
                  <a:lnTo>
                    <a:pt x="0" y="115887"/>
                  </a:lnTo>
                  <a:lnTo>
                    <a:pt x="34925" y="115887"/>
                  </a:lnTo>
                  <a:lnTo>
                    <a:pt x="3492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55">
              <a:extLst>
                <a:ext uri="{FF2B5EF4-FFF2-40B4-BE49-F238E27FC236}">
                  <a16:creationId xmlns:a16="http://schemas.microsoft.com/office/drawing/2014/main" id="{139876F3-53B8-B8F6-ADCD-CD00A03074ED}"/>
                </a:ext>
              </a:extLst>
            </p:cNvPr>
            <p:cNvSpPr/>
            <p:nvPr/>
          </p:nvSpPr>
          <p:spPr>
            <a:xfrm>
              <a:off x="9258300" y="4125277"/>
              <a:ext cx="34925" cy="116205"/>
            </a:xfrm>
            <a:custGeom>
              <a:avLst/>
              <a:gdLst/>
              <a:ahLst/>
              <a:cxnLst/>
              <a:rect l="l" t="t" r="r" b="b"/>
              <a:pathLst>
                <a:path w="34925" h="116204">
                  <a:moveTo>
                    <a:pt x="0" y="115887"/>
                  </a:moveTo>
                  <a:lnTo>
                    <a:pt x="34925" y="115887"/>
                  </a:lnTo>
                  <a:lnTo>
                    <a:pt x="34925" y="0"/>
                  </a:lnTo>
                  <a:lnTo>
                    <a:pt x="0" y="0"/>
                  </a:lnTo>
                  <a:lnTo>
                    <a:pt x="0" y="115887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56">
              <a:extLst>
                <a:ext uri="{FF2B5EF4-FFF2-40B4-BE49-F238E27FC236}">
                  <a16:creationId xmlns:a16="http://schemas.microsoft.com/office/drawing/2014/main" id="{46F7EDC3-C2B2-0DDA-2DE6-34488E3F6E75}"/>
                </a:ext>
              </a:extLst>
            </p:cNvPr>
            <p:cNvSpPr/>
            <p:nvPr/>
          </p:nvSpPr>
          <p:spPr>
            <a:xfrm>
              <a:off x="8831579" y="3779519"/>
              <a:ext cx="556260" cy="346075"/>
            </a:xfrm>
            <a:custGeom>
              <a:avLst/>
              <a:gdLst/>
              <a:ahLst/>
              <a:cxnLst/>
              <a:rect l="l" t="t" r="r" b="b"/>
              <a:pathLst>
                <a:path w="556259" h="346075">
                  <a:moveTo>
                    <a:pt x="556260" y="0"/>
                  </a:moveTo>
                  <a:lnTo>
                    <a:pt x="0" y="0"/>
                  </a:lnTo>
                  <a:lnTo>
                    <a:pt x="0" y="346074"/>
                  </a:lnTo>
                  <a:lnTo>
                    <a:pt x="556260" y="346074"/>
                  </a:lnTo>
                  <a:lnTo>
                    <a:pt x="55626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57">
              <a:extLst>
                <a:ext uri="{FF2B5EF4-FFF2-40B4-BE49-F238E27FC236}">
                  <a16:creationId xmlns:a16="http://schemas.microsoft.com/office/drawing/2014/main" id="{10552D44-4455-4D12-CEE4-892BE1C79FED}"/>
                </a:ext>
              </a:extLst>
            </p:cNvPr>
            <p:cNvSpPr/>
            <p:nvPr/>
          </p:nvSpPr>
          <p:spPr>
            <a:xfrm>
              <a:off x="8831579" y="3779519"/>
              <a:ext cx="556260" cy="346075"/>
            </a:xfrm>
            <a:custGeom>
              <a:avLst/>
              <a:gdLst/>
              <a:ahLst/>
              <a:cxnLst/>
              <a:rect l="l" t="t" r="r" b="b"/>
              <a:pathLst>
                <a:path w="556259" h="346075">
                  <a:moveTo>
                    <a:pt x="0" y="346074"/>
                  </a:moveTo>
                  <a:lnTo>
                    <a:pt x="556260" y="346074"/>
                  </a:lnTo>
                  <a:lnTo>
                    <a:pt x="556260" y="0"/>
                  </a:lnTo>
                  <a:lnTo>
                    <a:pt x="0" y="0"/>
                  </a:lnTo>
                  <a:lnTo>
                    <a:pt x="0" y="346074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58">
              <a:extLst>
                <a:ext uri="{FF2B5EF4-FFF2-40B4-BE49-F238E27FC236}">
                  <a16:creationId xmlns:a16="http://schemas.microsoft.com/office/drawing/2014/main" id="{1E60561C-A55A-1D98-D853-3D056FFA3EA4}"/>
                </a:ext>
              </a:extLst>
            </p:cNvPr>
            <p:cNvSpPr/>
            <p:nvPr/>
          </p:nvSpPr>
          <p:spPr>
            <a:xfrm>
              <a:off x="9970135" y="4699952"/>
              <a:ext cx="612775" cy="518159"/>
            </a:xfrm>
            <a:custGeom>
              <a:avLst/>
              <a:gdLst/>
              <a:ahLst/>
              <a:cxnLst/>
              <a:rect l="l" t="t" r="r" b="b"/>
              <a:pathLst>
                <a:path w="612775" h="518160">
                  <a:moveTo>
                    <a:pt x="353695" y="0"/>
                  </a:moveTo>
                  <a:lnTo>
                    <a:pt x="353695" y="129540"/>
                  </a:lnTo>
                  <a:lnTo>
                    <a:pt x="0" y="129540"/>
                  </a:lnTo>
                  <a:lnTo>
                    <a:pt x="0" y="388620"/>
                  </a:lnTo>
                  <a:lnTo>
                    <a:pt x="353695" y="388620"/>
                  </a:lnTo>
                  <a:lnTo>
                    <a:pt x="353695" y="518160"/>
                  </a:lnTo>
                  <a:lnTo>
                    <a:pt x="612775" y="259080"/>
                  </a:lnTo>
                  <a:lnTo>
                    <a:pt x="3536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59">
              <a:extLst>
                <a:ext uri="{FF2B5EF4-FFF2-40B4-BE49-F238E27FC236}">
                  <a16:creationId xmlns:a16="http://schemas.microsoft.com/office/drawing/2014/main" id="{9A835476-613C-921A-1660-5C01C52B8445}"/>
                </a:ext>
              </a:extLst>
            </p:cNvPr>
            <p:cNvSpPr/>
            <p:nvPr/>
          </p:nvSpPr>
          <p:spPr>
            <a:xfrm>
              <a:off x="9970135" y="4699952"/>
              <a:ext cx="612775" cy="518159"/>
            </a:xfrm>
            <a:custGeom>
              <a:avLst/>
              <a:gdLst/>
              <a:ahLst/>
              <a:cxnLst/>
              <a:rect l="l" t="t" r="r" b="b"/>
              <a:pathLst>
                <a:path w="612775" h="518160">
                  <a:moveTo>
                    <a:pt x="0" y="129540"/>
                  </a:moveTo>
                  <a:lnTo>
                    <a:pt x="353695" y="129540"/>
                  </a:lnTo>
                  <a:lnTo>
                    <a:pt x="353695" y="0"/>
                  </a:lnTo>
                  <a:lnTo>
                    <a:pt x="612775" y="259080"/>
                  </a:lnTo>
                  <a:lnTo>
                    <a:pt x="353695" y="518160"/>
                  </a:lnTo>
                  <a:lnTo>
                    <a:pt x="353695" y="388620"/>
                  </a:lnTo>
                  <a:lnTo>
                    <a:pt x="0" y="388620"/>
                  </a:lnTo>
                  <a:lnTo>
                    <a:pt x="0" y="129540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60">
              <a:extLst>
                <a:ext uri="{FF2B5EF4-FFF2-40B4-BE49-F238E27FC236}">
                  <a16:creationId xmlns:a16="http://schemas.microsoft.com/office/drawing/2014/main" id="{7E806068-29CB-B4E8-8ECD-D4BF8A34D3BB}"/>
                </a:ext>
              </a:extLst>
            </p:cNvPr>
            <p:cNvSpPr/>
            <p:nvPr/>
          </p:nvSpPr>
          <p:spPr>
            <a:xfrm>
              <a:off x="10453052" y="4966652"/>
              <a:ext cx="44450" cy="62865"/>
            </a:xfrm>
            <a:custGeom>
              <a:avLst/>
              <a:gdLst/>
              <a:ahLst/>
              <a:cxnLst/>
              <a:rect l="l" t="t" r="r" b="b"/>
              <a:pathLst>
                <a:path w="44450" h="62864">
                  <a:moveTo>
                    <a:pt x="44132" y="0"/>
                  </a:moveTo>
                  <a:lnTo>
                    <a:pt x="0" y="0"/>
                  </a:lnTo>
                  <a:lnTo>
                    <a:pt x="0" y="62547"/>
                  </a:lnTo>
                  <a:lnTo>
                    <a:pt x="44132" y="62547"/>
                  </a:lnTo>
                  <a:lnTo>
                    <a:pt x="44132" y="0"/>
                  </a:lnTo>
                  <a:close/>
                </a:path>
              </a:pathLst>
            </a:custGeom>
            <a:solidFill>
              <a:srgbClr val="CF1C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61">
              <a:extLst>
                <a:ext uri="{FF2B5EF4-FFF2-40B4-BE49-F238E27FC236}">
                  <a16:creationId xmlns:a16="http://schemas.microsoft.com/office/drawing/2014/main" id="{F61D5054-371F-8E96-EBFA-47660388CBDC}"/>
                </a:ext>
              </a:extLst>
            </p:cNvPr>
            <p:cNvSpPr/>
            <p:nvPr/>
          </p:nvSpPr>
          <p:spPr>
            <a:xfrm>
              <a:off x="10453052" y="4966652"/>
              <a:ext cx="44450" cy="62865"/>
            </a:xfrm>
            <a:custGeom>
              <a:avLst/>
              <a:gdLst/>
              <a:ahLst/>
              <a:cxnLst/>
              <a:rect l="l" t="t" r="r" b="b"/>
              <a:pathLst>
                <a:path w="44450" h="62864">
                  <a:moveTo>
                    <a:pt x="0" y="62547"/>
                  </a:moveTo>
                  <a:lnTo>
                    <a:pt x="44132" y="62547"/>
                  </a:lnTo>
                  <a:lnTo>
                    <a:pt x="44132" y="0"/>
                  </a:lnTo>
                  <a:lnTo>
                    <a:pt x="0" y="0"/>
                  </a:lnTo>
                  <a:lnTo>
                    <a:pt x="0" y="62547"/>
                  </a:lnTo>
                </a:path>
              </a:pathLst>
            </a:custGeom>
            <a:ln w="15875">
              <a:solidFill>
                <a:srgbClr val="97117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62">
              <a:extLst>
                <a:ext uri="{FF2B5EF4-FFF2-40B4-BE49-F238E27FC236}">
                  <a16:creationId xmlns:a16="http://schemas.microsoft.com/office/drawing/2014/main" id="{E4AF508F-FF5C-2A71-8F58-1F2BC940AA29}"/>
                </a:ext>
              </a:extLst>
            </p:cNvPr>
            <p:cNvSpPr/>
            <p:nvPr/>
          </p:nvSpPr>
          <p:spPr>
            <a:xfrm>
              <a:off x="10370820" y="4966652"/>
              <a:ext cx="44450" cy="62865"/>
            </a:xfrm>
            <a:custGeom>
              <a:avLst/>
              <a:gdLst/>
              <a:ahLst/>
              <a:cxnLst/>
              <a:rect l="l" t="t" r="r" b="b"/>
              <a:pathLst>
                <a:path w="44450" h="62864">
                  <a:moveTo>
                    <a:pt x="44132" y="0"/>
                  </a:moveTo>
                  <a:lnTo>
                    <a:pt x="0" y="0"/>
                  </a:lnTo>
                  <a:lnTo>
                    <a:pt x="0" y="62547"/>
                  </a:lnTo>
                  <a:lnTo>
                    <a:pt x="44132" y="62547"/>
                  </a:lnTo>
                  <a:lnTo>
                    <a:pt x="44132" y="0"/>
                  </a:lnTo>
                  <a:close/>
                </a:path>
              </a:pathLst>
            </a:custGeom>
            <a:solidFill>
              <a:srgbClr val="CF1C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63">
              <a:extLst>
                <a:ext uri="{FF2B5EF4-FFF2-40B4-BE49-F238E27FC236}">
                  <a16:creationId xmlns:a16="http://schemas.microsoft.com/office/drawing/2014/main" id="{C79C20B0-9845-83AE-7504-31A521908500}"/>
                </a:ext>
              </a:extLst>
            </p:cNvPr>
            <p:cNvSpPr/>
            <p:nvPr/>
          </p:nvSpPr>
          <p:spPr>
            <a:xfrm>
              <a:off x="10370820" y="4966652"/>
              <a:ext cx="44450" cy="62865"/>
            </a:xfrm>
            <a:custGeom>
              <a:avLst/>
              <a:gdLst/>
              <a:ahLst/>
              <a:cxnLst/>
              <a:rect l="l" t="t" r="r" b="b"/>
              <a:pathLst>
                <a:path w="44450" h="62864">
                  <a:moveTo>
                    <a:pt x="0" y="62547"/>
                  </a:moveTo>
                  <a:lnTo>
                    <a:pt x="44132" y="62547"/>
                  </a:lnTo>
                  <a:lnTo>
                    <a:pt x="44132" y="0"/>
                  </a:lnTo>
                  <a:lnTo>
                    <a:pt x="0" y="0"/>
                  </a:lnTo>
                  <a:lnTo>
                    <a:pt x="0" y="62547"/>
                  </a:lnTo>
                </a:path>
              </a:pathLst>
            </a:custGeom>
            <a:ln w="15875">
              <a:solidFill>
                <a:srgbClr val="97117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64">
              <a:extLst>
                <a:ext uri="{FF2B5EF4-FFF2-40B4-BE49-F238E27FC236}">
                  <a16:creationId xmlns:a16="http://schemas.microsoft.com/office/drawing/2014/main" id="{74193069-FCF6-FEBB-22E9-C70D1D018C59}"/>
                </a:ext>
              </a:extLst>
            </p:cNvPr>
            <p:cNvSpPr/>
            <p:nvPr/>
          </p:nvSpPr>
          <p:spPr>
            <a:xfrm>
              <a:off x="10168254" y="4923789"/>
              <a:ext cx="329565" cy="64135"/>
            </a:xfrm>
            <a:custGeom>
              <a:avLst/>
              <a:gdLst/>
              <a:ahLst/>
              <a:cxnLst/>
              <a:rect l="l" t="t" r="r" b="b"/>
              <a:pathLst>
                <a:path w="329565" h="64135">
                  <a:moveTo>
                    <a:pt x="329247" y="0"/>
                  </a:moveTo>
                  <a:lnTo>
                    <a:pt x="0" y="0"/>
                  </a:lnTo>
                  <a:lnTo>
                    <a:pt x="0" y="64135"/>
                  </a:lnTo>
                  <a:lnTo>
                    <a:pt x="329247" y="64135"/>
                  </a:lnTo>
                  <a:lnTo>
                    <a:pt x="329247" y="0"/>
                  </a:lnTo>
                  <a:close/>
                </a:path>
              </a:pathLst>
            </a:custGeom>
            <a:solidFill>
              <a:srgbClr val="CF1C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65">
              <a:extLst>
                <a:ext uri="{FF2B5EF4-FFF2-40B4-BE49-F238E27FC236}">
                  <a16:creationId xmlns:a16="http://schemas.microsoft.com/office/drawing/2014/main" id="{0865A315-FC70-3D34-2249-AE50743EBBD9}"/>
                </a:ext>
              </a:extLst>
            </p:cNvPr>
            <p:cNvSpPr/>
            <p:nvPr/>
          </p:nvSpPr>
          <p:spPr>
            <a:xfrm>
              <a:off x="10168254" y="4923789"/>
              <a:ext cx="329565" cy="64135"/>
            </a:xfrm>
            <a:custGeom>
              <a:avLst/>
              <a:gdLst/>
              <a:ahLst/>
              <a:cxnLst/>
              <a:rect l="l" t="t" r="r" b="b"/>
              <a:pathLst>
                <a:path w="329565" h="64135">
                  <a:moveTo>
                    <a:pt x="0" y="64135"/>
                  </a:moveTo>
                  <a:lnTo>
                    <a:pt x="329247" y="64135"/>
                  </a:lnTo>
                  <a:lnTo>
                    <a:pt x="329247" y="0"/>
                  </a:lnTo>
                  <a:lnTo>
                    <a:pt x="0" y="0"/>
                  </a:lnTo>
                  <a:lnTo>
                    <a:pt x="0" y="64135"/>
                  </a:lnTo>
                </a:path>
              </a:pathLst>
            </a:custGeom>
            <a:ln w="15875">
              <a:solidFill>
                <a:srgbClr val="97117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66">
              <a:extLst>
                <a:ext uri="{FF2B5EF4-FFF2-40B4-BE49-F238E27FC236}">
                  <a16:creationId xmlns:a16="http://schemas.microsoft.com/office/drawing/2014/main" id="{56F83D1C-538C-44F1-B228-BAB52B6FFCF3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989502" y="4833619"/>
              <a:ext cx="241300" cy="246062"/>
            </a:xfrm>
            <a:prstGeom prst="rect">
              <a:avLst/>
            </a:prstGeom>
          </p:spPr>
        </p:pic>
        <p:sp>
          <p:nvSpPr>
            <p:cNvPr id="85" name="object 67">
              <a:extLst>
                <a:ext uri="{FF2B5EF4-FFF2-40B4-BE49-F238E27FC236}">
                  <a16:creationId xmlns:a16="http://schemas.microsoft.com/office/drawing/2014/main" id="{65093696-624F-C12A-9C1B-B17D30F10007}"/>
                </a:ext>
              </a:extLst>
            </p:cNvPr>
            <p:cNvSpPr/>
            <p:nvPr/>
          </p:nvSpPr>
          <p:spPr>
            <a:xfrm>
              <a:off x="9624060" y="4195444"/>
              <a:ext cx="44450" cy="62865"/>
            </a:xfrm>
            <a:custGeom>
              <a:avLst/>
              <a:gdLst/>
              <a:ahLst/>
              <a:cxnLst/>
              <a:rect l="l" t="t" r="r" b="b"/>
              <a:pathLst>
                <a:path w="44450" h="62864">
                  <a:moveTo>
                    <a:pt x="44132" y="0"/>
                  </a:moveTo>
                  <a:lnTo>
                    <a:pt x="0" y="0"/>
                  </a:lnTo>
                  <a:lnTo>
                    <a:pt x="0" y="62547"/>
                  </a:lnTo>
                  <a:lnTo>
                    <a:pt x="44132" y="62547"/>
                  </a:lnTo>
                  <a:lnTo>
                    <a:pt x="44132" y="0"/>
                  </a:lnTo>
                  <a:close/>
                </a:path>
              </a:pathLst>
            </a:custGeom>
            <a:solidFill>
              <a:srgbClr val="CF1C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68">
              <a:extLst>
                <a:ext uri="{FF2B5EF4-FFF2-40B4-BE49-F238E27FC236}">
                  <a16:creationId xmlns:a16="http://schemas.microsoft.com/office/drawing/2014/main" id="{94F705F5-4EFD-AD17-936A-77E1DE0E7139}"/>
                </a:ext>
              </a:extLst>
            </p:cNvPr>
            <p:cNvSpPr/>
            <p:nvPr/>
          </p:nvSpPr>
          <p:spPr>
            <a:xfrm>
              <a:off x="9624060" y="4195444"/>
              <a:ext cx="44450" cy="62865"/>
            </a:xfrm>
            <a:custGeom>
              <a:avLst/>
              <a:gdLst/>
              <a:ahLst/>
              <a:cxnLst/>
              <a:rect l="l" t="t" r="r" b="b"/>
              <a:pathLst>
                <a:path w="44450" h="62864">
                  <a:moveTo>
                    <a:pt x="0" y="62547"/>
                  </a:moveTo>
                  <a:lnTo>
                    <a:pt x="44132" y="62547"/>
                  </a:lnTo>
                  <a:lnTo>
                    <a:pt x="44132" y="0"/>
                  </a:lnTo>
                  <a:lnTo>
                    <a:pt x="0" y="0"/>
                  </a:lnTo>
                  <a:lnTo>
                    <a:pt x="0" y="62547"/>
                  </a:lnTo>
                </a:path>
              </a:pathLst>
            </a:custGeom>
            <a:ln w="15875">
              <a:solidFill>
                <a:srgbClr val="97117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69">
              <a:extLst>
                <a:ext uri="{FF2B5EF4-FFF2-40B4-BE49-F238E27FC236}">
                  <a16:creationId xmlns:a16="http://schemas.microsoft.com/office/drawing/2014/main" id="{91B41FF9-087E-45C4-E09F-D399BB85849E}"/>
                </a:ext>
              </a:extLst>
            </p:cNvPr>
            <p:cNvSpPr/>
            <p:nvPr/>
          </p:nvSpPr>
          <p:spPr>
            <a:xfrm>
              <a:off x="9541827" y="4195444"/>
              <a:ext cx="44450" cy="62865"/>
            </a:xfrm>
            <a:custGeom>
              <a:avLst/>
              <a:gdLst/>
              <a:ahLst/>
              <a:cxnLst/>
              <a:rect l="l" t="t" r="r" b="b"/>
              <a:pathLst>
                <a:path w="44450" h="62864">
                  <a:moveTo>
                    <a:pt x="44132" y="0"/>
                  </a:moveTo>
                  <a:lnTo>
                    <a:pt x="0" y="0"/>
                  </a:lnTo>
                  <a:lnTo>
                    <a:pt x="0" y="62547"/>
                  </a:lnTo>
                  <a:lnTo>
                    <a:pt x="44132" y="62547"/>
                  </a:lnTo>
                  <a:lnTo>
                    <a:pt x="44132" y="0"/>
                  </a:lnTo>
                  <a:close/>
                </a:path>
              </a:pathLst>
            </a:custGeom>
            <a:solidFill>
              <a:srgbClr val="CF1C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70">
              <a:extLst>
                <a:ext uri="{FF2B5EF4-FFF2-40B4-BE49-F238E27FC236}">
                  <a16:creationId xmlns:a16="http://schemas.microsoft.com/office/drawing/2014/main" id="{5119377F-5B93-37F7-89BF-08764EA374E1}"/>
                </a:ext>
              </a:extLst>
            </p:cNvPr>
            <p:cNvSpPr/>
            <p:nvPr/>
          </p:nvSpPr>
          <p:spPr>
            <a:xfrm>
              <a:off x="9541827" y="4195444"/>
              <a:ext cx="44450" cy="62865"/>
            </a:xfrm>
            <a:custGeom>
              <a:avLst/>
              <a:gdLst/>
              <a:ahLst/>
              <a:cxnLst/>
              <a:rect l="l" t="t" r="r" b="b"/>
              <a:pathLst>
                <a:path w="44450" h="62864">
                  <a:moveTo>
                    <a:pt x="0" y="62547"/>
                  </a:moveTo>
                  <a:lnTo>
                    <a:pt x="44132" y="62547"/>
                  </a:lnTo>
                  <a:lnTo>
                    <a:pt x="44132" y="0"/>
                  </a:lnTo>
                  <a:lnTo>
                    <a:pt x="0" y="0"/>
                  </a:lnTo>
                  <a:lnTo>
                    <a:pt x="0" y="62547"/>
                  </a:lnTo>
                </a:path>
              </a:pathLst>
            </a:custGeom>
            <a:ln w="15875">
              <a:solidFill>
                <a:srgbClr val="97117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71">
              <a:extLst>
                <a:ext uri="{FF2B5EF4-FFF2-40B4-BE49-F238E27FC236}">
                  <a16:creationId xmlns:a16="http://schemas.microsoft.com/office/drawing/2014/main" id="{9B6CE940-692A-B557-6B4C-ACC57F0CA6EC}"/>
                </a:ext>
              </a:extLst>
            </p:cNvPr>
            <p:cNvSpPr/>
            <p:nvPr/>
          </p:nvSpPr>
          <p:spPr>
            <a:xfrm>
              <a:off x="9338945" y="4152900"/>
              <a:ext cx="329565" cy="62865"/>
            </a:xfrm>
            <a:custGeom>
              <a:avLst/>
              <a:gdLst/>
              <a:ahLst/>
              <a:cxnLst/>
              <a:rect l="l" t="t" r="r" b="b"/>
              <a:pathLst>
                <a:path w="329565" h="62864">
                  <a:moveTo>
                    <a:pt x="329247" y="0"/>
                  </a:moveTo>
                  <a:lnTo>
                    <a:pt x="0" y="0"/>
                  </a:lnTo>
                  <a:lnTo>
                    <a:pt x="0" y="62547"/>
                  </a:lnTo>
                  <a:lnTo>
                    <a:pt x="329247" y="62547"/>
                  </a:lnTo>
                  <a:lnTo>
                    <a:pt x="329247" y="0"/>
                  </a:lnTo>
                  <a:close/>
                </a:path>
              </a:pathLst>
            </a:custGeom>
            <a:solidFill>
              <a:srgbClr val="CF1C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72">
              <a:extLst>
                <a:ext uri="{FF2B5EF4-FFF2-40B4-BE49-F238E27FC236}">
                  <a16:creationId xmlns:a16="http://schemas.microsoft.com/office/drawing/2014/main" id="{7EBB4288-39F8-4F39-BCAC-B5A86CBCE22D}"/>
                </a:ext>
              </a:extLst>
            </p:cNvPr>
            <p:cNvSpPr/>
            <p:nvPr/>
          </p:nvSpPr>
          <p:spPr>
            <a:xfrm>
              <a:off x="9338945" y="4152900"/>
              <a:ext cx="329565" cy="62865"/>
            </a:xfrm>
            <a:custGeom>
              <a:avLst/>
              <a:gdLst/>
              <a:ahLst/>
              <a:cxnLst/>
              <a:rect l="l" t="t" r="r" b="b"/>
              <a:pathLst>
                <a:path w="329565" h="62864">
                  <a:moveTo>
                    <a:pt x="0" y="62547"/>
                  </a:moveTo>
                  <a:lnTo>
                    <a:pt x="329247" y="62547"/>
                  </a:lnTo>
                  <a:lnTo>
                    <a:pt x="329247" y="0"/>
                  </a:lnTo>
                  <a:lnTo>
                    <a:pt x="0" y="0"/>
                  </a:lnTo>
                  <a:lnTo>
                    <a:pt x="0" y="62547"/>
                  </a:lnTo>
                </a:path>
              </a:pathLst>
            </a:custGeom>
            <a:ln w="15875">
              <a:solidFill>
                <a:srgbClr val="97117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73">
              <a:extLst>
                <a:ext uri="{FF2B5EF4-FFF2-40B4-BE49-F238E27FC236}">
                  <a16:creationId xmlns:a16="http://schemas.microsoft.com/office/drawing/2014/main" id="{9E009567-0D0F-9FEA-B9E3-2965405FED94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158922" y="4061142"/>
              <a:ext cx="242887" cy="246062"/>
            </a:xfrm>
            <a:prstGeom prst="rect">
              <a:avLst/>
            </a:prstGeom>
          </p:spPr>
        </p:pic>
        <p:sp>
          <p:nvSpPr>
            <p:cNvPr id="92" name="object 74">
              <a:extLst>
                <a:ext uri="{FF2B5EF4-FFF2-40B4-BE49-F238E27FC236}">
                  <a16:creationId xmlns:a16="http://schemas.microsoft.com/office/drawing/2014/main" id="{3E75162E-36EE-450E-CBEC-E41A7799361B}"/>
                </a:ext>
              </a:extLst>
            </p:cNvPr>
            <p:cNvSpPr/>
            <p:nvPr/>
          </p:nvSpPr>
          <p:spPr>
            <a:xfrm>
              <a:off x="8077200" y="5528944"/>
              <a:ext cx="452755" cy="250190"/>
            </a:xfrm>
            <a:custGeom>
              <a:avLst/>
              <a:gdLst/>
              <a:ahLst/>
              <a:cxnLst/>
              <a:rect l="l" t="t" r="r" b="b"/>
              <a:pathLst>
                <a:path w="452754" h="250189">
                  <a:moveTo>
                    <a:pt x="452754" y="0"/>
                  </a:moveTo>
                  <a:lnTo>
                    <a:pt x="0" y="0"/>
                  </a:lnTo>
                  <a:lnTo>
                    <a:pt x="0" y="249872"/>
                  </a:lnTo>
                  <a:lnTo>
                    <a:pt x="452754" y="249872"/>
                  </a:lnTo>
                  <a:lnTo>
                    <a:pt x="452754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75">
              <a:extLst>
                <a:ext uri="{FF2B5EF4-FFF2-40B4-BE49-F238E27FC236}">
                  <a16:creationId xmlns:a16="http://schemas.microsoft.com/office/drawing/2014/main" id="{839320DD-9412-AD36-DAFA-020B3A14694C}"/>
                </a:ext>
              </a:extLst>
            </p:cNvPr>
            <p:cNvSpPr/>
            <p:nvPr/>
          </p:nvSpPr>
          <p:spPr>
            <a:xfrm>
              <a:off x="8077200" y="5528944"/>
              <a:ext cx="452755" cy="250190"/>
            </a:xfrm>
            <a:custGeom>
              <a:avLst/>
              <a:gdLst/>
              <a:ahLst/>
              <a:cxnLst/>
              <a:rect l="l" t="t" r="r" b="b"/>
              <a:pathLst>
                <a:path w="452754" h="250189">
                  <a:moveTo>
                    <a:pt x="0" y="249872"/>
                  </a:moveTo>
                  <a:lnTo>
                    <a:pt x="452754" y="249872"/>
                  </a:lnTo>
                  <a:lnTo>
                    <a:pt x="452754" y="0"/>
                  </a:lnTo>
                  <a:lnTo>
                    <a:pt x="0" y="0"/>
                  </a:lnTo>
                  <a:lnTo>
                    <a:pt x="0" y="249872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76">
              <a:extLst>
                <a:ext uri="{FF2B5EF4-FFF2-40B4-BE49-F238E27FC236}">
                  <a16:creationId xmlns:a16="http://schemas.microsoft.com/office/drawing/2014/main" id="{04B6863C-E4AE-7F30-7BA8-110AD96362D5}"/>
                </a:ext>
              </a:extLst>
            </p:cNvPr>
            <p:cNvSpPr/>
            <p:nvPr/>
          </p:nvSpPr>
          <p:spPr>
            <a:xfrm>
              <a:off x="7644447" y="5500052"/>
              <a:ext cx="621665" cy="314325"/>
            </a:xfrm>
            <a:custGeom>
              <a:avLst/>
              <a:gdLst/>
              <a:ahLst/>
              <a:cxnLst/>
              <a:rect l="l" t="t" r="r" b="b"/>
              <a:pathLst>
                <a:path w="621665" h="314325">
                  <a:moveTo>
                    <a:pt x="569595" y="0"/>
                  </a:moveTo>
                  <a:lnTo>
                    <a:pt x="52387" y="0"/>
                  </a:lnTo>
                  <a:lnTo>
                    <a:pt x="32067" y="4127"/>
                  </a:lnTo>
                  <a:lnTo>
                    <a:pt x="15240" y="15240"/>
                  </a:lnTo>
                  <a:lnTo>
                    <a:pt x="4127" y="32067"/>
                  </a:lnTo>
                  <a:lnTo>
                    <a:pt x="0" y="52387"/>
                  </a:lnTo>
                  <a:lnTo>
                    <a:pt x="0" y="261620"/>
                  </a:lnTo>
                  <a:lnTo>
                    <a:pt x="4127" y="281940"/>
                  </a:lnTo>
                  <a:lnTo>
                    <a:pt x="15240" y="298767"/>
                  </a:lnTo>
                  <a:lnTo>
                    <a:pt x="32067" y="309880"/>
                  </a:lnTo>
                  <a:lnTo>
                    <a:pt x="52387" y="314007"/>
                  </a:lnTo>
                  <a:lnTo>
                    <a:pt x="569595" y="314007"/>
                  </a:lnTo>
                  <a:lnTo>
                    <a:pt x="589915" y="309880"/>
                  </a:lnTo>
                  <a:lnTo>
                    <a:pt x="606425" y="298767"/>
                  </a:lnTo>
                  <a:lnTo>
                    <a:pt x="617537" y="281940"/>
                  </a:lnTo>
                  <a:lnTo>
                    <a:pt x="621665" y="261620"/>
                  </a:lnTo>
                  <a:lnTo>
                    <a:pt x="621665" y="52387"/>
                  </a:lnTo>
                  <a:lnTo>
                    <a:pt x="617537" y="32067"/>
                  </a:lnTo>
                  <a:lnTo>
                    <a:pt x="606425" y="15240"/>
                  </a:lnTo>
                  <a:lnTo>
                    <a:pt x="589915" y="4127"/>
                  </a:lnTo>
                  <a:lnTo>
                    <a:pt x="56959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77">
              <a:extLst>
                <a:ext uri="{FF2B5EF4-FFF2-40B4-BE49-F238E27FC236}">
                  <a16:creationId xmlns:a16="http://schemas.microsoft.com/office/drawing/2014/main" id="{D5BAAB79-1D85-A50E-B8A3-E2D09B719068}"/>
                </a:ext>
              </a:extLst>
            </p:cNvPr>
            <p:cNvSpPr/>
            <p:nvPr/>
          </p:nvSpPr>
          <p:spPr>
            <a:xfrm>
              <a:off x="7644447" y="5500052"/>
              <a:ext cx="621665" cy="314325"/>
            </a:xfrm>
            <a:custGeom>
              <a:avLst/>
              <a:gdLst/>
              <a:ahLst/>
              <a:cxnLst/>
              <a:rect l="l" t="t" r="r" b="b"/>
              <a:pathLst>
                <a:path w="621665" h="314325">
                  <a:moveTo>
                    <a:pt x="0" y="52387"/>
                  </a:moveTo>
                  <a:lnTo>
                    <a:pt x="4127" y="32067"/>
                  </a:lnTo>
                  <a:lnTo>
                    <a:pt x="15240" y="15240"/>
                  </a:lnTo>
                  <a:lnTo>
                    <a:pt x="32067" y="4127"/>
                  </a:lnTo>
                  <a:lnTo>
                    <a:pt x="52387" y="0"/>
                  </a:lnTo>
                  <a:lnTo>
                    <a:pt x="569595" y="0"/>
                  </a:lnTo>
                  <a:lnTo>
                    <a:pt x="589915" y="4127"/>
                  </a:lnTo>
                  <a:lnTo>
                    <a:pt x="606425" y="15240"/>
                  </a:lnTo>
                  <a:lnTo>
                    <a:pt x="617537" y="32067"/>
                  </a:lnTo>
                  <a:lnTo>
                    <a:pt x="621665" y="52387"/>
                  </a:lnTo>
                  <a:lnTo>
                    <a:pt x="621665" y="261620"/>
                  </a:lnTo>
                  <a:lnTo>
                    <a:pt x="617537" y="281940"/>
                  </a:lnTo>
                  <a:lnTo>
                    <a:pt x="606425" y="298767"/>
                  </a:lnTo>
                  <a:lnTo>
                    <a:pt x="589915" y="309880"/>
                  </a:lnTo>
                  <a:lnTo>
                    <a:pt x="569595" y="314007"/>
                  </a:lnTo>
                  <a:lnTo>
                    <a:pt x="52387" y="314007"/>
                  </a:lnTo>
                  <a:lnTo>
                    <a:pt x="32067" y="309880"/>
                  </a:lnTo>
                  <a:lnTo>
                    <a:pt x="15240" y="298767"/>
                  </a:lnTo>
                  <a:lnTo>
                    <a:pt x="4127" y="281940"/>
                  </a:lnTo>
                  <a:lnTo>
                    <a:pt x="0" y="261620"/>
                  </a:lnTo>
                  <a:lnTo>
                    <a:pt x="0" y="52387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78">
              <a:extLst>
                <a:ext uri="{FF2B5EF4-FFF2-40B4-BE49-F238E27FC236}">
                  <a16:creationId xmlns:a16="http://schemas.microsoft.com/office/drawing/2014/main" id="{28DC703F-8FFC-1E7E-DBAF-C315BE4D3FE6}"/>
                </a:ext>
              </a:extLst>
            </p:cNvPr>
            <p:cNvSpPr/>
            <p:nvPr/>
          </p:nvSpPr>
          <p:spPr>
            <a:xfrm>
              <a:off x="8378825" y="5570219"/>
              <a:ext cx="113030" cy="64135"/>
            </a:xfrm>
            <a:custGeom>
              <a:avLst/>
              <a:gdLst/>
              <a:ahLst/>
              <a:cxnLst/>
              <a:rect l="l" t="t" r="r" b="b"/>
              <a:pathLst>
                <a:path w="113029" h="64135">
                  <a:moveTo>
                    <a:pt x="112712" y="0"/>
                  </a:moveTo>
                  <a:lnTo>
                    <a:pt x="0" y="0"/>
                  </a:lnTo>
                  <a:lnTo>
                    <a:pt x="0" y="64134"/>
                  </a:lnTo>
                  <a:lnTo>
                    <a:pt x="112712" y="64134"/>
                  </a:lnTo>
                  <a:lnTo>
                    <a:pt x="1127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79">
              <a:extLst>
                <a:ext uri="{FF2B5EF4-FFF2-40B4-BE49-F238E27FC236}">
                  <a16:creationId xmlns:a16="http://schemas.microsoft.com/office/drawing/2014/main" id="{EB8C60C3-A312-ED99-34BD-287E692FBF27}"/>
                </a:ext>
              </a:extLst>
            </p:cNvPr>
            <p:cNvSpPr/>
            <p:nvPr/>
          </p:nvSpPr>
          <p:spPr>
            <a:xfrm>
              <a:off x="8378825" y="5570219"/>
              <a:ext cx="113030" cy="64135"/>
            </a:xfrm>
            <a:custGeom>
              <a:avLst/>
              <a:gdLst/>
              <a:ahLst/>
              <a:cxnLst/>
              <a:rect l="l" t="t" r="r" b="b"/>
              <a:pathLst>
                <a:path w="113029" h="64135">
                  <a:moveTo>
                    <a:pt x="0" y="64134"/>
                  </a:moveTo>
                  <a:lnTo>
                    <a:pt x="112712" y="64134"/>
                  </a:lnTo>
                  <a:lnTo>
                    <a:pt x="112712" y="0"/>
                  </a:lnTo>
                  <a:lnTo>
                    <a:pt x="0" y="0"/>
                  </a:lnTo>
                  <a:lnTo>
                    <a:pt x="0" y="64134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80">
              <a:extLst>
                <a:ext uri="{FF2B5EF4-FFF2-40B4-BE49-F238E27FC236}">
                  <a16:creationId xmlns:a16="http://schemas.microsoft.com/office/drawing/2014/main" id="{4C4A5761-04AA-4538-9E01-A7183EF1CE62}"/>
                </a:ext>
              </a:extLst>
            </p:cNvPr>
            <p:cNvSpPr/>
            <p:nvPr/>
          </p:nvSpPr>
          <p:spPr>
            <a:xfrm>
              <a:off x="8378825" y="5675312"/>
              <a:ext cx="113030" cy="64135"/>
            </a:xfrm>
            <a:custGeom>
              <a:avLst/>
              <a:gdLst/>
              <a:ahLst/>
              <a:cxnLst/>
              <a:rect l="l" t="t" r="r" b="b"/>
              <a:pathLst>
                <a:path w="113029" h="64135">
                  <a:moveTo>
                    <a:pt x="112712" y="0"/>
                  </a:moveTo>
                  <a:lnTo>
                    <a:pt x="0" y="0"/>
                  </a:lnTo>
                  <a:lnTo>
                    <a:pt x="0" y="64134"/>
                  </a:lnTo>
                  <a:lnTo>
                    <a:pt x="112712" y="64134"/>
                  </a:lnTo>
                  <a:lnTo>
                    <a:pt x="1127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81">
              <a:extLst>
                <a:ext uri="{FF2B5EF4-FFF2-40B4-BE49-F238E27FC236}">
                  <a16:creationId xmlns:a16="http://schemas.microsoft.com/office/drawing/2014/main" id="{527DA832-56AA-2071-4E06-BBABC98D204D}"/>
                </a:ext>
              </a:extLst>
            </p:cNvPr>
            <p:cNvSpPr/>
            <p:nvPr/>
          </p:nvSpPr>
          <p:spPr>
            <a:xfrm>
              <a:off x="8378825" y="5675312"/>
              <a:ext cx="113030" cy="64135"/>
            </a:xfrm>
            <a:custGeom>
              <a:avLst/>
              <a:gdLst/>
              <a:ahLst/>
              <a:cxnLst/>
              <a:rect l="l" t="t" r="r" b="b"/>
              <a:pathLst>
                <a:path w="113029" h="64135">
                  <a:moveTo>
                    <a:pt x="0" y="64134"/>
                  </a:moveTo>
                  <a:lnTo>
                    <a:pt x="112712" y="64134"/>
                  </a:lnTo>
                  <a:lnTo>
                    <a:pt x="112712" y="0"/>
                  </a:lnTo>
                  <a:lnTo>
                    <a:pt x="0" y="0"/>
                  </a:lnTo>
                  <a:lnTo>
                    <a:pt x="0" y="64134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82">
              <a:extLst>
                <a:ext uri="{FF2B5EF4-FFF2-40B4-BE49-F238E27FC236}">
                  <a16:creationId xmlns:a16="http://schemas.microsoft.com/office/drawing/2014/main" id="{F9C5D0AE-7D87-F721-ECB0-F5A979329B1E}"/>
                </a:ext>
              </a:extLst>
            </p:cNvPr>
            <p:cNvSpPr/>
            <p:nvPr/>
          </p:nvSpPr>
          <p:spPr>
            <a:xfrm>
              <a:off x="8156575" y="5426710"/>
              <a:ext cx="42545" cy="68580"/>
            </a:xfrm>
            <a:custGeom>
              <a:avLst/>
              <a:gdLst/>
              <a:ahLst/>
              <a:cxnLst/>
              <a:rect l="l" t="t" r="r" b="b"/>
              <a:pathLst>
                <a:path w="42545" h="68579">
                  <a:moveTo>
                    <a:pt x="42545" y="0"/>
                  </a:moveTo>
                  <a:lnTo>
                    <a:pt x="0" y="0"/>
                  </a:lnTo>
                  <a:lnTo>
                    <a:pt x="0" y="68579"/>
                  </a:lnTo>
                  <a:lnTo>
                    <a:pt x="42545" y="68579"/>
                  </a:lnTo>
                  <a:lnTo>
                    <a:pt x="42545" y="0"/>
                  </a:lnTo>
                  <a:close/>
                </a:path>
              </a:pathLst>
            </a:custGeom>
            <a:solidFill>
              <a:srgbClr val="CF1C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83">
              <a:extLst>
                <a:ext uri="{FF2B5EF4-FFF2-40B4-BE49-F238E27FC236}">
                  <a16:creationId xmlns:a16="http://schemas.microsoft.com/office/drawing/2014/main" id="{AAFD3589-6995-D7F3-F013-6635AC521649}"/>
                </a:ext>
              </a:extLst>
            </p:cNvPr>
            <p:cNvSpPr/>
            <p:nvPr/>
          </p:nvSpPr>
          <p:spPr>
            <a:xfrm>
              <a:off x="8156575" y="5426710"/>
              <a:ext cx="42545" cy="68580"/>
            </a:xfrm>
            <a:custGeom>
              <a:avLst/>
              <a:gdLst/>
              <a:ahLst/>
              <a:cxnLst/>
              <a:rect l="l" t="t" r="r" b="b"/>
              <a:pathLst>
                <a:path w="42545" h="68579">
                  <a:moveTo>
                    <a:pt x="0" y="68579"/>
                  </a:moveTo>
                  <a:lnTo>
                    <a:pt x="42545" y="68579"/>
                  </a:lnTo>
                  <a:lnTo>
                    <a:pt x="42545" y="0"/>
                  </a:lnTo>
                  <a:lnTo>
                    <a:pt x="0" y="0"/>
                  </a:lnTo>
                  <a:lnTo>
                    <a:pt x="0" y="68579"/>
                  </a:lnTo>
                </a:path>
              </a:pathLst>
            </a:custGeom>
            <a:ln w="15875">
              <a:solidFill>
                <a:srgbClr val="97117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84">
              <a:extLst>
                <a:ext uri="{FF2B5EF4-FFF2-40B4-BE49-F238E27FC236}">
                  <a16:creationId xmlns:a16="http://schemas.microsoft.com/office/drawing/2014/main" id="{6E49E172-D686-01F4-EBA7-C5B47AF426E5}"/>
                </a:ext>
              </a:extLst>
            </p:cNvPr>
            <p:cNvSpPr/>
            <p:nvPr/>
          </p:nvSpPr>
          <p:spPr>
            <a:xfrm>
              <a:off x="8072755" y="5426710"/>
              <a:ext cx="44450" cy="68580"/>
            </a:xfrm>
            <a:custGeom>
              <a:avLst/>
              <a:gdLst/>
              <a:ahLst/>
              <a:cxnLst/>
              <a:rect l="l" t="t" r="r" b="b"/>
              <a:pathLst>
                <a:path w="44450" h="68579">
                  <a:moveTo>
                    <a:pt x="44132" y="0"/>
                  </a:moveTo>
                  <a:lnTo>
                    <a:pt x="0" y="0"/>
                  </a:lnTo>
                  <a:lnTo>
                    <a:pt x="0" y="68579"/>
                  </a:lnTo>
                  <a:lnTo>
                    <a:pt x="44132" y="68579"/>
                  </a:lnTo>
                  <a:lnTo>
                    <a:pt x="44132" y="0"/>
                  </a:lnTo>
                  <a:close/>
                </a:path>
              </a:pathLst>
            </a:custGeom>
            <a:solidFill>
              <a:srgbClr val="CF1C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85">
              <a:extLst>
                <a:ext uri="{FF2B5EF4-FFF2-40B4-BE49-F238E27FC236}">
                  <a16:creationId xmlns:a16="http://schemas.microsoft.com/office/drawing/2014/main" id="{D0935C4D-5AE8-F0D7-C56C-CE25C58931A4}"/>
                </a:ext>
              </a:extLst>
            </p:cNvPr>
            <p:cNvSpPr/>
            <p:nvPr/>
          </p:nvSpPr>
          <p:spPr>
            <a:xfrm>
              <a:off x="8072755" y="5426710"/>
              <a:ext cx="44450" cy="68580"/>
            </a:xfrm>
            <a:custGeom>
              <a:avLst/>
              <a:gdLst/>
              <a:ahLst/>
              <a:cxnLst/>
              <a:rect l="l" t="t" r="r" b="b"/>
              <a:pathLst>
                <a:path w="44450" h="68579">
                  <a:moveTo>
                    <a:pt x="0" y="68579"/>
                  </a:moveTo>
                  <a:lnTo>
                    <a:pt x="44132" y="68579"/>
                  </a:lnTo>
                  <a:lnTo>
                    <a:pt x="44132" y="0"/>
                  </a:lnTo>
                  <a:lnTo>
                    <a:pt x="0" y="0"/>
                  </a:lnTo>
                  <a:lnTo>
                    <a:pt x="0" y="68579"/>
                  </a:lnTo>
                </a:path>
              </a:pathLst>
            </a:custGeom>
            <a:ln w="15875">
              <a:solidFill>
                <a:srgbClr val="97117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86">
              <a:extLst>
                <a:ext uri="{FF2B5EF4-FFF2-40B4-BE49-F238E27FC236}">
                  <a16:creationId xmlns:a16="http://schemas.microsoft.com/office/drawing/2014/main" id="{D8697D3B-8981-D7E6-B8B1-E64333A8DA90}"/>
                </a:ext>
              </a:extLst>
            </p:cNvPr>
            <p:cNvSpPr/>
            <p:nvPr/>
          </p:nvSpPr>
          <p:spPr>
            <a:xfrm>
              <a:off x="7867014" y="5380989"/>
              <a:ext cx="334010" cy="68580"/>
            </a:xfrm>
            <a:custGeom>
              <a:avLst/>
              <a:gdLst/>
              <a:ahLst/>
              <a:cxnLst/>
              <a:rect l="l" t="t" r="r" b="b"/>
              <a:pathLst>
                <a:path w="334009" h="68579">
                  <a:moveTo>
                    <a:pt x="333692" y="0"/>
                  </a:moveTo>
                  <a:lnTo>
                    <a:pt x="0" y="0"/>
                  </a:lnTo>
                  <a:lnTo>
                    <a:pt x="0" y="68580"/>
                  </a:lnTo>
                  <a:lnTo>
                    <a:pt x="333692" y="68580"/>
                  </a:lnTo>
                  <a:lnTo>
                    <a:pt x="333692" y="0"/>
                  </a:lnTo>
                  <a:close/>
                </a:path>
              </a:pathLst>
            </a:custGeom>
            <a:solidFill>
              <a:srgbClr val="CF1C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87">
              <a:extLst>
                <a:ext uri="{FF2B5EF4-FFF2-40B4-BE49-F238E27FC236}">
                  <a16:creationId xmlns:a16="http://schemas.microsoft.com/office/drawing/2014/main" id="{412ACA7D-5D90-39AB-CA3F-BAAC596C0BCF}"/>
                </a:ext>
              </a:extLst>
            </p:cNvPr>
            <p:cNvSpPr/>
            <p:nvPr/>
          </p:nvSpPr>
          <p:spPr>
            <a:xfrm>
              <a:off x="7867014" y="5380989"/>
              <a:ext cx="334010" cy="68580"/>
            </a:xfrm>
            <a:custGeom>
              <a:avLst/>
              <a:gdLst/>
              <a:ahLst/>
              <a:cxnLst/>
              <a:rect l="l" t="t" r="r" b="b"/>
              <a:pathLst>
                <a:path w="334009" h="68579">
                  <a:moveTo>
                    <a:pt x="0" y="68580"/>
                  </a:moveTo>
                  <a:lnTo>
                    <a:pt x="333692" y="68580"/>
                  </a:lnTo>
                  <a:lnTo>
                    <a:pt x="333692" y="0"/>
                  </a:lnTo>
                  <a:lnTo>
                    <a:pt x="0" y="0"/>
                  </a:lnTo>
                  <a:lnTo>
                    <a:pt x="0" y="68580"/>
                  </a:lnTo>
                </a:path>
              </a:pathLst>
            </a:custGeom>
            <a:ln w="15875">
              <a:solidFill>
                <a:srgbClr val="97117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6" name="object 88">
              <a:extLst>
                <a:ext uri="{FF2B5EF4-FFF2-40B4-BE49-F238E27FC236}">
                  <a16:creationId xmlns:a16="http://schemas.microsoft.com/office/drawing/2014/main" id="{76C3C766-24E9-9DF3-B947-0A8D9C062D6A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91755" y="5291137"/>
              <a:ext cx="230187" cy="249872"/>
            </a:xfrm>
            <a:prstGeom prst="rect">
              <a:avLst/>
            </a:prstGeom>
          </p:spPr>
        </p:pic>
        <p:sp>
          <p:nvSpPr>
            <p:cNvPr id="107" name="object 89">
              <a:extLst>
                <a:ext uri="{FF2B5EF4-FFF2-40B4-BE49-F238E27FC236}">
                  <a16:creationId xmlns:a16="http://schemas.microsoft.com/office/drawing/2014/main" id="{816DB7FE-9BA1-6B18-F0B0-B54ECDD6ACF9}"/>
                </a:ext>
              </a:extLst>
            </p:cNvPr>
            <p:cNvSpPr/>
            <p:nvPr/>
          </p:nvSpPr>
          <p:spPr>
            <a:xfrm>
              <a:off x="7691755" y="5291137"/>
              <a:ext cx="230504" cy="250190"/>
            </a:xfrm>
            <a:custGeom>
              <a:avLst/>
              <a:gdLst/>
              <a:ahLst/>
              <a:cxnLst/>
              <a:rect l="l" t="t" r="r" b="b"/>
              <a:pathLst>
                <a:path w="230504" h="250189">
                  <a:moveTo>
                    <a:pt x="0" y="125094"/>
                  </a:moveTo>
                  <a:lnTo>
                    <a:pt x="8890" y="76200"/>
                  </a:lnTo>
                  <a:lnTo>
                    <a:pt x="33654" y="36512"/>
                  </a:lnTo>
                  <a:lnTo>
                    <a:pt x="70167" y="9842"/>
                  </a:lnTo>
                  <a:lnTo>
                    <a:pt x="114935" y="0"/>
                  </a:lnTo>
                  <a:lnTo>
                    <a:pt x="159702" y="9842"/>
                  </a:lnTo>
                  <a:lnTo>
                    <a:pt x="196532" y="36512"/>
                  </a:lnTo>
                  <a:lnTo>
                    <a:pt x="220979" y="76200"/>
                  </a:lnTo>
                  <a:lnTo>
                    <a:pt x="230187" y="125094"/>
                  </a:lnTo>
                  <a:lnTo>
                    <a:pt x="220979" y="173672"/>
                  </a:lnTo>
                  <a:lnTo>
                    <a:pt x="196532" y="213359"/>
                  </a:lnTo>
                  <a:lnTo>
                    <a:pt x="159702" y="240030"/>
                  </a:lnTo>
                  <a:lnTo>
                    <a:pt x="114935" y="249872"/>
                  </a:lnTo>
                  <a:lnTo>
                    <a:pt x="70167" y="240030"/>
                  </a:lnTo>
                  <a:lnTo>
                    <a:pt x="33654" y="213359"/>
                  </a:lnTo>
                  <a:lnTo>
                    <a:pt x="8890" y="173672"/>
                  </a:lnTo>
                  <a:lnTo>
                    <a:pt x="0" y="125094"/>
                  </a:lnTo>
                </a:path>
              </a:pathLst>
            </a:custGeom>
            <a:ln w="15875">
              <a:solidFill>
                <a:srgbClr val="97117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8" name="object 90">
              <a:extLst>
                <a:ext uri="{FF2B5EF4-FFF2-40B4-BE49-F238E27FC236}">
                  <a16:creationId xmlns:a16="http://schemas.microsoft.com/office/drawing/2014/main" id="{DCACF43C-25EB-0572-5460-652F9E737D2E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740967" y="5340667"/>
              <a:ext cx="131127" cy="151130"/>
            </a:xfrm>
            <a:prstGeom prst="rect">
              <a:avLst/>
            </a:prstGeom>
          </p:spPr>
        </p:pic>
        <p:sp>
          <p:nvSpPr>
            <p:cNvPr id="109" name="object 91">
              <a:extLst>
                <a:ext uri="{FF2B5EF4-FFF2-40B4-BE49-F238E27FC236}">
                  <a16:creationId xmlns:a16="http://schemas.microsoft.com/office/drawing/2014/main" id="{2FAB1C24-DEF1-7A3C-C955-FCA075B9E634}"/>
                </a:ext>
              </a:extLst>
            </p:cNvPr>
            <p:cNvSpPr/>
            <p:nvPr/>
          </p:nvSpPr>
          <p:spPr>
            <a:xfrm>
              <a:off x="7520940" y="4713605"/>
              <a:ext cx="1210310" cy="725805"/>
            </a:xfrm>
            <a:custGeom>
              <a:avLst/>
              <a:gdLst/>
              <a:ahLst/>
              <a:cxnLst/>
              <a:rect l="l" t="t" r="r" b="b"/>
              <a:pathLst>
                <a:path w="1210309" h="725804">
                  <a:moveTo>
                    <a:pt x="847407" y="0"/>
                  </a:moveTo>
                  <a:lnTo>
                    <a:pt x="847407" y="181292"/>
                  </a:lnTo>
                  <a:lnTo>
                    <a:pt x="0" y="181292"/>
                  </a:lnTo>
                  <a:lnTo>
                    <a:pt x="0" y="544195"/>
                  </a:lnTo>
                  <a:lnTo>
                    <a:pt x="847407" y="544195"/>
                  </a:lnTo>
                  <a:lnTo>
                    <a:pt x="847407" y="725487"/>
                  </a:lnTo>
                  <a:lnTo>
                    <a:pt x="1209992" y="362585"/>
                  </a:lnTo>
                  <a:lnTo>
                    <a:pt x="8474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92">
              <a:extLst>
                <a:ext uri="{FF2B5EF4-FFF2-40B4-BE49-F238E27FC236}">
                  <a16:creationId xmlns:a16="http://schemas.microsoft.com/office/drawing/2014/main" id="{141B724E-42CD-3E86-57A9-8E74313BE957}"/>
                </a:ext>
              </a:extLst>
            </p:cNvPr>
            <p:cNvSpPr/>
            <p:nvPr/>
          </p:nvSpPr>
          <p:spPr>
            <a:xfrm>
              <a:off x="7520940" y="4713605"/>
              <a:ext cx="1210310" cy="725805"/>
            </a:xfrm>
            <a:custGeom>
              <a:avLst/>
              <a:gdLst/>
              <a:ahLst/>
              <a:cxnLst/>
              <a:rect l="l" t="t" r="r" b="b"/>
              <a:pathLst>
                <a:path w="1210309" h="725804">
                  <a:moveTo>
                    <a:pt x="0" y="181292"/>
                  </a:moveTo>
                  <a:lnTo>
                    <a:pt x="847407" y="181292"/>
                  </a:lnTo>
                  <a:lnTo>
                    <a:pt x="847407" y="0"/>
                  </a:lnTo>
                  <a:lnTo>
                    <a:pt x="1209992" y="362585"/>
                  </a:lnTo>
                  <a:lnTo>
                    <a:pt x="847407" y="725487"/>
                  </a:lnTo>
                  <a:lnTo>
                    <a:pt x="847407" y="544195"/>
                  </a:lnTo>
                  <a:lnTo>
                    <a:pt x="0" y="544195"/>
                  </a:lnTo>
                  <a:lnTo>
                    <a:pt x="0" y="181292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93">
              <a:extLst>
                <a:ext uri="{FF2B5EF4-FFF2-40B4-BE49-F238E27FC236}">
                  <a16:creationId xmlns:a16="http://schemas.microsoft.com/office/drawing/2014/main" id="{51797430-8D21-49C8-C754-BAC4275CCEB4}"/>
                </a:ext>
              </a:extLst>
            </p:cNvPr>
            <p:cNvSpPr/>
            <p:nvPr/>
          </p:nvSpPr>
          <p:spPr>
            <a:xfrm>
              <a:off x="9790747" y="5140325"/>
              <a:ext cx="314960" cy="388620"/>
            </a:xfrm>
            <a:custGeom>
              <a:avLst/>
              <a:gdLst/>
              <a:ahLst/>
              <a:cxnLst/>
              <a:rect l="l" t="t" r="r" b="b"/>
              <a:pathLst>
                <a:path w="314959" h="388620">
                  <a:moveTo>
                    <a:pt x="0" y="266065"/>
                  </a:moveTo>
                  <a:lnTo>
                    <a:pt x="0" y="347662"/>
                  </a:lnTo>
                  <a:lnTo>
                    <a:pt x="12382" y="363537"/>
                  </a:lnTo>
                  <a:lnTo>
                    <a:pt x="46037" y="376555"/>
                  </a:lnTo>
                  <a:lnTo>
                    <a:pt x="96202" y="385444"/>
                  </a:lnTo>
                  <a:lnTo>
                    <a:pt x="157162" y="388619"/>
                  </a:lnTo>
                  <a:lnTo>
                    <a:pt x="218440" y="385444"/>
                  </a:lnTo>
                  <a:lnTo>
                    <a:pt x="268287" y="376555"/>
                  </a:lnTo>
                  <a:lnTo>
                    <a:pt x="301942" y="363537"/>
                  </a:lnTo>
                  <a:lnTo>
                    <a:pt x="314642" y="347662"/>
                  </a:lnTo>
                  <a:lnTo>
                    <a:pt x="262890" y="347662"/>
                  </a:lnTo>
                  <a:lnTo>
                    <a:pt x="258445" y="343534"/>
                  </a:lnTo>
                  <a:lnTo>
                    <a:pt x="258445" y="331469"/>
                  </a:lnTo>
                  <a:lnTo>
                    <a:pt x="262890" y="327342"/>
                  </a:lnTo>
                  <a:lnTo>
                    <a:pt x="280670" y="327342"/>
                  </a:lnTo>
                  <a:lnTo>
                    <a:pt x="280670" y="306705"/>
                  </a:lnTo>
                  <a:lnTo>
                    <a:pt x="157162" y="306705"/>
                  </a:lnTo>
                  <a:lnTo>
                    <a:pt x="96202" y="303530"/>
                  </a:lnTo>
                  <a:lnTo>
                    <a:pt x="46037" y="294957"/>
                  </a:lnTo>
                  <a:lnTo>
                    <a:pt x="12382" y="281940"/>
                  </a:lnTo>
                  <a:lnTo>
                    <a:pt x="0" y="266065"/>
                  </a:lnTo>
                  <a:close/>
                </a:path>
                <a:path w="314959" h="388620">
                  <a:moveTo>
                    <a:pt x="314642" y="266065"/>
                  </a:moveTo>
                  <a:lnTo>
                    <a:pt x="301942" y="281940"/>
                  </a:lnTo>
                  <a:lnTo>
                    <a:pt x="280670" y="289877"/>
                  </a:lnTo>
                  <a:lnTo>
                    <a:pt x="280670" y="343534"/>
                  </a:lnTo>
                  <a:lnTo>
                    <a:pt x="276225" y="347662"/>
                  </a:lnTo>
                  <a:lnTo>
                    <a:pt x="314642" y="347662"/>
                  </a:lnTo>
                  <a:lnTo>
                    <a:pt x="314642" y="266065"/>
                  </a:lnTo>
                  <a:close/>
                </a:path>
                <a:path w="314959" h="388620">
                  <a:moveTo>
                    <a:pt x="280670" y="327342"/>
                  </a:moveTo>
                  <a:lnTo>
                    <a:pt x="276225" y="327342"/>
                  </a:lnTo>
                  <a:lnTo>
                    <a:pt x="280670" y="331469"/>
                  </a:lnTo>
                  <a:lnTo>
                    <a:pt x="280670" y="327342"/>
                  </a:lnTo>
                  <a:close/>
                </a:path>
                <a:path w="314959" h="388620">
                  <a:moveTo>
                    <a:pt x="280670" y="289877"/>
                  </a:moveTo>
                  <a:lnTo>
                    <a:pt x="268287" y="294957"/>
                  </a:lnTo>
                  <a:lnTo>
                    <a:pt x="218440" y="303530"/>
                  </a:lnTo>
                  <a:lnTo>
                    <a:pt x="157162" y="306705"/>
                  </a:lnTo>
                  <a:lnTo>
                    <a:pt x="280670" y="306705"/>
                  </a:lnTo>
                  <a:lnTo>
                    <a:pt x="280670" y="289877"/>
                  </a:lnTo>
                  <a:close/>
                </a:path>
                <a:path w="314959" h="388620">
                  <a:moveTo>
                    <a:pt x="0" y="163512"/>
                  </a:moveTo>
                  <a:lnTo>
                    <a:pt x="0" y="245427"/>
                  </a:lnTo>
                  <a:lnTo>
                    <a:pt x="12382" y="261302"/>
                  </a:lnTo>
                  <a:lnTo>
                    <a:pt x="46037" y="274319"/>
                  </a:lnTo>
                  <a:lnTo>
                    <a:pt x="96202" y="283209"/>
                  </a:lnTo>
                  <a:lnTo>
                    <a:pt x="157162" y="286384"/>
                  </a:lnTo>
                  <a:lnTo>
                    <a:pt x="218440" y="283209"/>
                  </a:lnTo>
                  <a:lnTo>
                    <a:pt x="268287" y="274319"/>
                  </a:lnTo>
                  <a:lnTo>
                    <a:pt x="301942" y="261302"/>
                  </a:lnTo>
                  <a:lnTo>
                    <a:pt x="314642" y="245427"/>
                  </a:lnTo>
                  <a:lnTo>
                    <a:pt x="262890" y="245427"/>
                  </a:lnTo>
                  <a:lnTo>
                    <a:pt x="258445" y="241300"/>
                  </a:lnTo>
                  <a:lnTo>
                    <a:pt x="258445" y="229234"/>
                  </a:lnTo>
                  <a:lnTo>
                    <a:pt x="262890" y="225107"/>
                  </a:lnTo>
                  <a:lnTo>
                    <a:pt x="280670" y="225107"/>
                  </a:lnTo>
                  <a:lnTo>
                    <a:pt x="280670" y="204469"/>
                  </a:lnTo>
                  <a:lnTo>
                    <a:pt x="157162" y="204469"/>
                  </a:lnTo>
                  <a:lnTo>
                    <a:pt x="96202" y="201294"/>
                  </a:lnTo>
                  <a:lnTo>
                    <a:pt x="46037" y="192405"/>
                  </a:lnTo>
                  <a:lnTo>
                    <a:pt x="12382" y="179387"/>
                  </a:lnTo>
                  <a:lnTo>
                    <a:pt x="0" y="163512"/>
                  </a:lnTo>
                  <a:close/>
                </a:path>
                <a:path w="314959" h="388620">
                  <a:moveTo>
                    <a:pt x="314642" y="163512"/>
                  </a:moveTo>
                  <a:lnTo>
                    <a:pt x="301942" y="179387"/>
                  </a:lnTo>
                  <a:lnTo>
                    <a:pt x="280670" y="187642"/>
                  </a:lnTo>
                  <a:lnTo>
                    <a:pt x="280670" y="241300"/>
                  </a:lnTo>
                  <a:lnTo>
                    <a:pt x="276225" y="245427"/>
                  </a:lnTo>
                  <a:lnTo>
                    <a:pt x="314642" y="245427"/>
                  </a:lnTo>
                  <a:lnTo>
                    <a:pt x="314642" y="163512"/>
                  </a:lnTo>
                  <a:close/>
                </a:path>
                <a:path w="314959" h="388620">
                  <a:moveTo>
                    <a:pt x="280670" y="225107"/>
                  </a:moveTo>
                  <a:lnTo>
                    <a:pt x="276225" y="225107"/>
                  </a:lnTo>
                  <a:lnTo>
                    <a:pt x="280670" y="229234"/>
                  </a:lnTo>
                  <a:lnTo>
                    <a:pt x="280670" y="225107"/>
                  </a:lnTo>
                  <a:close/>
                </a:path>
                <a:path w="314959" h="388620">
                  <a:moveTo>
                    <a:pt x="280670" y="187642"/>
                  </a:moveTo>
                  <a:lnTo>
                    <a:pt x="268287" y="192405"/>
                  </a:lnTo>
                  <a:lnTo>
                    <a:pt x="218440" y="201294"/>
                  </a:lnTo>
                  <a:lnTo>
                    <a:pt x="157162" y="204469"/>
                  </a:lnTo>
                  <a:lnTo>
                    <a:pt x="280670" y="204469"/>
                  </a:lnTo>
                  <a:lnTo>
                    <a:pt x="280670" y="187642"/>
                  </a:lnTo>
                  <a:close/>
                </a:path>
                <a:path w="314959" h="388620">
                  <a:moveTo>
                    <a:pt x="0" y="61277"/>
                  </a:moveTo>
                  <a:lnTo>
                    <a:pt x="0" y="143192"/>
                  </a:lnTo>
                  <a:lnTo>
                    <a:pt x="12382" y="159067"/>
                  </a:lnTo>
                  <a:lnTo>
                    <a:pt x="46037" y="172084"/>
                  </a:lnTo>
                  <a:lnTo>
                    <a:pt x="96202" y="180975"/>
                  </a:lnTo>
                  <a:lnTo>
                    <a:pt x="157162" y="184150"/>
                  </a:lnTo>
                  <a:lnTo>
                    <a:pt x="218440" y="180975"/>
                  </a:lnTo>
                  <a:lnTo>
                    <a:pt x="268287" y="172084"/>
                  </a:lnTo>
                  <a:lnTo>
                    <a:pt x="301942" y="159067"/>
                  </a:lnTo>
                  <a:lnTo>
                    <a:pt x="314642" y="143192"/>
                  </a:lnTo>
                  <a:lnTo>
                    <a:pt x="262890" y="143192"/>
                  </a:lnTo>
                  <a:lnTo>
                    <a:pt x="258445" y="139065"/>
                  </a:lnTo>
                  <a:lnTo>
                    <a:pt x="258445" y="126682"/>
                  </a:lnTo>
                  <a:lnTo>
                    <a:pt x="262890" y="122872"/>
                  </a:lnTo>
                  <a:lnTo>
                    <a:pt x="280670" y="122872"/>
                  </a:lnTo>
                  <a:lnTo>
                    <a:pt x="280670" y="102234"/>
                  </a:lnTo>
                  <a:lnTo>
                    <a:pt x="157162" y="102234"/>
                  </a:lnTo>
                  <a:lnTo>
                    <a:pt x="96202" y="99059"/>
                  </a:lnTo>
                  <a:lnTo>
                    <a:pt x="46037" y="90169"/>
                  </a:lnTo>
                  <a:lnTo>
                    <a:pt x="12382" y="77152"/>
                  </a:lnTo>
                  <a:lnTo>
                    <a:pt x="0" y="61277"/>
                  </a:lnTo>
                  <a:close/>
                </a:path>
                <a:path w="314959" h="388620">
                  <a:moveTo>
                    <a:pt x="314642" y="61277"/>
                  </a:moveTo>
                  <a:lnTo>
                    <a:pt x="301942" y="77152"/>
                  </a:lnTo>
                  <a:lnTo>
                    <a:pt x="280670" y="85407"/>
                  </a:lnTo>
                  <a:lnTo>
                    <a:pt x="280670" y="139065"/>
                  </a:lnTo>
                  <a:lnTo>
                    <a:pt x="276225" y="143192"/>
                  </a:lnTo>
                  <a:lnTo>
                    <a:pt x="314642" y="143192"/>
                  </a:lnTo>
                  <a:lnTo>
                    <a:pt x="314642" y="61277"/>
                  </a:lnTo>
                  <a:close/>
                </a:path>
                <a:path w="314959" h="388620">
                  <a:moveTo>
                    <a:pt x="280670" y="122872"/>
                  </a:moveTo>
                  <a:lnTo>
                    <a:pt x="276225" y="122872"/>
                  </a:lnTo>
                  <a:lnTo>
                    <a:pt x="280670" y="126682"/>
                  </a:lnTo>
                  <a:lnTo>
                    <a:pt x="280670" y="122872"/>
                  </a:lnTo>
                  <a:close/>
                </a:path>
                <a:path w="314959" h="388620">
                  <a:moveTo>
                    <a:pt x="280670" y="85407"/>
                  </a:moveTo>
                  <a:lnTo>
                    <a:pt x="268287" y="90169"/>
                  </a:lnTo>
                  <a:lnTo>
                    <a:pt x="218440" y="99059"/>
                  </a:lnTo>
                  <a:lnTo>
                    <a:pt x="157162" y="102234"/>
                  </a:lnTo>
                  <a:lnTo>
                    <a:pt x="280670" y="102234"/>
                  </a:lnTo>
                  <a:lnTo>
                    <a:pt x="280670" y="85407"/>
                  </a:lnTo>
                  <a:close/>
                </a:path>
                <a:path w="314959" h="388620">
                  <a:moveTo>
                    <a:pt x="157162" y="0"/>
                  </a:moveTo>
                  <a:lnTo>
                    <a:pt x="95885" y="3175"/>
                  </a:lnTo>
                  <a:lnTo>
                    <a:pt x="46037" y="12064"/>
                  </a:lnTo>
                  <a:lnTo>
                    <a:pt x="12382" y="25082"/>
                  </a:lnTo>
                  <a:lnTo>
                    <a:pt x="0" y="40957"/>
                  </a:lnTo>
                  <a:lnTo>
                    <a:pt x="12382" y="56832"/>
                  </a:lnTo>
                  <a:lnTo>
                    <a:pt x="46037" y="69850"/>
                  </a:lnTo>
                  <a:lnTo>
                    <a:pt x="95885" y="78739"/>
                  </a:lnTo>
                  <a:lnTo>
                    <a:pt x="157162" y="81914"/>
                  </a:lnTo>
                  <a:lnTo>
                    <a:pt x="218440" y="78739"/>
                  </a:lnTo>
                  <a:lnTo>
                    <a:pt x="268287" y="69850"/>
                  </a:lnTo>
                  <a:lnTo>
                    <a:pt x="302260" y="56832"/>
                  </a:lnTo>
                  <a:lnTo>
                    <a:pt x="314642" y="40957"/>
                  </a:lnTo>
                  <a:lnTo>
                    <a:pt x="302260" y="25082"/>
                  </a:lnTo>
                  <a:lnTo>
                    <a:pt x="268287" y="12064"/>
                  </a:lnTo>
                  <a:lnTo>
                    <a:pt x="218440" y="3175"/>
                  </a:lnTo>
                  <a:lnTo>
                    <a:pt x="157162" y="0"/>
                  </a:lnTo>
                  <a:close/>
                </a:path>
              </a:pathLst>
            </a:custGeom>
            <a:solidFill>
              <a:srgbClr val="EB79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object 2"/>
          <p:cNvSpPr txBox="1"/>
          <p:nvPr/>
        </p:nvSpPr>
        <p:spPr>
          <a:xfrm>
            <a:off x="11599544" y="472757"/>
            <a:ext cx="419100" cy="42202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045"/>
              </a:lnSpc>
            </a:pPr>
            <a:r>
              <a:rPr sz="3100" spc="155" dirty="0">
                <a:solidFill>
                  <a:srgbClr val="D8D8D8"/>
                </a:solidFill>
                <a:latin typeface="Calibri"/>
                <a:cs typeface="Calibri"/>
              </a:rPr>
              <a:t>ΕΥΑΊΣΘΗΤΑ</a:t>
            </a:r>
            <a:r>
              <a:rPr sz="310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100" spc="185" dirty="0">
                <a:solidFill>
                  <a:srgbClr val="D8D8D8"/>
                </a:solidFill>
                <a:latin typeface="Calibri"/>
                <a:cs typeface="Calibri"/>
              </a:rPr>
              <a:t>ΔΕΔΟΜΈΝΑ</a:t>
            </a:r>
            <a:endParaRPr sz="31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55344" y="772159"/>
            <a:ext cx="6685915" cy="68199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5080">
              <a:lnSpc>
                <a:spcPts val="2530"/>
              </a:lnSpc>
              <a:spcBef>
                <a:spcPts val="275"/>
              </a:spcBef>
            </a:pPr>
            <a:r>
              <a:rPr sz="2200" b="0" spc="240" dirty="0">
                <a:solidFill>
                  <a:srgbClr val="000000"/>
                </a:solidFill>
                <a:latin typeface="Times New Roman"/>
                <a:cs typeface="Times New Roman"/>
              </a:rPr>
              <a:t>Κρυπτογραφία </a:t>
            </a:r>
            <a:r>
              <a:rPr sz="2200" b="0" spc="215" dirty="0">
                <a:solidFill>
                  <a:srgbClr val="000000"/>
                </a:solidFill>
                <a:latin typeface="Times New Roman"/>
                <a:cs typeface="Times New Roman"/>
              </a:rPr>
              <a:t>που </a:t>
            </a:r>
            <a:r>
              <a:rPr sz="2200" b="0" spc="220" dirty="0">
                <a:solidFill>
                  <a:srgbClr val="000000"/>
                </a:solidFill>
                <a:latin typeface="Times New Roman"/>
                <a:cs typeface="Times New Roman"/>
              </a:rPr>
              <a:t>εφαρμόζεται </a:t>
            </a:r>
            <a:r>
              <a:rPr sz="2200" b="0" spc="155" dirty="0">
                <a:solidFill>
                  <a:srgbClr val="000000"/>
                </a:solidFill>
                <a:latin typeface="Times New Roman"/>
                <a:cs typeface="Times New Roman"/>
              </a:rPr>
              <a:t>σε </a:t>
            </a:r>
            <a:r>
              <a:rPr sz="2200" b="0" spc="215" dirty="0">
                <a:solidFill>
                  <a:srgbClr val="000000"/>
                </a:solidFill>
                <a:latin typeface="Times New Roman"/>
                <a:cs typeface="Times New Roman"/>
              </a:rPr>
              <a:t>δεδομένα </a:t>
            </a:r>
            <a:r>
              <a:rPr sz="2200" b="0" spc="180" dirty="0">
                <a:solidFill>
                  <a:srgbClr val="000000"/>
                </a:solidFill>
                <a:latin typeface="Times New Roman"/>
                <a:cs typeface="Times New Roman"/>
              </a:rPr>
              <a:t>σε </a:t>
            </a:r>
            <a:r>
              <a:rPr sz="2200" b="0" spc="-5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204" dirty="0">
                <a:solidFill>
                  <a:srgbClr val="000000"/>
                </a:solidFill>
                <a:latin typeface="Times New Roman"/>
                <a:cs typeface="Times New Roman"/>
              </a:rPr>
              <a:t>κατάσταση</a:t>
            </a:r>
            <a:r>
              <a:rPr sz="2200" b="0" spc="1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90" dirty="0">
                <a:solidFill>
                  <a:srgbClr val="000000"/>
                </a:solidFill>
                <a:latin typeface="Times New Roman"/>
                <a:cs typeface="Times New Roman"/>
              </a:rPr>
              <a:t>ηρεμίας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2150" y="1896109"/>
            <a:ext cx="6656070" cy="129857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04139" marR="5080" indent="-91440">
              <a:lnSpc>
                <a:spcPct val="101699"/>
              </a:lnSpc>
              <a:spcBef>
                <a:spcPts val="65"/>
              </a:spcBef>
              <a:buClr>
                <a:srgbClr val="FFB800"/>
              </a:buClr>
              <a:buSzPct val="150000"/>
              <a:buFont typeface="Arial"/>
              <a:buChar char="•"/>
              <a:tabLst>
                <a:tab pos="202565" algn="l"/>
              </a:tabLst>
            </a:pPr>
            <a:r>
              <a:rPr sz="1600" spc="170" dirty="0">
                <a:latin typeface="Calibri"/>
                <a:cs typeface="Calibri"/>
              </a:rPr>
              <a:t>Τα </a:t>
            </a:r>
            <a:r>
              <a:rPr sz="1600" spc="140" dirty="0">
                <a:latin typeface="Calibri"/>
                <a:cs typeface="Calibri"/>
              </a:rPr>
              <a:t>λειτουργικά </a:t>
            </a:r>
            <a:r>
              <a:rPr sz="1600" spc="160" dirty="0">
                <a:latin typeface="Calibri"/>
                <a:cs typeface="Calibri"/>
              </a:rPr>
              <a:t>συστήματα </a:t>
            </a:r>
            <a:r>
              <a:rPr sz="1600" spc="165" dirty="0">
                <a:latin typeface="Calibri"/>
                <a:cs typeface="Calibri"/>
              </a:rPr>
              <a:t>συνήθως </a:t>
            </a:r>
            <a:r>
              <a:rPr sz="1600" spc="150" dirty="0">
                <a:latin typeface="Calibri"/>
                <a:cs typeface="Calibri"/>
              </a:rPr>
              <a:t>υποστηρίζουν </a:t>
            </a:r>
            <a:r>
              <a:rPr sz="1600" spc="155" dirty="0">
                <a:latin typeface="Calibri"/>
                <a:cs typeface="Calibri"/>
              </a:rPr>
              <a:t> </a:t>
            </a:r>
            <a:r>
              <a:rPr sz="1600" spc="150" dirty="0">
                <a:latin typeface="Calibri"/>
                <a:cs typeface="Calibri"/>
              </a:rPr>
              <a:t>κρυπτογραφικές </a:t>
            </a:r>
            <a:r>
              <a:rPr sz="1600" spc="160" dirty="0">
                <a:latin typeface="Calibri"/>
                <a:cs typeface="Calibri"/>
              </a:rPr>
              <a:t>εφαρμογές </a:t>
            </a:r>
            <a:r>
              <a:rPr sz="1600" spc="135" dirty="0">
                <a:latin typeface="Calibri"/>
                <a:cs typeface="Calibri"/>
              </a:rPr>
              <a:t>για </a:t>
            </a:r>
            <a:r>
              <a:rPr sz="1600" spc="145" dirty="0">
                <a:latin typeface="Calibri"/>
                <a:cs typeface="Calibri"/>
              </a:rPr>
              <a:t>την </a:t>
            </a:r>
            <a:r>
              <a:rPr sz="1600" spc="150" dirty="0">
                <a:latin typeface="Calibri"/>
                <a:cs typeface="Calibri"/>
              </a:rPr>
              <a:t> </a:t>
            </a:r>
            <a:r>
              <a:rPr sz="1600" spc="160" dirty="0">
                <a:latin typeface="Calibri"/>
                <a:cs typeface="Calibri"/>
              </a:rPr>
              <a:t>κρυπτογράφηση/αποκρυπτογράφηση</a:t>
            </a:r>
            <a:r>
              <a:rPr sz="1600" spc="110" dirty="0">
                <a:latin typeface="Calibri"/>
                <a:cs typeface="Calibri"/>
              </a:rPr>
              <a:t> </a:t>
            </a:r>
            <a:r>
              <a:rPr sz="1600" spc="155" dirty="0">
                <a:latin typeface="Calibri"/>
                <a:cs typeface="Calibri"/>
              </a:rPr>
              <a:t>ευαίσθητων</a:t>
            </a:r>
            <a:r>
              <a:rPr sz="1600" spc="100" dirty="0">
                <a:latin typeface="Calibri"/>
                <a:cs typeface="Calibri"/>
              </a:rPr>
              <a:t> </a:t>
            </a:r>
            <a:r>
              <a:rPr sz="1600" spc="160" dirty="0">
                <a:latin typeface="Calibri"/>
                <a:cs typeface="Calibri"/>
              </a:rPr>
              <a:t>δεδομένων</a:t>
            </a:r>
            <a:r>
              <a:rPr sz="1600" spc="100" dirty="0">
                <a:latin typeface="Calibri"/>
                <a:cs typeface="Calibri"/>
              </a:rPr>
              <a:t> </a:t>
            </a:r>
            <a:r>
              <a:rPr sz="1600" spc="155" dirty="0">
                <a:latin typeface="Calibri"/>
                <a:cs typeface="Calibri"/>
              </a:rPr>
              <a:t>σε </a:t>
            </a:r>
            <a:r>
              <a:rPr sz="1600" spc="-345" dirty="0">
                <a:latin typeface="Calibri"/>
                <a:cs typeface="Calibri"/>
              </a:rPr>
              <a:t> </a:t>
            </a:r>
            <a:r>
              <a:rPr sz="1600" spc="160" dirty="0">
                <a:latin typeface="Calibri"/>
                <a:cs typeface="Calibri"/>
              </a:rPr>
              <a:t>σκληρό</a:t>
            </a:r>
            <a:r>
              <a:rPr sz="1600" spc="65" dirty="0">
                <a:latin typeface="Calibri"/>
                <a:cs typeface="Calibri"/>
              </a:rPr>
              <a:t> </a:t>
            </a:r>
            <a:r>
              <a:rPr sz="1600" spc="145" dirty="0">
                <a:latin typeface="Calibri"/>
                <a:cs typeface="Calibri"/>
              </a:rPr>
              <a:t>δίσκο</a:t>
            </a:r>
            <a:r>
              <a:rPr sz="1600" spc="70" dirty="0">
                <a:latin typeface="Calibri"/>
                <a:cs typeface="Calibri"/>
              </a:rPr>
              <a:t> </a:t>
            </a:r>
            <a:r>
              <a:rPr sz="1600" spc="135" dirty="0">
                <a:latin typeface="Calibri"/>
                <a:cs typeface="Calibri"/>
              </a:rPr>
              <a:t>και</a:t>
            </a:r>
            <a:r>
              <a:rPr sz="1600" spc="70" dirty="0">
                <a:latin typeface="Calibri"/>
                <a:cs typeface="Calibri"/>
              </a:rPr>
              <a:t> </a:t>
            </a:r>
            <a:r>
              <a:rPr sz="1600" spc="165" dirty="0">
                <a:latin typeface="Calibri"/>
                <a:cs typeface="Calibri"/>
              </a:rPr>
              <a:t>απομακρυσμένο</a:t>
            </a:r>
            <a:r>
              <a:rPr sz="1600" spc="75" dirty="0">
                <a:latin typeface="Calibri"/>
                <a:cs typeface="Calibri"/>
              </a:rPr>
              <a:t> </a:t>
            </a:r>
            <a:r>
              <a:rPr sz="1600" spc="130" dirty="0">
                <a:latin typeface="Calibri"/>
                <a:cs typeface="Calibri"/>
              </a:rPr>
              <a:t>δίσκο.</a:t>
            </a:r>
            <a:endParaRPr sz="1600">
              <a:latin typeface="Calibri"/>
              <a:cs typeface="Calibri"/>
            </a:endParaRPr>
          </a:p>
          <a:p>
            <a:pPr marL="579120" lvl="1" indent="-182245">
              <a:lnSpc>
                <a:spcPct val="100000"/>
              </a:lnSpc>
              <a:spcBef>
                <a:spcPts val="484"/>
              </a:spcBef>
              <a:buSzPct val="128571"/>
              <a:buFont typeface="Arial"/>
              <a:buChar char="•"/>
              <a:tabLst>
                <a:tab pos="579120" algn="l"/>
              </a:tabLst>
            </a:pPr>
            <a:r>
              <a:rPr sz="1400" spc="110" dirty="0">
                <a:latin typeface="Calibri"/>
                <a:cs typeface="Calibri"/>
              </a:rPr>
              <a:t>Windows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10/11: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b="1" spc="80" dirty="0">
                <a:latin typeface="Calibri"/>
                <a:cs typeface="Calibri"/>
              </a:rPr>
              <a:t>Bitlocker</a:t>
            </a:r>
            <a:r>
              <a:rPr sz="1400" b="1" spc="45" dirty="0">
                <a:latin typeface="Calibri"/>
                <a:cs typeface="Calibri"/>
              </a:rPr>
              <a:t> </a:t>
            </a:r>
            <a:r>
              <a:rPr sz="1400" b="1" spc="105" dirty="0">
                <a:latin typeface="Calibri"/>
                <a:cs typeface="Calibri"/>
              </a:rPr>
              <a:t>(από</a:t>
            </a:r>
            <a:r>
              <a:rPr sz="1400" b="1" spc="4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προεπιλογή)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203690" y="654050"/>
            <a:ext cx="731520" cy="393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0510" marR="5080" indent="-258445">
              <a:lnSpc>
                <a:spcPct val="127200"/>
              </a:lnSpc>
              <a:spcBef>
                <a:spcPts val="100"/>
              </a:spcBef>
            </a:pPr>
            <a:r>
              <a:rPr sz="950" spc="30" dirty="0">
                <a:latin typeface="Calibri"/>
                <a:cs typeface="Calibri"/>
              </a:rPr>
              <a:t>E</a:t>
            </a:r>
            <a:r>
              <a:rPr sz="950" spc="35" dirty="0">
                <a:latin typeface="Calibri"/>
                <a:cs typeface="Calibri"/>
              </a:rPr>
              <a:t>p</a:t>
            </a:r>
            <a:r>
              <a:rPr sz="950" spc="5" dirty="0">
                <a:latin typeface="Calibri"/>
                <a:cs typeface="Calibri"/>
              </a:rPr>
              <a:t>l</a:t>
            </a:r>
            <a:r>
              <a:rPr sz="950" spc="10" dirty="0">
                <a:latin typeface="Calibri"/>
                <a:cs typeface="Calibri"/>
              </a:rPr>
              <a:t>l</a:t>
            </a:r>
            <a:r>
              <a:rPr sz="950" spc="30" dirty="0">
                <a:latin typeface="Calibri"/>
                <a:cs typeface="Calibri"/>
              </a:rPr>
              <a:t>4</a:t>
            </a:r>
            <a:r>
              <a:rPr sz="950" spc="25" dirty="0">
                <a:latin typeface="Calibri"/>
                <a:cs typeface="Calibri"/>
              </a:rPr>
              <a:t>c</a:t>
            </a:r>
            <a:r>
              <a:rPr sz="950" spc="30" dirty="0">
                <a:latin typeface="Calibri"/>
                <a:cs typeface="Calibri"/>
              </a:rPr>
              <a:t>+</a:t>
            </a:r>
            <a:r>
              <a:rPr sz="950" spc="65" dirty="0">
                <a:latin typeface="Calibri"/>
                <a:cs typeface="Calibri"/>
              </a:rPr>
              <a:t>MM</a:t>
            </a:r>
            <a:r>
              <a:rPr sz="950" spc="30" dirty="0">
                <a:latin typeface="Calibri"/>
                <a:cs typeface="Calibri"/>
              </a:rPr>
              <a:t>E</a:t>
            </a:r>
            <a:r>
              <a:rPr sz="950" spc="25" dirty="0">
                <a:latin typeface="Calibri"/>
                <a:cs typeface="Calibri"/>
              </a:rPr>
              <a:t>!  </a:t>
            </a:r>
            <a:r>
              <a:rPr sz="950" spc="85" dirty="0">
                <a:latin typeface="Calibri"/>
                <a:cs typeface="Calibri"/>
              </a:rPr>
              <a:t>#@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47480" y="2225675"/>
            <a:ext cx="996315" cy="458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975" marR="5080" indent="-41275" algn="just">
              <a:lnSpc>
                <a:spcPct val="100000"/>
              </a:lnSpc>
              <a:spcBef>
                <a:spcPts val="100"/>
              </a:spcBef>
            </a:pPr>
            <a:r>
              <a:rPr sz="950" spc="70" dirty="0">
                <a:latin typeface="Calibri"/>
                <a:cs typeface="Calibri"/>
              </a:rPr>
              <a:t>Κρυπτογράφηση </a:t>
            </a:r>
            <a:r>
              <a:rPr sz="950" spc="-204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α</a:t>
            </a:r>
            <a:r>
              <a:rPr sz="950" spc="65" dirty="0">
                <a:latin typeface="Calibri"/>
                <a:cs typeface="Calibri"/>
              </a:rPr>
              <a:t>πο</a:t>
            </a:r>
            <a:r>
              <a:rPr sz="950" spc="55" dirty="0">
                <a:latin typeface="Calibri"/>
                <a:cs typeface="Calibri"/>
              </a:rPr>
              <a:t>κρ</a:t>
            </a:r>
            <a:r>
              <a:rPr sz="950" spc="65" dirty="0">
                <a:latin typeface="Calibri"/>
                <a:cs typeface="Calibri"/>
              </a:rPr>
              <a:t>υ</a:t>
            </a:r>
            <a:r>
              <a:rPr sz="950" spc="70" dirty="0">
                <a:latin typeface="Calibri"/>
                <a:cs typeface="Calibri"/>
              </a:rPr>
              <a:t>π</a:t>
            </a:r>
            <a:r>
              <a:rPr sz="950" spc="45" dirty="0">
                <a:latin typeface="Calibri"/>
                <a:cs typeface="Calibri"/>
              </a:rPr>
              <a:t>τ</a:t>
            </a:r>
            <a:r>
              <a:rPr sz="950" spc="60" dirty="0">
                <a:latin typeface="Calibri"/>
                <a:cs typeface="Calibri"/>
              </a:rPr>
              <a:t>ο</a:t>
            </a:r>
            <a:r>
              <a:rPr sz="950" spc="50" dirty="0">
                <a:latin typeface="Calibri"/>
                <a:cs typeface="Calibri"/>
              </a:rPr>
              <a:t>γ</a:t>
            </a:r>
            <a:r>
              <a:rPr sz="950" spc="55" dirty="0">
                <a:latin typeface="Calibri"/>
                <a:cs typeface="Calibri"/>
              </a:rPr>
              <a:t>ρ</a:t>
            </a:r>
            <a:r>
              <a:rPr sz="950" spc="70" dirty="0">
                <a:latin typeface="Calibri"/>
                <a:cs typeface="Calibri"/>
              </a:rPr>
              <a:t>ά</a:t>
            </a:r>
            <a:r>
              <a:rPr sz="950" spc="50" dirty="0">
                <a:latin typeface="Calibri"/>
                <a:cs typeface="Calibri"/>
              </a:rPr>
              <a:t>φ  </a:t>
            </a:r>
            <a:r>
              <a:rPr sz="950" spc="65" dirty="0">
                <a:latin typeface="Calibri"/>
                <a:cs typeface="Calibri"/>
              </a:rPr>
              <a:t>ηση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149205" y="1996122"/>
            <a:ext cx="1541145" cy="711835"/>
          </a:xfrm>
          <a:custGeom>
            <a:avLst/>
            <a:gdLst/>
            <a:ahLst/>
            <a:cxnLst/>
            <a:rect l="l" t="t" r="r" b="b"/>
            <a:pathLst>
              <a:path w="1541145" h="711835">
                <a:moveTo>
                  <a:pt x="1541145" y="0"/>
                </a:moveTo>
                <a:lnTo>
                  <a:pt x="0" y="0"/>
                </a:lnTo>
                <a:lnTo>
                  <a:pt x="0" y="711835"/>
                </a:lnTo>
                <a:lnTo>
                  <a:pt x="1541145" y="711835"/>
                </a:lnTo>
                <a:lnTo>
                  <a:pt x="15411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0149205" y="1996122"/>
            <a:ext cx="1541145" cy="711835"/>
          </a:xfrm>
          <a:prstGeom prst="rect">
            <a:avLst/>
          </a:prstGeom>
          <a:ln w="15875">
            <a:solidFill>
              <a:srgbClr val="BA8700"/>
            </a:solidFill>
          </a:ln>
        </p:spPr>
        <p:txBody>
          <a:bodyPr vert="horz" wrap="square" lIns="0" tIns="198755" rIns="0" bIns="0" rtlCol="0">
            <a:spAutoFit/>
          </a:bodyPr>
          <a:lstStyle/>
          <a:p>
            <a:pPr marL="153670">
              <a:lnSpc>
                <a:spcPct val="100000"/>
              </a:lnSpc>
              <a:spcBef>
                <a:spcPts val="1565"/>
              </a:spcBef>
            </a:pPr>
            <a:r>
              <a:rPr lang="el-GR" sz="1600" b="1" spc="-20" dirty="0">
                <a:latin typeface="Calibri"/>
                <a:cs typeface="Calibri"/>
              </a:rPr>
              <a:t>Μονάδα</a:t>
            </a:r>
            <a:r>
              <a:rPr lang="el-GR" sz="1600" b="1" spc="175" dirty="0">
                <a:latin typeface="Calibri"/>
                <a:cs typeface="Calibri"/>
              </a:rPr>
              <a:t> </a:t>
            </a:r>
            <a:r>
              <a:rPr lang="en-US" sz="1600" b="1" spc="-5" dirty="0">
                <a:latin typeface="Courier New"/>
                <a:cs typeface="Courier New"/>
              </a:rPr>
              <a:t>USB</a:t>
            </a:r>
            <a:endParaRPr lang="en-US" sz="1600" dirty="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2150" y="3427729"/>
            <a:ext cx="6324600" cy="2640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9120" indent="-182245">
              <a:lnSpc>
                <a:spcPct val="100000"/>
              </a:lnSpc>
              <a:spcBef>
                <a:spcPts val="100"/>
              </a:spcBef>
              <a:buSzPct val="128571"/>
              <a:buFont typeface="Arial"/>
              <a:buChar char="•"/>
              <a:tabLst>
                <a:tab pos="579120" algn="l"/>
              </a:tabLst>
            </a:pPr>
            <a:r>
              <a:rPr sz="1400" spc="85" dirty="0">
                <a:latin typeface="Calibri"/>
                <a:cs typeface="Calibri"/>
              </a:rPr>
              <a:t>Linux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(λειτουργικό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σύστημα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ανοιχτού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κώδικα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βασισμένο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στο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Unix)</a:t>
            </a:r>
            <a:endParaRPr sz="1400">
              <a:latin typeface="Calibri"/>
              <a:cs typeface="Calibri"/>
            </a:endParaRPr>
          </a:p>
          <a:p>
            <a:pPr marL="578485">
              <a:lnSpc>
                <a:spcPct val="100000"/>
              </a:lnSpc>
              <a:spcBef>
                <a:spcPts val="30"/>
              </a:spcBef>
            </a:pPr>
            <a:r>
              <a:rPr sz="1400" b="1" spc="90" dirty="0">
                <a:latin typeface="Calibri"/>
                <a:cs typeface="Calibri"/>
              </a:rPr>
              <a:t>TrueCrypt</a:t>
            </a:r>
            <a:r>
              <a:rPr sz="1400" b="1" spc="10" dirty="0">
                <a:latin typeface="Calibri"/>
                <a:cs typeface="Calibri"/>
              </a:rPr>
              <a:t> </a:t>
            </a:r>
            <a:r>
              <a:rPr sz="1400" b="1" spc="60" dirty="0">
                <a:latin typeface="Calibri"/>
                <a:cs typeface="Calibri"/>
              </a:rPr>
              <a:t>(</a:t>
            </a:r>
            <a:r>
              <a:rPr sz="1400" spc="60" dirty="0"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  <a:p>
            <a:pPr marL="104139" marR="251460" indent="-91440">
              <a:lnSpc>
                <a:spcPct val="100000"/>
              </a:lnSpc>
              <a:spcBef>
                <a:spcPts val="930"/>
              </a:spcBef>
              <a:buClr>
                <a:srgbClr val="FFB800"/>
              </a:buClr>
              <a:buSzPct val="125000"/>
              <a:buFont typeface="Arial"/>
              <a:buChar char="•"/>
              <a:tabLst>
                <a:tab pos="173355" algn="l"/>
              </a:tabLst>
            </a:pPr>
            <a:r>
              <a:rPr sz="1600" spc="150" dirty="0">
                <a:latin typeface="Calibri"/>
                <a:cs typeface="Calibri"/>
              </a:rPr>
              <a:t>Η</a:t>
            </a:r>
            <a:r>
              <a:rPr sz="1600" spc="50" dirty="0">
                <a:latin typeface="Calibri"/>
                <a:cs typeface="Calibri"/>
              </a:rPr>
              <a:t> </a:t>
            </a:r>
            <a:r>
              <a:rPr sz="1600" spc="114" dirty="0">
                <a:latin typeface="Calibri"/>
                <a:cs typeface="Calibri"/>
              </a:rPr>
              <a:t>προστασία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spc="120" dirty="0">
                <a:latin typeface="Calibri"/>
                <a:cs typeface="Calibri"/>
              </a:rPr>
              <a:t>αυτών</a:t>
            </a:r>
            <a:r>
              <a:rPr sz="1600" spc="55" dirty="0">
                <a:latin typeface="Calibri"/>
                <a:cs typeface="Calibri"/>
              </a:rPr>
              <a:t> </a:t>
            </a:r>
            <a:r>
              <a:rPr sz="1600" spc="120" dirty="0">
                <a:latin typeface="Calibri"/>
                <a:cs typeface="Calibri"/>
              </a:rPr>
              <a:t>των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spc="125" dirty="0">
                <a:latin typeface="Calibri"/>
                <a:cs typeface="Calibri"/>
              </a:rPr>
              <a:t>μονάδων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spc="110" dirty="0">
                <a:latin typeface="Calibri"/>
                <a:cs typeface="Calibri"/>
              </a:rPr>
              <a:t>ακολουθεί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spc="125" dirty="0">
                <a:latin typeface="Calibri"/>
                <a:cs typeface="Calibri"/>
              </a:rPr>
              <a:t>συνήθως</a:t>
            </a:r>
            <a:r>
              <a:rPr sz="1600" spc="50" dirty="0">
                <a:latin typeface="Calibri"/>
                <a:cs typeface="Calibri"/>
              </a:rPr>
              <a:t> </a:t>
            </a:r>
            <a:r>
              <a:rPr sz="1600" spc="100" dirty="0">
                <a:latin typeface="Calibri"/>
                <a:cs typeface="Calibri"/>
              </a:rPr>
              <a:t>κοινές </a:t>
            </a:r>
            <a:r>
              <a:rPr sz="1600" spc="-345" dirty="0">
                <a:latin typeface="Calibri"/>
                <a:cs typeface="Calibri"/>
              </a:rPr>
              <a:t> </a:t>
            </a:r>
            <a:r>
              <a:rPr sz="1600" spc="90" dirty="0">
                <a:latin typeface="Calibri"/>
                <a:cs typeface="Calibri"/>
              </a:rPr>
              <a:t>διαδικασίες:</a:t>
            </a:r>
            <a:endParaRPr sz="1600">
              <a:latin typeface="Calibri"/>
              <a:cs typeface="Calibri"/>
            </a:endParaRPr>
          </a:p>
          <a:p>
            <a:pPr marL="396875" marR="117475" lvl="1" indent="-182880">
              <a:lnSpc>
                <a:spcPct val="100000"/>
              </a:lnSpc>
              <a:spcBef>
                <a:spcPts val="955"/>
              </a:spcBef>
              <a:buSzPct val="128571"/>
              <a:buFont typeface="Arial"/>
              <a:buChar char="•"/>
              <a:tabLst>
                <a:tab pos="396875" algn="l"/>
              </a:tabLst>
            </a:pPr>
            <a:r>
              <a:rPr sz="1400" b="1" spc="130" dirty="0">
                <a:latin typeface="Calibri"/>
                <a:cs typeface="Calibri"/>
              </a:rPr>
              <a:t>Η </a:t>
            </a:r>
            <a:r>
              <a:rPr sz="1400" b="1" spc="100" dirty="0">
                <a:latin typeface="Calibri"/>
                <a:cs typeface="Calibri"/>
              </a:rPr>
              <a:t>προστασία του </a:t>
            </a:r>
            <a:r>
              <a:rPr sz="1400" b="1" spc="105" dirty="0">
                <a:latin typeface="Calibri"/>
                <a:cs typeface="Calibri"/>
              </a:rPr>
              <a:t>προγράμματος οδήγησης </a:t>
            </a:r>
            <a:r>
              <a:rPr sz="1400" b="1" spc="114" dirty="0">
                <a:latin typeface="Calibri"/>
                <a:cs typeface="Calibri"/>
              </a:rPr>
              <a:t>USB </a:t>
            </a:r>
            <a:r>
              <a:rPr sz="1400" spc="90" dirty="0">
                <a:latin typeface="Calibri"/>
                <a:cs typeface="Calibri"/>
              </a:rPr>
              <a:t>βασίζεται </a:t>
            </a:r>
            <a:r>
              <a:rPr sz="1400" spc="100" dirty="0">
                <a:latin typeface="Calibri"/>
                <a:cs typeface="Calibri"/>
              </a:rPr>
              <a:t>σε έναν </a:t>
            </a:r>
            <a:r>
              <a:rPr sz="1400" spc="10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κωδικό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πρόσβασης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για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την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απόκτηση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του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"κλειδιού"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50" dirty="0">
                <a:latin typeface="Calibri"/>
                <a:cs typeface="Calibri"/>
              </a:rPr>
              <a:t>που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απαιτείται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για </a:t>
            </a:r>
            <a:r>
              <a:rPr sz="1400" spc="130" dirty="0">
                <a:latin typeface="Calibri"/>
                <a:cs typeface="Calibri"/>
              </a:rPr>
              <a:t>τη </a:t>
            </a:r>
            <a:r>
              <a:rPr sz="1400" spc="120" dirty="0">
                <a:latin typeface="Calibri"/>
                <a:cs typeface="Calibri"/>
              </a:rPr>
              <a:t>λειτουργικότητα της </a:t>
            </a:r>
            <a:r>
              <a:rPr sz="1400" spc="140" dirty="0">
                <a:latin typeface="Calibri"/>
                <a:cs typeface="Calibri"/>
              </a:rPr>
              <a:t>μονάδας </a:t>
            </a:r>
            <a:r>
              <a:rPr sz="1400" spc="150" dirty="0">
                <a:latin typeface="Calibri"/>
                <a:cs typeface="Calibri"/>
              </a:rPr>
              <a:t>μέσω </a:t>
            </a:r>
            <a:r>
              <a:rPr sz="1400" spc="125" dirty="0">
                <a:latin typeface="Calibri"/>
                <a:cs typeface="Calibri"/>
              </a:rPr>
              <a:t>ενός </a:t>
            </a:r>
            <a:r>
              <a:rPr sz="1400" spc="135" dirty="0">
                <a:latin typeface="Calibri"/>
                <a:cs typeface="Calibri"/>
              </a:rPr>
              <a:t>αλγορίθμου </a:t>
            </a:r>
            <a:r>
              <a:rPr sz="1400" spc="14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κρυπτογράφησης/αποκρυπτογράφησης.</a:t>
            </a:r>
            <a:endParaRPr sz="1400">
              <a:latin typeface="Calibri"/>
              <a:cs typeface="Calibri"/>
            </a:endParaRPr>
          </a:p>
          <a:p>
            <a:pPr marL="396875" marR="5080" lvl="1" indent="-182880">
              <a:lnSpc>
                <a:spcPct val="123200"/>
              </a:lnSpc>
              <a:spcBef>
                <a:spcPts val="620"/>
              </a:spcBef>
              <a:buSzPct val="128571"/>
              <a:buFont typeface="Arial"/>
              <a:buChar char="•"/>
              <a:tabLst>
                <a:tab pos="396240" algn="l"/>
              </a:tabLst>
            </a:pPr>
            <a:r>
              <a:rPr sz="1400" b="1" spc="130" dirty="0">
                <a:latin typeface="Calibri"/>
                <a:cs typeface="Calibri"/>
              </a:rPr>
              <a:t>Η</a:t>
            </a:r>
            <a:r>
              <a:rPr sz="1400" b="1" spc="50" dirty="0">
                <a:latin typeface="Calibri"/>
                <a:cs typeface="Calibri"/>
              </a:rPr>
              <a:t> </a:t>
            </a:r>
            <a:r>
              <a:rPr sz="1400" b="1" spc="100" dirty="0">
                <a:latin typeface="Calibri"/>
                <a:cs typeface="Calibri"/>
              </a:rPr>
              <a:t>προστασία</a:t>
            </a:r>
            <a:r>
              <a:rPr sz="1400" b="1" spc="45" dirty="0">
                <a:latin typeface="Calibri"/>
                <a:cs typeface="Calibri"/>
              </a:rPr>
              <a:t> </a:t>
            </a:r>
            <a:r>
              <a:rPr sz="1400" b="1" spc="100" dirty="0">
                <a:latin typeface="Calibri"/>
                <a:cs typeface="Calibri"/>
              </a:rPr>
              <a:t>του</a:t>
            </a:r>
            <a:r>
              <a:rPr sz="1400" b="1" spc="55" dirty="0">
                <a:latin typeface="Calibri"/>
                <a:cs typeface="Calibri"/>
              </a:rPr>
              <a:t> </a:t>
            </a:r>
            <a:r>
              <a:rPr sz="1400" b="1" spc="105" dirty="0">
                <a:latin typeface="Calibri"/>
                <a:cs typeface="Calibri"/>
              </a:rPr>
              <a:t>σκληρού</a:t>
            </a:r>
            <a:r>
              <a:rPr sz="1400" b="1" spc="50" dirty="0">
                <a:latin typeface="Calibri"/>
                <a:cs typeface="Calibri"/>
              </a:rPr>
              <a:t> </a:t>
            </a:r>
            <a:r>
              <a:rPr sz="1400" b="1" spc="100" dirty="0">
                <a:latin typeface="Calibri"/>
                <a:cs typeface="Calibri"/>
              </a:rPr>
              <a:t>δίσκου</a:t>
            </a:r>
            <a:r>
              <a:rPr sz="1400" b="1" spc="7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μπορεί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να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απαιτεί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Trusted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Platform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Module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TPM)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1.2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(ή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πρόγραμμα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οδήγησης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USBγια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κλειδιού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665591" y="4910772"/>
            <a:ext cx="658495" cy="9284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975" marR="5080" indent="-41275">
              <a:lnSpc>
                <a:spcPct val="100000"/>
              </a:lnSpc>
              <a:spcBef>
                <a:spcPts val="100"/>
              </a:spcBef>
            </a:pPr>
            <a:r>
              <a:rPr sz="950" spc="70" dirty="0" err="1">
                <a:latin typeface="Calibri"/>
                <a:cs typeface="Calibri"/>
              </a:rPr>
              <a:t>Κρυ</a:t>
            </a:r>
            <a:r>
              <a:rPr sz="950" spc="80" dirty="0">
                <a:latin typeface="Calibri"/>
                <a:cs typeface="Calibri"/>
              </a:rPr>
              <a:t>π</a:t>
            </a:r>
            <a:r>
              <a:rPr sz="950" spc="60" dirty="0">
                <a:latin typeface="Calibri"/>
                <a:cs typeface="Calibri"/>
              </a:rPr>
              <a:t>τογ</a:t>
            </a:r>
            <a:r>
              <a:rPr sz="950" spc="65" dirty="0">
                <a:latin typeface="Calibri"/>
                <a:cs typeface="Calibri"/>
              </a:rPr>
              <a:t>ρ</a:t>
            </a:r>
            <a:r>
              <a:rPr sz="950" spc="45" dirty="0">
                <a:latin typeface="Calibri"/>
                <a:cs typeface="Calibri"/>
              </a:rPr>
              <a:t>ά  </a:t>
            </a:r>
            <a:r>
              <a:rPr sz="950" spc="75" dirty="0">
                <a:latin typeface="Calibri"/>
                <a:cs typeface="Calibri"/>
              </a:rPr>
              <a:t>φηση</a:t>
            </a:r>
            <a:endParaRPr lang="en-US" sz="950" spc="75" dirty="0">
              <a:latin typeface="Calibri"/>
              <a:cs typeface="Calibri"/>
            </a:endParaRPr>
          </a:p>
          <a:p>
            <a:pPr marL="53975" marR="5080" indent="-41275">
              <a:lnSpc>
                <a:spcPct val="100000"/>
              </a:lnSpc>
              <a:spcBef>
                <a:spcPts val="100"/>
              </a:spcBef>
            </a:pPr>
            <a:endParaRPr lang="en-US" sz="950" spc="75" dirty="0">
              <a:latin typeface="Calibri"/>
              <a:cs typeface="Calibri"/>
            </a:endParaRPr>
          </a:p>
          <a:p>
            <a:pPr marL="53975" marR="5080" indent="-41275">
              <a:lnSpc>
                <a:spcPct val="100000"/>
              </a:lnSpc>
              <a:spcBef>
                <a:spcPts val="100"/>
              </a:spcBef>
            </a:pPr>
            <a:endParaRPr lang="en-US" sz="950" spc="75" dirty="0">
              <a:latin typeface="Calibri"/>
              <a:cs typeface="Calibri"/>
            </a:endParaRPr>
          </a:p>
          <a:p>
            <a:pPr marL="53975" marR="5080" indent="-41275">
              <a:lnSpc>
                <a:spcPct val="100000"/>
              </a:lnSpc>
              <a:spcBef>
                <a:spcPts val="100"/>
              </a:spcBef>
            </a:pPr>
            <a:r>
              <a:rPr sz="950" spc="75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αποκρυπτ </a:t>
            </a:r>
            <a:r>
              <a:rPr sz="950" spc="-20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ο</a:t>
            </a:r>
            <a:r>
              <a:rPr sz="950" spc="50" dirty="0">
                <a:latin typeface="Calibri"/>
                <a:cs typeface="Calibri"/>
              </a:rPr>
              <a:t>γ</a:t>
            </a:r>
            <a:r>
              <a:rPr sz="950" spc="55" dirty="0">
                <a:latin typeface="Calibri"/>
                <a:cs typeface="Calibri"/>
              </a:rPr>
              <a:t>ρ</a:t>
            </a:r>
            <a:r>
              <a:rPr sz="950" spc="70" dirty="0">
                <a:latin typeface="Calibri"/>
                <a:cs typeface="Calibri"/>
              </a:rPr>
              <a:t>ά</a:t>
            </a:r>
            <a:r>
              <a:rPr sz="950" spc="80" dirty="0">
                <a:latin typeface="Calibri"/>
                <a:cs typeface="Calibri"/>
              </a:rPr>
              <a:t>φ</a:t>
            </a:r>
            <a:r>
              <a:rPr sz="950" spc="65" dirty="0">
                <a:latin typeface="Calibri"/>
                <a:cs typeface="Calibri"/>
              </a:rPr>
              <a:t>ησ</a:t>
            </a:r>
            <a:r>
              <a:rPr sz="950" spc="75" dirty="0">
                <a:latin typeface="Calibri"/>
                <a:cs typeface="Calibri"/>
              </a:rPr>
              <a:t>η</a:t>
            </a:r>
            <a:endParaRPr sz="95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810942" y="4910772"/>
            <a:ext cx="785495" cy="386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58115">
              <a:lnSpc>
                <a:spcPct val="107600"/>
              </a:lnSpc>
              <a:spcBef>
                <a:spcPts val="100"/>
              </a:spcBef>
            </a:pPr>
            <a:r>
              <a:rPr sz="1100" b="1" spc="-15" dirty="0">
                <a:latin typeface="Calibri"/>
                <a:cs typeface="Calibri"/>
              </a:rPr>
              <a:t>Δια</a:t>
            </a:r>
            <a:r>
              <a:rPr sz="1100" b="1" spc="-10" dirty="0">
                <a:latin typeface="Calibri"/>
                <a:cs typeface="Calibri"/>
              </a:rPr>
              <a:t>μ</a:t>
            </a:r>
            <a:r>
              <a:rPr sz="1100" b="1" spc="-15" dirty="0">
                <a:latin typeface="Calibri"/>
                <a:cs typeface="Calibri"/>
              </a:rPr>
              <a:t>έ</a:t>
            </a:r>
            <a:r>
              <a:rPr sz="1100" b="1" spc="-10" dirty="0">
                <a:latin typeface="Calibri"/>
                <a:cs typeface="Calibri"/>
              </a:rPr>
              <a:t>ρ</a:t>
            </a:r>
            <a:r>
              <a:rPr sz="1100" b="1" spc="-15" dirty="0">
                <a:latin typeface="Calibri"/>
                <a:cs typeface="Calibri"/>
              </a:rPr>
              <a:t>ι</a:t>
            </a:r>
            <a:r>
              <a:rPr sz="1100" b="1" spc="-10" dirty="0">
                <a:latin typeface="Calibri"/>
                <a:cs typeface="Calibri"/>
              </a:rPr>
              <a:t>σ</a:t>
            </a:r>
            <a:r>
              <a:rPr sz="1100" b="1" dirty="0">
                <a:latin typeface="Calibri"/>
                <a:cs typeface="Calibri"/>
              </a:rPr>
              <a:t>η  </a:t>
            </a:r>
            <a:r>
              <a:rPr sz="1100" b="1" spc="-15" dirty="0">
                <a:latin typeface="Calibri"/>
                <a:cs typeface="Calibri"/>
              </a:rPr>
              <a:t>συστήματος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329544" y="2437446"/>
            <a:ext cx="121729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55" dirty="0">
                <a:latin typeface="Calibri"/>
                <a:cs typeface="Calibri"/>
              </a:rPr>
              <a:t>AES-128</a:t>
            </a:r>
            <a:r>
              <a:rPr sz="1250" spc="-25" dirty="0">
                <a:latin typeface="Calibri"/>
                <a:cs typeface="Calibri"/>
              </a:rPr>
              <a:t> </a:t>
            </a:r>
            <a:r>
              <a:rPr sz="1250" spc="35" dirty="0">
                <a:latin typeface="Calibri"/>
                <a:cs typeface="Calibri"/>
              </a:rPr>
              <a:t>AES-256</a:t>
            </a:r>
            <a:endParaRPr sz="125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76325" y="6256020"/>
            <a:ext cx="4523105" cy="45593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70"/>
              </a:spcBef>
            </a:pPr>
            <a:r>
              <a:rPr sz="1400" spc="105" dirty="0">
                <a:latin typeface="Calibri"/>
                <a:cs typeface="Calibri"/>
              </a:rPr>
              <a:t>υπεύθυνος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για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την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προστασία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του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διαμερίσματος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του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δίσκου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537065" y="6293802"/>
            <a:ext cx="121729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55" dirty="0">
                <a:latin typeface="Calibri"/>
                <a:cs typeface="Calibri"/>
              </a:rPr>
              <a:t>AES-128</a:t>
            </a:r>
            <a:r>
              <a:rPr sz="1250" spc="-25" dirty="0">
                <a:latin typeface="Calibri"/>
                <a:cs typeface="Calibri"/>
              </a:rPr>
              <a:t> </a:t>
            </a:r>
            <a:r>
              <a:rPr sz="1250" spc="35" dirty="0">
                <a:latin typeface="Calibri"/>
                <a:cs typeface="Calibri"/>
              </a:rPr>
              <a:t>AES-256</a:t>
            </a:r>
            <a:endParaRPr sz="125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0669269" y="4852670"/>
            <a:ext cx="1362075" cy="188595"/>
            <a:chOff x="10669269" y="4852670"/>
            <a:chExt cx="1362075" cy="188595"/>
          </a:xfrm>
        </p:grpSpPr>
        <p:sp>
          <p:nvSpPr>
            <p:cNvPr id="16" name="object 16"/>
            <p:cNvSpPr/>
            <p:nvPr/>
          </p:nvSpPr>
          <p:spPr>
            <a:xfrm>
              <a:off x="10677207" y="4860607"/>
              <a:ext cx="1346200" cy="172720"/>
            </a:xfrm>
            <a:custGeom>
              <a:avLst/>
              <a:gdLst/>
              <a:ahLst/>
              <a:cxnLst/>
              <a:rect l="l" t="t" r="r" b="b"/>
              <a:pathLst>
                <a:path w="1346200" h="172720">
                  <a:moveTo>
                    <a:pt x="1346200" y="0"/>
                  </a:moveTo>
                  <a:lnTo>
                    <a:pt x="0" y="0"/>
                  </a:lnTo>
                  <a:lnTo>
                    <a:pt x="0" y="172719"/>
                  </a:lnTo>
                  <a:lnTo>
                    <a:pt x="1346200" y="172719"/>
                  </a:lnTo>
                  <a:lnTo>
                    <a:pt x="1346200" y="0"/>
                  </a:lnTo>
                  <a:close/>
                </a:path>
              </a:pathLst>
            </a:custGeom>
            <a:solidFill>
              <a:srgbClr val="DF2D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677207" y="4860607"/>
              <a:ext cx="1346200" cy="172720"/>
            </a:xfrm>
            <a:custGeom>
              <a:avLst/>
              <a:gdLst/>
              <a:ahLst/>
              <a:cxnLst/>
              <a:rect l="l" t="t" r="r" b="b"/>
              <a:pathLst>
                <a:path w="1346200" h="172720">
                  <a:moveTo>
                    <a:pt x="0" y="0"/>
                  </a:moveTo>
                  <a:lnTo>
                    <a:pt x="1346200" y="0"/>
                  </a:lnTo>
                  <a:lnTo>
                    <a:pt x="1346200" y="172719"/>
                  </a:lnTo>
                  <a:lnTo>
                    <a:pt x="0" y="172719"/>
                  </a:lnTo>
                  <a:lnTo>
                    <a:pt x="0" y="0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1058525" y="4847907"/>
            <a:ext cx="893444" cy="31305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045"/>
              </a:lnSpc>
            </a:pPr>
            <a:r>
              <a:rPr sz="3100" dirty="0">
                <a:solidFill>
                  <a:srgbClr val="D8D8D8"/>
                </a:solidFill>
                <a:latin typeface="Calibri"/>
                <a:cs typeface="Calibri"/>
              </a:rPr>
              <a:t>O</a:t>
            </a:r>
            <a:endParaRPr sz="3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3100" dirty="0">
                <a:solidFill>
                  <a:srgbClr val="D8D8D8"/>
                </a:solidFill>
                <a:latin typeface="Calibri"/>
                <a:cs typeface="Calibri"/>
              </a:rPr>
              <a:t>T</a:t>
            </a:r>
            <a:endParaRPr sz="31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677207" y="5497829"/>
            <a:ext cx="1346200" cy="704215"/>
          </a:xfrm>
          <a:prstGeom prst="rect">
            <a:avLst/>
          </a:prstGeom>
          <a:ln w="15875">
            <a:solidFill>
              <a:srgbClr val="BA8700"/>
            </a:solidFill>
          </a:ln>
        </p:spPr>
        <p:txBody>
          <a:bodyPr vert="horz" wrap="square" lIns="0" tIns="121285" rIns="0" bIns="0" rtlCol="0">
            <a:spAutoFit/>
          </a:bodyPr>
          <a:lstStyle/>
          <a:p>
            <a:pPr marL="186055" marR="272415" indent="106680">
              <a:lnSpc>
                <a:spcPct val="107600"/>
              </a:lnSpc>
              <a:spcBef>
                <a:spcPts val="955"/>
              </a:spcBef>
            </a:pPr>
            <a:r>
              <a:rPr sz="1100" b="1" spc="-15" dirty="0">
                <a:latin typeface="Calibri"/>
                <a:cs typeface="Calibri"/>
              </a:rPr>
              <a:t>Διαμέριση </a:t>
            </a:r>
            <a:r>
              <a:rPr sz="1100" b="1" spc="-10" dirty="0">
                <a:latin typeface="Calibri"/>
                <a:cs typeface="Calibri"/>
              </a:rPr>
              <a:t> των</a:t>
            </a:r>
            <a:r>
              <a:rPr sz="1100" b="1" spc="85" dirty="0">
                <a:latin typeface="Calibri"/>
                <a:cs typeface="Calibri"/>
              </a:rPr>
              <a:t> </a:t>
            </a:r>
            <a:r>
              <a:rPr sz="1100" b="1" spc="-15" dirty="0">
                <a:latin typeface="Courier New"/>
                <a:cs typeface="Courier New"/>
              </a:rPr>
              <a:t>Windows</a:t>
            </a:r>
            <a:endParaRPr sz="110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2660" cy="6879590"/>
            <a:chOff x="0" y="0"/>
            <a:chExt cx="6042660" cy="6879590"/>
          </a:xfrm>
        </p:grpSpPr>
        <p:sp>
          <p:nvSpPr>
            <p:cNvPr id="4" name="object 4"/>
            <p:cNvSpPr/>
            <p:nvPr/>
          </p:nvSpPr>
          <p:spPr>
            <a:xfrm>
              <a:off x="4495800" y="5113019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364" cy="6858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33700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39" h="6857365">
                  <a:moveTo>
                    <a:pt x="1818322" y="0"/>
                  </a:moveTo>
                  <a:lnTo>
                    <a:pt x="0" y="6857365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497579" y="18097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055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235"/>
                  </a:lnTo>
                  <a:lnTo>
                    <a:pt x="0" y="6835457"/>
                  </a:lnTo>
                  <a:lnTo>
                    <a:pt x="6667" y="6836092"/>
                  </a:lnTo>
                  <a:lnTo>
                    <a:pt x="20955" y="6836727"/>
                  </a:lnTo>
                  <a:lnTo>
                    <a:pt x="26670" y="6836727"/>
                  </a:lnTo>
                  <a:lnTo>
                    <a:pt x="843365" y="3664267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3940"/>
                  </a:lnTo>
                  <a:lnTo>
                    <a:pt x="1322705" y="2307272"/>
                  </a:lnTo>
                  <a:lnTo>
                    <a:pt x="1417637" y="2307272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>
                  <a:moveTo>
                    <a:pt x="1417637" y="2307272"/>
                  </a:moveTo>
                  <a:lnTo>
                    <a:pt x="1322705" y="2307272"/>
                  </a:lnTo>
                  <a:lnTo>
                    <a:pt x="1366837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180"/>
                  </a:lnTo>
                  <a:lnTo>
                    <a:pt x="1477962" y="2506345"/>
                  </a:lnTo>
                  <a:lnTo>
                    <a:pt x="1220152" y="3457575"/>
                  </a:lnTo>
                  <a:lnTo>
                    <a:pt x="1214120" y="3492817"/>
                  </a:lnTo>
                  <a:lnTo>
                    <a:pt x="1215072" y="3525837"/>
                  </a:lnTo>
                  <a:lnTo>
                    <a:pt x="1215072" y="3528377"/>
                  </a:lnTo>
                  <a:lnTo>
                    <a:pt x="1223010" y="3562985"/>
                  </a:lnTo>
                  <a:lnTo>
                    <a:pt x="1258570" y="3626167"/>
                  </a:lnTo>
                  <a:lnTo>
                    <a:pt x="1314767" y="3669665"/>
                  </a:lnTo>
                  <a:lnTo>
                    <a:pt x="1397635" y="3688715"/>
                  </a:lnTo>
                  <a:lnTo>
                    <a:pt x="1444625" y="3682365"/>
                  </a:lnTo>
                  <a:lnTo>
                    <a:pt x="1487805" y="3664267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6965"/>
                  </a:lnTo>
                  <a:lnTo>
                    <a:pt x="1299210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040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630"/>
                  </a:lnTo>
                  <a:lnTo>
                    <a:pt x="1455737" y="2336482"/>
                  </a:lnTo>
                  <a:lnTo>
                    <a:pt x="1418272" y="2307590"/>
                  </a:lnTo>
                  <a:lnTo>
                    <a:pt x="1417637" y="2307272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0580"/>
                  </a:lnTo>
                  <a:lnTo>
                    <a:pt x="1547495" y="3545840"/>
                  </a:lnTo>
                  <a:lnTo>
                    <a:pt x="1526540" y="3591560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010"/>
                  </a:lnTo>
                  <a:lnTo>
                    <a:pt x="1554162" y="3598545"/>
                  </a:lnTo>
                  <a:lnTo>
                    <a:pt x="1572895" y="3553460"/>
                  </a:lnTo>
                  <a:lnTo>
                    <a:pt x="1964690" y="2108200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449695" y="430529"/>
            <a:ext cx="4871085" cy="115506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2920"/>
              </a:lnSpc>
              <a:spcBef>
                <a:spcPts val="310"/>
              </a:spcBef>
            </a:pPr>
            <a:r>
              <a:rPr sz="2550" b="0" spc="200" dirty="0">
                <a:solidFill>
                  <a:srgbClr val="FFFFFF"/>
                </a:solidFill>
                <a:latin typeface="Calibri"/>
                <a:cs typeface="Calibri"/>
              </a:rPr>
              <a:t>Θέμα</a:t>
            </a:r>
            <a:r>
              <a:rPr sz="2550" b="0" spc="200" dirty="0">
                <a:solidFill>
                  <a:srgbClr val="FFFFFF"/>
                </a:solidFill>
                <a:latin typeface="Times New Roman"/>
                <a:cs typeface="Times New Roman"/>
              </a:rPr>
              <a:t>-6:</a:t>
            </a:r>
            <a:r>
              <a:rPr sz="2550" b="0" spc="1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b="0" spc="185" dirty="0">
                <a:solidFill>
                  <a:srgbClr val="FFFFFF"/>
                </a:solidFill>
                <a:latin typeface="Calibri"/>
                <a:cs typeface="Calibri"/>
              </a:rPr>
              <a:t>Επιλογή</a:t>
            </a:r>
            <a:r>
              <a:rPr sz="2550" b="0" spc="2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50" b="0" spc="16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2550" b="0" spc="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50" b="0" spc="200" dirty="0">
                <a:solidFill>
                  <a:srgbClr val="FFFFFF"/>
                </a:solidFill>
                <a:latin typeface="Calibri"/>
                <a:cs typeface="Calibri"/>
              </a:rPr>
              <a:t>υλοποίηση</a:t>
            </a:r>
            <a:r>
              <a:rPr sz="2550" b="0" spc="2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50" b="0" spc="185" dirty="0">
                <a:solidFill>
                  <a:srgbClr val="FFFFFF"/>
                </a:solidFill>
                <a:latin typeface="Calibri"/>
                <a:cs typeface="Calibri"/>
              </a:rPr>
              <a:t>ελέγχων</a:t>
            </a:r>
            <a:r>
              <a:rPr sz="2550" b="0" spc="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50" b="0" spc="190" dirty="0">
                <a:solidFill>
                  <a:srgbClr val="FFFFFF"/>
                </a:solidFill>
                <a:latin typeface="Calibri"/>
                <a:cs typeface="Calibri"/>
              </a:rPr>
              <a:t>ασφαλείας </a:t>
            </a:r>
            <a:r>
              <a:rPr sz="2550" b="0" spc="-5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50" b="0" spc="16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2550" b="0" spc="2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50" b="0" spc="175" dirty="0">
                <a:solidFill>
                  <a:srgbClr val="FFFFFF"/>
                </a:solidFill>
                <a:latin typeface="Calibri"/>
                <a:cs typeface="Calibri"/>
              </a:rPr>
              <a:t>ενεργειακά</a:t>
            </a:r>
            <a:r>
              <a:rPr sz="2550" b="0" spc="2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50" b="0" spc="190" dirty="0">
                <a:solidFill>
                  <a:srgbClr val="FFFFFF"/>
                </a:solidFill>
                <a:latin typeface="Calibri"/>
                <a:cs typeface="Calibri"/>
              </a:rPr>
              <a:t>περιβάλλοντα</a:t>
            </a:r>
            <a:endParaRPr sz="25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479540" y="1822767"/>
            <a:ext cx="146050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175" dirty="0">
                <a:solidFill>
                  <a:srgbClr val="FFB800"/>
                </a:solidFill>
                <a:latin typeface="Calibri"/>
                <a:cs typeface="Calibri"/>
              </a:rPr>
              <a:t>Επισκόπηση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79540" y="2306954"/>
            <a:ext cx="4544060" cy="217043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86385" marR="137160" indent="-274320">
              <a:lnSpc>
                <a:spcPts val="1440"/>
              </a:lnSpc>
              <a:spcBef>
                <a:spcPts val="200"/>
              </a:spcBef>
              <a:buClr>
                <a:srgbClr val="FFB800"/>
              </a:buClr>
              <a:buSzPct val="126315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950" spc="85" dirty="0">
                <a:solidFill>
                  <a:srgbClr val="FFFFFF"/>
                </a:solidFill>
                <a:latin typeface="Calibri"/>
                <a:cs typeface="Calibri"/>
              </a:rPr>
              <a:t>Επιλογή</a:t>
            </a:r>
            <a:r>
              <a:rPr sz="9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9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FFFFFF"/>
                </a:solidFill>
                <a:latin typeface="Calibri"/>
                <a:cs typeface="Calibri"/>
              </a:rPr>
              <a:t>υλοποίηση</a:t>
            </a:r>
            <a:r>
              <a:rPr sz="9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9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FFFFFF"/>
                </a:solidFill>
                <a:latin typeface="Calibri"/>
                <a:cs typeface="Calibri"/>
              </a:rPr>
              <a:t>κατάλληλων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85" dirty="0">
                <a:solidFill>
                  <a:srgbClr val="FFFFFF"/>
                </a:solidFill>
                <a:latin typeface="Calibri"/>
                <a:cs typeface="Calibri"/>
              </a:rPr>
              <a:t>ελέγχων</a:t>
            </a:r>
            <a:r>
              <a:rPr sz="9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FFFFFF"/>
                </a:solidFill>
                <a:latin typeface="Calibri"/>
                <a:cs typeface="Calibri"/>
              </a:rPr>
              <a:t>ασφαλείας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80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9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80" dirty="0">
                <a:solidFill>
                  <a:srgbClr val="FFFFFF"/>
                </a:solidFill>
                <a:latin typeface="Calibri"/>
                <a:cs typeface="Calibri"/>
              </a:rPr>
              <a:t>βάση </a:t>
            </a:r>
            <a:r>
              <a:rPr sz="950" spc="-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45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9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ειδικές</a:t>
            </a:r>
            <a:r>
              <a:rPr sz="9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ανάγκες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9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ενεργειακών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συστημάτων</a:t>
            </a:r>
            <a:endParaRPr sz="9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B800"/>
              </a:buClr>
              <a:buFont typeface="Courier New"/>
              <a:buChar char="o"/>
            </a:pPr>
            <a:endParaRPr sz="850">
              <a:latin typeface="Calibri"/>
              <a:cs typeface="Calibri"/>
            </a:endParaRPr>
          </a:p>
          <a:p>
            <a:pPr marL="286385" marR="494030" indent="-274320">
              <a:lnSpc>
                <a:spcPct val="95500"/>
              </a:lnSpc>
              <a:buClr>
                <a:srgbClr val="FFB800"/>
              </a:buClr>
              <a:buSzPct val="126315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Υλοποίηση ισχυρών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πολιτικών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κωδικών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πρόσβασης 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FFFFFF"/>
                </a:solidFill>
                <a:latin typeface="Calibri"/>
                <a:cs typeface="Calibri"/>
              </a:rPr>
              <a:t>επαλήθευσης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85" dirty="0">
                <a:solidFill>
                  <a:srgbClr val="FFFFFF"/>
                </a:solidFill>
                <a:latin typeface="Calibri"/>
                <a:cs typeface="Calibri"/>
              </a:rPr>
              <a:t>ταυτότητας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FFFFFF"/>
                </a:solidFill>
                <a:latin typeface="Calibri"/>
                <a:cs typeface="Calibri"/>
              </a:rPr>
              <a:t>χρήστη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FFFFFF"/>
                </a:solidFill>
                <a:latin typeface="Calibri"/>
                <a:cs typeface="Calibri"/>
              </a:rPr>
              <a:t>(MFA)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8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9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8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FFFFFF"/>
                </a:solidFill>
                <a:latin typeface="Calibri"/>
                <a:cs typeface="Calibri"/>
              </a:rPr>
              <a:t>προστασία</a:t>
            </a:r>
            <a:r>
              <a:rPr sz="9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5" dirty="0">
                <a:solidFill>
                  <a:srgbClr val="FFFFFF"/>
                </a:solidFill>
                <a:latin typeface="Calibri"/>
                <a:cs typeface="Calibri"/>
              </a:rPr>
              <a:t>των </a:t>
            </a:r>
            <a:r>
              <a:rPr sz="950" spc="-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FFFFFF"/>
                </a:solidFill>
                <a:latin typeface="Calibri"/>
                <a:cs typeface="Calibri"/>
              </a:rPr>
              <a:t>λογαριασμών/απολογισμών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FFFFFF"/>
                </a:solidFill>
                <a:latin typeface="Calibri"/>
                <a:cs typeface="Calibri"/>
              </a:rPr>
              <a:t>χρηστών</a:t>
            </a:r>
            <a:endParaRPr sz="9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B800"/>
              </a:buClr>
              <a:buFont typeface="Courier New"/>
              <a:buChar char="o"/>
            </a:pPr>
            <a:endParaRPr sz="900">
              <a:latin typeface="Calibri"/>
              <a:cs typeface="Calibri"/>
            </a:endParaRPr>
          </a:p>
          <a:p>
            <a:pPr marL="286385" marR="431800" indent="-274320">
              <a:lnSpc>
                <a:spcPct val="95500"/>
              </a:lnSpc>
              <a:buClr>
                <a:srgbClr val="FFB800"/>
              </a:buClr>
              <a:buSzPct val="126315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950" spc="95" dirty="0">
                <a:solidFill>
                  <a:srgbClr val="FFFFFF"/>
                </a:solidFill>
                <a:latin typeface="Calibri"/>
                <a:cs typeface="Calibri"/>
              </a:rPr>
              <a:t>Κρυπτογράφηση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FFFFFF"/>
                </a:solidFill>
                <a:latin typeface="Calibri"/>
                <a:cs typeface="Calibri"/>
              </a:rPr>
              <a:t>ευαίσθητων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5" dirty="0">
                <a:solidFill>
                  <a:srgbClr val="FFFFFF"/>
                </a:solidFill>
                <a:latin typeface="Calibri"/>
                <a:cs typeface="Calibri"/>
              </a:rPr>
              <a:t>δεδομένων</a:t>
            </a:r>
            <a:r>
              <a:rPr sz="9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9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FFFFFF"/>
                </a:solidFill>
                <a:latin typeface="Calibri"/>
                <a:cs typeface="Calibri"/>
              </a:rPr>
              <a:t>κατάσταση</a:t>
            </a:r>
            <a:r>
              <a:rPr sz="9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85" dirty="0">
                <a:solidFill>
                  <a:srgbClr val="FFFFFF"/>
                </a:solidFill>
                <a:latin typeface="Calibri"/>
                <a:cs typeface="Calibri"/>
              </a:rPr>
              <a:t>ηρεμίας </a:t>
            </a:r>
            <a:r>
              <a:rPr sz="950" spc="-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950" spc="90" dirty="0">
                <a:solidFill>
                  <a:srgbClr val="FFFFFF"/>
                </a:solidFill>
                <a:latin typeface="Calibri"/>
                <a:cs typeface="Calibri"/>
              </a:rPr>
              <a:t>κατά </a:t>
            </a:r>
            <a:r>
              <a:rPr sz="950" spc="85" dirty="0">
                <a:solidFill>
                  <a:srgbClr val="FFFFFF"/>
                </a:solidFill>
                <a:latin typeface="Calibri"/>
                <a:cs typeface="Calibri"/>
              </a:rPr>
              <a:t>τη διαμετακόμιση </a:t>
            </a:r>
            <a:r>
              <a:rPr sz="950" spc="80" dirty="0">
                <a:solidFill>
                  <a:srgbClr val="FFFFFF"/>
                </a:solidFill>
                <a:latin typeface="Calibri"/>
                <a:cs typeface="Calibri"/>
              </a:rPr>
              <a:t>για την </a:t>
            </a:r>
            <a:r>
              <a:rPr sz="950" spc="95" dirty="0">
                <a:solidFill>
                  <a:srgbClr val="FFFFFF"/>
                </a:solidFill>
                <a:latin typeface="Calibri"/>
                <a:cs typeface="Calibri"/>
              </a:rPr>
              <a:t>αποτροπή μη </a:t>
            </a:r>
            <a:r>
              <a:rPr sz="95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85" dirty="0">
                <a:solidFill>
                  <a:srgbClr val="FFFFFF"/>
                </a:solidFill>
                <a:latin typeface="Calibri"/>
                <a:cs typeface="Calibri"/>
              </a:rPr>
              <a:t>εξουσιοδοτημένης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5" dirty="0">
                <a:solidFill>
                  <a:srgbClr val="FFFFFF"/>
                </a:solidFill>
                <a:latin typeface="Calibri"/>
                <a:cs typeface="Calibri"/>
              </a:rPr>
              <a:t>πρόσβασης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8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9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FFFFFF"/>
                </a:solidFill>
                <a:latin typeface="Calibri"/>
                <a:cs typeface="Calibri"/>
              </a:rPr>
              <a:t>παραβίασης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5" dirty="0">
                <a:solidFill>
                  <a:srgbClr val="FFFFFF"/>
                </a:solidFill>
                <a:latin typeface="Calibri"/>
                <a:cs typeface="Calibri"/>
              </a:rPr>
              <a:t>δεδομένων</a:t>
            </a:r>
            <a:endParaRPr sz="9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B800"/>
              </a:buClr>
              <a:buFont typeface="Courier New"/>
              <a:buChar char="o"/>
            </a:pPr>
            <a:endParaRPr sz="900">
              <a:latin typeface="Calibri"/>
              <a:cs typeface="Calibri"/>
            </a:endParaRPr>
          </a:p>
          <a:p>
            <a:pPr marL="286385" marR="5080" indent="-274320">
              <a:lnSpc>
                <a:spcPct val="95500"/>
              </a:lnSpc>
              <a:spcBef>
                <a:spcPts val="5"/>
              </a:spcBef>
              <a:buClr>
                <a:srgbClr val="FFB800"/>
              </a:buClr>
              <a:buSzPct val="126315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950" spc="85" dirty="0">
                <a:solidFill>
                  <a:srgbClr val="FFFFFF"/>
                </a:solidFill>
                <a:latin typeface="Calibri"/>
                <a:cs typeface="Calibri"/>
              </a:rPr>
              <a:t>Να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εφαρμόζετε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τακτικά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ενημερώσεις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διορθώσεις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(ενημερώσεις 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για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διόρθωση</a:t>
            </a:r>
            <a:r>
              <a:rPr sz="9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ασφαλείας)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9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συστήματα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λογισμικού</a:t>
            </a:r>
            <a:r>
              <a:rPr sz="9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9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διευθυνσιοδότηση </a:t>
            </a:r>
            <a:r>
              <a:rPr sz="950" spc="-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ευπαθειών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4455" y="5830570"/>
            <a:ext cx="3440429" cy="45593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1100" spc="80" dirty="0">
                <a:solidFill>
                  <a:srgbClr val="FFFFFF"/>
                </a:solidFill>
                <a:latin typeface="Calibri"/>
                <a:cs typeface="Calibri"/>
              </a:rPr>
              <a:t>CSP001_C_E</a:t>
            </a:r>
            <a:r>
              <a:rPr sz="1100" spc="2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6: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1100" spc="75" dirty="0">
                <a:solidFill>
                  <a:srgbClr val="FFFFFF"/>
                </a:solidFill>
                <a:latin typeface="Calibri"/>
                <a:cs typeface="Calibri"/>
              </a:rPr>
              <a:t>Davide</a:t>
            </a:r>
            <a:r>
              <a:rPr sz="11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55" dirty="0">
                <a:solidFill>
                  <a:srgbClr val="FFFFFF"/>
                </a:solidFill>
                <a:latin typeface="Calibri"/>
                <a:cs typeface="Calibri"/>
              </a:rPr>
              <a:t>Ferraris,</a:t>
            </a:r>
            <a:r>
              <a:rPr sz="11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11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1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FFFFFF"/>
                </a:solidFill>
                <a:latin typeface="Calibri"/>
                <a:cs typeface="Calibri"/>
              </a:rPr>
              <a:t>Μάλαγα,</a:t>
            </a:r>
            <a:r>
              <a:rPr sz="11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Ισπανία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832" y="5665152"/>
            <a:ext cx="3293427" cy="611187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40107" y="0"/>
            <a:ext cx="6249035" cy="6879590"/>
            <a:chOff x="5940107" y="0"/>
            <a:chExt cx="6249035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387" y="0"/>
              <a:ext cx="5024755" cy="684879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5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49632" y="879157"/>
              <a:ext cx="3173095" cy="187451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944870" y="874395"/>
              <a:ext cx="3182620" cy="1884045"/>
            </a:xfrm>
            <a:custGeom>
              <a:avLst/>
              <a:gdLst/>
              <a:ahLst/>
              <a:cxnLst/>
              <a:rect l="l" t="t" r="r" b="b"/>
              <a:pathLst>
                <a:path w="3182620" h="1884045">
                  <a:moveTo>
                    <a:pt x="0" y="1884044"/>
                  </a:moveTo>
                  <a:lnTo>
                    <a:pt x="3182620" y="1884044"/>
                  </a:lnTo>
                  <a:lnTo>
                    <a:pt x="3182620" y="0"/>
                  </a:lnTo>
                  <a:lnTo>
                    <a:pt x="0" y="0"/>
                  </a:lnTo>
                  <a:lnTo>
                    <a:pt x="0" y="1884044"/>
                  </a:lnTo>
                </a:path>
              </a:pathLst>
            </a:custGeom>
            <a:ln w="9525">
              <a:solidFill>
                <a:srgbClr val="0D0D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34045" y="1103312"/>
              <a:ext cx="3604260" cy="235140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229282" y="1098549"/>
              <a:ext cx="3613785" cy="2360930"/>
            </a:xfrm>
            <a:custGeom>
              <a:avLst/>
              <a:gdLst/>
              <a:ahLst/>
              <a:cxnLst/>
              <a:rect l="l" t="t" r="r" b="b"/>
              <a:pathLst>
                <a:path w="3613784" h="2360929">
                  <a:moveTo>
                    <a:pt x="0" y="2360929"/>
                  </a:moveTo>
                  <a:lnTo>
                    <a:pt x="3613784" y="2360929"/>
                  </a:lnTo>
                  <a:lnTo>
                    <a:pt x="3613784" y="0"/>
                  </a:lnTo>
                  <a:lnTo>
                    <a:pt x="0" y="0"/>
                  </a:lnTo>
                  <a:lnTo>
                    <a:pt x="0" y="2360929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79272" y="3680460"/>
              <a:ext cx="2036127" cy="243236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970327" y="3671252"/>
              <a:ext cx="2868295" cy="210470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8793480" y="4239577"/>
              <a:ext cx="334010" cy="248285"/>
            </a:xfrm>
            <a:custGeom>
              <a:avLst/>
              <a:gdLst/>
              <a:ahLst/>
              <a:cxnLst/>
              <a:rect l="l" t="t" r="r" b="b"/>
              <a:pathLst>
                <a:path w="334009" h="248285">
                  <a:moveTo>
                    <a:pt x="209550" y="0"/>
                  </a:moveTo>
                  <a:lnTo>
                    <a:pt x="209550" y="62230"/>
                  </a:lnTo>
                  <a:lnTo>
                    <a:pt x="0" y="62230"/>
                  </a:lnTo>
                  <a:lnTo>
                    <a:pt x="0" y="186372"/>
                  </a:lnTo>
                  <a:lnTo>
                    <a:pt x="209550" y="186372"/>
                  </a:lnTo>
                  <a:lnTo>
                    <a:pt x="209550" y="248285"/>
                  </a:lnTo>
                  <a:lnTo>
                    <a:pt x="333692" y="124142"/>
                  </a:lnTo>
                  <a:lnTo>
                    <a:pt x="20955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793480" y="4239577"/>
              <a:ext cx="334010" cy="248285"/>
            </a:xfrm>
            <a:custGeom>
              <a:avLst/>
              <a:gdLst/>
              <a:ahLst/>
              <a:cxnLst/>
              <a:rect l="l" t="t" r="r" b="b"/>
              <a:pathLst>
                <a:path w="334009" h="248285">
                  <a:moveTo>
                    <a:pt x="0" y="62230"/>
                  </a:moveTo>
                  <a:lnTo>
                    <a:pt x="209550" y="62230"/>
                  </a:lnTo>
                  <a:lnTo>
                    <a:pt x="209550" y="0"/>
                  </a:lnTo>
                  <a:lnTo>
                    <a:pt x="333692" y="124142"/>
                  </a:lnTo>
                  <a:lnTo>
                    <a:pt x="209550" y="248285"/>
                  </a:lnTo>
                  <a:lnTo>
                    <a:pt x="209550" y="186372"/>
                  </a:lnTo>
                  <a:lnTo>
                    <a:pt x="0" y="186372"/>
                  </a:lnTo>
                  <a:lnTo>
                    <a:pt x="0" y="62230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861810" y="5241607"/>
              <a:ext cx="4698365" cy="554990"/>
            </a:xfrm>
            <a:custGeom>
              <a:avLst/>
              <a:gdLst/>
              <a:ahLst/>
              <a:cxnLst/>
              <a:rect l="l" t="t" r="r" b="b"/>
              <a:pathLst>
                <a:path w="4698365" h="554989">
                  <a:moveTo>
                    <a:pt x="0" y="125729"/>
                  </a:moveTo>
                  <a:lnTo>
                    <a:pt x="29210" y="70484"/>
                  </a:lnTo>
                  <a:lnTo>
                    <a:pt x="63182" y="46989"/>
                  </a:lnTo>
                  <a:lnTo>
                    <a:pt x="107632" y="27622"/>
                  </a:lnTo>
                  <a:lnTo>
                    <a:pt x="160972" y="12699"/>
                  </a:lnTo>
                  <a:lnTo>
                    <a:pt x="221297" y="3174"/>
                  </a:lnTo>
                  <a:lnTo>
                    <a:pt x="287337" y="0"/>
                  </a:lnTo>
                  <a:lnTo>
                    <a:pt x="353060" y="3174"/>
                  </a:lnTo>
                  <a:lnTo>
                    <a:pt x="413702" y="12699"/>
                  </a:lnTo>
                  <a:lnTo>
                    <a:pt x="467042" y="27622"/>
                  </a:lnTo>
                  <a:lnTo>
                    <a:pt x="511492" y="46989"/>
                  </a:lnTo>
                  <a:lnTo>
                    <a:pt x="545465" y="70484"/>
                  </a:lnTo>
                  <a:lnTo>
                    <a:pt x="574675" y="125729"/>
                  </a:lnTo>
                  <a:lnTo>
                    <a:pt x="567055" y="154622"/>
                  </a:lnTo>
                  <a:lnTo>
                    <a:pt x="511492" y="204469"/>
                  </a:lnTo>
                  <a:lnTo>
                    <a:pt x="467042" y="223837"/>
                  </a:lnTo>
                  <a:lnTo>
                    <a:pt x="413702" y="238759"/>
                  </a:lnTo>
                  <a:lnTo>
                    <a:pt x="353060" y="248284"/>
                  </a:lnTo>
                  <a:lnTo>
                    <a:pt x="287337" y="251459"/>
                  </a:lnTo>
                  <a:lnTo>
                    <a:pt x="221297" y="248284"/>
                  </a:lnTo>
                  <a:lnTo>
                    <a:pt x="160972" y="238759"/>
                  </a:lnTo>
                  <a:lnTo>
                    <a:pt x="107632" y="223837"/>
                  </a:lnTo>
                  <a:lnTo>
                    <a:pt x="63182" y="204469"/>
                  </a:lnTo>
                  <a:lnTo>
                    <a:pt x="29210" y="180974"/>
                  </a:lnTo>
                  <a:lnTo>
                    <a:pt x="0" y="125729"/>
                  </a:lnTo>
                </a:path>
                <a:path w="4698365" h="554989">
                  <a:moveTo>
                    <a:pt x="4124007" y="428942"/>
                  </a:moveTo>
                  <a:lnTo>
                    <a:pt x="4153217" y="373697"/>
                  </a:lnTo>
                  <a:lnTo>
                    <a:pt x="4187190" y="350519"/>
                  </a:lnTo>
                  <a:lnTo>
                    <a:pt x="4231640" y="330834"/>
                  </a:lnTo>
                  <a:lnTo>
                    <a:pt x="4284980" y="315912"/>
                  </a:lnTo>
                  <a:lnTo>
                    <a:pt x="4345305" y="306704"/>
                  </a:lnTo>
                  <a:lnTo>
                    <a:pt x="4411345" y="303212"/>
                  </a:lnTo>
                  <a:lnTo>
                    <a:pt x="4477067" y="306704"/>
                  </a:lnTo>
                  <a:lnTo>
                    <a:pt x="4537392" y="315912"/>
                  </a:lnTo>
                  <a:lnTo>
                    <a:pt x="4590732" y="330834"/>
                  </a:lnTo>
                  <a:lnTo>
                    <a:pt x="4635500" y="350519"/>
                  </a:lnTo>
                  <a:lnTo>
                    <a:pt x="4669155" y="373697"/>
                  </a:lnTo>
                  <a:lnTo>
                    <a:pt x="4698365" y="428942"/>
                  </a:lnTo>
                  <a:lnTo>
                    <a:pt x="4690745" y="457834"/>
                  </a:lnTo>
                  <a:lnTo>
                    <a:pt x="4635500" y="507682"/>
                  </a:lnTo>
                  <a:lnTo>
                    <a:pt x="4590732" y="527049"/>
                  </a:lnTo>
                  <a:lnTo>
                    <a:pt x="4537392" y="541972"/>
                  </a:lnTo>
                  <a:lnTo>
                    <a:pt x="4477067" y="551497"/>
                  </a:lnTo>
                  <a:lnTo>
                    <a:pt x="4411345" y="554672"/>
                  </a:lnTo>
                  <a:lnTo>
                    <a:pt x="4345305" y="551497"/>
                  </a:lnTo>
                  <a:lnTo>
                    <a:pt x="4284980" y="541972"/>
                  </a:lnTo>
                  <a:lnTo>
                    <a:pt x="4231640" y="527049"/>
                  </a:lnTo>
                  <a:lnTo>
                    <a:pt x="4187190" y="507682"/>
                  </a:lnTo>
                  <a:lnTo>
                    <a:pt x="4153217" y="484187"/>
                  </a:lnTo>
                  <a:lnTo>
                    <a:pt x="4124007" y="428942"/>
                  </a:lnTo>
                </a:path>
              </a:pathLst>
            </a:custGeom>
            <a:ln w="349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855344" y="392429"/>
            <a:ext cx="606425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0" spc="165" dirty="0">
                <a:solidFill>
                  <a:srgbClr val="000000"/>
                </a:solidFill>
                <a:latin typeface="Times New Roman"/>
                <a:cs typeface="Times New Roman"/>
              </a:rPr>
              <a:t>Veracrypt</a:t>
            </a:r>
            <a:r>
              <a:rPr sz="2200" b="0" spc="2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75" dirty="0">
                <a:solidFill>
                  <a:srgbClr val="000000"/>
                </a:solidFill>
                <a:latin typeface="Times New Roman"/>
                <a:cs typeface="Times New Roman"/>
              </a:rPr>
              <a:t>-</a:t>
            </a:r>
            <a:r>
              <a:rPr sz="2200" b="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25" dirty="0">
                <a:solidFill>
                  <a:srgbClr val="000000"/>
                </a:solidFill>
                <a:latin typeface="Times New Roman"/>
                <a:cs typeface="Times New Roman"/>
              </a:rPr>
              <a:t>ένα</a:t>
            </a:r>
            <a:r>
              <a:rPr sz="2200" b="0" spc="1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65" dirty="0">
                <a:solidFill>
                  <a:srgbClr val="000000"/>
                </a:solidFill>
                <a:latin typeface="Times New Roman"/>
                <a:cs typeface="Times New Roman"/>
              </a:rPr>
              <a:t>παράδειγμα</a:t>
            </a:r>
            <a:r>
              <a:rPr sz="2200" b="0" spc="20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95" dirty="0">
                <a:solidFill>
                  <a:srgbClr val="000000"/>
                </a:solidFill>
                <a:latin typeface="Times New Roman"/>
                <a:cs typeface="Times New Roman"/>
              </a:rPr>
              <a:t>της</a:t>
            </a:r>
            <a:r>
              <a:rPr sz="2200" b="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65" dirty="0">
                <a:solidFill>
                  <a:srgbClr val="000000"/>
                </a:solidFill>
                <a:latin typeface="Times New Roman"/>
                <a:cs typeface="Times New Roman"/>
              </a:rPr>
              <a:t>χρησιμότητάς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55344" y="693737"/>
            <a:ext cx="470534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145" dirty="0">
                <a:latin typeface="Times New Roman"/>
                <a:cs typeface="Times New Roman"/>
              </a:rPr>
              <a:t>τ</a:t>
            </a:r>
            <a:r>
              <a:rPr sz="2200" spc="165" dirty="0">
                <a:latin typeface="Times New Roman"/>
                <a:cs typeface="Times New Roman"/>
              </a:rPr>
              <a:t>ο</a:t>
            </a:r>
            <a:r>
              <a:rPr sz="2200" spc="110" dirty="0">
                <a:latin typeface="Times New Roman"/>
                <a:cs typeface="Times New Roman"/>
              </a:rPr>
              <a:t>υ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92150" y="1380031"/>
            <a:ext cx="6930390" cy="3677920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73355" indent="-160655">
              <a:lnSpc>
                <a:spcPct val="100000"/>
              </a:lnSpc>
              <a:spcBef>
                <a:spcPts val="590"/>
              </a:spcBef>
              <a:buClr>
                <a:srgbClr val="FFB800"/>
              </a:buClr>
              <a:buSzPct val="125000"/>
              <a:buFont typeface="Arial"/>
              <a:buChar char="•"/>
              <a:tabLst>
                <a:tab pos="173355" algn="l"/>
              </a:tabLst>
            </a:pPr>
            <a:r>
              <a:rPr sz="1600" b="1" spc="145" dirty="0">
                <a:latin typeface="Calibri"/>
                <a:cs typeface="Calibri"/>
              </a:rPr>
              <a:t>Ανοιχτή</a:t>
            </a:r>
            <a:r>
              <a:rPr sz="1600" b="1" spc="40" dirty="0">
                <a:latin typeface="Calibri"/>
                <a:cs typeface="Calibri"/>
              </a:rPr>
              <a:t> </a:t>
            </a:r>
            <a:r>
              <a:rPr sz="1600" b="1" spc="145" dirty="0">
                <a:latin typeface="Calibri"/>
                <a:cs typeface="Calibri"/>
              </a:rPr>
              <a:t>πηγή:</a:t>
            </a:r>
            <a:endParaRPr sz="1600">
              <a:latin typeface="Calibri"/>
              <a:cs typeface="Calibri"/>
            </a:endParaRPr>
          </a:p>
          <a:p>
            <a:pPr marL="396875" marR="3573779" lvl="1" indent="-182880">
              <a:lnSpc>
                <a:spcPct val="100000"/>
              </a:lnSpc>
              <a:spcBef>
                <a:spcPts val="950"/>
              </a:spcBef>
              <a:buClr>
                <a:srgbClr val="000000"/>
              </a:buClr>
              <a:buSzPct val="128571"/>
              <a:buFont typeface="Arial"/>
              <a:buChar char="•"/>
              <a:tabLst>
                <a:tab pos="396875" algn="l"/>
              </a:tabLst>
            </a:pPr>
            <a:r>
              <a:rPr sz="1400" u="sng" spc="10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8"/>
              </a:rPr>
              <a:t>http</a:t>
            </a:r>
            <a:r>
              <a:rPr sz="1400" u="sng" spc="10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s</a:t>
            </a:r>
            <a:r>
              <a:rPr sz="1400" u="sng" spc="10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8"/>
              </a:rPr>
              <a:t>://www.veracrypt.fr/κώδ</a:t>
            </a:r>
            <a:r>
              <a:rPr sz="1400" u="sng" spc="10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ικας </a:t>
            </a:r>
            <a:r>
              <a:rPr sz="1400" spc="-305" dirty="0">
                <a:solidFill>
                  <a:srgbClr val="85872B"/>
                </a:solidFill>
                <a:latin typeface="Calibri"/>
                <a:cs typeface="Calibri"/>
              </a:rPr>
              <a:t> </a:t>
            </a:r>
            <a:r>
              <a:rPr sz="1400" u="sng" spc="1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8"/>
              </a:rPr>
              <a:t>προγραμματισμού/</a:t>
            </a:r>
            <a:r>
              <a:rPr sz="1400" u="sng" spc="3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1400" u="sng" spc="114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8"/>
              </a:rPr>
              <a:t>VeraC</a:t>
            </a:r>
            <a:r>
              <a:rPr sz="1400" u="sng" spc="114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rypt/</a:t>
            </a:r>
            <a:endParaRPr sz="1400">
              <a:latin typeface="Calibri"/>
              <a:cs typeface="Calibri"/>
            </a:endParaRPr>
          </a:p>
          <a:p>
            <a:pPr marL="173355" indent="-160655">
              <a:lnSpc>
                <a:spcPct val="100000"/>
              </a:lnSpc>
              <a:spcBef>
                <a:spcPts val="944"/>
              </a:spcBef>
              <a:buClr>
                <a:srgbClr val="FFB800"/>
              </a:buClr>
              <a:buSzPct val="125000"/>
              <a:buFont typeface="Arial"/>
              <a:buChar char="•"/>
              <a:tabLst>
                <a:tab pos="173355" algn="l"/>
              </a:tabLst>
            </a:pPr>
            <a:r>
              <a:rPr sz="1600" b="1" spc="70" dirty="0">
                <a:latin typeface="Calibri"/>
                <a:cs typeface="Calibri"/>
              </a:rPr>
              <a:t>Κύριες</a:t>
            </a:r>
            <a:r>
              <a:rPr sz="1600" b="1" spc="-5" dirty="0">
                <a:latin typeface="Calibri"/>
                <a:cs typeface="Calibri"/>
              </a:rPr>
              <a:t> </a:t>
            </a:r>
            <a:r>
              <a:rPr sz="1600" b="1" spc="55" dirty="0">
                <a:latin typeface="Calibri"/>
                <a:cs typeface="Calibri"/>
              </a:rPr>
              <a:t>λειτουργίες:</a:t>
            </a:r>
            <a:endParaRPr sz="16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55"/>
              </a:spcBef>
              <a:buSzPct val="128571"/>
              <a:buFont typeface="Arial"/>
              <a:buChar char="•"/>
              <a:tabLst>
                <a:tab pos="396240" algn="l"/>
              </a:tabLst>
            </a:pPr>
            <a:r>
              <a:rPr sz="1400" spc="105" dirty="0">
                <a:latin typeface="Calibri"/>
                <a:cs typeface="Calibri"/>
              </a:rPr>
              <a:t>Κρυπτογράφηση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μονάδων</a:t>
            </a:r>
            <a:r>
              <a:rPr sz="1400" spc="405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USB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ή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σκληρός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δίσκος</a:t>
            </a:r>
            <a:endParaRPr sz="1400">
              <a:latin typeface="Calibri"/>
              <a:cs typeface="Calibri"/>
            </a:endParaRPr>
          </a:p>
          <a:p>
            <a:pPr marL="396875" marR="5080" lvl="1" indent="-182880">
              <a:lnSpc>
                <a:spcPct val="100000"/>
              </a:lnSpc>
              <a:spcBef>
                <a:spcPts val="950"/>
              </a:spcBef>
              <a:buSzPct val="128571"/>
              <a:buFont typeface="Arial"/>
              <a:buChar char="•"/>
              <a:tabLst>
                <a:tab pos="396875" algn="l"/>
              </a:tabLst>
            </a:pPr>
            <a:r>
              <a:rPr sz="1400" spc="130" dirty="0">
                <a:latin typeface="Calibri"/>
                <a:cs typeface="Calibri"/>
              </a:rPr>
              <a:t>Δημιουργία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τόμων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δεδομένων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και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50" dirty="0">
                <a:latin typeface="Calibri"/>
                <a:cs typeface="Calibri"/>
              </a:rPr>
              <a:t>κρυφών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45" dirty="0">
                <a:latin typeface="Calibri"/>
                <a:cs typeface="Calibri"/>
              </a:rPr>
              <a:t>μονάδων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(που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προστατεύονται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με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60" dirty="0">
                <a:latin typeface="Calibri"/>
                <a:cs typeface="Calibri"/>
              </a:rPr>
              <a:t>κωδικό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60" dirty="0">
                <a:latin typeface="Calibri"/>
                <a:cs typeface="Calibri"/>
              </a:rPr>
              <a:t>πρόσβασης)</a:t>
            </a:r>
            <a:endParaRPr sz="1400">
              <a:latin typeface="Calibri"/>
              <a:cs typeface="Calibri"/>
            </a:endParaRPr>
          </a:p>
          <a:p>
            <a:pPr marL="173355" indent="-160655">
              <a:lnSpc>
                <a:spcPct val="100000"/>
              </a:lnSpc>
              <a:spcBef>
                <a:spcPts val="940"/>
              </a:spcBef>
              <a:buClr>
                <a:srgbClr val="FFB800"/>
              </a:buClr>
              <a:buSzPct val="125000"/>
              <a:buFont typeface="Arial"/>
              <a:buChar char="•"/>
              <a:tabLst>
                <a:tab pos="173355" algn="l"/>
              </a:tabLst>
            </a:pPr>
            <a:r>
              <a:rPr sz="1600" spc="160" dirty="0">
                <a:latin typeface="Calibri"/>
                <a:cs typeface="Calibri"/>
              </a:rPr>
              <a:t>Παράδειγμα</a:t>
            </a:r>
            <a:r>
              <a:rPr sz="1600" spc="70" dirty="0">
                <a:latin typeface="Calibri"/>
                <a:cs typeface="Calibri"/>
              </a:rPr>
              <a:t> </a:t>
            </a:r>
            <a:r>
              <a:rPr sz="1600" b="1" spc="150" dirty="0">
                <a:latin typeface="Calibri"/>
                <a:cs typeface="Calibri"/>
              </a:rPr>
              <a:t>δημιουργίας</a:t>
            </a:r>
            <a:r>
              <a:rPr sz="1600" b="1" spc="65" dirty="0">
                <a:latin typeface="Calibri"/>
                <a:cs typeface="Calibri"/>
              </a:rPr>
              <a:t> </a:t>
            </a:r>
            <a:r>
              <a:rPr sz="1600" b="1" spc="185" dirty="0">
                <a:latin typeface="Calibri"/>
                <a:cs typeface="Calibri"/>
              </a:rPr>
              <a:t>ασφαλών</a:t>
            </a:r>
            <a:r>
              <a:rPr sz="1600" b="1" spc="75" dirty="0">
                <a:latin typeface="Calibri"/>
                <a:cs typeface="Calibri"/>
              </a:rPr>
              <a:t> </a:t>
            </a:r>
            <a:r>
              <a:rPr sz="1600" b="1" spc="160" dirty="0">
                <a:latin typeface="Calibri"/>
                <a:cs typeface="Calibri"/>
              </a:rPr>
              <a:t>τόμων</a:t>
            </a:r>
            <a:r>
              <a:rPr sz="1600" b="1" spc="60" dirty="0">
                <a:latin typeface="Calibri"/>
                <a:cs typeface="Calibri"/>
              </a:rPr>
              <a:t> </a:t>
            </a:r>
            <a:r>
              <a:rPr sz="1600" b="1" spc="155" dirty="0">
                <a:latin typeface="Calibri"/>
                <a:cs typeface="Calibri"/>
              </a:rPr>
              <a:t>δεδομένων:</a:t>
            </a:r>
            <a:endParaRPr sz="1600">
              <a:latin typeface="Calibri"/>
              <a:cs typeface="Calibri"/>
            </a:endParaRPr>
          </a:p>
          <a:p>
            <a:pPr marL="556260" marR="3003550" indent="-342900">
              <a:lnSpc>
                <a:spcPct val="98500"/>
              </a:lnSpc>
              <a:spcBef>
                <a:spcPts val="615"/>
              </a:spcBef>
              <a:tabLst>
                <a:tab pos="556260" algn="l"/>
              </a:tabLst>
            </a:pPr>
            <a:r>
              <a:rPr sz="1800" spc="-5" dirty="0">
                <a:latin typeface="Calibri"/>
                <a:cs typeface="Calibri"/>
              </a:rPr>
              <a:t>1.	</a:t>
            </a:r>
            <a:r>
              <a:rPr sz="1400" spc="120" dirty="0">
                <a:latin typeface="Calibri"/>
                <a:cs typeface="Calibri"/>
              </a:rPr>
              <a:t>Επιλέξτε </a:t>
            </a:r>
            <a:r>
              <a:rPr sz="1400" i="1" spc="120" dirty="0">
                <a:latin typeface="Calibri"/>
                <a:cs typeface="Calibri"/>
              </a:rPr>
              <a:t>"δοχείο </a:t>
            </a:r>
            <a:r>
              <a:rPr sz="1400" i="1" spc="140" dirty="0">
                <a:latin typeface="Calibri"/>
                <a:cs typeface="Calibri"/>
              </a:rPr>
              <a:t>κρυπτογραφημένου </a:t>
            </a:r>
            <a:r>
              <a:rPr sz="1400" i="1" spc="145" dirty="0">
                <a:latin typeface="Calibri"/>
                <a:cs typeface="Calibri"/>
              </a:rPr>
              <a:t> </a:t>
            </a:r>
            <a:r>
              <a:rPr sz="1400" i="1" spc="120" dirty="0">
                <a:latin typeface="Calibri"/>
                <a:cs typeface="Calibri"/>
              </a:rPr>
              <a:t>αρχείου</a:t>
            </a:r>
            <a:r>
              <a:rPr sz="1400" spc="120" dirty="0">
                <a:latin typeface="Calibri"/>
                <a:cs typeface="Calibri"/>
              </a:rPr>
              <a:t>", </a:t>
            </a:r>
            <a:r>
              <a:rPr sz="1400" spc="114" dirty="0">
                <a:latin typeface="Calibri"/>
                <a:cs typeface="Calibri"/>
              </a:rPr>
              <a:t>για </a:t>
            </a:r>
            <a:r>
              <a:rPr sz="1400" spc="140" dirty="0">
                <a:latin typeface="Calibri"/>
                <a:cs typeface="Calibri"/>
              </a:rPr>
              <a:t>να </a:t>
            </a:r>
            <a:r>
              <a:rPr sz="1400" spc="135" dirty="0">
                <a:latin typeface="Calibri"/>
                <a:cs typeface="Calibri"/>
              </a:rPr>
              <a:t>αποθηκεύσετε </a:t>
            </a:r>
            <a:r>
              <a:rPr sz="1400" spc="130" dirty="0">
                <a:latin typeface="Calibri"/>
                <a:cs typeface="Calibri"/>
              </a:rPr>
              <a:t>τα </a:t>
            </a:r>
            <a:r>
              <a:rPr sz="1400" spc="135" dirty="0">
                <a:latin typeface="Calibri"/>
                <a:cs typeface="Calibri"/>
              </a:rPr>
              <a:t> δεδομένα </a:t>
            </a:r>
            <a:r>
              <a:rPr sz="1400" spc="145" dirty="0">
                <a:latin typeface="Calibri"/>
                <a:cs typeface="Calibri"/>
              </a:rPr>
              <a:t>μέσα </a:t>
            </a:r>
            <a:r>
              <a:rPr sz="1400" spc="135" dirty="0">
                <a:latin typeface="Calibri"/>
                <a:cs typeface="Calibri"/>
              </a:rPr>
              <a:t>σε </a:t>
            </a:r>
            <a:r>
              <a:rPr sz="1400" spc="130" dirty="0">
                <a:latin typeface="Calibri"/>
                <a:cs typeface="Calibri"/>
              </a:rPr>
              <a:t>έναν </a:t>
            </a:r>
            <a:r>
              <a:rPr sz="1400" spc="135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κρυπτογραφημένο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ιδεατό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τόμο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σε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ένα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ενιαίο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αρχείο.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48589" y="5838825"/>
            <a:ext cx="1695450" cy="30289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600" spc="10" dirty="0">
                <a:latin typeface="Calibri"/>
                <a:cs typeface="Calibri"/>
              </a:rPr>
              <a:t>Πηγή:</a:t>
            </a:r>
            <a:r>
              <a:rPr sz="600" spc="-10" dirty="0"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Arial"/>
                <a:cs typeface="Arial"/>
              </a:rPr>
              <a:t>Veracrypt,</a:t>
            </a:r>
            <a:r>
              <a:rPr sz="600" spc="-10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Arial"/>
                <a:cs typeface="Arial"/>
              </a:rPr>
              <a:t>2024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600" spc="25" dirty="0">
                <a:latin typeface="Calibri"/>
                <a:cs typeface="Calibri"/>
              </a:rPr>
              <a:t>URL:</a:t>
            </a:r>
            <a:r>
              <a:rPr sz="600" spc="30" dirty="0">
                <a:latin typeface="Calibri"/>
                <a:cs typeface="Calibri"/>
              </a:rPr>
              <a:t> </a:t>
            </a:r>
            <a:r>
              <a:rPr sz="60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8"/>
              </a:rPr>
              <a:t>https://www.veracrypt.fr/code/Vera</a:t>
            </a:r>
            <a:r>
              <a:rPr sz="60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Crypt/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163617" y="5986779"/>
            <a:ext cx="14795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850" spc="65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2554" y="6176009"/>
            <a:ext cx="44088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CSP001_C_E</a:t>
            </a:r>
            <a:r>
              <a:rPr sz="1100" spc="3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6: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Davide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Ferraris,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Πανεπιστήμιο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ΜάλαγαΙσπανία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694794" y="105410"/>
            <a:ext cx="330200" cy="516636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spc="120" dirty="0">
                <a:solidFill>
                  <a:srgbClr val="D8D8D8"/>
                </a:solidFill>
                <a:latin typeface="Calibri"/>
                <a:cs typeface="Calibri"/>
              </a:rPr>
              <a:t>ΠΙΣΤΟΠΟΙΗΣΗ</a:t>
            </a:r>
            <a:r>
              <a:rPr sz="2400" spc="3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25" dirty="0">
                <a:solidFill>
                  <a:srgbClr val="D8D8D8"/>
                </a:solidFill>
                <a:latin typeface="Calibri"/>
                <a:cs typeface="Calibri"/>
              </a:rPr>
              <a:t>ΧΡΗΣΤΗ</a:t>
            </a:r>
            <a:r>
              <a:rPr sz="2400" spc="3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10" dirty="0">
                <a:solidFill>
                  <a:srgbClr val="D8D8D8"/>
                </a:solidFill>
                <a:latin typeface="Calibri"/>
                <a:cs typeface="Calibri"/>
              </a:rPr>
              <a:t>ΣΕ</a:t>
            </a:r>
            <a:r>
              <a:rPr sz="240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55" dirty="0">
                <a:solidFill>
                  <a:srgbClr val="D8D8D8"/>
                </a:solidFill>
                <a:latin typeface="Calibri"/>
                <a:cs typeface="Calibri"/>
              </a:rPr>
              <a:t>ΣΥΣΤΉΜΑΤΑ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230495" y="0"/>
            <a:ext cx="6961505" cy="6879590"/>
            <a:chOff x="5230495" y="0"/>
            <a:chExt cx="6961505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8832" y="4444"/>
              <a:ext cx="5023167" cy="68535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5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50150" y="6167437"/>
              <a:ext cx="3293427" cy="6111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30495" y="1471929"/>
              <a:ext cx="6731634" cy="20955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950392" y="1692274"/>
              <a:ext cx="445134" cy="254635"/>
            </a:xfrm>
            <a:custGeom>
              <a:avLst/>
              <a:gdLst/>
              <a:ahLst/>
              <a:cxnLst/>
              <a:rect l="l" t="t" r="r" b="b"/>
              <a:pathLst>
                <a:path w="445134" h="254635">
                  <a:moveTo>
                    <a:pt x="0" y="127317"/>
                  </a:moveTo>
                  <a:lnTo>
                    <a:pt x="30479" y="63182"/>
                  </a:lnTo>
                  <a:lnTo>
                    <a:pt x="65087" y="37147"/>
                  </a:lnTo>
                  <a:lnTo>
                    <a:pt x="110172" y="17462"/>
                  </a:lnTo>
                  <a:lnTo>
                    <a:pt x="163195" y="4445"/>
                  </a:lnTo>
                  <a:lnTo>
                    <a:pt x="222567" y="0"/>
                  </a:lnTo>
                  <a:lnTo>
                    <a:pt x="281622" y="4445"/>
                  </a:lnTo>
                  <a:lnTo>
                    <a:pt x="334962" y="17462"/>
                  </a:lnTo>
                  <a:lnTo>
                    <a:pt x="379729" y="37147"/>
                  </a:lnTo>
                  <a:lnTo>
                    <a:pt x="414654" y="63182"/>
                  </a:lnTo>
                  <a:lnTo>
                    <a:pt x="445135" y="127317"/>
                  </a:lnTo>
                  <a:lnTo>
                    <a:pt x="437197" y="160972"/>
                  </a:lnTo>
                  <a:lnTo>
                    <a:pt x="379729" y="217170"/>
                  </a:lnTo>
                  <a:lnTo>
                    <a:pt x="334962" y="237172"/>
                  </a:lnTo>
                  <a:lnTo>
                    <a:pt x="281622" y="249872"/>
                  </a:lnTo>
                  <a:lnTo>
                    <a:pt x="222567" y="254635"/>
                  </a:lnTo>
                  <a:lnTo>
                    <a:pt x="163195" y="249872"/>
                  </a:lnTo>
                  <a:lnTo>
                    <a:pt x="110172" y="237172"/>
                  </a:lnTo>
                  <a:lnTo>
                    <a:pt x="65087" y="217170"/>
                  </a:lnTo>
                  <a:lnTo>
                    <a:pt x="30479" y="191452"/>
                  </a:lnTo>
                  <a:lnTo>
                    <a:pt x="0" y="127317"/>
                  </a:lnTo>
                </a:path>
              </a:pathLst>
            </a:custGeom>
            <a:ln w="349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261860" y="2377439"/>
              <a:ext cx="445134" cy="295910"/>
            </a:xfrm>
            <a:custGeom>
              <a:avLst/>
              <a:gdLst/>
              <a:ahLst/>
              <a:cxnLst/>
              <a:rect l="l" t="t" r="r" b="b"/>
              <a:pathLst>
                <a:path w="445134" h="295910">
                  <a:moveTo>
                    <a:pt x="297180" y="0"/>
                  </a:moveTo>
                  <a:lnTo>
                    <a:pt x="297180" y="73977"/>
                  </a:lnTo>
                  <a:lnTo>
                    <a:pt x="0" y="73977"/>
                  </a:lnTo>
                  <a:lnTo>
                    <a:pt x="0" y="221614"/>
                  </a:lnTo>
                  <a:lnTo>
                    <a:pt x="297180" y="221614"/>
                  </a:lnTo>
                  <a:lnTo>
                    <a:pt x="297180" y="295592"/>
                  </a:lnTo>
                  <a:lnTo>
                    <a:pt x="445135" y="147955"/>
                  </a:lnTo>
                  <a:lnTo>
                    <a:pt x="2971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261860" y="2377439"/>
              <a:ext cx="445134" cy="295910"/>
            </a:xfrm>
            <a:custGeom>
              <a:avLst/>
              <a:gdLst/>
              <a:ahLst/>
              <a:cxnLst/>
              <a:rect l="l" t="t" r="r" b="b"/>
              <a:pathLst>
                <a:path w="445134" h="295910">
                  <a:moveTo>
                    <a:pt x="0" y="73977"/>
                  </a:moveTo>
                  <a:lnTo>
                    <a:pt x="297180" y="73977"/>
                  </a:lnTo>
                  <a:lnTo>
                    <a:pt x="297180" y="0"/>
                  </a:lnTo>
                  <a:lnTo>
                    <a:pt x="445135" y="147955"/>
                  </a:lnTo>
                  <a:lnTo>
                    <a:pt x="297180" y="295592"/>
                  </a:lnTo>
                  <a:lnTo>
                    <a:pt x="297180" y="221614"/>
                  </a:lnTo>
                  <a:lnTo>
                    <a:pt x="0" y="221614"/>
                  </a:lnTo>
                  <a:lnTo>
                    <a:pt x="0" y="73977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488487" y="2377439"/>
              <a:ext cx="445134" cy="295910"/>
            </a:xfrm>
            <a:custGeom>
              <a:avLst/>
              <a:gdLst/>
              <a:ahLst/>
              <a:cxnLst/>
              <a:rect l="l" t="t" r="r" b="b"/>
              <a:pathLst>
                <a:path w="445134" h="295910">
                  <a:moveTo>
                    <a:pt x="297179" y="0"/>
                  </a:moveTo>
                  <a:lnTo>
                    <a:pt x="297179" y="73977"/>
                  </a:lnTo>
                  <a:lnTo>
                    <a:pt x="0" y="73977"/>
                  </a:lnTo>
                  <a:lnTo>
                    <a:pt x="0" y="221614"/>
                  </a:lnTo>
                  <a:lnTo>
                    <a:pt x="297179" y="221614"/>
                  </a:lnTo>
                  <a:lnTo>
                    <a:pt x="297179" y="295592"/>
                  </a:lnTo>
                  <a:lnTo>
                    <a:pt x="445134" y="147955"/>
                  </a:lnTo>
                  <a:lnTo>
                    <a:pt x="297179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488487" y="2377439"/>
              <a:ext cx="445134" cy="295910"/>
            </a:xfrm>
            <a:custGeom>
              <a:avLst/>
              <a:gdLst/>
              <a:ahLst/>
              <a:cxnLst/>
              <a:rect l="l" t="t" r="r" b="b"/>
              <a:pathLst>
                <a:path w="445134" h="295910">
                  <a:moveTo>
                    <a:pt x="0" y="73977"/>
                  </a:moveTo>
                  <a:lnTo>
                    <a:pt x="297179" y="73977"/>
                  </a:lnTo>
                  <a:lnTo>
                    <a:pt x="297179" y="0"/>
                  </a:lnTo>
                  <a:lnTo>
                    <a:pt x="445134" y="147955"/>
                  </a:lnTo>
                  <a:lnTo>
                    <a:pt x="297179" y="295592"/>
                  </a:lnTo>
                  <a:lnTo>
                    <a:pt x="297179" y="221614"/>
                  </a:lnTo>
                  <a:lnTo>
                    <a:pt x="0" y="221614"/>
                  </a:lnTo>
                  <a:lnTo>
                    <a:pt x="0" y="73977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800465" y="1660207"/>
              <a:ext cx="2717165" cy="1927860"/>
            </a:xfrm>
            <a:custGeom>
              <a:avLst/>
              <a:gdLst/>
              <a:ahLst/>
              <a:cxnLst/>
              <a:rect l="l" t="t" r="r" b="b"/>
              <a:pathLst>
                <a:path w="2717165" h="1927860">
                  <a:moveTo>
                    <a:pt x="0" y="1776094"/>
                  </a:moveTo>
                  <a:lnTo>
                    <a:pt x="30479" y="1711959"/>
                  </a:lnTo>
                  <a:lnTo>
                    <a:pt x="65087" y="1686242"/>
                  </a:lnTo>
                  <a:lnTo>
                    <a:pt x="110172" y="1666239"/>
                  </a:lnTo>
                  <a:lnTo>
                    <a:pt x="163194" y="1653539"/>
                  </a:lnTo>
                  <a:lnTo>
                    <a:pt x="222567" y="1649094"/>
                  </a:lnTo>
                  <a:lnTo>
                    <a:pt x="281622" y="1653539"/>
                  </a:lnTo>
                  <a:lnTo>
                    <a:pt x="334962" y="1666239"/>
                  </a:lnTo>
                  <a:lnTo>
                    <a:pt x="379729" y="1686242"/>
                  </a:lnTo>
                  <a:lnTo>
                    <a:pt x="414654" y="1711959"/>
                  </a:lnTo>
                  <a:lnTo>
                    <a:pt x="445134" y="1776094"/>
                  </a:lnTo>
                  <a:lnTo>
                    <a:pt x="437197" y="1810067"/>
                  </a:lnTo>
                  <a:lnTo>
                    <a:pt x="379729" y="1866264"/>
                  </a:lnTo>
                  <a:lnTo>
                    <a:pt x="334962" y="1885950"/>
                  </a:lnTo>
                  <a:lnTo>
                    <a:pt x="281622" y="1898967"/>
                  </a:lnTo>
                  <a:lnTo>
                    <a:pt x="222567" y="1903412"/>
                  </a:lnTo>
                  <a:lnTo>
                    <a:pt x="163194" y="1898967"/>
                  </a:lnTo>
                  <a:lnTo>
                    <a:pt x="110172" y="1885950"/>
                  </a:lnTo>
                  <a:lnTo>
                    <a:pt x="65087" y="1866264"/>
                  </a:lnTo>
                  <a:lnTo>
                    <a:pt x="30479" y="1840547"/>
                  </a:lnTo>
                  <a:lnTo>
                    <a:pt x="0" y="1776094"/>
                  </a:lnTo>
                </a:path>
                <a:path w="2717165" h="1927860">
                  <a:moveTo>
                    <a:pt x="908367" y="127317"/>
                  </a:moveTo>
                  <a:lnTo>
                    <a:pt x="946467" y="81279"/>
                  </a:lnTo>
                  <a:lnTo>
                    <a:pt x="1009967" y="54609"/>
                  </a:lnTo>
                  <a:lnTo>
                    <a:pt x="1051242" y="42862"/>
                  </a:lnTo>
                  <a:lnTo>
                    <a:pt x="1098867" y="32067"/>
                  </a:lnTo>
                  <a:lnTo>
                    <a:pt x="1151254" y="22859"/>
                  </a:lnTo>
                  <a:lnTo>
                    <a:pt x="1208722" y="14922"/>
                  </a:lnTo>
                  <a:lnTo>
                    <a:pt x="1270317" y="8572"/>
                  </a:lnTo>
                  <a:lnTo>
                    <a:pt x="1335722" y="3809"/>
                  </a:lnTo>
                  <a:lnTo>
                    <a:pt x="1403984" y="952"/>
                  </a:lnTo>
                  <a:lnTo>
                    <a:pt x="1475104" y="0"/>
                  </a:lnTo>
                  <a:lnTo>
                    <a:pt x="1546225" y="952"/>
                  </a:lnTo>
                  <a:lnTo>
                    <a:pt x="1614804" y="3809"/>
                  </a:lnTo>
                  <a:lnTo>
                    <a:pt x="1680209" y="8572"/>
                  </a:lnTo>
                  <a:lnTo>
                    <a:pt x="1741804" y="14922"/>
                  </a:lnTo>
                  <a:lnTo>
                    <a:pt x="1798954" y="22859"/>
                  </a:lnTo>
                  <a:lnTo>
                    <a:pt x="1851659" y="32067"/>
                  </a:lnTo>
                  <a:lnTo>
                    <a:pt x="1898967" y="42862"/>
                  </a:lnTo>
                  <a:lnTo>
                    <a:pt x="1940559" y="54609"/>
                  </a:lnTo>
                  <a:lnTo>
                    <a:pt x="2004059" y="81279"/>
                  </a:lnTo>
                  <a:lnTo>
                    <a:pt x="2037714" y="111442"/>
                  </a:lnTo>
                  <a:lnTo>
                    <a:pt x="2042159" y="127317"/>
                  </a:lnTo>
                  <a:lnTo>
                    <a:pt x="2037714" y="143192"/>
                  </a:lnTo>
                  <a:lnTo>
                    <a:pt x="2004059" y="173354"/>
                  </a:lnTo>
                  <a:lnTo>
                    <a:pt x="1940559" y="200025"/>
                  </a:lnTo>
                  <a:lnTo>
                    <a:pt x="1898967" y="211772"/>
                  </a:lnTo>
                  <a:lnTo>
                    <a:pt x="1851659" y="222250"/>
                  </a:lnTo>
                  <a:lnTo>
                    <a:pt x="1798954" y="231775"/>
                  </a:lnTo>
                  <a:lnTo>
                    <a:pt x="1741804" y="239712"/>
                  </a:lnTo>
                  <a:lnTo>
                    <a:pt x="1680209" y="246062"/>
                  </a:lnTo>
                  <a:lnTo>
                    <a:pt x="1614804" y="250507"/>
                  </a:lnTo>
                  <a:lnTo>
                    <a:pt x="1546225" y="253364"/>
                  </a:lnTo>
                  <a:lnTo>
                    <a:pt x="1475104" y="254634"/>
                  </a:lnTo>
                  <a:lnTo>
                    <a:pt x="1403984" y="253364"/>
                  </a:lnTo>
                  <a:lnTo>
                    <a:pt x="1335722" y="250507"/>
                  </a:lnTo>
                  <a:lnTo>
                    <a:pt x="1270317" y="246062"/>
                  </a:lnTo>
                  <a:lnTo>
                    <a:pt x="1208722" y="239712"/>
                  </a:lnTo>
                  <a:lnTo>
                    <a:pt x="1151254" y="231775"/>
                  </a:lnTo>
                  <a:lnTo>
                    <a:pt x="1098867" y="222250"/>
                  </a:lnTo>
                  <a:lnTo>
                    <a:pt x="1051242" y="211772"/>
                  </a:lnTo>
                  <a:lnTo>
                    <a:pt x="1009967" y="200025"/>
                  </a:lnTo>
                  <a:lnTo>
                    <a:pt x="946467" y="173354"/>
                  </a:lnTo>
                  <a:lnTo>
                    <a:pt x="912812" y="143192"/>
                  </a:lnTo>
                  <a:lnTo>
                    <a:pt x="908367" y="127317"/>
                  </a:lnTo>
                </a:path>
                <a:path w="2717165" h="1927860">
                  <a:moveTo>
                    <a:pt x="2272347" y="1800542"/>
                  </a:moveTo>
                  <a:lnTo>
                    <a:pt x="2302509" y="1736407"/>
                  </a:lnTo>
                  <a:lnTo>
                    <a:pt x="2337434" y="1710689"/>
                  </a:lnTo>
                  <a:lnTo>
                    <a:pt x="2382519" y="1690687"/>
                  </a:lnTo>
                  <a:lnTo>
                    <a:pt x="2435542" y="1677987"/>
                  </a:lnTo>
                  <a:lnTo>
                    <a:pt x="2494914" y="1673225"/>
                  </a:lnTo>
                  <a:lnTo>
                    <a:pt x="2553969" y="1677987"/>
                  </a:lnTo>
                  <a:lnTo>
                    <a:pt x="2606992" y="1690687"/>
                  </a:lnTo>
                  <a:lnTo>
                    <a:pt x="2652077" y="1710689"/>
                  </a:lnTo>
                  <a:lnTo>
                    <a:pt x="2687002" y="1736407"/>
                  </a:lnTo>
                  <a:lnTo>
                    <a:pt x="2717164" y="1800542"/>
                  </a:lnTo>
                  <a:lnTo>
                    <a:pt x="2709227" y="1834514"/>
                  </a:lnTo>
                  <a:lnTo>
                    <a:pt x="2652077" y="1890712"/>
                  </a:lnTo>
                  <a:lnTo>
                    <a:pt x="2606992" y="1910397"/>
                  </a:lnTo>
                  <a:lnTo>
                    <a:pt x="2553969" y="1923414"/>
                  </a:lnTo>
                  <a:lnTo>
                    <a:pt x="2494914" y="1927859"/>
                  </a:lnTo>
                  <a:lnTo>
                    <a:pt x="2435542" y="1923414"/>
                  </a:lnTo>
                  <a:lnTo>
                    <a:pt x="2382519" y="1910397"/>
                  </a:lnTo>
                  <a:lnTo>
                    <a:pt x="2337434" y="1890712"/>
                  </a:lnTo>
                  <a:lnTo>
                    <a:pt x="2302509" y="1864677"/>
                  </a:lnTo>
                  <a:lnTo>
                    <a:pt x="2272347" y="1800542"/>
                  </a:lnTo>
                </a:path>
              </a:pathLst>
            </a:custGeom>
            <a:ln w="349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30495" y="3660457"/>
              <a:ext cx="2299652" cy="22479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17142" y="3660457"/>
              <a:ext cx="2296795" cy="22479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38715" y="3660457"/>
              <a:ext cx="1923415" cy="224028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0033952" y="3655694"/>
              <a:ext cx="1932939" cy="2249805"/>
            </a:xfrm>
            <a:custGeom>
              <a:avLst/>
              <a:gdLst/>
              <a:ahLst/>
              <a:cxnLst/>
              <a:rect l="l" t="t" r="r" b="b"/>
              <a:pathLst>
                <a:path w="1932940" h="2249804">
                  <a:moveTo>
                    <a:pt x="0" y="2249804"/>
                  </a:moveTo>
                  <a:lnTo>
                    <a:pt x="1932939" y="2249804"/>
                  </a:lnTo>
                  <a:lnTo>
                    <a:pt x="1932939" y="0"/>
                  </a:lnTo>
                  <a:lnTo>
                    <a:pt x="0" y="0"/>
                  </a:lnTo>
                  <a:lnTo>
                    <a:pt x="0" y="2249804"/>
                  </a:lnTo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362507" y="4617719"/>
              <a:ext cx="460375" cy="318770"/>
            </a:xfrm>
            <a:custGeom>
              <a:avLst/>
              <a:gdLst/>
              <a:ahLst/>
              <a:cxnLst/>
              <a:rect l="l" t="t" r="r" b="b"/>
              <a:pathLst>
                <a:path w="460375" h="318770">
                  <a:moveTo>
                    <a:pt x="300989" y="0"/>
                  </a:moveTo>
                  <a:lnTo>
                    <a:pt x="300989" y="79692"/>
                  </a:lnTo>
                  <a:lnTo>
                    <a:pt x="0" y="79692"/>
                  </a:lnTo>
                  <a:lnTo>
                    <a:pt x="0" y="238759"/>
                  </a:lnTo>
                  <a:lnTo>
                    <a:pt x="300989" y="238759"/>
                  </a:lnTo>
                  <a:lnTo>
                    <a:pt x="300989" y="318452"/>
                  </a:lnTo>
                  <a:lnTo>
                    <a:pt x="460375" y="159384"/>
                  </a:lnTo>
                  <a:lnTo>
                    <a:pt x="300989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362507" y="4617719"/>
              <a:ext cx="460375" cy="318770"/>
            </a:xfrm>
            <a:custGeom>
              <a:avLst/>
              <a:gdLst/>
              <a:ahLst/>
              <a:cxnLst/>
              <a:rect l="l" t="t" r="r" b="b"/>
              <a:pathLst>
                <a:path w="460375" h="318770">
                  <a:moveTo>
                    <a:pt x="0" y="79692"/>
                  </a:moveTo>
                  <a:lnTo>
                    <a:pt x="300989" y="79692"/>
                  </a:lnTo>
                  <a:lnTo>
                    <a:pt x="300989" y="0"/>
                  </a:lnTo>
                  <a:lnTo>
                    <a:pt x="460375" y="159384"/>
                  </a:lnTo>
                  <a:lnTo>
                    <a:pt x="300989" y="318452"/>
                  </a:lnTo>
                  <a:lnTo>
                    <a:pt x="300989" y="238759"/>
                  </a:lnTo>
                  <a:lnTo>
                    <a:pt x="0" y="238759"/>
                  </a:lnTo>
                  <a:lnTo>
                    <a:pt x="0" y="79692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662160" y="4617719"/>
              <a:ext cx="460375" cy="318770"/>
            </a:xfrm>
            <a:custGeom>
              <a:avLst/>
              <a:gdLst/>
              <a:ahLst/>
              <a:cxnLst/>
              <a:rect l="l" t="t" r="r" b="b"/>
              <a:pathLst>
                <a:path w="460375" h="318770">
                  <a:moveTo>
                    <a:pt x="300990" y="0"/>
                  </a:moveTo>
                  <a:lnTo>
                    <a:pt x="300990" y="79692"/>
                  </a:lnTo>
                  <a:lnTo>
                    <a:pt x="0" y="79692"/>
                  </a:lnTo>
                  <a:lnTo>
                    <a:pt x="0" y="238759"/>
                  </a:lnTo>
                  <a:lnTo>
                    <a:pt x="300990" y="238759"/>
                  </a:lnTo>
                  <a:lnTo>
                    <a:pt x="300990" y="318452"/>
                  </a:lnTo>
                  <a:lnTo>
                    <a:pt x="460375" y="159384"/>
                  </a:lnTo>
                  <a:lnTo>
                    <a:pt x="30099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662160" y="4617719"/>
              <a:ext cx="460375" cy="318770"/>
            </a:xfrm>
            <a:custGeom>
              <a:avLst/>
              <a:gdLst/>
              <a:ahLst/>
              <a:cxnLst/>
              <a:rect l="l" t="t" r="r" b="b"/>
              <a:pathLst>
                <a:path w="460375" h="318770">
                  <a:moveTo>
                    <a:pt x="0" y="79692"/>
                  </a:moveTo>
                  <a:lnTo>
                    <a:pt x="300990" y="79692"/>
                  </a:lnTo>
                  <a:lnTo>
                    <a:pt x="300990" y="0"/>
                  </a:lnTo>
                  <a:lnTo>
                    <a:pt x="460375" y="159384"/>
                  </a:lnTo>
                  <a:lnTo>
                    <a:pt x="300990" y="318452"/>
                  </a:lnTo>
                  <a:lnTo>
                    <a:pt x="300990" y="238759"/>
                  </a:lnTo>
                  <a:lnTo>
                    <a:pt x="0" y="238759"/>
                  </a:lnTo>
                  <a:lnTo>
                    <a:pt x="0" y="79692"/>
                  </a:lnTo>
                </a:path>
              </a:pathLst>
            </a:custGeom>
            <a:ln w="15875">
              <a:solidFill>
                <a:srgbClr val="BA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644005" y="5637847"/>
              <a:ext cx="4932045" cy="309245"/>
            </a:xfrm>
            <a:custGeom>
              <a:avLst/>
              <a:gdLst/>
              <a:ahLst/>
              <a:cxnLst/>
              <a:rect l="l" t="t" r="r" b="b"/>
              <a:pathLst>
                <a:path w="4932045" h="309245">
                  <a:moveTo>
                    <a:pt x="0" y="136524"/>
                  </a:moveTo>
                  <a:lnTo>
                    <a:pt x="31432" y="67627"/>
                  </a:lnTo>
                  <a:lnTo>
                    <a:pt x="67310" y="40004"/>
                  </a:lnTo>
                  <a:lnTo>
                    <a:pt x="113982" y="18732"/>
                  </a:lnTo>
                  <a:lnTo>
                    <a:pt x="168910" y="4762"/>
                  </a:lnTo>
                  <a:lnTo>
                    <a:pt x="230187" y="0"/>
                  </a:lnTo>
                  <a:lnTo>
                    <a:pt x="291465" y="4762"/>
                  </a:lnTo>
                  <a:lnTo>
                    <a:pt x="346392" y="18732"/>
                  </a:lnTo>
                  <a:lnTo>
                    <a:pt x="392747" y="40004"/>
                  </a:lnTo>
                  <a:lnTo>
                    <a:pt x="428942" y="67627"/>
                  </a:lnTo>
                  <a:lnTo>
                    <a:pt x="452120" y="100012"/>
                  </a:lnTo>
                  <a:lnTo>
                    <a:pt x="460375" y="136524"/>
                  </a:lnTo>
                  <a:lnTo>
                    <a:pt x="452120" y="172719"/>
                  </a:lnTo>
                  <a:lnTo>
                    <a:pt x="428942" y="205104"/>
                  </a:lnTo>
                  <a:lnTo>
                    <a:pt x="392747" y="232727"/>
                  </a:lnTo>
                  <a:lnTo>
                    <a:pt x="346392" y="254317"/>
                  </a:lnTo>
                  <a:lnTo>
                    <a:pt x="291465" y="267969"/>
                  </a:lnTo>
                  <a:lnTo>
                    <a:pt x="230187" y="272732"/>
                  </a:lnTo>
                  <a:lnTo>
                    <a:pt x="168910" y="267969"/>
                  </a:lnTo>
                  <a:lnTo>
                    <a:pt x="113982" y="254317"/>
                  </a:lnTo>
                  <a:lnTo>
                    <a:pt x="67310" y="232727"/>
                  </a:lnTo>
                  <a:lnTo>
                    <a:pt x="31432" y="205104"/>
                  </a:lnTo>
                  <a:lnTo>
                    <a:pt x="8254" y="172719"/>
                  </a:lnTo>
                  <a:lnTo>
                    <a:pt x="0" y="136524"/>
                  </a:lnTo>
                </a:path>
                <a:path w="4932045" h="309245">
                  <a:moveTo>
                    <a:pt x="2334895" y="136524"/>
                  </a:moveTo>
                  <a:lnTo>
                    <a:pt x="2366010" y="67627"/>
                  </a:lnTo>
                  <a:lnTo>
                    <a:pt x="2401887" y="40004"/>
                  </a:lnTo>
                  <a:lnTo>
                    <a:pt x="2448242" y="18732"/>
                  </a:lnTo>
                  <a:lnTo>
                    <a:pt x="2503170" y="4762"/>
                  </a:lnTo>
                  <a:lnTo>
                    <a:pt x="2564129" y="0"/>
                  </a:lnTo>
                  <a:lnTo>
                    <a:pt x="2625090" y="4762"/>
                  </a:lnTo>
                  <a:lnTo>
                    <a:pt x="2680017" y="18732"/>
                  </a:lnTo>
                  <a:lnTo>
                    <a:pt x="2726372" y="40004"/>
                  </a:lnTo>
                  <a:lnTo>
                    <a:pt x="2762250" y="67627"/>
                  </a:lnTo>
                  <a:lnTo>
                    <a:pt x="2785427" y="100012"/>
                  </a:lnTo>
                  <a:lnTo>
                    <a:pt x="2793365" y="136524"/>
                  </a:lnTo>
                  <a:lnTo>
                    <a:pt x="2785427" y="172719"/>
                  </a:lnTo>
                  <a:lnTo>
                    <a:pt x="2762250" y="205104"/>
                  </a:lnTo>
                  <a:lnTo>
                    <a:pt x="2726372" y="232727"/>
                  </a:lnTo>
                  <a:lnTo>
                    <a:pt x="2680017" y="254317"/>
                  </a:lnTo>
                  <a:lnTo>
                    <a:pt x="2625090" y="267969"/>
                  </a:lnTo>
                  <a:lnTo>
                    <a:pt x="2564129" y="272732"/>
                  </a:lnTo>
                  <a:lnTo>
                    <a:pt x="2503170" y="267969"/>
                  </a:lnTo>
                  <a:lnTo>
                    <a:pt x="2448242" y="254317"/>
                  </a:lnTo>
                  <a:lnTo>
                    <a:pt x="2401887" y="232727"/>
                  </a:lnTo>
                  <a:lnTo>
                    <a:pt x="2366010" y="205104"/>
                  </a:lnTo>
                  <a:lnTo>
                    <a:pt x="2342832" y="172719"/>
                  </a:lnTo>
                  <a:lnTo>
                    <a:pt x="2334895" y="136524"/>
                  </a:lnTo>
                </a:path>
                <a:path w="4932045" h="309245">
                  <a:moveTo>
                    <a:pt x="4472940" y="173037"/>
                  </a:moveTo>
                  <a:lnTo>
                    <a:pt x="4504372" y="104139"/>
                  </a:lnTo>
                  <a:lnTo>
                    <a:pt x="4540250" y="76517"/>
                  </a:lnTo>
                  <a:lnTo>
                    <a:pt x="4586605" y="55244"/>
                  </a:lnTo>
                  <a:lnTo>
                    <a:pt x="4641215" y="41592"/>
                  </a:lnTo>
                  <a:lnTo>
                    <a:pt x="4702175" y="36512"/>
                  </a:lnTo>
                  <a:lnTo>
                    <a:pt x="4763135" y="41592"/>
                  </a:lnTo>
                  <a:lnTo>
                    <a:pt x="4818062" y="55244"/>
                  </a:lnTo>
                  <a:lnTo>
                    <a:pt x="4864417" y="76517"/>
                  </a:lnTo>
                  <a:lnTo>
                    <a:pt x="4900295" y="104139"/>
                  </a:lnTo>
                  <a:lnTo>
                    <a:pt x="4923472" y="136842"/>
                  </a:lnTo>
                  <a:lnTo>
                    <a:pt x="4931727" y="173037"/>
                  </a:lnTo>
                  <a:lnTo>
                    <a:pt x="4923472" y="209232"/>
                  </a:lnTo>
                  <a:lnTo>
                    <a:pt x="4900295" y="241934"/>
                  </a:lnTo>
                  <a:lnTo>
                    <a:pt x="4864417" y="269557"/>
                  </a:lnTo>
                  <a:lnTo>
                    <a:pt x="4818062" y="290829"/>
                  </a:lnTo>
                  <a:lnTo>
                    <a:pt x="4763135" y="304482"/>
                  </a:lnTo>
                  <a:lnTo>
                    <a:pt x="4702175" y="309244"/>
                  </a:lnTo>
                  <a:lnTo>
                    <a:pt x="4641215" y="304482"/>
                  </a:lnTo>
                  <a:lnTo>
                    <a:pt x="4586605" y="290829"/>
                  </a:lnTo>
                  <a:lnTo>
                    <a:pt x="4540250" y="269557"/>
                  </a:lnTo>
                  <a:lnTo>
                    <a:pt x="4504372" y="241934"/>
                  </a:lnTo>
                  <a:lnTo>
                    <a:pt x="4481195" y="209232"/>
                  </a:lnTo>
                  <a:lnTo>
                    <a:pt x="4472940" y="173037"/>
                  </a:lnTo>
                </a:path>
              </a:pathLst>
            </a:custGeom>
            <a:ln w="349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855344" y="392429"/>
            <a:ext cx="6064250" cy="662305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marR="5080">
              <a:lnSpc>
                <a:spcPts val="2370"/>
              </a:lnSpc>
              <a:spcBef>
                <a:spcPts val="405"/>
              </a:spcBef>
            </a:pPr>
            <a:r>
              <a:rPr sz="2200" b="0" spc="165" dirty="0">
                <a:solidFill>
                  <a:srgbClr val="000000"/>
                </a:solidFill>
                <a:latin typeface="Times New Roman"/>
                <a:cs typeface="Times New Roman"/>
              </a:rPr>
              <a:t>Veracrypt</a:t>
            </a:r>
            <a:r>
              <a:rPr sz="2200" b="0" spc="2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75" dirty="0">
                <a:solidFill>
                  <a:srgbClr val="000000"/>
                </a:solidFill>
                <a:latin typeface="Times New Roman"/>
                <a:cs typeface="Times New Roman"/>
              </a:rPr>
              <a:t>-</a:t>
            </a:r>
            <a:r>
              <a:rPr sz="2200" b="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25" dirty="0">
                <a:solidFill>
                  <a:srgbClr val="000000"/>
                </a:solidFill>
                <a:latin typeface="Times New Roman"/>
                <a:cs typeface="Times New Roman"/>
              </a:rPr>
              <a:t>ένα</a:t>
            </a:r>
            <a:r>
              <a:rPr sz="2200" b="0" spc="1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65" dirty="0">
                <a:solidFill>
                  <a:srgbClr val="000000"/>
                </a:solidFill>
                <a:latin typeface="Times New Roman"/>
                <a:cs typeface="Times New Roman"/>
              </a:rPr>
              <a:t>παράδειγμα</a:t>
            </a:r>
            <a:r>
              <a:rPr sz="2200" b="0" spc="20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95" dirty="0">
                <a:solidFill>
                  <a:srgbClr val="000000"/>
                </a:solidFill>
                <a:latin typeface="Times New Roman"/>
                <a:cs typeface="Times New Roman"/>
              </a:rPr>
              <a:t>της</a:t>
            </a:r>
            <a:r>
              <a:rPr sz="2200" b="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65" dirty="0">
                <a:solidFill>
                  <a:srgbClr val="000000"/>
                </a:solidFill>
                <a:latin typeface="Times New Roman"/>
                <a:cs typeface="Times New Roman"/>
              </a:rPr>
              <a:t>χρησιμότητάς </a:t>
            </a:r>
            <a:r>
              <a:rPr sz="2200" b="0" spc="-5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40" dirty="0">
                <a:solidFill>
                  <a:srgbClr val="000000"/>
                </a:solidFill>
                <a:latin typeface="Times New Roman"/>
                <a:cs typeface="Times New Roman"/>
              </a:rPr>
              <a:t>του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76325" y="1491297"/>
            <a:ext cx="3782060" cy="2947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ts val="1820"/>
              </a:lnSpc>
              <a:buSzPct val="128571"/>
              <a:buAutoNum type="arabicPeriod" startAt="2"/>
              <a:tabLst>
                <a:tab pos="354965" algn="l"/>
                <a:tab pos="355600" algn="l"/>
              </a:tabLst>
            </a:pPr>
            <a:r>
              <a:rPr sz="1400" spc="85" dirty="0">
                <a:latin typeface="Calibri"/>
                <a:cs typeface="Calibri"/>
              </a:rPr>
              <a:t>Επιλέξτε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τη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θέση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του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αρχείου,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τους</a:t>
            </a:r>
            <a:endParaRPr sz="1400">
              <a:latin typeface="Calibri"/>
              <a:cs typeface="Calibri"/>
            </a:endParaRPr>
          </a:p>
          <a:p>
            <a:pPr marL="355600" marR="5080">
              <a:lnSpc>
                <a:spcPts val="1680"/>
              </a:lnSpc>
              <a:spcBef>
                <a:spcPts val="10"/>
              </a:spcBef>
            </a:pPr>
            <a:r>
              <a:rPr sz="1400" spc="100" dirty="0">
                <a:latin typeface="Calibri"/>
                <a:cs typeface="Calibri"/>
              </a:rPr>
              <a:t>αλγόριθμους</a:t>
            </a:r>
            <a:r>
              <a:rPr sz="1400" spc="19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κρυπτογράφησης</a:t>
            </a:r>
            <a:r>
              <a:rPr sz="1400" spc="195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(π.χ. </a:t>
            </a:r>
            <a:r>
              <a:rPr sz="1400" spc="7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AES) και </a:t>
            </a:r>
            <a:r>
              <a:rPr sz="1400" spc="100" dirty="0">
                <a:latin typeface="Calibri"/>
                <a:cs typeface="Calibri"/>
              </a:rPr>
              <a:t>κατακερματισμού </a:t>
            </a:r>
            <a:r>
              <a:rPr sz="1400" spc="70" dirty="0">
                <a:latin typeface="Calibri"/>
                <a:cs typeface="Calibri"/>
              </a:rPr>
              <a:t>(π.χ. </a:t>
            </a:r>
            <a:r>
              <a:rPr sz="1400" spc="95" dirty="0">
                <a:latin typeface="Calibri"/>
                <a:cs typeface="Calibri"/>
              </a:rPr>
              <a:t>SHA- </a:t>
            </a:r>
            <a:r>
              <a:rPr sz="1400" spc="10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512),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καθώς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και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το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μέγεθος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του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αρχείου.</a:t>
            </a:r>
            <a:endParaRPr sz="1400">
              <a:latin typeface="Calibri"/>
              <a:cs typeface="Calibri"/>
            </a:endParaRPr>
          </a:p>
          <a:p>
            <a:pPr marL="355600" marR="186055" indent="-342900">
              <a:lnSpc>
                <a:spcPct val="98500"/>
              </a:lnSpc>
              <a:spcBef>
                <a:spcPts val="570"/>
              </a:spcBef>
              <a:buSzPct val="128571"/>
              <a:buAutoNum type="arabicPeriod" startAt="3"/>
              <a:tabLst>
                <a:tab pos="354965" algn="l"/>
                <a:tab pos="355600" algn="l"/>
              </a:tabLst>
            </a:pPr>
            <a:r>
              <a:rPr sz="1400" spc="85" dirty="0">
                <a:latin typeface="Calibri"/>
                <a:cs typeface="Calibri"/>
              </a:rPr>
              <a:t>Επιλέξτε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τον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κωδικό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πρόσβασης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και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τη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μορφή </a:t>
            </a:r>
            <a:r>
              <a:rPr sz="1400" spc="100" dirty="0">
                <a:latin typeface="Calibri"/>
                <a:cs typeface="Calibri"/>
              </a:rPr>
              <a:t>του τόμου </a:t>
            </a:r>
            <a:r>
              <a:rPr sz="1400" spc="110" dirty="0">
                <a:latin typeface="Calibri"/>
                <a:cs typeface="Calibri"/>
              </a:rPr>
              <a:t>που </a:t>
            </a:r>
            <a:r>
              <a:rPr sz="1400" spc="90" dirty="0">
                <a:latin typeface="Calibri"/>
                <a:cs typeface="Calibri"/>
              </a:rPr>
              <a:t>περιέχεται </a:t>
            </a:r>
            <a:r>
              <a:rPr sz="1400" spc="95" dirty="0">
                <a:latin typeface="Calibri"/>
                <a:cs typeface="Calibri"/>
              </a:rPr>
              <a:t>στο </a:t>
            </a:r>
            <a:r>
              <a:rPr sz="1400" spc="10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αρχείο </a:t>
            </a:r>
            <a:r>
              <a:rPr sz="1400" spc="70" dirty="0">
                <a:latin typeface="Calibri"/>
                <a:cs typeface="Calibri"/>
              </a:rPr>
              <a:t>(π.χ. </a:t>
            </a:r>
            <a:r>
              <a:rPr sz="1400" spc="90" dirty="0">
                <a:latin typeface="Calibri"/>
                <a:cs typeface="Calibri"/>
              </a:rPr>
              <a:t>FAT, ExFAT, </a:t>
            </a:r>
            <a:r>
              <a:rPr sz="1400" spc="105" dirty="0">
                <a:latin typeface="Calibri"/>
                <a:cs typeface="Calibri"/>
              </a:rPr>
              <a:t>NTFS </a:t>
            </a:r>
            <a:r>
              <a:rPr sz="1400" spc="110" dirty="0">
                <a:latin typeface="Calibri"/>
                <a:cs typeface="Calibri"/>
              </a:rPr>
              <a:t>(New </a:t>
            </a:r>
            <a:r>
              <a:rPr sz="1400" spc="114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Technology </a:t>
            </a:r>
            <a:r>
              <a:rPr sz="1400" spc="70" dirty="0">
                <a:latin typeface="Calibri"/>
                <a:cs typeface="Calibri"/>
              </a:rPr>
              <a:t>File </a:t>
            </a:r>
            <a:r>
              <a:rPr sz="1400" spc="100" dirty="0">
                <a:latin typeface="Calibri"/>
                <a:cs typeface="Calibri"/>
              </a:rPr>
              <a:t>System </a:t>
            </a:r>
            <a:r>
              <a:rPr sz="1400" spc="65" dirty="0">
                <a:latin typeface="Calibri"/>
                <a:cs typeface="Calibri"/>
              </a:rPr>
              <a:t>- </a:t>
            </a:r>
            <a:r>
              <a:rPr sz="1400" spc="105" dirty="0">
                <a:latin typeface="Calibri"/>
                <a:cs typeface="Calibri"/>
              </a:rPr>
              <a:t>σύστημα </a:t>
            </a:r>
            <a:r>
              <a:rPr sz="1400" spc="11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αρχείων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των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Windows)</a:t>
            </a:r>
            <a:endParaRPr sz="1400">
              <a:latin typeface="Calibri"/>
              <a:cs typeface="Calibri"/>
            </a:endParaRPr>
          </a:p>
          <a:p>
            <a:pPr marL="377825" marR="236854" lvl="1" indent="-182880">
              <a:lnSpc>
                <a:spcPct val="100000"/>
              </a:lnSpc>
              <a:spcBef>
                <a:spcPts val="940"/>
              </a:spcBef>
              <a:buSzPct val="128000"/>
              <a:buChar char="◦"/>
              <a:tabLst>
                <a:tab pos="378460" algn="l"/>
              </a:tabLst>
            </a:pPr>
            <a:r>
              <a:rPr sz="1250" spc="55" dirty="0">
                <a:latin typeface="Calibri"/>
                <a:cs typeface="Calibri"/>
              </a:rPr>
              <a:t>Σε </a:t>
            </a:r>
            <a:r>
              <a:rPr sz="1250" spc="60" dirty="0">
                <a:latin typeface="Calibri"/>
                <a:cs typeface="Calibri"/>
              </a:rPr>
              <a:t>αυτό </a:t>
            </a:r>
            <a:r>
              <a:rPr sz="1250" spc="55" dirty="0">
                <a:latin typeface="Calibri"/>
                <a:cs typeface="Calibri"/>
              </a:rPr>
              <a:t>το </a:t>
            </a:r>
            <a:r>
              <a:rPr sz="1250" spc="50" dirty="0">
                <a:latin typeface="Calibri"/>
                <a:cs typeface="Calibri"/>
              </a:rPr>
              <a:t>σημείο, απαιτείται </a:t>
            </a:r>
            <a:r>
              <a:rPr sz="1250" spc="65" dirty="0">
                <a:latin typeface="Calibri"/>
                <a:cs typeface="Calibri"/>
              </a:rPr>
              <a:t>η </a:t>
            </a:r>
            <a:r>
              <a:rPr sz="1250" spc="55" dirty="0">
                <a:latin typeface="Calibri"/>
                <a:cs typeface="Calibri"/>
              </a:rPr>
              <a:t>κίνηση </a:t>
            </a:r>
            <a:r>
              <a:rPr sz="1250" spc="60" dirty="0">
                <a:latin typeface="Calibri"/>
                <a:cs typeface="Calibri"/>
              </a:rPr>
              <a:t>του 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spc="50" dirty="0">
                <a:latin typeface="Calibri"/>
                <a:cs typeface="Calibri"/>
              </a:rPr>
              <a:t>ποντικιού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προς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50" dirty="0">
                <a:latin typeface="Calibri"/>
                <a:cs typeface="Calibri"/>
              </a:rPr>
              <a:t>τυχαίες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κατευθύνσεις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50" dirty="0">
                <a:latin typeface="Calibri"/>
                <a:cs typeface="Calibri"/>
              </a:rPr>
              <a:t>για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να </a:t>
            </a:r>
            <a:r>
              <a:rPr sz="1250" spc="-265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δημιουργηθεί </a:t>
            </a:r>
            <a:r>
              <a:rPr sz="1250" spc="50" dirty="0">
                <a:latin typeface="Calibri"/>
                <a:cs typeface="Calibri"/>
              </a:rPr>
              <a:t>"εντροπία", </a:t>
            </a:r>
            <a:r>
              <a:rPr sz="1250" spc="65" dirty="0">
                <a:latin typeface="Calibri"/>
                <a:cs typeface="Calibri"/>
              </a:rPr>
              <a:t>η </a:t>
            </a:r>
            <a:r>
              <a:rPr sz="1250" spc="60" dirty="0">
                <a:latin typeface="Calibri"/>
                <a:cs typeface="Calibri"/>
              </a:rPr>
              <a:t>οποία </a:t>
            </a:r>
            <a:r>
              <a:rPr sz="1250" spc="45" dirty="0">
                <a:latin typeface="Calibri"/>
                <a:cs typeface="Calibri"/>
              </a:rPr>
              <a:t>είναι 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απαραίτητη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τη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δημιουργία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45" dirty="0">
                <a:latin typeface="Calibri"/>
                <a:cs typeface="Calibri"/>
              </a:rPr>
              <a:t>κλειδιού.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48589" y="5694679"/>
            <a:ext cx="1695450" cy="30289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600" spc="10" dirty="0">
                <a:latin typeface="Calibri"/>
                <a:cs typeface="Calibri"/>
              </a:rPr>
              <a:t>Πηγή:</a:t>
            </a:r>
            <a:r>
              <a:rPr sz="600" spc="-10" dirty="0"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Arial"/>
                <a:cs typeface="Arial"/>
              </a:rPr>
              <a:t>Veracrypt,</a:t>
            </a:r>
            <a:r>
              <a:rPr sz="600" spc="-10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Arial"/>
                <a:cs typeface="Arial"/>
              </a:rPr>
              <a:t>2024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600" spc="25" dirty="0">
                <a:latin typeface="Calibri"/>
                <a:cs typeface="Calibri"/>
              </a:rPr>
              <a:t>URL:</a:t>
            </a:r>
            <a:r>
              <a:rPr sz="600" spc="30" dirty="0">
                <a:latin typeface="Calibri"/>
                <a:cs typeface="Calibri"/>
              </a:rPr>
              <a:t> </a:t>
            </a:r>
            <a:r>
              <a:rPr sz="60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8"/>
              </a:rPr>
              <a:t>https://www.veracrypt.fr/code/Vera</a:t>
            </a:r>
            <a:r>
              <a:rPr sz="60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Crypt/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163617" y="5842634"/>
            <a:ext cx="14795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850" spc="65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22554" y="6031865"/>
            <a:ext cx="44088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CSP001_C_E</a:t>
            </a:r>
            <a:r>
              <a:rPr sz="1100" spc="3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6: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Davide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Ferraris,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Πανεπιστήμιο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ΜάλαγαΙσπανία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694794" y="105410"/>
            <a:ext cx="330200" cy="627189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spc="120" dirty="0">
                <a:solidFill>
                  <a:srgbClr val="D8D8D8"/>
                </a:solidFill>
                <a:latin typeface="Calibri"/>
                <a:cs typeface="Calibri"/>
              </a:rPr>
              <a:t>ΠΙΣΤΟΠΟΙΗΣΗ</a:t>
            </a:r>
            <a:r>
              <a:rPr sz="240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25" dirty="0">
                <a:solidFill>
                  <a:srgbClr val="D8D8D8"/>
                </a:solidFill>
                <a:latin typeface="Calibri"/>
                <a:cs typeface="Calibri"/>
              </a:rPr>
              <a:t>ΧΡΗΣΤΗ</a:t>
            </a:r>
            <a:r>
              <a:rPr sz="240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10" dirty="0">
                <a:solidFill>
                  <a:srgbClr val="D8D8D8"/>
                </a:solidFill>
                <a:latin typeface="Calibri"/>
                <a:cs typeface="Calibri"/>
              </a:rPr>
              <a:t>ΣΕ</a:t>
            </a:r>
            <a:r>
              <a:rPr sz="2400" spc="5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45" dirty="0">
                <a:solidFill>
                  <a:srgbClr val="D8D8D8"/>
                </a:solidFill>
                <a:latin typeface="Calibri"/>
                <a:cs typeface="Calibri"/>
              </a:rPr>
              <a:t>ΕΞΟΥΣΙΕΣ/ΔΥΝΑΜΕΙΣ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88087" y="0"/>
            <a:ext cx="5901055" cy="6879590"/>
            <a:chOff x="6288087" y="0"/>
            <a:chExt cx="5901055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387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65875" y="1510029"/>
              <a:ext cx="3739832" cy="369411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360794" y="1505267"/>
              <a:ext cx="3749675" cy="3703954"/>
            </a:xfrm>
            <a:custGeom>
              <a:avLst/>
              <a:gdLst/>
              <a:ahLst/>
              <a:cxnLst/>
              <a:rect l="l" t="t" r="r" b="b"/>
              <a:pathLst>
                <a:path w="3749675" h="3703954">
                  <a:moveTo>
                    <a:pt x="0" y="3703637"/>
                  </a:moveTo>
                  <a:lnTo>
                    <a:pt x="3749357" y="3703637"/>
                  </a:lnTo>
                  <a:lnTo>
                    <a:pt x="3749357" y="0"/>
                  </a:lnTo>
                  <a:lnTo>
                    <a:pt x="0" y="0"/>
                  </a:lnTo>
                  <a:lnTo>
                    <a:pt x="0" y="3703637"/>
                  </a:lnTo>
                </a:path>
              </a:pathLst>
            </a:custGeom>
            <a:ln w="9524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305550" y="1977389"/>
              <a:ext cx="3863340" cy="3258185"/>
            </a:xfrm>
            <a:custGeom>
              <a:avLst/>
              <a:gdLst/>
              <a:ahLst/>
              <a:cxnLst/>
              <a:rect l="l" t="t" r="r" b="b"/>
              <a:pathLst>
                <a:path w="3863340" h="3258185">
                  <a:moveTo>
                    <a:pt x="0" y="3083877"/>
                  </a:moveTo>
                  <a:lnTo>
                    <a:pt x="16827" y="3040697"/>
                  </a:lnTo>
                  <a:lnTo>
                    <a:pt x="64770" y="3001645"/>
                  </a:lnTo>
                  <a:lnTo>
                    <a:pt x="98742" y="2984182"/>
                  </a:lnTo>
                  <a:lnTo>
                    <a:pt x="139382" y="2967990"/>
                  </a:lnTo>
                  <a:lnTo>
                    <a:pt x="185420" y="2953385"/>
                  </a:lnTo>
                  <a:lnTo>
                    <a:pt x="236537" y="2940685"/>
                  </a:lnTo>
                  <a:lnTo>
                    <a:pt x="292417" y="2929890"/>
                  </a:lnTo>
                  <a:lnTo>
                    <a:pt x="352425" y="2921000"/>
                  </a:lnTo>
                  <a:lnTo>
                    <a:pt x="415925" y="2914650"/>
                  </a:lnTo>
                  <a:lnTo>
                    <a:pt x="482600" y="2910522"/>
                  </a:lnTo>
                  <a:lnTo>
                    <a:pt x="551815" y="2909252"/>
                  </a:lnTo>
                  <a:lnTo>
                    <a:pt x="621029" y="2910522"/>
                  </a:lnTo>
                  <a:lnTo>
                    <a:pt x="687387" y="2914650"/>
                  </a:lnTo>
                  <a:lnTo>
                    <a:pt x="751204" y="2921000"/>
                  </a:lnTo>
                  <a:lnTo>
                    <a:pt x="810895" y="2929890"/>
                  </a:lnTo>
                  <a:lnTo>
                    <a:pt x="866775" y="2940685"/>
                  </a:lnTo>
                  <a:lnTo>
                    <a:pt x="918209" y="2953385"/>
                  </a:lnTo>
                  <a:lnTo>
                    <a:pt x="964247" y="2967990"/>
                  </a:lnTo>
                  <a:lnTo>
                    <a:pt x="1004570" y="2984182"/>
                  </a:lnTo>
                  <a:lnTo>
                    <a:pt x="1038859" y="3001645"/>
                  </a:lnTo>
                  <a:lnTo>
                    <a:pt x="1086484" y="3040697"/>
                  </a:lnTo>
                  <a:lnTo>
                    <a:pt x="1103312" y="3083877"/>
                  </a:lnTo>
                  <a:lnTo>
                    <a:pt x="1099184" y="3105785"/>
                  </a:lnTo>
                  <a:lnTo>
                    <a:pt x="1066165" y="3146742"/>
                  </a:lnTo>
                  <a:lnTo>
                    <a:pt x="1004570" y="3183572"/>
                  </a:lnTo>
                  <a:lnTo>
                    <a:pt x="964247" y="3199765"/>
                  </a:lnTo>
                  <a:lnTo>
                    <a:pt x="918209" y="3214370"/>
                  </a:lnTo>
                  <a:lnTo>
                    <a:pt x="866775" y="3227070"/>
                  </a:lnTo>
                  <a:lnTo>
                    <a:pt x="810895" y="3237865"/>
                  </a:lnTo>
                  <a:lnTo>
                    <a:pt x="751204" y="3246437"/>
                  </a:lnTo>
                  <a:lnTo>
                    <a:pt x="687387" y="3253104"/>
                  </a:lnTo>
                  <a:lnTo>
                    <a:pt x="621029" y="3256915"/>
                  </a:lnTo>
                  <a:lnTo>
                    <a:pt x="551815" y="3258185"/>
                  </a:lnTo>
                  <a:lnTo>
                    <a:pt x="482600" y="3256915"/>
                  </a:lnTo>
                  <a:lnTo>
                    <a:pt x="415925" y="3253104"/>
                  </a:lnTo>
                  <a:lnTo>
                    <a:pt x="352425" y="3246437"/>
                  </a:lnTo>
                  <a:lnTo>
                    <a:pt x="292417" y="3237865"/>
                  </a:lnTo>
                  <a:lnTo>
                    <a:pt x="236537" y="3227070"/>
                  </a:lnTo>
                  <a:lnTo>
                    <a:pt x="185420" y="3214370"/>
                  </a:lnTo>
                  <a:lnTo>
                    <a:pt x="139382" y="3199765"/>
                  </a:lnTo>
                  <a:lnTo>
                    <a:pt x="98742" y="3183572"/>
                  </a:lnTo>
                  <a:lnTo>
                    <a:pt x="64770" y="3165792"/>
                  </a:lnTo>
                  <a:lnTo>
                    <a:pt x="16827" y="3126740"/>
                  </a:lnTo>
                  <a:lnTo>
                    <a:pt x="0" y="3083877"/>
                  </a:lnTo>
                </a:path>
                <a:path w="3863340" h="3258185">
                  <a:moveTo>
                    <a:pt x="2721927" y="2592387"/>
                  </a:moveTo>
                  <a:lnTo>
                    <a:pt x="2736532" y="2538730"/>
                  </a:lnTo>
                  <a:lnTo>
                    <a:pt x="2777807" y="2489835"/>
                  </a:lnTo>
                  <a:lnTo>
                    <a:pt x="2843212" y="2446337"/>
                  </a:lnTo>
                  <a:lnTo>
                    <a:pt x="2883534" y="2427287"/>
                  </a:lnTo>
                  <a:lnTo>
                    <a:pt x="2928620" y="2410460"/>
                  </a:lnTo>
                  <a:lnTo>
                    <a:pt x="2977832" y="2395537"/>
                  </a:lnTo>
                  <a:lnTo>
                    <a:pt x="3030854" y="2382837"/>
                  </a:lnTo>
                  <a:lnTo>
                    <a:pt x="3087370" y="2372677"/>
                  </a:lnTo>
                  <a:lnTo>
                    <a:pt x="3147059" y="2365375"/>
                  </a:lnTo>
                  <a:lnTo>
                    <a:pt x="3209290" y="2360612"/>
                  </a:lnTo>
                  <a:lnTo>
                    <a:pt x="3273425" y="2359025"/>
                  </a:lnTo>
                  <a:lnTo>
                    <a:pt x="3337877" y="2360612"/>
                  </a:lnTo>
                  <a:lnTo>
                    <a:pt x="3400107" y="2365375"/>
                  </a:lnTo>
                  <a:lnTo>
                    <a:pt x="3459479" y="2372677"/>
                  </a:lnTo>
                  <a:lnTo>
                    <a:pt x="3516312" y="2382837"/>
                  </a:lnTo>
                  <a:lnTo>
                    <a:pt x="3569334" y="2395537"/>
                  </a:lnTo>
                  <a:lnTo>
                    <a:pt x="3618547" y="2410460"/>
                  </a:lnTo>
                  <a:lnTo>
                    <a:pt x="3663632" y="2427287"/>
                  </a:lnTo>
                  <a:lnTo>
                    <a:pt x="3703954" y="2446337"/>
                  </a:lnTo>
                  <a:lnTo>
                    <a:pt x="3739197" y="2467292"/>
                  </a:lnTo>
                  <a:lnTo>
                    <a:pt x="3793172" y="2513647"/>
                  </a:lnTo>
                  <a:lnTo>
                    <a:pt x="3821429" y="2565082"/>
                  </a:lnTo>
                  <a:lnTo>
                    <a:pt x="3825240" y="2592387"/>
                  </a:lnTo>
                  <a:lnTo>
                    <a:pt x="3821429" y="2619375"/>
                  </a:lnTo>
                  <a:lnTo>
                    <a:pt x="3793172" y="2670810"/>
                  </a:lnTo>
                  <a:lnTo>
                    <a:pt x="3739197" y="2717482"/>
                  </a:lnTo>
                  <a:lnTo>
                    <a:pt x="3703954" y="2738120"/>
                  </a:lnTo>
                  <a:lnTo>
                    <a:pt x="3663632" y="2757170"/>
                  </a:lnTo>
                  <a:lnTo>
                    <a:pt x="3618547" y="2774315"/>
                  </a:lnTo>
                  <a:lnTo>
                    <a:pt x="3569334" y="2789237"/>
                  </a:lnTo>
                  <a:lnTo>
                    <a:pt x="3516312" y="2801937"/>
                  </a:lnTo>
                  <a:lnTo>
                    <a:pt x="3459479" y="2811780"/>
                  </a:lnTo>
                  <a:lnTo>
                    <a:pt x="3400107" y="2819400"/>
                  </a:lnTo>
                  <a:lnTo>
                    <a:pt x="3337877" y="2823845"/>
                  </a:lnTo>
                  <a:lnTo>
                    <a:pt x="3273425" y="2825432"/>
                  </a:lnTo>
                  <a:lnTo>
                    <a:pt x="3209290" y="2823845"/>
                  </a:lnTo>
                  <a:lnTo>
                    <a:pt x="3147059" y="2819400"/>
                  </a:lnTo>
                  <a:lnTo>
                    <a:pt x="3087370" y="2811780"/>
                  </a:lnTo>
                  <a:lnTo>
                    <a:pt x="3030854" y="2801937"/>
                  </a:lnTo>
                  <a:lnTo>
                    <a:pt x="2977832" y="2789237"/>
                  </a:lnTo>
                  <a:lnTo>
                    <a:pt x="2928620" y="2774315"/>
                  </a:lnTo>
                  <a:lnTo>
                    <a:pt x="2883534" y="2757170"/>
                  </a:lnTo>
                  <a:lnTo>
                    <a:pt x="2843212" y="2738120"/>
                  </a:lnTo>
                  <a:lnTo>
                    <a:pt x="2807652" y="2717482"/>
                  </a:lnTo>
                  <a:lnTo>
                    <a:pt x="2753995" y="2670810"/>
                  </a:lnTo>
                  <a:lnTo>
                    <a:pt x="2725420" y="2619375"/>
                  </a:lnTo>
                  <a:lnTo>
                    <a:pt x="2721927" y="2592387"/>
                  </a:lnTo>
                </a:path>
                <a:path w="3863340" h="3258185">
                  <a:moveTo>
                    <a:pt x="0" y="232410"/>
                  </a:moveTo>
                  <a:lnTo>
                    <a:pt x="24129" y="195580"/>
                  </a:lnTo>
                  <a:lnTo>
                    <a:pt x="72389" y="169227"/>
                  </a:lnTo>
                  <a:lnTo>
                    <a:pt x="118110" y="152082"/>
                  </a:lnTo>
                  <a:lnTo>
                    <a:pt x="173989" y="135889"/>
                  </a:lnTo>
                  <a:lnTo>
                    <a:pt x="239712" y="120014"/>
                  </a:lnTo>
                  <a:lnTo>
                    <a:pt x="314959" y="105092"/>
                  </a:lnTo>
                  <a:lnTo>
                    <a:pt x="355600" y="98107"/>
                  </a:lnTo>
                  <a:lnTo>
                    <a:pt x="398779" y="90805"/>
                  </a:lnTo>
                  <a:lnTo>
                    <a:pt x="443865" y="84137"/>
                  </a:lnTo>
                  <a:lnTo>
                    <a:pt x="491172" y="77470"/>
                  </a:lnTo>
                  <a:lnTo>
                    <a:pt x="540384" y="71120"/>
                  </a:lnTo>
                  <a:lnTo>
                    <a:pt x="591502" y="65087"/>
                  </a:lnTo>
                  <a:lnTo>
                    <a:pt x="644525" y="59055"/>
                  </a:lnTo>
                  <a:lnTo>
                    <a:pt x="699452" y="53339"/>
                  </a:lnTo>
                  <a:lnTo>
                    <a:pt x="755967" y="47942"/>
                  </a:lnTo>
                  <a:lnTo>
                    <a:pt x="814387" y="42862"/>
                  </a:lnTo>
                  <a:lnTo>
                    <a:pt x="874395" y="37782"/>
                  </a:lnTo>
                  <a:lnTo>
                    <a:pt x="935990" y="33337"/>
                  </a:lnTo>
                  <a:lnTo>
                    <a:pt x="998854" y="28892"/>
                  </a:lnTo>
                  <a:lnTo>
                    <a:pt x="1063625" y="24764"/>
                  </a:lnTo>
                  <a:lnTo>
                    <a:pt x="1129347" y="20955"/>
                  </a:lnTo>
                  <a:lnTo>
                    <a:pt x="1196657" y="17462"/>
                  </a:lnTo>
                  <a:lnTo>
                    <a:pt x="1265237" y="14287"/>
                  </a:lnTo>
                  <a:lnTo>
                    <a:pt x="1335087" y="11430"/>
                  </a:lnTo>
                  <a:lnTo>
                    <a:pt x="1406207" y="8572"/>
                  </a:lnTo>
                  <a:lnTo>
                    <a:pt x="1478279" y="6350"/>
                  </a:lnTo>
                  <a:lnTo>
                    <a:pt x="1551622" y="4445"/>
                  </a:lnTo>
                  <a:lnTo>
                    <a:pt x="1625917" y="2857"/>
                  </a:lnTo>
                  <a:lnTo>
                    <a:pt x="1700847" y="1587"/>
                  </a:lnTo>
                  <a:lnTo>
                    <a:pt x="1777047" y="635"/>
                  </a:lnTo>
                  <a:lnTo>
                    <a:pt x="1853882" y="317"/>
                  </a:lnTo>
                  <a:lnTo>
                    <a:pt x="1931670" y="0"/>
                  </a:lnTo>
                  <a:lnTo>
                    <a:pt x="2009457" y="317"/>
                  </a:lnTo>
                  <a:lnTo>
                    <a:pt x="2086292" y="635"/>
                  </a:lnTo>
                  <a:lnTo>
                    <a:pt x="2162492" y="1587"/>
                  </a:lnTo>
                  <a:lnTo>
                    <a:pt x="2237422" y="2857"/>
                  </a:lnTo>
                  <a:lnTo>
                    <a:pt x="2311717" y="4445"/>
                  </a:lnTo>
                  <a:lnTo>
                    <a:pt x="2385059" y="6350"/>
                  </a:lnTo>
                  <a:lnTo>
                    <a:pt x="2457132" y="8572"/>
                  </a:lnTo>
                  <a:lnTo>
                    <a:pt x="2528252" y="11430"/>
                  </a:lnTo>
                  <a:lnTo>
                    <a:pt x="2598102" y="14287"/>
                  </a:lnTo>
                  <a:lnTo>
                    <a:pt x="2666682" y="17462"/>
                  </a:lnTo>
                  <a:lnTo>
                    <a:pt x="2733992" y="20955"/>
                  </a:lnTo>
                  <a:lnTo>
                    <a:pt x="2799715" y="24764"/>
                  </a:lnTo>
                  <a:lnTo>
                    <a:pt x="2864484" y="28892"/>
                  </a:lnTo>
                  <a:lnTo>
                    <a:pt x="2927350" y="33337"/>
                  </a:lnTo>
                  <a:lnTo>
                    <a:pt x="2988945" y="37782"/>
                  </a:lnTo>
                  <a:lnTo>
                    <a:pt x="3048952" y="42862"/>
                  </a:lnTo>
                  <a:lnTo>
                    <a:pt x="3107372" y="47942"/>
                  </a:lnTo>
                  <a:lnTo>
                    <a:pt x="3163887" y="53339"/>
                  </a:lnTo>
                  <a:lnTo>
                    <a:pt x="3218815" y="59055"/>
                  </a:lnTo>
                  <a:lnTo>
                    <a:pt x="3271837" y="65087"/>
                  </a:lnTo>
                  <a:lnTo>
                    <a:pt x="3322954" y="71120"/>
                  </a:lnTo>
                  <a:lnTo>
                    <a:pt x="3372167" y="77470"/>
                  </a:lnTo>
                  <a:lnTo>
                    <a:pt x="3419475" y="84137"/>
                  </a:lnTo>
                  <a:lnTo>
                    <a:pt x="3464559" y="90805"/>
                  </a:lnTo>
                  <a:lnTo>
                    <a:pt x="3507740" y="98107"/>
                  </a:lnTo>
                  <a:lnTo>
                    <a:pt x="3548379" y="105092"/>
                  </a:lnTo>
                  <a:lnTo>
                    <a:pt x="3587115" y="112712"/>
                  </a:lnTo>
                  <a:lnTo>
                    <a:pt x="3657600" y="127952"/>
                  </a:lnTo>
                  <a:lnTo>
                    <a:pt x="3718559" y="143827"/>
                  </a:lnTo>
                  <a:lnTo>
                    <a:pt x="3769359" y="160655"/>
                  </a:lnTo>
                  <a:lnTo>
                    <a:pt x="3810000" y="177800"/>
                  </a:lnTo>
                  <a:lnTo>
                    <a:pt x="3849687" y="204787"/>
                  </a:lnTo>
                  <a:lnTo>
                    <a:pt x="3863340" y="232410"/>
                  </a:lnTo>
                  <a:lnTo>
                    <a:pt x="3861752" y="241617"/>
                  </a:lnTo>
                  <a:lnTo>
                    <a:pt x="3825875" y="278130"/>
                  </a:lnTo>
                  <a:lnTo>
                    <a:pt x="3790950" y="295592"/>
                  </a:lnTo>
                  <a:lnTo>
                    <a:pt x="3745229" y="312737"/>
                  </a:lnTo>
                  <a:lnTo>
                    <a:pt x="3689350" y="328930"/>
                  </a:lnTo>
                  <a:lnTo>
                    <a:pt x="3623627" y="344805"/>
                  </a:lnTo>
                  <a:lnTo>
                    <a:pt x="3548379" y="359727"/>
                  </a:lnTo>
                  <a:lnTo>
                    <a:pt x="3507740" y="366712"/>
                  </a:lnTo>
                  <a:lnTo>
                    <a:pt x="3464559" y="374014"/>
                  </a:lnTo>
                  <a:lnTo>
                    <a:pt x="3419475" y="380682"/>
                  </a:lnTo>
                  <a:lnTo>
                    <a:pt x="3372167" y="387350"/>
                  </a:lnTo>
                  <a:lnTo>
                    <a:pt x="3322954" y="393700"/>
                  </a:lnTo>
                  <a:lnTo>
                    <a:pt x="3271837" y="399732"/>
                  </a:lnTo>
                  <a:lnTo>
                    <a:pt x="3218815" y="405764"/>
                  </a:lnTo>
                  <a:lnTo>
                    <a:pt x="3163887" y="411480"/>
                  </a:lnTo>
                  <a:lnTo>
                    <a:pt x="3107372" y="416877"/>
                  </a:lnTo>
                  <a:lnTo>
                    <a:pt x="3048952" y="421957"/>
                  </a:lnTo>
                  <a:lnTo>
                    <a:pt x="2988945" y="427037"/>
                  </a:lnTo>
                  <a:lnTo>
                    <a:pt x="2927350" y="431482"/>
                  </a:lnTo>
                  <a:lnTo>
                    <a:pt x="2864484" y="435927"/>
                  </a:lnTo>
                  <a:lnTo>
                    <a:pt x="2799715" y="440055"/>
                  </a:lnTo>
                  <a:lnTo>
                    <a:pt x="2733992" y="443864"/>
                  </a:lnTo>
                  <a:lnTo>
                    <a:pt x="2666682" y="447357"/>
                  </a:lnTo>
                  <a:lnTo>
                    <a:pt x="2598102" y="450532"/>
                  </a:lnTo>
                  <a:lnTo>
                    <a:pt x="2528252" y="453389"/>
                  </a:lnTo>
                  <a:lnTo>
                    <a:pt x="2457132" y="456247"/>
                  </a:lnTo>
                  <a:lnTo>
                    <a:pt x="2385059" y="458470"/>
                  </a:lnTo>
                  <a:lnTo>
                    <a:pt x="2311717" y="460375"/>
                  </a:lnTo>
                  <a:lnTo>
                    <a:pt x="2237422" y="461962"/>
                  </a:lnTo>
                  <a:lnTo>
                    <a:pt x="2162492" y="463232"/>
                  </a:lnTo>
                  <a:lnTo>
                    <a:pt x="2086292" y="464185"/>
                  </a:lnTo>
                  <a:lnTo>
                    <a:pt x="2009457" y="464502"/>
                  </a:lnTo>
                  <a:lnTo>
                    <a:pt x="1931670" y="464820"/>
                  </a:lnTo>
                  <a:lnTo>
                    <a:pt x="1853882" y="464502"/>
                  </a:lnTo>
                  <a:lnTo>
                    <a:pt x="1777047" y="464185"/>
                  </a:lnTo>
                  <a:lnTo>
                    <a:pt x="1700847" y="463232"/>
                  </a:lnTo>
                  <a:lnTo>
                    <a:pt x="1625917" y="461962"/>
                  </a:lnTo>
                  <a:lnTo>
                    <a:pt x="1551622" y="460375"/>
                  </a:lnTo>
                  <a:lnTo>
                    <a:pt x="1478279" y="458470"/>
                  </a:lnTo>
                  <a:lnTo>
                    <a:pt x="1406207" y="456247"/>
                  </a:lnTo>
                  <a:lnTo>
                    <a:pt x="1335087" y="453389"/>
                  </a:lnTo>
                  <a:lnTo>
                    <a:pt x="1265237" y="450532"/>
                  </a:lnTo>
                  <a:lnTo>
                    <a:pt x="1196657" y="447357"/>
                  </a:lnTo>
                  <a:lnTo>
                    <a:pt x="1129347" y="443864"/>
                  </a:lnTo>
                  <a:lnTo>
                    <a:pt x="1063625" y="440055"/>
                  </a:lnTo>
                  <a:lnTo>
                    <a:pt x="998854" y="435927"/>
                  </a:lnTo>
                  <a:lnTo>
                    <a:pt x="935990" y="431482"/>
                  </a:lnTo>
                  <a:lnTo>
                    <a:pt x="874395" y="427037"/>
                  </a:lnTo>
                  <a:lnTo>
                    <a:pt x="814387" y="421957"/>
                  </a:lnTo>
                  <a:lnTo>
                    <a:pt x="755967" y="416877"/>
                  </a:lnTo>
                  <a:lnTo>
                    <a:pt x="699452" y="411480"/>
                  </a:lnTo>
                  <a:lnTo>
                    <a:pt x="644525" y="405764"/>
                  </a:lnTo>
                  <a:lnTo>
                    <a:pt x="591502" y="399732"/>
                  </a:lnTo>
                  <a:lnTo>
                    <a:pt x="540384" y="393700"/>
                  </a:lnTo>
                  <a:lnTo>
                    <a:pt x="491172" y="387350"/>
                  </a:lnTo>
                  <a:lnTo>
                    <a:pt x="443865" y="380682"/>
                  </a:lnTo>
                  <a:lnTo>
                    <a:pt x="398779" y="374014"/>
                  </a:lnTo>
                  <a:lnTo>
                    <a:pt x="355600" y="366712"/>
                  </a:lnTo>
                  <a:lnTo>
                    <a:pt x="314959" y="359727"/>
                  </a:lnTo>
                  <a:lnTo>
                    <a:pt x="276225" y="352107"/>
                  </a:lnTo>
                  <a:lnTo>
                    <a:pt x="205740" y="336867"/>
                  </a:lnTo>
                  <a:lnTo>
                    <a:pt x="144779" y="320992"/>
                  </a:lnTo>
                  <a:lnTo>
                    <a:pt x="93979" y="304164"/>
                  </a:lnTo>
                  <a:lnTo>
                    <a:pt x="53339" y="287020"/>
                  </a:lnTo>
                  <a:lnTo>
                    <a:pt x="13652" y="260032"/>
                  </a:lnTo>
                  <a:lnTo>
                    <a:pt x="0" y="232410"/>
                  </a:lnTo>
                </a:path>
              </a:pathLst>
            </a:custGeom>
            <a:ln w="349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168254" y="1685289"/>
              <a:ext cx="551815" cy="522605"/>
            </a:xfrm>
            <a:custGeom>
              <a:avLst/>
              <a:gdLst/>
              <a:ahLst/>
              <a:cxnLst/>
              <a:rect l="l" t="t" r="r" b="b"/>
              <a:pathLst>
                <a:path w="551815" h="522605">
                  <a:moveTo>
                    <a:pt x="275907" y="0"/>
                  </a:moveTo>
                  <a:lnTo>
                    <a:pt x="226377" y="4127"/>
                  </a:lnTo>
                  <a:lnTo>
                    <a:pt x="179704" y="16192"/>
                  </a:lnTo>
                  <a:lnTo>
                    <a:pt x="136525" y="35560"/>
                  </a:lnTo>
                  <a:lnTo>
                    <a:pt x="98107" y="61595"/>
                  </a:lnTo>
                  <a:lnTo>
                    <a:pt x="64770" y="93027"/>
                  </a:lnTo>
                  <a:lnTo>
                    <a:pt x="37782" y="129539"/>
                  </a:lnTo>
                  <a:lnTo>
                    <a:pt x="17145" y="170180"/>
                  </a:lnTo>
                  <a:lnTo>
                    <a:pt x="4445" y="214312"/>
                  </a:lnTo>
                  <a:lnTo>
                    <a:pt x="0" y="261302"/>
                  </a:lnTo>
                  <a:lnTo>
                    <a:pt x="4445" y="308292"/>
                  </a:lnTo>
                  <a:lnTo>
                    <a:pt x="17145" y="352742"/>
                  </a:lnTo>
                  <a:lnTo>
                    <a:pt x="37782" y="393382"/>
                  </a:lnTo>
                  <a:lnTo>
                    <a:pt x="64770" y="429895"/>
                  </a:lnTo>
                  <a:lnTo>
                    <a:pt x="98107" y="461327"/>
                  </a:lnTo>
                  <a:lnTo>
                    <a:pt x="136525" y="487045"/>
                  </a:lnTo>
                  <a:lnTo>
                    <a:pt x="179704" y="506412"/>
                  </a:lnTo>
                  <a:lnTo>
                    <a:pt x="226377" y="518477"/>
                  </a:lnTo>
                  <a:lnTo>
                    <a:pt x="275907" y="522605"/>
                  </a:lnTo>
                  <a:lnTo>
                    <a:pt x="325437" y="518477"/>
                  </a:lnTo>
                  <a:lnTo>
                    <a:pt x="372110" y="506412"/>
                  </a:lnTo>
                  <a:lnTo>
                    <a:pt x="414972" y="487045"/>
                  </a:lnTo>
                  <a:lnTo>
                    <a:pt x="453707" y="461327"/>
                  </a:lnTo>
                  <a:lnTo>
                    <a:pt x="486727" y="429895"/>
                  </a:lnTo>
                  <a:lnTo>
                    <a:pt x="514032" y="393382"/>
                  </a:lnTo>
                  <a:lnTo>
                    <a:pt x="534352" y="352742"/>
                  </a:lnTo>
                  <a:lnTo>
                    <a:pt x="547370" y="308292"/>
                  </a:lnTo>
                  <a:lnTo>
                    <a:pt x="551815" y="261302"/>
                  </a:lnTo>
                  <a:lnTo>
                    <a:pt x="547370" y="214312"/>
                  </a:lnTo>
                  <a:lnTo>
                    <a:pt x="534352" y="170180"/>
                  </a:lnTo>
                  <a:lnTo>
                    <a:pt x="514032" y="129539"/>
                  </a:lnTo>
                  <a:lnTo>
                    <a:pt x="486727" y="93027"/>
                  </a:lnTo>
                  <a:lnTo>
                    <a:pt x="453707" y="61595"/>
                  </a:lnTo>
                  <a:lnTo>
                    <a:pt x="414972" y="35560"/>
                  </a:lnTo>
                  <a:lnTo>
                    <a:pt x="372110" y="16192"/>
                  </a:lnTo>
                  <a:lnTo>
                    <a:pt x="325437" y="4127"/>
                  </a:lnTo>
                  <a:lnTo>
                    <a:pt x="27590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168254" y="1685289"/>
              <a:ext cx="551815" cy="522605"/>
            </a:xfrm>
            <a:custGeom>
              <a:avLst/>
              <a:gdLst/>
              <a:ahLst/>
              <a:cxnLst/>
              <a:rect l="l" t="t" r="r" b="b"/>
              <a:pathLst>
                <a:path w="551815" h="522605">
                  <a:moveTo>
                    <a:pt x="0" y="261302"/>
                  </a:moveTo>
                  <a:lnTo>
                    <a:pt x="4445" y="214312"/>
                  </a:lnTo>
                  <a:lnTo>
                    <a:pt x="17145" y="170180"/>
                  </a:lnTo>
                  <a:lnTo>
                    <a:pt x="37782" y="129539"/>
                  </a:lnTo>
                  <a:lnTo>
                    <a:pt x="64770" y="93027"/>
                  </a:lnTo>
                  <a:lnTo>
                    <a:pt x="98107" y="61595"/>
                  </a:lnTo>
                  <a:lnTo>
                    <a:pt x="136525" y="35560"/>
                  </a:lnTo>
                  <a:lnTo>
                    <a:pt x="179704" y="16192"/>
                  </a:lnTo>
                  <a:lnTo>
                    <a:pt x="226377" y="4127"/>
                  </a:lnTo>
                  <a:lnTo>
                    <a:pt x="275907" y="0"/>
                  </a:lnTo>
                  <a:lnTo>
                    <a:pt x="325437" y="4127"/>
                  </a:lnTo>
                  <a:lnTo>
                    <a:pt x="372110" y="16192"/>
                  </a:lnTo>
                  <a:lnTo>
                    <a:pt x="414972" y="35560"/>
                  </a:lnTo>
                  <a:lnTo>
                    <a:pt x="453707" y="61595"/>
                  </a:lnTo>
                  <a:lnTo>
                    <a:pt x="486727" y="93027"/>
                  </a:lnTo>
                  <a:lnTo>
                    <a:pt x="514032" y="129539"/>
                  </a:lnTo>
                  <a:lnTo>
                    <a:pt x="534352" y="170180"/>
                  </a:lnTo>
                  <a:lnTo>
                    <a:pt x="547370" y="214312"/>
                  </a:lnTo>
                  <a:lnTo>
                    <a:pt x="551815" y="261302"/>
                  </a:lnTo>
                  <a:lnTo>
                    <a:pt x="547370" y="308292"/>
                  </a:lnTo>
                  <a:lnTo>
                    <a:pt x="534352" y="352742"/>
                  </a:lnTo>
                  <a:lnTo>
                    <a:pt x="514032" y="393382"/>
                  </a:lnTo>
                  <a:lnTo>
                    <a:pt x="486727" y="429895"/>
                  </a:lnTo>
                  <a:lnTo>
                    <a:pt x="453707" y="461327"/>
                  </a:lnTo>
                  <a:lnTo>
                    <a:pt x="414972" y="487045"/>
                  </a:lnTo>
                  <a:lnTo>
                    <a:pt x="372110" y="506412"/>
                  </a:lnTo>
                  <a:lnTo>
                    <a:pt x="325437" y="518477"/>
                  </a:lnTo>
                  <a:lnTo>
                    <a:pt x="275907" y="522605"/>
                  </a:lnTo>
                  <a:lnTo>
                    <a:pt x="226377" y="518477"/>
                  </a:lnTo>
                  <a:lnTo>
                    <a:pt x="179704" y="506412"/>
                  </a:lnTo>
                  <a:lnTo>
                    <a:pt x="136525" y="487045"/>
                  </a:lnTo>
                  <a:lnTo>
                    <a:pt x="98107" y="461327"/>
                  </a:lnTo>
                  <a:lnTo>
                    <a:pt x="64770" y="429895"/>
                  </a:lnTo>
                  <a:lnTo>
                    <a:pt x="37782" y="393382"/>
                  </a:lnTo>
                  <a:lnTo>
                    <a:pt x="17145" y="352742"/>
                  </a:lnTo>
                  <a:lnTo>
                    <a:pt x="4445" y="308292"/>
                  </a:lnTo>
                  <a:lnTo>
                    <a:pt x="0" y="261302"/>
                  </a:lnTo>
                </a:path>
              </a:pathLst>
            </a:custGeom>
            <a:ln w="158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168254" y="4303712"/>
              <a:ext cx="551815" cy="522605"/>
            </a:xfrm>
            <a:custGeom>
              <a:avLst/>
              <a:gdLst/>
              <a:ahLst/>
              <a:cxnLst/>
              <a:rect l="l" t="t" r="r" b="b"/>
              <a:pathLst>
                <a:path w="551815" h="522604">
                  <a:moveTo>
                    <a:pt x="275907" y="0"/>
                  </a:moveTo>
                  <a:lnTo>
                    <a:pt x="226377" y="4127"/>
                  </a:lnTo>
                  <a:lnTo>
                    <a:pt x="179704" y="16192"/>
                  </a:lnTo>
                  <a:lnTo>
                    <a:pt x="136525" y="35560"/>
                  </a:lnTo>
                  <a:lnTo>
                    <a:pt x="98107" y="61594"/>
                  </a:lnTo>
                  <a:lnTo>
                    <a:pt x="64770" y="93027"/>
                  </a:lnTo>
                  <a:lnTo>
                    <a:pt x="37782" y="129539"/>
                  </a:lnTo>
                  <a:lnTo>
                    <a:pt x="17145" y="170180"/>
                  </a:lnTo>
                  <a:lnTo>
                    <a:pt x="4445" y="214312"/>
                  </a:lnTo>
                  <a:lnTo>
                    <a:pt x="0" y="261302"/>
                  </a:lnTo>
                  <a:lnTo>
                    <a:pt x="4445" y="308292"/>
                  </a:lnTo>
                  <a:lnTo>
                    <a:pt x="17145" y="352742"/>
                  </a:lnTo>
                  <a:lnTo>
                    <a:pt x="37782" y="393382"/>
                  </a:lnTo>
                  <a:lnTo>
                    <a:pt x="64770" y="429894"/>
                  </a:lnTo>
                  <a:lnTo>
                    <a:pt x="98107" y="461327"/>
                  </a:lnTo>
                  <a:lnTo>
                    <a:pt x="136525" y="487044"/>
                  </a:lnTo>
                  <a:lnTo>
                    <a:pt x="179704" y="506412"/>
                  </a:lnTo>
                  <a:lnTo>
                    <a:pt x="226377" y="518477"/>
                  </a:lnTo>
                  <a:lnTo>
                    <a:pt x="275907" y="522605"/>
                  </a:lnTo>
                  <a:lnTo>
                    <a:pt x="325437" y="518477"/>
                  </a:lnTo>
                  <a:lnTo>
                    <a:pt x="372110" y="506412"/>
                  </a:lnTo>
                  <a:lnTo>
                    <a:pt x="414972" y="487044"/>
                  </a:lnTo>
                  <a:lnTo>
                    <a:pt x="453707" y="461327"/>
                  </a:lnTo>
                  <a:lnTo>
                    <a:pt x="486727" y="429894"/>
                  </a:lnTo>
                  <a:lnTo>
                    <a:pt x="514032" y="393382"/>
                  </a:lnTo>
                  <a:lnTo>
                    <a:pt x="534352" y="352742"/>
                  </a:lnTo>
                  <a:lnTo>
                    <a:pt x="547370" y="308292"/>
                  </a:lnTo>
                  <a:lnTo>
                    <a:pt x="551815" y="261302"/>
                  </a:lnTo>
                  <a:lnTo>
                    <a:pt x="547370" y="214312"/>
                  </a:lnTo>
                  <a:lnTo>
                    <a:pt x="534352" y="170180"/>
                  </a:lnTo>
                  <a:lnTo>
                    <a:pt x="514032" y="129539"/>
                  </a:lnTo>
                  <a:lnTo>
                    <a:pt x="486727" y="93027"/>
                  </a:lnTo>
                  <a:lnTo>
                    <a:pt x="453707" y="61594"/>
                  </a:lnTo>
                  <a:lnTo>
                    <a:pt x="414972" y="35560"/>
                  </a:lnTo>
                  <a:lnTo>
                    <a:pt x="372110" y="16192"/>
                  </a:lnTo>
                  <a:lnTo>
                    <a:pt x="325437" y="4127"/>
                  </a:lnTo>
                  <a:lnTo>
                    <a:pt x="27590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168254" y="4303712"/>
              <a:ext cx="551815" cy="522605"/>
            </a:xfrm>
            <a:custGeom>
              <a:avLst/>
              <a:gdLst/>
              <a:ahLst/>
              <a:cxnLst/>
              <a:rect l="l" t="t" r="r" b="b"/>
              <a:pathLst>
                <a:path w="551815" h="522604">
                  <a:moveTo>
                    <a:pt x="0" y="261302"/>
                  </a:moveTo>
                  <a:lnTo>
                    <a:pt x="4445" y="214312"/>
                  </a:lnTo>
                  <a:lnTo>
                    <a:pt x="17145" y="170180"/>
                  </a:lnTo>
                  <a:lnTo>
                    <a:pt x="37782" y="129539"/>
                  </a:lnTo>
                  <a:lnTo>
                    <a:pt x="64770" y="93027"/>
                  </a:lnTo>
                  <a:lnTo>
                    <a:pt x="98107" y="61594"/>
                  </a:lnTo>
                  <a:lnTo>
                    <a:pt x="136525" y="35560"/>
                  </a:lnTo>
                  <a:lnTo>
                    <a:pt x="179704" y="16192"/>
                  </a:lnTo>
                  <a:lnTo>
                    <a:pt x="226377" y="4127"/>
                  </a:lnTo>
                  <a:lnTo>
                    <a:pt x="275907" y="0"/>
                  </a:lnTo>
                  <a:lnTo>
                    <a:pt x="325437" y="4127"/>
                  </a:lnTo>
                  <a:lnTo>
                    <a:pt x="372110" y="16192"/>
                  </a:lnTo>
                  <a:lnTo>
                    <a:pt x="414972" y="35560"/>
                  </a:lnTo>
                  <a:lnTo>
                    <a:pt x="453707" y="61594"/>
                  </a:lnTo>
                  <a:lnTo>
                    <a:pt x="486727" y="93027"/>
                  </a:lnTo>
                  <a:lnTo>
                    <a:pt x="514032" y="129539"/>
                  </a:lnTo>
                  <a:lnTo>
                    <a:pt x="534352" y="170180"/>
                  </a:lnTo>
                  <a:lnTo>
                    <a:pt x="547370" y="214312"/>
                  </a:lnTo>
                  <a:lnTo>
                    <a:pt x="551815" y="261302"/>
                  </a:lnTo>
                  <a:lnTo>
                    <a:pt x="547370" y="308292"/>
                  </a:lnTo>
                  <a:lnTo>
                    <a:pt x="534352" y="352742"/>
                  </a:lnTo>
                  <a:lnTo>
                    <a:pt x="514032" y="393382"/>
                  </a:lnTo>
                  <a:lnTo>
                    <a:pt x="486727" y="429894"/>
                  </a:lnTo>
                  <a:lnTo>
                    <a:pt x="453707" y="461327"/>
                  </a:lnTo>
                  <a:lnTo>
                    <a:pt x="414972" y="487044"/>
                  </a:lnTo>
                  <a:lnTo>
                    <a:pt x="372110" y="506412"/>
                  </a:lnTo>
                  <a:lnTo>
                    <a:pt x="325437" y="518477"/>
                  </a:lnTo>
                  <a:lnTo>
                    <a:pt x="275907" y="522605"/>
                  </a:lnTo>
                  <a:lnTo>
                    <a:pt x="226377" y="518477"/>
                  </a:lnTo>
                  <a:lnTo>
                    <a:pt x="179704" y="506412"/>
                  </a:lnTo>
                  <a:lnTo>
                    <a:pt x="136525" y="487044"/>
                  </a:lnTo>
                  <a:lnTo>
                    <a:pt x="98107" y="461327"/>
                  </a:lnTo>
                  <a:lnTo>
                    <a:pt x="64770" y="429894"/>
                  </a:lnTo>
                  <a:lnTo>
                    <a:pt x="37782" y="393382"/>
                  </a:lnTo>
                  <a:lnTo>
                    <a:pt x="17145" y="352742"/>
                  </a:lnTo>
                  <a:lnTo>
                    <a:pt x="4445" y="308292"/>
                  </a:lnTo>
                  <a:lnTo>
                    <a:pt x="0" y="261302"/>
                  </a:lnTo>
                </a:path>
              </a:pathLst>
            </a:custGeom>
            <a:ln w="158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469187" y="4768532"/>
              <a:ext cx="553085" cy="524510"/>
            </a:xfrm>
            <a:custGeom>
              <a:avLst/>
              <a:gdLst/>
              <a:ahLst/>
              <a:cxnLst/>
              <a:rect l="l" t="t" r="r" b="b"/>
              <a:pathLst>
                <a:path w="553084" h="524510">
                  <a:moveTo>
                    <a:pt x="276542" y="0"/>
                  </a:moveTo>
                  <a:lnTo>
                    <a:pt x="227012" y="4127"/>
                  </a:lnTo>
                  <a:lnTo>
                    <a:pt x="180022" y="16509"/>
                  </a:lnTo>
                  <a:lnTo>
                    <a:pt x="136842" y="35877"/>
                  </a:lnTo>
                  <a:lnTo>
                    <a:pt x="98425" y="61594"/>
                  </a:lnTo>
                  <a:lnTo>
                    <a:pt x="65087" y="93344"/>
                  </a:lnTo>
                  <a:lnTo>
                    <a:pt x="37782" y="129857"/>
                  </a:lnTo>
                  <a:lnTo>
                    <a:pt x="17145" y="170814"/>
                  </a:lnTo>
                  <a:lnTo>
                    <a:pt x="4445" y="214947"/>
                  </a:lnTo>
                  <a:lnTo>
                    <a:pt x="0" y="262254"/>
                  </a:lnTo>
                  <a:lnTo>
                    <a:pt x="4445" y="309244"/>
                  </a:lnTo>
                  <a:lnTo>
                    <a:pt x="17145" y="353694"/>
                  </a:lnTo>
                  <a:lnTo>
                    <a:pt x="37782" y="394334"/>
                  </a:lnTo>
                  <a:lnTo>
                    <a:pt x="65087" y="431164"/>
                  </a:lnTo>
                  <a:lnTo>
                    <a:pt x="98425" y="462597"/>
                  </a:lnTo>
                  <a:lnTo>
                    <a:pt x="136842" y="488314"/>
                  </a:lnTo>
                  <a:lnTo>
                    <a:pt x="180022" y="507999"/>
                  </a:lnTo>
                  <a:lnTo>
                    <a:pt x="227012" y="520064"/>
                  </a:lnTo>
                  <a:lnTo>
                    <a:pt x="276542" y="524192"/>
                  </a:lnTo>
                  <a:lnTo>
                    <a:pt x="326390" y="520064"/>
                  </a:lnTo>
                  <a:lnTo>
                    <a:pt x="373062" y="507999"/>
                  </a:lnTo>
                  <a:lnTo>
                    <a:pt x="416242" y="488314"/>
                  </a:lnTo>
                  <a:lnTo>
                    <a:pt x="454977" y="462597"/>
                  </a:lnTo>
                  <a:lnTo>
                    <a:pt x="488315" y="431164"/>
                  </a:lnTo>
                  <a:lnTo>
                    <a:pt x="515302" y="394334"/>
                  </a:lnTo>
                  <a:lnTo>
                    <a:pt x="535940" y="353694"/>
                  </a:lnTo>
                  <a:lnTo>
                    <a:pt x="548640" y="309244"/>
                  </a:lnTo>
                  <a:lnTo>
                    <a:pt x="553084" y="262254"/>
                  </a:lnTo>
                  <a:lnTo>
                    <a:pt x="548640" y="214947"/>
                  </a:lnTo>
                  <a:lnTo>
                    <a:pt x="535940" y="170814"/>
                  </a:lnTo>
                  <a:lnTo>
                    <a:pt x="515302" y="129857"/>
                  </a:lnTo>
                  <a:lnTo>
                    <a:pt x="488315" y="93344"/>
                  </a:lnTo>
                  <a:lnTo>
                    <a:pt x="454977" y="61594"/>
                  </a:lnTo>
                  <a:lnTo>
                    <a:pt x="416242" y="35877"/>
                  </a:lnTo>
                  <a:lnTo>
                    <a:pt x="373062" y="16509"/>
                  </a:lnTo>
                  <a:lnTo>
                    <a:pt x="326390" y="4127"/>
                  </a:lnTo>
                  <a:lnTo>
                    <a:pt x="27654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469187" y="4768532"/>
              <a:ext cx="553085" cy="524510"/>
            </a:xfrm>
            <a:custGeom>
              <a:avLst/>
              <a:gdLst/>
              <a:ahLst/>
              <a:cxnLst/>
              <a:rect l="l" t="t" r="r" b="b"/>
              <a:pathLst>
                <a:path w="553084" h="524510">
                  <a:moveTo>
                    <a:pt x="0" y="262254"/>
                  </a:moveTo>
                  <a:lnTo>
                    <a:pt x="4445" y="214947"/>
                  </a:lnTo>
                  <a:lnTo>
                    <a:pt x="17145" y="170814"/>
                  </a:lnTo>
                  <a:lnTo>
                    <a:pt x="37782" y="129857"/>
                  </a:lnTo>
                  <a:lnTo>
                    <a:pt x="65087" y="93344"/>
                  </a:lnTo>
                  <a:lnTo>
                    <a:pt x="98425" y="61594"/>
                  </a:lnTo>
                  <a:lnTo>
                    <a:pt x="136842" y="35877"/>
                  </a:lnTo>
                  <a:lnTo>
                    <a:pt x="180022" y="16509"/>
                  </a:lnTo>
                  <a:lnTo>
                    <a:pt x="227012" y="4127"/>
                  </a:lnTo>
                  <a:lnTo>
                    <a:pt x="276542" y="0"/>
                  </a:lnTo>
                  <a:lnTo>
                    <a:pt x="326390" y="4127"/>
                  </a:lnTo>
                  <a:lnTo>
                    <a:pt x="373062" y="16509"/>
                  </a:lnTo>
                  <a:lnTo>
                    <a:pt x="416242" y="35877"/>
                  </a:lnTo>
                  <a:lnTo>
                    <a:pt x="454977" y="61594"/>
                  </a:lnTo>
                  <a:lnTo>
                    <a:pt x="488315" y="93344"/>
                  </a:lnTo>
                  <a:lnTo>
                    <a:pt x="515302" y="129857"/>
                  </a:lnTo>
                  <a:lnTo>
                    <a:pt x="535940" y="170814"/>
                  </a:lnTo>
                  <a:lnTo>
                    <a:pt x="548640" y="214947"/>
                  </a:lnTo>
                  <a:lnTo>
                    <a:pt x="553084" y="262254"/>
                  </a:lnTo>
                  <a:lnTo>
                    <a:pt x="548640" y="309244"/>
                  </a:lnTo>
                  <a:lnTo>
                    <a:pt x="535940" y="353694"/>
                  </a:lnTo>
                  <a:lnTo>
                    <a:pt x="515302" y="394334"/>
                  </a:lnTo>
                  <a:lnTo>
                    <a:pt x="488315" y="431164"/>
                  </a:lnTo>
                  <a:lnTo>
                    <a:pt x="454977" y="462597"/>
                  </a:lnTo>
                  <a:lnTo>
                    <a:pt x="416242" y="488314"/>
                  </a:lnTo>
                  <a:lnTo>
                    <a:pt x="373062" y="507999"/>
                  </a:lnTo>
                  <a:lnTo>
                    <a:pt x="326390" y="520064"/>
                  </a:lnTo>
                  <a:lnTo>
                    <a:pt x="276542" y="524192"/>
                  </a:lnTo>
                  <a:lnTo>
                    <a:pt x="227012" y="520064"/>
                  </a:lnTo>
                  <a:lnTo>
                    <a:pt x="180022" y="507999"/>
                  </a:lnTo>
                  <a:lnTo>
                    <a:pt x="136842" y="488314"/>
                  </a:lnTo>
                  <a:lnTo>
                    <a:pt x="98425" y="462597"/>
                  </a:lnTo>
                  <a:lnTo>
                    <a:pt x="65087" y="431164"/>
                  </a:lnTo>
                  <a:lnTo>
                    <a:pt x="37782" y="394334"/>
                  </a:lnTo>
                  <a:lnTo>
                    <a:pt x="17145" y="353694"/>
                  </a:lnTo>
                  <a:lnTo>
                    <a:pt x="4445" y="309244"/>
                  </a:lnTo>
                  <a:lnTo>
                    <a:pt x="0" y="262254"/>
                  </a:lnTo>
                </a:path>
              </a:pathLst>
            </a:custGeom>
            <a:ln w="158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855344" y="392429"/>
            <a:ext cx="6064250" cy="662305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marR="5080">
              <a:lnSpc>
                <a:spcPts val="2370"/>
              </a:lnSpc>
              <a:spcBef>
                <a:spcPts val="405"/>
              </a:spcBef>
            </a:pPr>
            <a:r>
              <a:rPr sz="2200" b="0" spc="165" dirty="0">
                <a:solidFill>
                  <a:srgbClr val="000000"/>
                </a:solidFill>
                <a:latin typeface="Times New Roman"/>
                <a:cs typeface="Times New Roman"/>
              </a:rPr>
              <a:t>Veracrypt</a:t>
            </a:r>
            <a:r>
              <a:rPr sz="2200" b="0" spc="2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75" dirty="0">
                <a:solidFill>
                  <a:srgbClr val="000000"/>
                </a:solidFill>
                <a:latin typeface="Times New Roman"/>
                <a:cs typeface="Times New Roman"/>
              </a:rPr>
              <a:t>-</a:t>
            </a:r>
            <a:r>
              <a:rPr sz="2200" b="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25" dirty="0">
                <a:solidFill>
                  <a:srgbClr val="000000"/>
                </a:solidFill>
                <a:latin typeface="Times New Roman"/>
                <a:cs typeface="Times New Roman"/>
              </a:rPr>
              <a:t>ένα</a:t>
            </a:r>
            <a:r>
              <a:rPr sz="2200" b="0" spc="1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65" dirty="0">
                <a:solidFill>
                  <a:srgbClr val="000000"/>
                </a:solidFill>
                <a:latin typeface="Times New Roman"/>
                <a:cs typeface="Times New Roman"/>
              </a:rPr>
              <a:t>παράδειγμα</a:t>
            </a:r>
            <a:r>
              <a:rPr sz="2200" b="0" spc="20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95" dirty="0">
                <a:solidFill>
                  <a:srgbClr val="000000"/>
                </a:solidFill>
                <a:latin typeface="Times New Roman"/>
                <a:cs typeface="Times New Roman"/>
              </a:rPr>
              <a:t>της</a:t>
            </a:r>
            <a:r>
              <a:rPr sz="2200" b="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65" dirty="0">
                <a:solidFill>
                  <a:srgbClr val="000000"/>
                </a:solidFill>
                <a:latin typeface="Times New Roman"/>
                <a:cs typeface="Times New Roman"/>
              </a:rPr>
              <a:t>χρησιμότητάς </a:t>
            </a:r>
            <a:r>
              <a:rPr sz="2200" b="0" spc="-5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40" dirty="0">
                <a:solidFill>
                  <a:srgbClr val="000000"/>
                </a:solidFill>
                <a:latin typeface="Times New Roman"/>
                <a:cs typeface="Times New Roman"/>
              </a:rPr>
              <a:t>του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92150" y="1453832"/>
            <a:ext cx="295529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2565" indent="-189865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26315"/>
              <a:buFont typeface="Arial"/>
              <a:buChar char="•"/>
              <a:tabLst>
                <a:tab pos="202565" algn="l"/>
              </a:tabLst>
            </a:pPr>
            <a:r>
              <a:rPr sz="1900" spc="140" dirty="0">
                <a:latin typeface="Calibri"/>
                <a:cs typeface="Calibri"/>
              </a:rPr>
              <a:t>Παράδειγμα</a:t>
            </a:r>
            <a:r>
              <a:rPr sz="1900" spc="40" dirty="0">
                <a:latin typeface="Calibri"/>
                <a:cs typeface="Calibri"/>
              </a:rPr>
              <a:t> </a:t>
            </a:r>
            <a:r>
              <a:rPr sz="1900" spc="114" dirty="0">
                <a:latin typeface="Calibri"/>
                <a:cs typeface="Calibri"/>
              </a:rPr>
              <a:t>χρήσης</a:t>
            </a:r>
            <a:r>
              <a:rPr sz="1900" spc="15" dirty="0">
                <a:latin typeface="Calibri"/>
                <a:cs typeface="Calibri"/>
              </a:rPr>
              <a:t> </a:t>
            </a:r>
            <a:r>
              <a:rPr sz="1900" spc="135" dirty="0">
                <a:latin typeface="Calibri"/>
                <a:cs typeface="Calibri"/>
              </a:rPr>
              <a:t>του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93444" y="1749107"/>
            <a:ext cx="4307205" cy="106553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354330" indent="-341630">
              <a:lnSpc>
                <a:spcPct val="100000"/>
              </a:lnSpc>
              <a:spcBef>
                <a:spcPts val="625"/>
              </a:spcBef>
              <a:buSzPct val="125000"/>
              <a:buAutoNum type="arabicPeriod"/>
              <a:tabLst>
                <a:tab pos="353695" algn="l"/>
                <a:tab pos="354330" algn="l"/>
              </a:tabLst>
            </a:pPr>
            <a:r>
              <a:rPr sz="1600" spc="135" dirty="0">
                <a:latin typeface="Calibri"/>
                <a:cs typeface="Calibri"/>
              </a:rPr>
              <a:t>Επιλέξτε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145" dirty="0">
                <a:latin typeface="Calibri"/>
                <a:cs typeface="Calibri"/>
              </a:rPr>
              <a:t>υποδοχή</a:t>
            </a:r>
            <a:endParaRPr sz="1600">
              <a:latin typeface="Calibri"/>
              <a:cs typeface="Calibri"/>
            </a:endParaRPr>
          </a:p>
          <a:p>
            <a:pPr marL="355600" marR="5080" indent="-342900">
              <a:lnSpc>
                <a:spcPct val="117500"/>
              </a:lnSpc>
              <a:spcBef>
                <a:spcPts val="105"/>
              </a:spcBef>
              <a:buSzPct val="125000"/>
              <a:buAutoNum type="arabicPeriod"/>
              <a:tabLst>
                <a:tab pos="353695" algn="l"/>
                <a:tab pos="354330" algn="l"/>
              </a:tabLst>
            </a:pPr>
            <a:r>
              <a:rPr sz="1600" spc="135" dirty="0">
                <a:latin typeface="Calibri"/>
                <a:cs typeface="Calibri"/>
              </a:rPr>
              <a:t>Επιλέξτε </a:t>
            </a:r>
            <a:r>
              <a:rPr sz="1600" spc="145" dirty="0">
                <a:latin typeface="Calibri"/>
                <a:cs typeface="Calibri"/>
              </a:rPr>
              <a:t>το αρχείο </a:t>
            </a:r>
            <a:r>
              <a:rPr sz="1600" spc="170" dirty="0">
                <a:latin typeface="Calibri"/>
                <a:cs typeface="Calibri"/>
              </a:rPr>
              <a:t>που </a:t>
            </a:r>
            <a:r>
              <a:rPr sz="1600" spc="130" dirty="0">
                <a:latin typeface="Calibri"/>
                <a:cs typeface="Calibri"/>
              </a:rPr>
              <a:t>περιέχει </a:t>
            </a:r>
            <a:r>
              <a:rPr sz="1600" spc="135" dirty="0">
                <a:latin typeface="Calibri"/>
                <a:cs typeface="Calibri"/>
              </a:rPr>
              <a:t>το </a:t>
            </a:r>
            <a:r>
              <a:rPr sz="1600" spc="140" dirty="0">
                <a:latin typeface="Calibri"/>
                <a:cs typeface="Calibri"/>
              </a:rPr>
              <a:t> </a:t>
            </a:r>
            <a:r>
              <a:rPr sz="1600" spc="200" dirty="0">
                <a:latin typeface="Calibri"/>
                <a:cs typeface="Calibri"/>
              </a:rPr>
              <a:t>κρυπτογραφημένος</a:t>
            </a:r>
            <a:r>
              <a:rPr sz="1600" spc="75" dirty="0">
                <a:latin typeface="Calibri"/>
                <a:cs typeface="Calibri"/>
              </a:rPr>
              <a:t> </a:t>
            </a:r>
            <a:r>
              <a:rPr sz="1600" spc="180" dirty="0">
                <a:latin typeface="Calibri"/>
                <a:cs typeface="Calibri"/>
              </a:rPr>
              <a:t>όγκος</a:t>
            </a:r>
            <a:r>
              <a:rPr sz="1600" spc="50" dirty="0">
                <a:latin typeface="Calibri"/>
                <a:cs typeface="Calibri"/>
              </a:rPr>
              <a:t> </a:t>
            </a:r>
            <a:r>
              <a:rPr sz="1600" spc="200" dirty="0">
                <a:latin typeface="Calibri"/>
                <a:cs typeface="Calibri"/>
              </a:rPr>
              <a:t>δεδομένων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93444" y="2869247"/>
            <a:ext cx="62845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3695" algn="l"/>
              </a:tabLst>
            </a:pPr>
            <a:r>
              <a:rPr sz="2000" dirty="0">
                <a:latin typeface="Calibri"/>
                <a:cs typeface="Calibri"/>
              </a:rPr>
              <a:t>3.	</a:t>
            </a:r>
            <a:r>
              <a:rPr sz="1600" spc="120" dirty="0">
                <a:latin typeface="Calibri"/>
                <a:cs typeface="Calibri"/>
              </a:rPr>
              <a:t>Προσαρτήστε</a:t>
            </a:r>
            <a:r>
              <a:rPr sz="1600" spc="50" dirty="0">
                <a:latin typeface="Calibri"/>
                <a:cs typeface="Calibri"/>
              </a:rPr>
              <a:t> </a:t>
            </a:r>
            <a:r>
              <a:rPr sz="1600" spc="110" dirty="0">
                <a:latin typeface="Calibri"/>
                <a:cs typeface="Calibri"/>
              </a:rPr>
              <a:t>το</a:t>
            </a:r>
            <a:r>
              <a:rPr sz="1600" spc="55" dirty="0">
                <a:latin typeface="Calibri"/>
                <a:cs typeface="Calibri"/>
              </a:rPr>
              <a:t> </a:t>
            </a:r>
            <a:r>
              <a:rPr sz="1600" spc="100" dirty="0">
                <a:latin typeface="Calibri"/>
                <a:cs typeface="Calibri"/>
              </a:rPr>
              <a:t>αρχείο,</a:t>
            </a:r>
            <a:r>
              <a:rPr sz="1600" spc="55" dirty="0">
                <a:latin typeface="Calibri"/>
                <a:cs typeface="Calibri"/>
              </a:rPr>
              <a:t> </a:t>
            </a:r>
            <a:r>
              <a:rPr sz="1600" spc="114" dirty="0">
                <a:latin typeface="Calibri"/>
                <a:cs typeface="Calibri"/>
              </a:rPr>
              <a:t>αναφέροντας</a:t>
            </a:r>
            <a:r>
              <a:rPr sz="1600" spc="50" dirty="0">
                <a:latin typeface="Calibri"/>
                <a:cs typeface="Calibri"/>
              </a:rPr>
              <a:t> </a:t>
            </a:r>
            <a:r>
              <a:rPr sz="1600" spc="105" dirty="0">
                <a:latin typeface="Calibri"/>
                <a:cs typeface="Calibri"/>
              </a:rPr>
              <a:t>τον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spc="105" dirty="0">
                <a:latin typeface="Calibri"/>
                <a:cs typeface="Calibri"/>
              </a:rPr>
              <a:t>κωδικό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114" dirty="0">
                <a:latin typeface="Calibri"/>
                <a:cs typeface="Calibri"/>
              </a:rPr>
              <a:t>πρόσβασης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327640" y="4119245"/>
            <a:ext cx="241935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dirty="0">
                <a:solidFill>
                  <a:srgbClr val="FFFFFF"/>
                </a:solidFill>
                <a:latin typeface="Arial Black"/>
                <a:cs typeface="Arial Black"/>
              </a:rPr>
              <a:t>2</a:t>
            </a:r>
            <a:endParaRPr sz="2550">
              <a:latin typeface="Arial Black"/>
              <a:cs typeface="Arial Black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628890" y="4638675"/>
            <a:ext cx="241935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dirty="0">
                <a:solidFill>
                  <a:srgbClr val="FFFFFF"/>
                </a:solidFill>
                <a:latin typeface="Arial Black"/>
                <a:cs typeface="Arial Black"/>
              </a:rPr>
              <a:t>3</a:t>
            </a:r>
            <a:endParaRPr sz="2550">
              <a:latin typeface="Arial Black"/>
              <a:cs typeface="Arial Black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48589" y="5994400"/>
            <a:ext cx="1695450" cy="30289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600" spc="10" dirty="0">
                <a:latin typeface="Calibri"/>
                <a:cs typeface="Calibri"/>
              </a:rPr>
              <a:t>Πηγή:</a:t>
            </a:r>
            <a:r>
              <a:rPr sz="600" spc="-10" dirty="0"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Arial"/>
                <a:cs typeface="Arial"/>
              </a:rPr>
              <a:t>Veracrypt,</a:t>
            </a:r>
            <a:r>
              <a:rPr sz="600" spc="-10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Arial"/>
                <a:cs typeface="Arial"/>
              </a:rPr>
              <a:t>2024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600" spc="25" dirty="0">
                <a:latin typeface="Calibri"/>
                <a:cs typeface="Calibri"/>
              </a:rPr>
              <a:t>URL:</a:t>
            </a:r>
            <a:r>
              <a:rPr sz="600" spc="30" dirty="0">
                <a:latin typeface="Calibri"/>
                <a:cs typeface="Calibri"/>
              </a:rPr>
              <a:t> </a:t>
            </a:r>
            <a:r>
              <a:rPr sz="60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https://www.veracrypt.fr/code/Vera</a:t>
            </a:r>
            <a:r>
              <a:rPr sz="60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Crypt/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163617" y="6142354"/>
            <a:ext cx="14795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850" spc="6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2554" y="6332220"/>
            <a:ext cx="44088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CSP001_C_E</a:t>
            </a:r>
            <a:r>
              <a:rPr sz="1100" spc="3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6: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Davide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Ferraris,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Πανεπιστήμιο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ΜάλαγαΙσπανία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694794" y="105410"/>
            <a:ext cx="330200" cy="535686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spc="130" dirty="0">
                <a:solidFill>
                  <a:srgbClr val="D8D8D8"/>
                </a:solidFill>
                <a:latin typeface="Calibri"/>
                <a:cs typeface="Calibri"/>
              </a:rPr>
              <a:t>ΕΠΑΛΗΘΕΥΣΗ</a:t>
            </a:r>
            <a:r>
              <a:rPr sz="2400" spc="3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30" dirty="0">
                <a:solidFill>
                  <a:srgbClr val="D8D8D8"/>
                </a:solidFill>
                <a:latin typeface="Calibri"/>
                <a:cs typeface="Calibri"/>
              </a:rPr>
              <a:t>ΧΡΗΣΤΩΝ</a:t>
            </a:r>
            <a:r>
              <a:rPr sz="2400" spc="3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10" dirty="0">
                <a:solidFill>
                  <a:srgbClr val="D8D8D8"/>
                </a:solidFill>
                <a:latin typeface="Calibri"/>
                <a:cs typeface="Calibri"/>
              </a:rPr>
              <a:t>ΣΕ</a:t>
            </a:r>
            <a:r>
              <a:rPr sz="2400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55" dirty="0">
                <a:solidFill>
                  <a:srgbClr val="D8D8D8"/>
                </a:solidFill>
                <a:latin typeface="Calibri"/>
                <a:cs typeface="Calibri"/>
              </a:rPr>
              <a:t>ΣΥΣΤΉΜΑΤΑ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296842" y="1491297"/>
            <a:ext cx="241935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dirty="0">
                <a:solidFill>
                  <a:srgbClr val="FFFFFF"/>
                </a:solidFill>
                <a:latin typeface="Arial Black"/>
                <a:cs typeface="Arial Black"/>
              </a:rPr>
              <a:t>1</a:t>
            </a:r>
            <a:endParaRPr sz="255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308600" cy="6879590"/>
            <a:chOff x="6883400" y="0"/>
            <a:chExt cx="530860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7245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55344" y="772477"/>
            <a:ext cx="544068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0" spc="185" dirty="0">
                <a:solidFill>
                  <a:srgbClr val="000000"/>
                </a:solidFill>
                <a:latin typeface="Times New Roman"/>
                <a:cs typeface="Times New Roman"/>
              </a:rPr>
              <a:t>Ενδυνάμωση</a:t>
            </a:r>
            <a:r>
              <a:rPr sz="2200" b="0" spc="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65" dirty="0">
                <a:solidFill>
                  <a:srgbClr val="000000"/>
                </a:solidFill>
                <a:latin typeface="Times New Roman"/>
                <a:cs typeface="Times New Roman"/>
              </a:rPr>
              <a:t>δεξιοτήτων</a:t>
            </a:r>
            <a:r>
              <a:rPr sz="2200" b="0" spc="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40" dirty="0">
                <a:solidFill>
                  <a:srgbClr val="000000"/>
                </a:solidFill>
                <a:latin typeface="Times New Roman"/>
                <a:cs typeface="Times New Roman"/>
              </a:rPr>
              <a:t>με</a:t>
            </a:r>
            <a:r>
              <a:rPr sz="2200" b="0" spc="1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30" dirty="0">
                <a:solidFill>
                  <a:srgbClr val="000000"/>
                </a:solidFill>
                <a:latin typeface="Times New Roman"/>
                <a:cs typeface="Times New Roman"/>
              </a:rPr>
              <a:t>το</a:t>
            </a:r>
            <a:r>
              <a:rPr sz="2200" b="0" spc="180" dirty="0">
                <a:solidFill>
                  <a:srgbClr val="000000"/>
                </a:solidFill>
                <a:latin typeface="Times New Roman"/>
                <a:cs typeface="Times New Roman"/>
              </a:rPr>
              <a:t> OpenSSL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2150" y="1461889"/>
            <a:ext cx="6480810" cy="476440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67640" indent="-154940">
              <a:lnSpc>
                <a:spcPct val="100000"/>
              </a:lnSpc>
              <a:spcBef>
                <a:spcPts val="580"/>
              </a:spcBef>
              <a:buClr>
                <a:srgbClr val="FFB800"/>
              </a:buClr>
              <a:buSzPct val="128571"/>
              <a:buFont typeface="Arial"/>
              <a:buChar char="•"/>
              <a:tabLst>
                <a:tab pos="167640" algn="l"/>
              </a:tabLst>
            </a:pPr>
            <a:r>
              <a:rPr sz="1400" b="1" spc="105" dirty="0">
                <a:latin typeface="Calibri"/>
                <a:cs typeface="Calibri"/>
              </a:rPr>
              <a:t>Το</a:t>
            </a:r>
            <a:r>
              <a:rPr sz="1400" b="1" spc="40" dirty="0">
                <a:latin typeface="Calibri"/>
                <a:cs typeface="Calibri"/>
              </a:rPr>
              <a:t> </a:t>
            </a:r>
            <a:r>
              <a:rPr sz="1400" b="1" spc="105" dirty="0">
                <a:latin typeface="Calibri"/>
                <a:cs typeface="Calibri"/>
              </a:rPr>
              <a:t>OpenSSL</a:t>
            </a:r>
            <a:r>
              <a:rPr sz="1400" b="1" spc="4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είναι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εναλλακτική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λύση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προστασίας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αρχείων</a:t>
            </a:r>
            <a:endParaRPr sz="1400">
              <a:latin typeface="Calibri"/>
              <a:cs typeface="Calibri"/>
            </a:endParaRPr>
          </a:p>
          <a:p>
            <a:pPr marL="396875" marR="5080" lvl="1" indent="-182880">
              <a:lnSpc>
                <a:spcPct val="100000"/>
              </a:lnSpc>
              <a:spcBef>
                <a:spcPts val="894"/>
              </a:spcBef>
              <a:buSzPct val="128000"/>
              <a:buFont typeface="Arial"/>
              <a:buChar char="•"/>
              <a:tabLst>
                <a:tab pos="396875" algn="l"/>
              </a:tabLst>
            </a:pPr>
            <a:r>
              <a:rPr sz="1250" spc="110" dirty="0">
                <a:latin typeface="Calibri"/>
                <a:cs typeface="Calibri"/>
              </a:rPr>
              <a:t>Εργαλείο </a:t>
            </a:r>
            <a:r>
              <a:rPr sz="1250" spc="105" dirty="0">
                <a:latin typeface="Calibri"/>
                <a:cs typeface="Calibri"/>
              </a:rPr>
              <a:t>ανοίγει </a:t>
            </a:r>
            <a:r>
              <a:rPr sz="1250" spc="135" dirty="0">
                <a:latin typeface="Calibri"/>
                <a:cs typeface="Calibri"/>
              </a:rPr>
              <a:t>που </a:t>
            </a:r>
            <a:r>
              <a:rPr sz="1250" spc="114" dirty="0">
                <a:latin typeface="Calibri"/>
                <a:cs typeface="Calibri"/>
              </a:rPr>
              <a:t>περιλαμβάνει </a:t>
            </a:r>
            <a:r>
              <a:rPr sz="1250" spc="110" dirty="0">
                <a:latin typeface="Calibri"/>
                <a:cs typeface="Calibri"/>
              </a:rPr>
              <a:t>μια </a:t>
            </a:r>
            <a:r>
              <a:rPr sz="1250" spc="120" dirty="0">
                <a:latin typeface="Calibri"/>
                <a:cs typeface="Calibri"/>
              </a:rPr>
              <a:t>κρυπτογραφική </a:t>
            </a:r>
            <a:r>
              <a:rPr sz="1250" spc="110" dirty="0">
                <a:latin typeface="Calibri"/>
                <a:cs typeface="Calibri"/>
              </a:rPr>
              <a:t>βιβλιοθήκη γενικού </a:t>
            </a:r>
            <a:r>
              <a:rPr sz="1250" spc="114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σκοπού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και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μηχανισμούς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spc="135" dirty="0">
                <a:latin typeface="Calibri"/>
                <a:cs typeface="Calibri"/>
              </a:rPr>
              <a:t>που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μπορούν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να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εφαρμοστούν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στη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γραμμή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εντολών</a:t>
            </a:r>
            <a:endParaRPr sz="12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00"/>
              </a:spcBef>
              <a:buSzPct val="128000"/>
              <a:buFont typeface="Arial"/>
              <a:buChar char="•"/>
              <a:tabLst>
                <a:tab pos="396240" algn="l"/>
              </a:tabLst>
            </a:pPr>
            <a:r>
              <a:rPr sz="1250" spc="114" dirty="0">
                <a:latin typeface="Calibri"/>
                <a:cs typeface="Calibri"/>
              </a:rPr>
              <a:t>Οι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εντολές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OpenSSL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είναι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γενικές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και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ισχύουν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για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κάθε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πλατφόρμα</a:t>
            </a:r>
            <a:endParaRPr sz="1250">
              <a:latin typeface="Calibri"/>
              <a:cs typeface="Calibri"/>
            </a:endParaRPr>
          </a:p>
          <a:p>
            <a:pPr marL="173355" indent="-160655">
              <a:lnSpc>
                <a:spcPct val="100000"/>
              </a:lnSpc>
              <a:spcBef>
                <a:spcPts val="944"/>
              </a:spcBef>
              <a:buClr>
                <a:srgbClr val="FFB800"/>
              </a:buClr>
              <a:buSzPct val="125000"/>
              <a:buFont typeface="Arial"/>
              <a:buChar char="•"/>
              <a:tabLst>
                <a:tab pos="173355" algn="l"/>
              </a:tabLst>
            </a:pPr>
            <a:r>
              <a:rPr sz="1600" spc="160" dirty="0">
                <a:latin typeface="Calibri"/>
                <a:cs typeface="Calibri"/>
              </a:rPr>
              <a:t>Εντολές:</a:t>
            </a:r>
            <a:endParaRPr sz="16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00"/>
              </a:spcBef>
              <a:buSzPct val="128000"/>
              <a:buFont typeface="Arial"/>
              <a:buChar char="•"/>
              <a:tabLst>
                <a:tab pos="396240" algn="l"/>
              </a:tabLst>
            </a:pPr>
            <a:r>
              <a:rPr sz="1250" spc="90" dirty="0">
                <a:latin typeface="Calibri"/>
                <a:cs typeface="Calibri"/>
              </a:rPr>
              <a:t>Γενικά:</a:t>
            </a:r>
            <a:endParaRPr sz="1250">
              <a:latin typeface="Calibri"/>
              <a:cs typeface="Calibri"/>
            </a:endParaRPr>
          </a:p>
          <a:p>
            <a:pPr marL="579120" lvl="2" indent="-182245">
              <a:lnSpc>
                <a:spcPct val="100000"/>
              </a:lnSpc>
              <a:spcBef>
                <a:spcPts val="1200"/>
              </a:spcBef>
              <a:buSzPct val="168421"/>
              <a:buFont typeface="Arial"/>
              <a:buChar char="•"/>
              <a:tabLst>
                <a:tab pos="579120" algn="l"/>
              </a:tabLst>
            </a:pPr>
            <a:r>
              <a:rPr sz="950" b="1" spc="70" dirty="0">
                <a:latin typeface="Calibri"/>
                <a:cs typeface="Calibri"/>
              </a:rPr>
              <a:t>$</a:t>
            </a:r>
            <a:r>
              <a:rPr sz="950" b="1" spc="5" dirty="0">
                <a:latin typeface="Calibri"/>
                <a:cs typeface="Calibri"/>
              </a:rPr>
              <a:t> </a:t>
            </a:r>
            <a:r>
              <a:rPr sz="950" b="1" spc="70" dirty="0">
                <a:latin typeface="Calibri"/>
                <a:cs typeface="Calibri"/>
              </a:rPr>
              <a:t>OpenSSL</a:t>
            </a:r>
            <a:r>
              <a:rPr sz="950" b="1" spc="10" dirty="0">
                <a:latin typeface="Calibri"/>
                <a:cs typeface="Calibri"/>
              </a:rPr>
              <a:t> </a:t>
            </a:r>
            <a:r>
              <a:rPr sz="950" b="1" spc="45" dirty="0">
                <a:latin typeface="Calibri"/>
                <a:cs typeface="Calibri"/>
              </a:rPr>
              <a:t>help</a:t>
            </a:r>
            <a:endParaRPr sz="950">
              <a:latin typeface="Calibri"/>
              <a:cs typeface="Calibri"/>
            </a:endParaRPr>
          </a:p>
          <a:p>
            <a:pPr marL="579120" lvl="2" indent="-182245">
              <a:lnSpc>
                <a:spcPct val="100000"/>
              </a:lnSpc>
              <a:spcBef>
                <a:spcPts val="1190"/>
              </a:spcBef>
              <a:buSzPct val="168421"/>
              <a:buFont typeface="Arial"/>
              <a:buChar char="•"/>
              <a:tabLst>
                <a:tab pos="579120" algn="l"/>
              </a:tabLst>
            </a:pPr>
            <a:r>
              <a:rPr sz="950" b="1" spc="70" dirty="0">
                <a:latin typeface="Calibri"/>
                <a:cs typeface="Calibri"/>
              </a:rPr>
              <a:t>$</a:t>
            </a:r>
            <a:r>
              <a:rPr sz="950" b="1" spc="10" dirty="0">
                <a:latin typeface="Calibri"/>
                <a:cs typeface="Calibri"/>
              </a:rPr>
              <a:t> </a:t>
            </a:r>
            <a:r>
              <a:rPr sz="950" b="1" spc="70" dirty="0">
                <a:latin typeface="Calibri"/>
                <a:cs typeface="Calibri"/>
              </a:rPr>
              <a:t>OpenSSL</a:t>
            </a:r>
            <a:r>
              <a:rPr sz="950" b="1" spc="5" dirty="0">
                <a:latin typeface="Calibri"/>
                <a:cs typeface="Calibri"/>
              </a:rPr>
              <a:t> </a:t>
            </a:r>
            <a:r>
              <a:rPr sz="950" b="1" spc="55" dirty="0">
                <a:latin typeface="Calibri"/>
                <a:cs typeface="Calibri"/>
              </a:rPr>
              <a:t>list-standard-commands</a:t>
            </a:r>
            <a:endParaRPr sz="950">
              <a:latin typeface="Calibri"/>
              <a:cs typeface="Calibri"/>
            </a:endParaRPr>
          </a:p>
          <a:p>
            <a:pPr marL="579120" lvl="2" indent="-182245">
              <a:lnSpc>
                <a:spcPct val="100000"/>
              </a:lnSpc>
              <a:spcBef>
                <a:spcPts val="1190"/>
              </a:spcBef>
              <a:buSzPct val="168421"/>
              <a:buFont typeface="Arial"/>
              <a:buChar char="•"/>
              <a:tabLst>
                <a:tab pos="579120" algn="l"/>
              </a:tabLst>
            </a:pPr>
            <a:r>
              <a:rPr sz="950" b="1" spc="70" dirty="0">
                <a:latin typeface="Calibri"/>
                <a:cs typeface="Calibri"/>
              </a:rPr>
              <a:t>$</a:t>
            </a:r>
            <a:r>
              <a:rPr sz="950" b="1" spc="5" dirty="0">
                <a:latin typeface="Calibri"/>
                <a:cs typeface="Calibri"/>
              </a:rPr>
              <a:t> </a:t>
            </a:r>
            <a:r>
              <a:rPr sz="950" b="1" spc="70" dirty="0">
                <a:latin typeface="Calibri"/>
                <a:cs typeface="Calibri"/>
              </a:rPr>
              <a:t>OpenSSL</a:t>
            </a:r>
            <a:r>
              <a:rPr sz="950" b="1" spc="10" dirty="0">
                <a:latin typeface="Calibri"/>
                <a:cs typeface="Calibri"/>
              </a:rPr>
              <a:t> </a:t>
            </a:r>
            <a:r>
              <a:rPr sz="950" b="1" spc="55" dirty="0">
                <a:latin typeface="Calibri"/>
                <a:cs typeface="Calibri"/>
              </a:rPr>
              <a:t>list-message-digest-commands</a:t>
            </a:r>
            <a:endParaRPr sz="950">
              <a:latin typeface="Calibri"/>
              <a:cs typeface="Calibri"/>
            </a:endParaRPr>
          </a:p>
          <a:p>
            <a:pPr marL="579120" lvl="2" indent="-182245">
              <a:lnSpc>
                <a:spcPct val="100000"/>
              </a:lnSpc>
              <a:spcBef>
                <a:spcPts val="1195"/>
              </a:spcBef>
              <a:buSzPct val="168421"/>
              <a:buFont typeface="Arial"/>
              <a:buChar char="•"/>
              <a:tabLst>
                <a:tab pos="579120" algn="l"/>
              </a:tabLst>
            </a:pPr>
            <a:r>
              <a:rPr sz="950" b="1" spc="70" dirty="0">
                <a:latin typeface="Calibri"/>
                <a:cs typeface="Calibri"/>
              </a:rPr>
              <a:t>$</a:t>
            </a:r>
            <a:r>
              <a:rPr sz="950" b="1" spc="30" dirty="0">
                <a:latin typeface="Calibri"/>
                <a:cs typeface="Calibri"/>
              </a:rPr>
              <a:t> </a:t>
            </a:r>
            <a:r>
              <a:rPr sz="950" b="1" spc="70" dirty="0">
                <a:latin typeface="Calibri"/>
                <a:cs typeface="Calibri"/>
              </a:rPr>
              <a:t>OpenSSL</a:t>
            </a:r>
            <a:r>
              <a:rPr sz="950" b="1" spc="30" dirty="0">
                <a:latin typeface="Calibri"/>
                <a:cs typeface="Calibri"/>
              </a:rPr>
              <a:t> </a:t>
            </a:r>
            <a:r>
              <a:rPr sz="950" b="1" spc="50" dirty="0">
                <a:latin typeface="Calibri"/>
                <a:cs typeface="Calibri"/>
              </a:rPr>
              <a:t>list-cipher-commands</a:t>
            </a:r>
            <a:endParaRPr sz="9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890"/>
              </a:spcBef>
              <a:buSzPct val="128000"/>
              <a:buFont typeface="Arial"/>
              <a:buChar char="•"/>
              <a:tabLst>
                <a:tab pos="396240" algn="l"/>
              </a:tabLst>
            </a:pPr>
            <a:r>
              <a:rPr sz="1250" spc="85" dirty="0">
                <a:latin typeface="Calibri"/>
                <a:cs typeface="Calibri"/>
              </a:rPr>
              <a:t>Συμμετρική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κρυπτογράφηση:</a:t>
            </a:r>
            <a:endParaRPr sz="1250">
              <a:latin typeface="Calibri"/>
              <a:cs typeface="Calibri"/>
            </a:endParaRPr>
          </a:p>
          <a:p>
            <a:pPr marL="579120" lvl="2" indent="-182245">
              <a:lnSpc>
                <a:spcPct val="100000"/>
              </a:lnSpc>
              <a:spcBef>
                <a:spcPts val="1200"/>
              </a:spcBef>
              <a:buSzPct val="168421"/>
              <a:buFont typeface="Arial"/>
              <a:buChar char="•"/>
              <a:tabLst>
                <a:tab pos="579120" algn="l"/>
              </a:tabLst>
            </a:pPr>
            <a:r>
              <a:rPr sz="950" b="1" spc="70" dirty="0">
                <a:latin typeface="Calibri"/>
                <a:cs typeface="Calibri"/>
              </a:rPr>
              <a:t>$</a:t>
            </a:r>
            <a:r>
              <a:rPr sz="950" b="1" spc="20" dirty="0">
                <a:latin typeface="Calibri"/>
                <a:cs typeface="Calibri"/>
              </a:rPr>
              <a:t> </a:t>
            </a:r>
            <a:r>
              <a:rPr sz="950" b="1" spc="70" dirty="0">
                <a:latin typeface="Calibri"/>
                <a:cs typeface="Calibri"/>
              </a:rPr>
              <a:t>OpenSSL</a:t>
            </a:r>
            <a:r>
              <a:rPr sz="950" b="1" spc="20" dirty="0">
                <a:latin typeface="Calibri"/>
                <a:cs typeface="Calibri"/>
              </a:rPr>
              <a:t> </a:t>
            </a:r>
            <a:r>
              <a:rPr sz="950" b="1" spc="65" dirty="0">
                <a:latin typeface="Calibri"/>
                <a:cs typeface="Calibri"/>
              </a:rPr>
              <a:t>enc</a:t>
            </a:r>
            <a:r>
              <a:rPr sz="950" b="1" spc="20" dirty="0">
                <a:latin typeface="Calibri"/>
                <a:cs typeface="Calibri"/>
              </a:rPr>
              <a:t> </a:t>
            </a:r>
            <a:r>
              <a:rPr sz="950" b="1" spc="35" dirty="0">
                <a:latin typeface="Calibri"/>
                <a:cs typeface="Calibri"/>
              </a:rPr>
              <a:t>file.txt</a:t>
            </a:r>
            <a:endParaRPr sz="950">
              <a:latin typeface="Calibri"/>
              <a:cs typeface="Calibri"/>
            </a:endParaRPr>
          </a:p>
          <a:p>
            <a:pPr marL="579120" lvl="2" indent="-182245">
              <a:lnSpc>
                <a:spcPct val="100000"/>
              </a:lnSpc>
              <a:spcBef>
                <a:spcPts val="1190"/>
              </a:spcBef>
              <a:buSzPct val="168421"/>
              <a:buFont typeface="Arial"/>
              <a:buChar char="•"/>
              <a:tabLst>
                <a:tab pos="579120" algn="l"/>
              </a:tabLst>
            </a:pPr>
            <a:r>
              <a:rPr sz="950" b="1" spc="70" dirty="0">
                <a:latin typeface="Calibri"/>
                <a:cs typeface="Calibri"/>
              </a:rPr>
              <a:t>$</a:t>
            </a:r>
            <a:r>
              <a:rPr sz="950" b="1" spc="25" dirty="0">
                <a:latin typeface="Calibri"/>
                <a:cs typeface="Calibri"/>
              </a:rPr>
              <a:t> </a:t>
            </a:r>
            <a:r>
              <a:rPr sz="950" b="1" spc="70" dirty="0">
                <a:latin typeface="Calibri"/>
                <a:cs typeface="Calibri"/>
              </a:rPr>
              <a:t>OpenSSL</a:t>
            </a:r>
            <a:r>
              <a:rPr sz="950" b="1" spc="25" dirty="0">
                <a:latin typeface="Calibri"/>
                <a:cs typeface="Calibri"/>
              </a:rPr>
              <a:t> </a:t>
            </a:r>
            <a:r>
              <a:rPr sz="950" b="1" spc="65" dirty="0">
                <a:latin typeface="Calibri"/>
                <a:cs typeface="Calibri"/>
              </a:rPr>
              <a:t>enc</a:t>
            </a:r>
            <a:r>
              <a:rPr sz="950" b="1" spc="25" dirty="0">
                <a:latin typeface="Calibri"/>
                <a:cs typeface="Calibri"/>
              </a:rPr>
              <a:t> </a:t>
            </a:r>
            <a:r>
              <a:rPr sz="950" b="1" spc="45" dirty="0">
                <a:latin typeface="Calibri"/>
                <a:cs typeface="Calibri"/>
              </a:rPr>
              <a:t>-iv</a:t>
            </a:r>
            <a:r>
              <a:rPr sz="950" b="1" spc="25" dirty="0">
                <a:latin typeface="Calibri"/>
                <a:cs typeface="Calibri"/>
              </a:rPr>
              <a:t> </a:t>
            </a:r>
            <a:r>
              <a:rPr sz="950" b="1" spc="55" dirty="0">
                <a:latin typeface="Calibri"/>
                <a:cs typeface="Calibri"/>
              </a:rPr>
              <a:t>IV</a:t>
            </a:r>
            <a:r>
              <a:rPr sz="950" b="1" spc="35" dirty="0">
                <a:latin typeface="Calibri"/>
                <a:cs typeface="Calibri"/>
              </a:rPr>
              <a:t> </a:t>
            </a:r>
            <a:r>
              <a:rPr sz="950" b="1" spc="40" dirty="0">
                <a:latin typeface="Calibri"/>
                <a:cs typeface="Calibri"/>
              </a:rPr>
              <a:t>-in</a:t>
            </a:r>
            <a:r>
              <a:rPr sz="950" b="1" spc="5" dirty="0">
                <a:latin typeface="Calibri"/>
                <a:cs typeface="Calibri"/>
              </a:rPr>
              <a:t> </a:t>
            </a:r>
            <a:r>
              <a:rPr sz="950" b="1" spc="35" dirty="0">
                <a:latin typeface="Calibri"/>
                <a:cs typeface="Calibri"/>
              </a:rPr>
              <a:t>file.txt</a:t>
            </a:r>
            <a:endParaRPr sz="9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894"/>
              </a:spcBef>
              <a:buSzPct val="128000"/>
              <a:buFont typeface="Arial"/>
              <a:buChar char="•"/>
              <a:tabLst>
                <a:tab pos="396240" algn="l"/>
              </a:tabLst>
            </a:pPr>
            <a:r>
              <a:rPr sz="1250" spc="85" dirty="0">
                <a:latin typeface="Calibri"/>
                <a:cs typeface="Calibri"/>
              </a:rPr>
              <a:t>Συμμετρική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αποκρυπτογράφηση:</a:t>
            </a:r>
            <a:endParaRPr sz="1250">
              <a:latin typeface="Calibri"/>
              <a:cs typeface="Calibri"/>
            </a:endParaRPr>
          </a:p>
          <a:p>
            <a:pPr marL="579120" lvl="2" indent="-182245">
              <a:lnSpc>
                <a:spcPct val="100000"/>
              </a:lnSpc>
              <a:spcBef>
                <a:spcPts val="1200"/>
              </a:spcBef>
              <a:buSzPct val="168421"/>
              <a:buFont typeface="Arial"/>
              <a:buChar char="•"/>
              <a:tabLst>
                <a:tab pos="579120" algn="l"/>
              </a:tabLst>
            </a:pPr>
            <a:r>
              <a:rPr sz="950" b="1" spc="70" dirty="0">
                <a:latin typeface="Calibri"/>
                <a:cs typeface="Calibri"/>
              </a:rPr>
              <a:t>$</a:t>
            </a:r>
            <a:r>
              <a:rPr sz="950" b="1" spc="20" dirty="0">
                <a:latin typeface="Calibri"/>
                <a:cs typeface="Calibri"/>
              </a:rPr>
              <a:t> </a:t>
            </a:r>
            <a:r>
              <a:rPr sz="950" b="1" spc="70" dirty="0">
                <a:latin typeface="Calibri"/>
                <a:cs typeface="Calibri"/>
              </a:rPr>
              <a:t>OpenSSL</a:t>
            </a:r>
            <a:r>
              <a:rPr sz="950" b="1" spc="25" dirty="0">
                <a:latin typeface="Calibri"/>
                <a:cs typeface="Calibri"/>
              </a:rPr>
              <a:t> </a:t>
            </a:r>
            <a:r>
              <a:rPr sz="950" b="1" spc="65" dirty="0">
                <a:latin typeface="Calibri"/>
                <a:cs typeface="Calibri"/>
              </a:rPr>
              <a:t>enc</a:t>
            </a:r>
            <a:r>
              <a:rPr sz="950" b="1" spc="20" dirty="0">
                <a:latin typeface="Calibri"/>
                <a:cs typeface="Calibri"/>
              </a:rPr>
              <a:t> </a:t>
            </a:r>
            <a:r>
              <a:rPr sz="950" b="1" spc="80" dirty="0">
                <a:latin typeface="Calibri"/>
                <a:cs typeface="Calibri"/>
              </a:rPr>
              <a:t>mode</a:t>
            </a:r>
            <a:r>
              <a:rPr sz="950" b="1" spc="25" dirty="0">
                <a:latin typeface="Calibri"/>
                <a:cs typeface="Calibri"/>
              </a:rPr>
              <a:t> </a:t>
            </a:r>
            <a:r>
              <a:rPr sz="950" b="1" spc="45" dirty="0">
                <a:latin typeface="Calibri"/>
                <a:cs typeface="Calibri"/>
              </a:rPr>
              <a:t>file.txt</a:t>
            </a:r>
            <a:r>
              <a:rPr sz="950" b="1" spc="25" dirty="0">
                <a:latin typeface="Calibri"/>
                <a:cs typeface="Calibri"/>
              </a:rPr>
              <a:t> </a:t>
            </a:r>
            <a:r>
              <a:rPr sz="950" b="1" spc="55" dirty="0">
                <a:latin typeface="Calibri"/>
                <a:cs typeface="Calibri"/>
              </a:rPr>
              <a:t>-d</a:t>
            </a:r>
            <a:endParaRPr sz="950">
              <a:latin typeface="Calibri"/>
              <a:cs typeface="Calibri"/>
            </a:endParaRPr>
          </a:p>
          <a:p>
            <a:pPr marL="579120" lvl="2" indent="-182245">
              <a:lnSpc>
                <a:spcPct val="100000"/>
              </a:lnSpc>
              <a:spcBef>
                <a:spcPts val="1190"/>
              </a:spcBef>
              <a:buSzPct val="168421"/>
              <a:buFont typeface="Arial"/>
              <a:buChar char="•"/>
              <a:tabLst>
                <a:tab pos="579120" algn="l"/>
              </a:tabLst>
            </a:pPr>
            <a:r>
              <a:rPr sz="950" b="1" spc="70" dirty="0">
                <a:latin typeface="Calibri"/>
                <a:cs typeface="Calibri"/>
              </a:rPr>
              <a:t>$</a:t>
            </a:r>
            <a:r>
              <a:rPr sz="950" b="1" spc="25" dirty="0">
                <a:latin typeface="Calibri"/>
                <a:cs typeface="Calibri"/>
              </a:rPr>
              <a:t> </a:t>
            </a:r>
            <a:r>
              <a:rPr sz="950" b="1" spc="70" dirty="0">
                <a:latin typeface="Calibri"/>
                <a:cs typeface="Calibri"/>
              </a:rPr>
              <a:t>OpenSSL</a:t>
            </a:r>
            <a:r>
              <a:rPr sz="950" b="1" spc="30" dirty="0">
                <a:latin typeface="Calibri"/>
                <a:cs typeface="Calibri"/>
              </a:rPr>
              <a:t> </a:t>
            </a:r>
            <a:r>
              <a:rPr sz="950" b="1" spc="65" dirty="0">
                <a:latin typeface="Calibri"/>
                <a:cs typeface="Calibri"/>
              </a:rPr>
              <a:t>enc</a:t>
            </a:r>
            <a:r>
              <a:rPr sz="950" b="1" spc="20" dirty="0">
                <a:latin typeface="Calibri"/>
                <a:cs typeface="Calibri"/>
              </a:rPr>
              <a:t> </a:t>
            </a:r>
            <a:r>
              <a:rPr sz="950" b="1" spc="45" dirty="0">
                <a:latin typeface="Calibri"/>
                <a:cs typeface="Calibri"/>
              </a:rPr>
              <a:t>-iv</a:t>
            </a:r>
            <a:r>
              <a:rPr sz="950" b="1" spc="30" dirty="0">
                <a:latin typeface="Calibri"/>
                <a:cs typeface="Calibri"/>
              </a:rPr>
              <a:t> </a:t>
            </a:r>
            <a:r>
              <a:rPr sz="950" b="1" spc="55" dirty="0">
                <a:latin typeface="Calibri"/>
                <a:cs typeface="Calibri"/>
              </a:rPr>
              <a:t>IV</a:t>
            </a:r>
            <a:r>
              <a:rPr sz="950" b="1" spc="30" dirty="0">
                <a:latin typeface="Calibri"/>
                <a:cs typeface="Calibri"/>
              </a:rPr>
              <a:t> </a:t>
            </a:r>
            <a:r>
              <a:rPr sz="950" b="1" spc="65" dirty="0">
                <a:latin typeface="Calibri"/>
                <a:cs typeface="Calibri"/>
              </a:rPr>
              <a:t>key</a:t>
            </a:r>
            <a:r>
              <a:rPr sz="950" b="1" spc="20" dirty="0">
                <a:latin typeface="Calibri"/>
                <a:cs typeface="Calibri"/>
              </a:rPr>
              <a:t> </a:t>
            </a:r>
            <a:r>
              <a:rPr sz="950" b="1" spc="45" dirty="0">
                <a:latin typeface="Calibri"/>
                <a:cs typeface="Calibri"/>
              </a:rPr>
              <a:t>-in</a:t>
            </a:r>
            <a:r>
              <a:rPr sz="950" b="1" spc="25" dirty="0">
                <a:latin typeface="Calibri"/>
                <a:cs typeface="Calibri"/>
              </a:rPr>
              <a:t> </a:t>
            </a:r>
            <a:r>
              <a:rPr sz="950" b="1" spc="45" dirty="0">
                <a:latin typeface="Calibri"/>
                <a:cs typeface="Calibri"/>
              </a:rPr>
              <a:t>file.txt</a:t>
            </a:r>
            <a:r>
              <a:rPr sz="950" b="1" spc="25" dirty="0">
                <a:latin typeface="Calibri"/>
                <a:cs typeface="Calibri"/>
              </a:rPr>
              <a:t> </a:t>
            </a:r>
            <a:r>
              <a:rPr sz="950" b="1" spc="55" dirty="0">
                <a:latin typeface="Calibri"/>
                <a:cs typeface="Calibri"/>
              </a:rPr>
              <a:t>-d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170602" y="6369050"/>
            <a:ext cx="1428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1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554" y="6553834"/>
            <a:ext cx="44088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CSP001_C_E</a:t>
            </a:r>
            <a:r>
              <a:rPr sz="1100" spc="3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6: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Davide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Ferraris,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Πανεπιστήμιο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ΜάλαγαΙσπανία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599544" y="57467"/>
            <a:ext cx="419100" cy="44259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045"/>
              </a:lnSpc>
            </a:pPr>
            <a:r>
              <a:rPr sz="3100" spc="14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3100" spc="-2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100" spc="165" dirty="0">
                <a:solidFill>
                  <a:srgbClr val="D8D8D8"/>
                </a:solidFill>
                <a:latin typeface="Calibri"/>
                <a:cs typeface="Calibri"/>
              </a:rPr>
              <a:t>ΕΥΑΊΣΘΗΤΩΝ</a:t>
            </a:r>
            <a:endParaRPr sz="31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7701915" y="921702"/>
            <a:ext cx="4091304" cy="5075555"/>
            <a:chOff x="7701915" y="921702"/>
            <a:chExt cx="4091304" cy="5075555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11440" y="931227"/>
              <a:ext cx="4072254" cy="505650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706677" y="926464"/>
              <a:ext cx="4081779" cy="5066030"/>
            </a:xfrm>
            <a:custGeom>
              <a:avLst/>
              <a:gdLst/>
              <a:ahLst/>
              <a:cxnLst/>
              <a:rect l="l" t="t" r="r" b="b"/>
              <a:pathLst>
                <a:path w="4081779" h="5066030">
                  <a:moveTo>
                    <a:pt x="0" y="5066030"/>
                  </a:moveTo>
                  <a:lnTo>
                    <a:pt x="4081779" y="5066030"/>
                  </a:lnTo>
                  <a:lnTo>
                    <a:pt x="4081779" y="0"/>
                  </a:lnTo>
                  <a:lnTo>
                    <a:pt x="0" y="0"/>
                  </a:lnTo>
                  <a:lnTo>
                    <a:pt x="0" y="506603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308600" cy="6879590"/>
            <a:chOff x="6883400" y="0"/>
            <a:chExt cx="530860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7245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55344" y="772477"/>
            <a:ext cx="544068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0" spc="185" dirty="0">
                <a:solidFill>
                  <a:srgbClr val="000000"/>
                </a:solidFill>
                <a:latin typeface="Times New Roman"/>
                <a:cs typeface="Times New Roman"/>
              </a:rPr>
              <a:t>Ενδυνάμωση</a:t>
            </a:r>
            <a:r>
              <a:rPr sz="2200" b="0" spc="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65" dirty="0">
                <a:solidFill>
                  <a:srgbClr val="000000"/>
                </a:solidFill>
                <a:latin typeface="Times New Roman"/>
                <a:cs typeface="Times New Roman"/>
              </a:rPr>
              <a:t>δεξιοτήτων</a:t>
            </a:r>
            <a:r>
              <a:rPr sz="2200" b="0" spc="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40" dirty="0">
                <a:solidFill>
                  <a:srgbClr val="000000"/>
                </a:solidFill>
                <a:latin typeface="Times New Roman"/>
                <a:cs typeface="Times New Roman"/>
              </a:rPr>
              <a:t>με</a:t>
            </a:r>
            <a:r>
              <a:rPr sz="2200" b="0" spc="1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30" dirty="0">
                <a:solidFill>
                  <a:srgbClr val="000000"/>
                </a:solidFill>
                <a:latin typeface="Times New Roman"/>
                <a:cs typeface="Times New Roman"/>
              </a:rPr>
              <a:t>το</a:t>
            </a:r>
            <a:r>
              <a:rPr sz="2200" b="0" spc="180" dirty="0">
                <a:solidFill>
                  <a:srgbClr val="000000"/>
                </a:solidFill>
                <a:latin typeface="Times New Roman"/>
                <a:cs typeface="Times New Roman"/>
              </a:rPr>
              <a:t> OpenSSL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93444" y="1464151"/>
            <a:ext cx="6981825" cy="496570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470"/>
              </a:spcBef>
              <a:buSzPct val="127272"/>
              <a:buFont typeface="Arial"/>
              <a:buChar char="•"/>
              <a:tabLst>
                <a:tab pos="194945" algn="l"/>
              </a:tabLst>
            </a:pPr>
            <a:r>
              <a:rPr sz="1100" spc="100" dirty="0">
                <a:latin typeface="Calibri"/>
                <a:cs typeface="Calibri"/>
              </a:rPr>
              <a:t>Δημιουργία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κλειδιών:</a:t>
            </a:r>
            <a:endParaRPr sz="1100">
              <a:latin typeface="Calibri"/>
              <a:cs typeface="Calibri"/>
            </a:endParaRPr>
          </a:p>
          <a:p>
            <a:pPr marL="377825" lvl="1" indent="-182245">
              <a:lnSpc>
                <a:spcPct val="100000"/>
              </a:lnSpc>
              <a:spcBef>
                <a:spcPts val="1290"/>
              </a:spcBef>
              <a:buSzPct val="188235"/>
              <a:buFont typeface="Arial"/>
              <a:buChar char="•"/>
              <a:tabLst>
                <a:tab pos="377825" algn="l"/>
              </a:tabLst>
            </a:pPr>
            <a:r>
              <a:rPr sz="850" b="1" spc="85" dirty="0">
                <a:latin typeface="Calibri"/>
                <a:cs typeface="Calibri"/>
              </a:rPr>
              <a:t>OpenSSL</a:t>
            </a:r>
            <a:r>
              <a:rPr sz="850" b="1" spc="20" dirty="0">
                <a:latin typeface="Calibri"/>
                <a:cs typeface="Calibri"/>
              </a:rPr>
              <a:t> </a:t>
            </a:r>
            <a:r>
              <a:rPr sz="850" b="1" spc="80" dirty="0">
                <a:latin typeface="Calibri"/>
                <a:cs typeface="Calibri"/>
              </a:rPr>
              <a:t>enc</a:t>
            </a:r>
            <a:r>
              <a:rPr sz="850" b="1" spc="20" dirty="0">
                <a:latin typeface="Calibri"/>
                <a:cs typeface="Calibri"/>
              </a:rPr>
              <a:t> </a:t>
            </a:r>
            <a:r>
              <a:rPr sz="850" b="1" spc="70" dirty="0">
                <a:latin typeface="Calibri"/>
                <a:cs typeface="Calibri"/>
              </a:rPr>
              <a:t>-aes-256-cbc</a:t>
            </a:r>
            <a:r>
              <a:rPr sz="850" b="1" spc="20" dirty="0">
                <a:latin typeface="Calibri"/>
                <a:cs typeface="Calibri"/>
              </a:rPr>
              <a:t> </a:t>
            </a:r>
            <a:r>
              <a:rPr sz="850" b="1" spc="50" dirty="0">
                <a:latin typeface="Calibri"/>
                <a:cs typeface="Calibri"/>
              </a:rPr>
              <a:t>-k</a:t>
            </a:r>
            <a:r>
              <a:rPr sz="850" b="1" spc="-25" dirty="0">
                <a:latin typeface="Calibri"/>
                <a:cs typeface="Calibri"/>
              </a:rPr>
              <a:t> </a:t>
            </a:r>
            <a:r>
              <a:rPr sz="850" b="1" spc="60" dirty="0">
                <a:latin typeface="Calibri"/>
                <a:cs typeface="Calibri"/>
              </a:rPr>
              <a:t>key</a:t>
            </a:r>
            <a:endParaRPr sz="850">
              <a:latin typeface="Calibri"/>
              <a:cs typeface="Calibri"/>
            </a:endParaRPr>
          </a:p>
          <a:p>
            <a:pPr marL="377825" lvl="1" indent="-182245">
              <a:lnSpc>
                <a:spcPct val="100000"/>
              </a:lnSpc>
              <a:spcBef>
                <a:spcPts val="1285"/>
              </a:spcBef>
              <a:buSzPct val="188235"/>
              <a:buFont typeface="Arial"/>
              <a:buChar char="•"/>
              <a:tabLst>
                <a:tab pos="377825" algn="l"/>
              </a:tabLst>
            </a:pPr>
            <a:r>
              <a:rPr sz="850" b="1" spc="70" dirty="0">
                <a:latin typeface="Calibri"/>
                <a:cs typeface="Calibri"/>
              </a:rPr>
              <a:t>$&gt;O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b="1" spc="60" dirty="0">
                <a:latin typeface="Calibri"/>
                <a:cs typeface="Calibri"/>
              </a:rPr>
              <a:t>penSSL</a:t>
            </a:r>
            <a:r>
              <a:rPr sz="850" b="1" spc="35" dirty="0">
                <a:latin typeface="Calibri"/>
                <a:cs typeface="Calibri"/>
              </a:rPr>
              <a:t> </a:t>
            </a:r>
            <a:r>
              <a:rPr sz="850" b="1" spc="55" dirty="0">
                <a:latin typeface="Calibri"/>
                <a:cs typeface="Calibri"/>
              </a:rPr>
              <a:t>genrsa</a:t>
            </a:r>
            <a:r>
              <a:rPr sz="850" b="1" spc="40" dirty="0">
                <a:latin typeface="Calibri"/>
                <a:cs typeface="Calibri"/>
              </a:rPr>
              <a:t> </a:t>
            </a:r>
            <a:r>
              <a:rPr sz="850" b="1" spc="60" dirty="0">
                <a:latin typeface="Calibri"/>
                <a:cs typeface="Calibri"/>
              </a:rPr>
              <a:t>n-δυαδικά</a:t>
            </a:r>
            <a:r>
              <a:rPr sz="850" b="1" spc="35" dirty="0">
                <a:latin typeface="Calibri"/>
                <a:cs typeface="Calibri"/>
              </a:rPr>
              <a:t> </a:t>
            </a:r>
            <a:r>
              <a:rPr sz="850" b="1" spc="60" dirty="0">
                <a:latin typeface="Calibri"/>
                <a:cs typeface="Calibri"/>
              </a:rPr>
              <a:t>ψηφία</a:t>
            </a:r>
            <a:r>
              <a:rPr sz="850" b="1" spc="20" dirty="0">
                <a:latin typeface="Calibri"/>
                <a:cs typeface="Calibri"/>
              </a:rPr>
              <a:t> </a:t>
            </a:r>
            <a:r>
              <a:rPr sz="850" b="1" spc="55" dirty="0">
                <a:latin typeface="Calibri"/>
                <a:cs typeface="Calibri"/>
              </a:rPr>
              <a:t>XML-ph-0000@DeepL</a:t>
            </a:r>
            <a:r>
              <a:rPr sz="850" b="1" spc="10" dirty="0">
                <a:latin typeface="Calibri"/>
                <a:cs typeface="Calibri"/>
              </a:rPr>
              <a:t> </a:t>
            </a:r>
            <a:r>
              <a:rPr sz="850" b="1" spc="45" dirty="0">
                <a:latin typeface="Calibri"/>
                <a:cs typeface="Calibri"/>
              </a:rPr>
              <a:t>(λογισμικό</a:t>
            </a:r>
            <a:r>
              <a:rPr sz="850" b="1" spc="25" dirty="0">
                <a:latin typeface="Calibri"/>
                <a:cs typeface="Calibri"/>
              </a:rPr>
              <a:t> </a:t>
            </a:r>
            <a:r>
              <a:rPr sz="850" b="1" spc="50" dirty="0">
                <a:latin typeface="Calibri"/>
                <a:cs typeface="Calibri"/>
              </a:rPr>
              <a:t>μηχανικής</a:t>
            </a:r>
            <a:r>
              <a:rPr sz="850" b="1" spc="20" dirty="0">
                <a:latin typeface="Calibri"/>
                <a:cs typeface="Calibri"/>
              </a:rPr>
              <a:t> </a:t>
            </a:r>
            <a:r>
              <a:rPr sz="850" b="1" spc="55" dirty="0">
                <a:latin typeface="Calibri"/>
                <a:cs typeface="Calibri"/>
              </a:rPr>
              <a:t>μετάφρασης</a:t>
            </a:r>
            <a:r>
              <a:rPr sz="850" b="1" spc="20" dirty="0">
                <a:latin typeface="Calibri"/>
                <a:cs typeface="Calibri"/>
              </a:rPr>
              <a:t> </a:t>
            </a:r>
            <a:r>
              <a:rPr sz="850" b="1" spc="50" dirty="0">
                <a:latin typeface="Calibri"/>
                <a:cs typeface="Calibri"/>
              </a:rPr>
              <a:t>βασισμένο</a:t>
            </a:r>
            <a:r>
              <a:rPr sz="850" b="1" spc="20" dirty="0">
                <a:latin typeface="Calibri"/>
                <a:cs typeface="Calibri"/>
              </a:rPr>
              <a:t> </a:t>
            </a:r>
            <a:r>
              <a:rPr sz="850" b="1" spc="50" dirty="0">
                <a:latin typeface="Calibri"/>
                <a:cs typeface="Calibri"/>
              </a:rPr>
              <a:t>σtην</a:t>
            </a:r>
            <a:r>
              <a:rPr sz="850" b="1" spc="25" dirty="0">
                <a:latin typeface="Calibri"/>
                <a:cs typeface="Calibri"/>
              </a:rPr>
              <a:t> </a:t>
            </a:r>
            <a:r>
              <a:rPr sz="850" b="1" spc="55" dirty="0">
                <a:latin typeface="Calibri"/>
                <a:cs typeface="Calibri"/>
              </a:rPr>
              <a:t>ΤΝ)</a:t>
            </a:r>
            <a:endParaRPr sz="850">
              <a:latin typeface="Calibri"/>
              <a:cs typeface="Calibri"/>
            </a:endParaRPr>
          </a:p>
          <a:p>
            <a:pPr marL="377825" lvl="1" indent="-182245">
              <a:lnSpc>
                <a:spcPct val="100000"/>
              </a:lnSpc>
              <a:spcBef>
                <a:spcPts val="1285"/>
              </a:spcBef>
              <a:buSzPct val="188235"/>
              <a:buFont typeface="Arial"/>
              <a:buChar char="•"/>
              <a:tabLst>
                <a:tab pos="377825" algn="l"/>
              </a:tabLst>
            </a:pPr>
            <a:r>
              <a:rPr sz="850" b="1" spc="65" dirty="0">
                <a:latin typeface="Calibri"/>
                <a:cs typeface="Calibri"/>
              </a:rPr>
              <a:t>$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b="1" spc="60" dirty="0">
                <a:latin typeface="Calibri"/>
                <a:cs typeface="Calibri"/>
              </a:rPr>
              <a:t>OpenSSL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b="1" spc="50" dirty="0">
                <a:latin typeface="Calibri"/>
                <a:cs typeface="Calibri"/>
              </a:rPr>
              <a:t>rsa</a:t>
            </a:r>
            <a:r>
              <a:rPr sz="850" b="1" spc="35" dirty="0">
                <a:latin typeface="Calibri"/>
                <a:cs typeface="Calibri"/>
              </a:rPr>
              <a:t> </a:t>
            </a:r>
            <a:r>
              <a:rPr sz="850" b="1" spc="45" dirty="0">
                <a:latin typeface="Calibri"/>
                <a:cs typeface="Calibri"/>
              </a:rPr>
              <a:t>-in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b="1" spc="50" dirty="0">
                <a:latin typeface="Calibri"/>
                <a:cs typeface="Calibri"/>
              </a:rPr>
              <a:t>private.key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b="1" spc="55" dirty="0">
                <a:latin typeface="Calibri"/>
                <a:cs typeface="Calibri"/>
              </a:rPr>
              <a:t>-pubout</a:t>
            </a:r>
            <a:r>
              <a:rPr sz="850" b="1" spc="25" dirty="0">
                <a:latin typeface="Calibri"/>
                <a:cs typeface="Calibri"/>
              </a:rPr>
              <a:t> </a:t>
            </a:r>
            <a:r>
              <a:rPr sz="850" b="1" spc="50" dirty="0">
                <a:latin typeface="Calibri"/>
                <a:cs typeface="Calibri"/>
              </a:rPr>
              <a:t>-out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b="1" spc="50" dirty="0">
                <a:latin typeface="Calibri"/>
                <a:cs typeface="Calibri"/>
              </a:rPr>
              <a:t>public.pubkey</a:t>
            </a:r>
            <a:endParaRPr sz="850">
              <a:latin typeface="Calibri"/>
              <a:cs typeface="Calibri"/>
            </a:endParaRPr>
          </a:p>
          <a:p>
            <a:pPr marL="377825" lvl="1" indent="-182245">
              <a:lnSpc>
                <a:spcPct val="100000"/>
              </a:lnSpc>
              <a:spcBef>
                <a:spcPts val="1285"/>
              </a:spcBef>
              <a:buSzPct val="188235"/>
              <a:buFont typeface="Arial"/>
              <a:buChar char="•"/>
              <a:tabLst>
                <a:tab pos="377825" algn="l"/>
              </a:tabLst>
            </a:pPr>
            <a:r>
              <a:rPr sz="850" b="1" spc="85" dirty="0">
                <a:latin typeface="Calibri"/>
                <a:cs typeface="Calibri"/>
              </a:rPr>
              <a:t>$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b="1" spc="85" dirty="0">
                <a:latin typeface="Calibri"/>
                <a:cs typeface="Calibri"/>
              </a:rPr>
              <a:t>OpenSSL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b="1" spc="85" dirty="0">
                <a:latin typeface="Calibri"/>
                <a:cs typeface="Calibri"/>
              </a:rPr>
              <a:t>ecparam</a:t>
            </a:r>
            <a:r>
              <a:rPr sz="850" b="1" spc="35" dirty="0">
                <a:latin typeface="Calibri"/>
                <a:cs typeface="Calibri"/>
              </a:rPr>
              <a:t> </a:t>
            </a:r>
            <a:r>
              <a:rPr sz="850" b="1" spc="70" dirty="0">
                <a:latin typeface="Calibri"/>
                <a:cs typeface="Calibri"/>
              </a:rPr>
              <a:t>-out</a:t>
            </a:r>
            <a:r>
              <a:rPr sz="850" b="1" spc="35" dirty="0">
                <a:latin typeface="Calibri"/>
                <a:cs typeface="Calibri"/>
              </a:rPr>
              <a:t> </a:t>
            </a:r>
            <a:r>
              <a:rPr sz="850" b="1" spc="85" dirty="0">
                <a:latin typeface="Calibri"/>
                <a:cs typeface="Calibri"/>
              </a:rPr>
              <a:t>key.pem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b="1" spc="85" dirty="0">
                <a:latin typeface="Calibri"/>
                <a:cs typeface="Calibri"/>
              </a:rPr>
              <a:t>-name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b="1" spc="80" dirty="0">
                <a:latin typeface="Calibri"/>
                <a:cs typeface="Calibri"/>
              </a:rPr>
              <a:t>prime256v1</a:t>
            </a:r>
            <a:endParaRPr sz="850">
              <a:latin typeface="Calibri"/>
              <a:cs typeface="Calibri"/>
            </a:endParaRPr>
          </a:p>
          <a:p>
            <a:pPr marL="377825" lvl="1" indent="-182245">
              <a:lnSpc>
                <a:spcPct val="100000"/>
              </a:lnSpc>
              <a:spcBef>
                <a:spcPts val="1285"/>
              </a:spcBef>
              <a:buSzPct val="188235"/>
              <a:buFont typeface="Arial"/>
              <a:buChar char="•"/>
              <a:tabLst>
                <a:tab pos="377825" algn="l"/>
              </a:tabLst>
            </a:pPr>
            <a:r>
              <a:rPr sz="850" b="1" spc="55" dirty="0">
                <a:latin typeface="Calibri"/>
                <a:cs typeface="Calibri"/>
              </a:rPr>
              <a:t>...</a:t>
            </a:r>
            <a:endParaRPr sz="85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850"/>
              </a:spcBef>
              <a:buSzPct val="127272"/>
              <a:buFont typeface="Arial"/>
              <a:buChar char="•"/>
              <a:tabLst>
                <a:tab pos="194945" algn="l"/>
              </a:tabLst>
            </a:pPr>
            <a:r>
              <a:rPr sz="1100" spc="80" dirty="0">
                <a:latin typeface="Calibri"/>
                <a:cs typeface="Calibri"/>
              </a:rPr>
              <a:t>Ασύμμετρη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κρυπτογράφηση:</a:t>
            </a:r>
            <a:endParaRPr sz="1100">
              <a:latin typeface="Calibri"/>
              <a:cs typeface="Calibri"/>
            </a:endParaRPr>
          </a:p>
          <a:p>
            <a:pPr marL="377825" lvl="1" indent="-182245">
              <a:lnSpc>
                <a:spcPct val="100000"/>
              </a:lnSpc>
              <a:spcBef>
                <a:spcPts val="1295"/>
              </a:spcBef>
              <a:buSzPct val="188235"/>
              <a:buFont typeface="Arial"/>
              <a:buChar char="•"/>
              <a:tabLst>
                <a:tab pos="377825" algn="l"/>
              </a:tabLst>
            </a:pPr>
            <a:r>
              <a:rPr sz="850" b="1" spc="65" dirty="0">
                <a:latin typeface="Calibri"/>
                <a:cs typeface="Calibri"/>
              </a:rPr>
              <a:t>$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b="1" spc="60" dirty="0">
                <a:latin typeface="Calibri"/>
                <a:cs typeface="Calibri"/>
              </a:rPr>
              <a:t>OpenSSL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b="1" spc="45" dirty="0">
                <a:latin typeface="Calibri"/>
                <a:cs typeface="Calibri"/>
              </a:rPr>
              <a:t>rsautl</a:t>
            </a:r>
            <a:r>
              <a:rPr sz="850" b="1" spc="35" dirty="0">
                <a:latin typeface="Calibri"/>
                <a:cs typeface="Calibri"/>
              </a:rPr>
              <a:t> -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b="1" spc="65" dirty="0">
                <a:latin typeface="Calibri"/>
                <a:cs typeface="Calibri"/>
              </a:rPr>
              <a:t>κρυπτογράφηση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b="1" spc="45" dirty="0">
                <a:latin typeface="Calibri"/>
                <a:cs typeface="Calibri"/>
              </a:rPr>
              <a:t>-in</a:t>
            </a:r>
            <a:r>
              <a:rPr sz="850" b="1" spc="35" dirty="0">
                <a:latin typeface="Calibri"/>
                <a:cs typeface="Calibri"/>
              </a:rPr>
              <a:t> </a:t>
            </a:r>
            <a:r>
              <a:rPr sz="850" b="1" spc="50" dirty="0">
                <a:latin typeface="Calibri"/>
                <a:cs typeface="Calibri"/>
              </a:rPr>
              <a:t>input.txt</a:t>
            </a:r>
            <a:r>
              <a:rPr sz="850" b="1" spc="25" dirty="0">
                <a:latin typeface="Calibri"/>
                <a:cs typeface="Calibri"/>
              </a:rPr>
              <a:t> </a:t>
            </a:r>
            <a:r>
              <a:rPr sz="850" b="1" spc="55" dirty="0">
                <a:latin typeface="Calibri"/>
                <a:cs typeface="Calibri"/>
              </a:rPr>
              <a:t>-pubin</a:t>
            </a:r>
            <a:r>
              <a:rPr sz="850" b="1" spc="25" dirty="0">
                <a:latin typeface="Calibri"/>
                <a:cs typeface="Calibri"/>
              </a:rPr>
              <a:t> </a:t>
            </a:r>
            <a:r>
              <a:rPr sz="850" b="1" spc="50" dirty="0">
                <a:latin typeface="Calibri"/>
                <a:cs typeface="Calibri"/>
              </a:rPr>
              <a:t>-inkey</a:t>
            </a:r>
            <a:r>
              <a:rPr sz="850" b="1" spc="35" dirty="0">
                <a:latin typeface="Calibri"/>
                <a:cs typeface="Calibri"/>
              </a:rPr>
              <a:t> </a:t>
            </a:r>
            <a:r>
              <a:rPr sz="850" b="1" spc="55" dirty="0">
                <a:latin typeface="Calibri"/>
                <a:cs typeface="Calibri"/>
              </a:rPr>
              <a:t>public.pubkey</a:t>
            </a:r>
            <a:r>
              <a:rPr sz="850" b="1" spc="25" dirty="0">
                <a:latin typeface="Calibri"/>
                <a:cs typeface="Calibri"/>
              </a:rPr>
              <a:t> </a:t>
            </a:r>
            <a:r>
              <a:rPr sz="850" b="1" spc="50" dirty="0">
                <a:latin typeface="Calibri"/>
                <a:cs typeface="Calibri"/>
              </a:rPr>
              <a:t>-out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b="1" spc="45" dirty="0">
                <a:latin typeface="Calibri"/>
                <a:cs typeface="Calibri"/>
              </a:rPr>
              <a:t>ciphertext.txt</a:t>
            </a:r>
            <a:endParaRPr sz="85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850"/>
              </a:spcBef>
              <a:buSzPct val="127272"/>
              <a:buFont typeface="Arial"/>
              <a:buChar char="•"/>
              <a:tabLst>
                <a:tab pos="194945" algn="l"/>
              </a:tabLst>
            </a:pPr>
            <a:r>
              <a:rPr sz="1100" spc="80" dirty="0">
                <a:latin typeface="Calibri"/>
                <a:cs typeface="Calibri"/>
              </a:rPr>
              <a:t>Ασύμμετρη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αποκρυπτογράφηση:</a:t>
            </a:r>
            <a:endParaRPr sz="1100">
              <a:latin typeface="Calibri"/>
              <a:cs typeface="Calibri"/>
            </a:endParaRPr>
          </a:p>
          <a:p>
            <a:pPr marL="377825" lvl="1" indent="-182245">
              <a:lnSpc>
                <a:spcPct val="100000"/>
              </a:lnSpc>
              <a:spcBef>
                <a:spcPts val="1295"/>
              </a:spcBef>
              <a:buSzPct val="188235"/>
              <a:buFont typeface="Arial"/>
              <a:buChar char="•"/>
              <a:tabLst>
                <a:tab pos="377825" algn="l"/>
              </a:tabLst>
            </a:pPr>
            <a:r>
              <a:rPr sz="850" b="1" spc="60" dirty="0">
                <a:latin typeface="Calibri"/>
                <a:cs typeface="Calibri"/>
              </a:rPr>
              <a:t>OpenSSL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b="1" spc="45" dirty="0">
                <a:latin typeface="Calibri"/>
                <a:cs typeface="Calibri"/>
              </a:rPr>
              <a:t>rsautl</a:t>
            </a:r>
            <a:r>
              <a:rPr sz="850" b="1" spc="35" dirty="0">
                <a:latin typeface="Calibri"/>
                <a:cs typeface="Calibri"/>
              </a:rPr>
              <a:t> </a:t>
            </a:r>
            <a:r>
              <a:rPr sz="850" b="1" spc="50" dirty="0">
                <a:latin typeface="Calibri"/>
                <a:cs typeface="Calibri"/>
              </a:rPr>
              <a:t>-decrypt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b="1" spc="45" dirty="0">
                <a:latin typeface="Calibri"/>
                <a:cs typeface="Calibri"/>
              </a:rPr>
              <a:t>-in</a:t>
            </a:r>
            <a:r>
              <a:rPr sz="850" b="1" spc="35" dirty="0">
                <a:latin typeface="Calibri"/>
                <a:cs typeface="Calibri"/>
              </a:rPr>
              <a:t> </a:t>
            </a:r>
            <a:r>
              <a:rPr sz="850" b="1" spc="45" dirty="0">
                <a:latin typeface="Calibri"/>
                <a:cs typeface="Calibri"/>
              </a:rPr>
              <a:t>ciphertext.txt</a:t>
            </a:r>
            <a:r>
              <a:rPr sz="850" b="1" spc="25" dirty="0">
                <a:latin typeface="Calibri"/>
                <a:cs typeface="Calibri"/>
              </a:rPr>
              <a:t> </a:t>
            </a:r>
            <a:r>
              <a:rPr sz="850" b="1" spc="50" dirty="0">
                <a:latin typeface="Calibri"/>
                <a:cs typeface="Calibri"/>
              </a:rPr>
              <a:t>-out</a:t>
            </a:r>
            <a:r>
              <a:rPr sz="850" b="1" spc="35" dirty="0">
                <a:latin typeface="Calibri"/>
                <a:cs typeface="Calibri"/>
              </a:rPr>
              <a:t> </a:t>
            </a:r>
            <a:r>
              <a:rPr sz="850" b="1" spc="40" dirty="0">
                <a:latin typeface="Calibri"/>
                <a:cs typeface="Calibri"/>
              </a:rPr>
              <a:t>.txt</a:t>
            </a:r>
            <a:r>
              <a:rPr sz="850" b="1" spc="35" dirty="0">
                <a:latin typeface="Calibri"/>
                <a:cs typeface="Calibri"/>
              </a:rPr>
              <a:t> </a:t>
            </a:r>
            <a:r>
              <a:rPr sz="850" b="1" spc="50" dirty="0">
                <a:latin typeface="Calibri"/>
                <a:cs typeface="Calibri"/>
              </a:rPr>
              <a:t>-inkey</a:t>
            </a:r>
            <a:r>
              <a:rPr sz="850" b="1" spc="35" dirty="0">
                <a:latin typeface="Calibri"/>
                <a:cs typeface="Calibri"/>
              </a:rPr>
              <a:t> </a:t>
            </a:r>
            <a:r>
              <a:rPr sz="850" b="1" spc="50" dirty="0">
                <a:latin typeface="Calibri"/>
                <a:cs typeface="Calibri"/>
              </a:rPr>
              <a:t>private.key</a:t>
            </a:r>
            <a:endParaRPr sz="85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850"/>
              </a:spcBef>
              <a:buSzPct val="127272"/>
              <a:buFont typeface="Arial"/>
              <a:buChar char="•"/>
              <a:tabLst>
                <a:tab pos="194945" algn="l"/>
              </a:tabLst>
            </a:pPr>
            <a:r>
              <a:rPr sz="1100" spc="85" dirty="0">
                <a:latin typeface="Calibri"/>
                <a:cs typeface="Calibri"/>
              </a:rPr>
              <a:t>Ψηφιακή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υπογραφή:</a:t>
            </a:r>
            <a:endParaRPr sz="1100">
              <a:latin typeface="Calibri"/>
              <a:cs typeface="Calibri"/>
            </a:endParaRPr>
          </a:p>
          <a:p>
            <a:pPr marL="377825" lvl="1" indent="-182245">
              <a:lnSpc>
                <a:spcPct val="100000"/>
              </a:lnSpc>
              <a:spcBef>
                <a:spcPts val="1295"/>
              </a:spcBef>
              <a:buSzPct val="188235"/>
              <a:buFont typeface="Arial"/>
              <a:buChar char="•"/>
              <a:tabLst>
                <a:tab pos="377825" algn="l"/>
              </a:tabLst>
            </a:pPr>
            <a:r>
              <a:rPr sz="850" b="1" spc="65" dirty="0">
                <a:latin typeface="Calibri"/>
                <a:cs typeface="Calibri"/>
              </a:rPr>
              <a:t>$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b="1" spc="60" dirty="0">
                <a:latin typeface="Calibri"/>
                <a:cs typeface="Calibri"/>
              </a:rPr>
              <a:t>OpenSSL</a:t>
            </a:r>
            <a:r>
              <a:rPr sz="850" b="1" spc="35" dirty="0">
                <a:latin typeface="Calibri"/>
                <a:cs typeface="Calibri"/>
              </a:rPr>
              <a:t> </a:t>
            </a:r>
            <a:r>
              <a:rPr sz="850" b="1" spc="45" dirty="0">
                <a:latin typeface="Calibri"/>
                <a:cs typeface="Calibri"/>
              </a:rPr>
              <a:t>rsautl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b="1" spc="45" dirty="0">
                <a:latin typeface="Calibri"/>
                <a:cs typeface="Calibri"/>
              </a:rPr>
              <a:t>-sign</a:t>
            </a:r>
            <a:r>
              <a:rPr sz="850" b="1" spc="35" dirty="0">
                <a:latin typeface="Calibri"/>
                <a:cs typeface="Calibri"/>
              </a:rPr>
              <a:t> </a:t>
            </a:r>
            <a:r>
              <a:rPr sz="850" b="1" spc="45" dirty="0">
                <a:latin typeface="Calibri"/>
                <a:cs typeface="Calibri"/>
              </a:rPr>
              <a:t>-in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b="1" spc="45" dirty="0">
                <a:latin typeface="Calibri"/>
                <a:cs typeface="Calibri"/>
              </a:rPr>
              <a:t>plaintext.txt</a:t>
            </a:r>
            <a:r>
              <a:rPr sz="850" b="1" spc="35" dirty="0">
                <a:latin typeface="Calibri"/>
                <a:cs typeface="Calibri"/>
              </a:rPr>
              <a:t> </a:t>
            </a:r>
            <a:r>
              <a:rPr sz="850" b="1" spc="50" dirty="0">
                <a:latin typeface="Calibri"/>
                <a:cs typeface="Calibri"/>
              </a:rPr>
              <a:t>-out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b="1" spc="40" dirty="0">
                <a:latin typeface="Calibri"/>
                <a:cs typeface="Calibri"/>
              </a:rPr>
              <a:t>.txt</a:t>
            </a:r>
            <a:r>
              <a:rPr sz="850" b="1" spc="35" dirty="0">
                <a:latin typeface="Calibri"/>
                <a:cs typeface="Calibri"/>
              </a:rPr>
              <a:t> </a:t>
            </a:r>
            <a:r>
              <a:rPr sz="850" b="1" spc="50" dirty="0">
                <a:latin typeface="Calibri"/>
                <a:cs typeface="Calibri"/>
              </a:rPr>
              <a:t>-inkey</a:t>
            </a:r>
            <a:r>
              <a:rPr sz="850" b="1" spc="35" dirty="0">
                <a:latin typeface="Calibri"/>
                <a:cs typeface="Calibri"/>
              </a:rPr>
              <a:t> </a:t>
            </a:r>
            <a:r>
              <a:rPr sz="850" b="1" spc="50" dirty="0">
                <a:latin typeface="Calibri"/>
                <a:cs typeface="Calibri"/>
              </a:rPr>
              <a:t>private.key</a:t>
            </a:r>
            <a:endParaRPr sz="85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850"/>
              </a:spcBef>
              <a:buSzPct val="127272"/>
              <a:buFont typeface="Arial"/>
              <a:buChar char="•"/>
              <a:tabLst>
                <a:tab pos="194945" algn="l"/>
              </a:tabLst>
            </a:pPr>
            <a:r>
              <a:rPr sz="1100" spc="75" dirty="0">
                <a:latin typeface="Calibri"/>
                <a:cs typeface="Calibri"/>
              </a:rPr>
              <a:t>Επαλήθευση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ψηφιακής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υπογραφής:</a:t>
            </a:r>
            <a:endParaRPr sz="1100">
              <a:latin typeface="Calibri"/>
              <a:cs typeface="Calibri"/>
            </a:endParaRPr>
          </a:p>
          <a:p>
            <a:pPr marL="378460" lvl="1" indent="-182880">
              <a:lnSpc>
                <a:spcPct val="100000"/>
              </a:lnSpc>
              <a:spcBef>
                <a:spcPts val="1285"/>
              </a:spcBef>
              <a:buSzPct val="188235"/>
              <a:buFont typeface="Arial"/>
              <a:buChar char="•"/>
              <a:tabLst>
                <a:tab pos="378460" algn="l"/>
              </a:tabLst>
            </a:pPr>
            <a:r>
              <a:rPr sz="850" b="1" spc="60" dirty="0">
                <a:latin typeface="Calibri"/>
                <a:cs typeface="Calibri"/>
              </a:rPr>
              <a:t>OpenSSL</a:t>
            </a:r>
            <a:r>
              <a:rPr sz="850" b="1" spc="25" dirty="0">
                <a:latin typeface="Calibri"/>
                <a:cs typeface="Calibri"/>
              </a:rPr>
              <a:t> </a:t>
            </a:r>
            <a:r>
              <a:rPr sz="850" b="1" spc="45" dirty="0">
                <a:latin typeface="Calibri"/>
                <a:cs typeface="Calibri"/>
              </a:rPr>
              <a:t>rsautl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b="1" spc="45" dirty="0">
                <a:latin typeface="Calibri"/>
                <a:cs typeface="Calibri"/>
              </a:rPr>
              <a:t>-verify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b="1" spc="45" dirty="0">
                <a:latin typeface="Calibri"/>
                <a:cs typeface="Calibri"/>
              </a:rPr>
              <a:t>-in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b="1" spc="50" dirty="0">
                <a:latin typeface="Calibri"/>
                <a:cs typeface="Calibri"/>
              </a:rPr>
              <a:t>signature.txt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b="1" spc="50" dirty="0">
                <a:latin typeface="Calibri"/>
                <a:cs typeface="Calibri"/>
              </a:rPr>
              <a:t>-out</a:t>
            </a:r>
            <a:r>
              <a:rPr sz="850" b="1" spc="25" dirty="0">
                <a:latin typeface="Calibri"/>
                <a:cs typeface="Calibri"/>
              </a:rPr>
              <a:t> </a:t>
            </a:r>
            <a:r>
              <a:rPr sz="850" b="1" spc="45" dirty="0">
                <a:latin typeface="Calibri"/>
                <a:cs typeface="Calibri"/>
              </a:rPr>
              <a:t>verification.txt</a:t>
            </a:r>
            <a:r>
              <a:rPr sz="850" b="1" spc="35" dirty="0">
                <a:latin typeface="Calibri"/>
                <a:cs typeface="Calibri"/>
              </a:rPr>
              <a:t> </a:t>
            </a:r>
            <a:r>
              <a:rPr sz="850" b="1" spc="55" dirty="0">
                <a:latin typeface="Calibri"/>
                <a:cs typeface="Calibri"/>
              </a:rPr>
              <a:t>-pubin</a:t>
            </a:r>
            <a:r>
              <a:rPr sz="850" b="1" spc="25" dirty="0">
                <a:latin typeface="Calibri"/>
                <a:cs typeface="Calibri"/>
              </a:rPr>
              <a:t> </a:t>
            </a:r>
            <a:r>
              <a:rPr sz="850" b="1" spc="50" dirty="0">
                <a:latin typeface="Calibri"/>
                <a:cs typeface="Calibri"/>
              </a:rPr>
              <a:t>-inkey</a:t>
            </a:r>
            <a:r>
              <a:rPr sz="850" b="1" spc="25" dirty="0">
                <a:latin typeface="Calibri"/>
                <a:cs typeface="Calibri"/>
              </a:rPr>
              <a:t> </a:t>
            </a:r>
            <a:r>
              <a:rPr sz="850" b="1" spc="55" dirty="0">
                <a:latin typeface="Calibri"/>
                <a:cs typeface="Calibri"/>
              </a:rPr>
              <a:t>public.pubkey</a:t>
            </a:r>
            <a:endParaRPr sz="85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855"/>
              </a:spcBef>
              <a:buSzPct val="127272"/>
              <a:buFont typeface="Arial"/>
              <a:buChar char="•"/>
              <a:tabLst>
                <a:tab pos="194945" algn="l"/>
              </a:tabLst>
            </a:pPr>
            <a:r>
              <a:rPr sz="1100" spc="80" dirty="0">
                <a:latin typeface="Calibri"/>
                <a:cs typeface="Calibri"/>
              </a:rPr>
              <a:t>Κατακερματισμός</a:t>
            </a:r>
            <a:endParaRPr sz="1100">
              <a:latin typeface="Calibri"/>
              <a:cs typeface="Calibri"/>
            </a:endParaRPr>
          </a:p>
          <a:p>
            <a:pPr marL="378460" marR="5080" lvl="1" indent="-182880">
              <a:lnSpc>
                <a:spcPct val="100000"/>
              </a:lnSpc>
              <a:spcBef>
                <a:spcPts val="1285"/>
              </a:spcBef>
              <a:buSzPct val="188235"/>
              <a:buFont typeface="Arial"/>
              <a:buChar char="•"/>
              <a:tabLst>
                <a:tab pos="378460" algn="l"/>
              </a:tabLst>
            </a:pPr>
            <a:r>
              <a:rPr sz="850" b="1" spc="65" dirty="0">
                <a:latin typeface="Calibri"/>
                <a:cs typeface="Calibri"/>
              </a:rPr>
              <a:t>$openssl dgst </a:t>
            </a:r>
            <a:r>
              <a:rPr sz="850" spc="65" dirty="0">
                <a:latin typeface="Calibri"/>
                <a:cs typeface="Calibri"/>
              </a:rPr>
              <a:t>[</a:t>
            </a:r>
            <a:r>
              <a:rPr sz="850" b="1" spc="65" dirty="0">
                <a:latin typeface="Calibri"/>
                <a:cs typeface="Calibri"/>
              </a:rPr>
              <a:t>-sha|-sha1|-mdc2|-ripemd160|-sha224|-sha256|-sha384|-sha512|-md2|-md4|- </a:t>
            </a:r>
            <a:r>
              <a:rPr sz="850" b="1" spc="80" dirty="0">
                <a:latin typeface="Calibri"/>
                <a:cs typeface="Calibri"/>
              </a:rPr>
              <a:t>md5|-dss1</a:t>
            </a:r>
            <a:r>
              <a:rPr sz="850" spc="80" dirty="0">
                <a:latin typeface="Calibri"/>
                <a:cs typeface="Calibri"/>
              </a:rPr>
              <a:t>] </a:t>
            </a:r>
            <a:r>
              <a:rPr sz="850" spc="55" dirty="0">
                <a:latin typeface="Calibri"/>
                <a:cs typeface="Calibri"/>
              </a:rPr>
              <a:t>[-c] </a:t>
            </a:r>
            <a:r>
              <a:rPr sz="850" spc="60" dirty="0">
                <a:latin typeface="Calibri"/>
                <a:cs typeface="Calibri"/>
              </a:rPr>
              <a:t>[-d] </a:t>
            </a:r>
            <a:r>
              <a:rPr sz="850" spc="65" dirty="0">
                <a:latin typeface="Calibri"/>
                <a:cs typeface="Calibri"/>
              </a:rPr>
              <a:t>[-hex] </a:t>
            </a:r>
            <a:r>
              <a:rPr sz="850" spc="50" dirty="0">
                <a:latin typeface="Calibri"/>
                <a:cs typeface="Calibri"/>
              </a:rPr>
              <a:t>[- </a:t>
            </a:r>
            <a:r>
              <a:rPr sz="850" spc="-18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binary] </a:t>
            </a:r>
            <a:r>
              <a:rPr sz="850" spc="50" dirty="0">
                <a:latin typeface="Calibri"/>
                <a:cs typeface="Calibri"/>
              </a:rPr>
              <a:t>[-r] </a:t>
            </a:r>
            <a:r>
              <a:rPr sz="850" spc="75" dirty="0">
                <a:latin typeface="Calibri"/>
                <a:cs typeface="Calibri"/>
              </a:rPr>
              <a:t>[-hmac </a:t>
            </a:r>
            <a:r>
              <a:rPr sz="850" spc="65" dirty="0">
                <a:latin typeface="Calibri"/>
                <a:cs typeface="Calibri"/>
              </a:rPr>
              <a:t>arg] [-non-fips-allow] </a:t>
            </a:r>
            <a:r>
              <a:rPr sz="850" b="1" spc="65" dirty="0">
                <a:latin typeface="Calibri"/>
                <a:cs typeface="Calibri"/>
              </a:rPr>
              <a:t>[-out </a:t>
            </a:r>
            <a:r>
              <a:rPr sz="850" spc="70" dirty="0">
                <a:latin typeface="Calibri"/>
                <a:cs typeface="Calibri"/>
              </a:rPr>
              <a:t>filename] </a:t>
            </a:r>
            <a:r>
              <a:rPr sz="850" b="1" spc="60" dirty="0">
                <a:latin typeface="Calibri"/>
                <a:cs typeface="Calibri"/>
              </a:rPr>
              <a:t>[-sign </a:t>
            </a:r>
            <a:r>
              <a:rPr sz="850" spc="70" dirty="0">
                <a:latin typeface="Calibri"/>
                <a:cs typeface="Calibri"/>
              </a:rPr>
              <a:t>filename] </a:t>
            </a:r>
            <a:r>
              <a:rPr sz="850" b="1" spc="75" dirty="0">
                <a:latin typeface="Calibri"/>
                <a:cs typeface="Calibri"/>
              </a:rPr>
              <a:t>[-keyform </a:t>
            </a:r>
            <a:r>
              <a:rPr sz="850" b="1" spc="65" dirty="0">
                <a:latin typeface="Calibri"/>
                <a:cs typeface="Calibri"/>
              </a:rPr>
              <a:t>arg] </a:t>
            </a:r>
            <a:r>
              <a:rPr sz="850" spc="65" dirty="0">
                <a:latin typeface="Calibri"/>
                <a:cs typeface="Calibri"/>
              </a:rPr>
              <a:t>[-passin arg] </a:t>
            </a:r>
            <a:r>
              <a:rPr sz="850" b="1" spc="60" dirty="0">
                <a:latin typeface="Calibri"/>
                <a:cs typeface="Calibri"/>
              </a:rPr>
              <a:t>[-verify </a:t>
            </a:r>
            <a:r>
              <a:rPr sz="850" spc="70" dirty="0">
                <a:latin typeface="Calibri"/>
                <a:cs typeface="Calibri"/>
              </a:rPr>
              <a:t>filename] </a:t>
            </a:r>
            <a:r>
              <a:rPr sz="850" b="1" spc="50" dirty="0">
                <a:latin typeface="Calibri"/>
                <a:cs typeface="Calibri"/>
              </a:rPr>
              <a:t>[- </a:t>
            </a:r>
            <a:r>
              <a:rPr sz="850" b="1" spc="55" dirty="0">
                <a:latin typeface="Calibri"/>
                <a:cs typeface="Calibri"/>
              </a:rPr>
              <a:t> </a:t>
            </a:r>
            <a:r>
              <a:rPr sz="850" b="1" spc="65" dirty="0">
                <a:latin typeface="Calibri"/>
                <a:cs typeface="Calibri"/>
              </a:rPr>
              <a:t>prverify</a:t>
            </a:r>
            <a:r>
              <a:rPr sz="850" b="1" spc="35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filename]</a:t>
            </a:r>
            <a:endParaRPr sz="850">
              <a:latin typeface="Calibri"/>
              <a:cs typeface="Calibri"/>
            </a:endParaRPr>
          </a:p>
          <a:p>
            <a:pPr marL="378460">
              <a:lnSpc>
                <a:spcPct val="100000"/>
              </a:lnSpc>
              <a:spcBef>
                <a:spcPts val="204"/>
              </a:spcBef>
            </a:pPr>
            <a:r>
              <a:rPr sz="850" b="1" spc="50" dirty="0">
                <a:latin typeface="Calibri"/>
                <a:cs typeface="Calibri"/>
              </a:rPr>
              <a:t>[-signature</a:t>
            </a:r>
            <a:r>
              <a:rPr sz="850" b="1" spc="25" dirty="0">
                <a:latin typeface="Calibri"/>
                <a:cs typeface="Calibri"/>
              </a:rPr>
              <a:t> </a:t>
            </a:r>
            <a:r>
              <a:rPr sz="850" b="1" spc="50" dirty="0">
                <a:latin typeface="Calibri"/>
                <a:cs typeface="Calibri"/>
              </a:rPr>
              <a:t>filename]</a:t>
            </a:r>
            <a:r>
              <a:rPr sz="850" b="1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[-hmac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key]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b="1" spc="45" dirty="0">
                <a:latin typeface="Calibri"/>
                <a:cs typeface="Calibri"/>
              </a:rPr>
              <a:t>[-fips-fingerprint]</a:t>
            </a:r>
            <a:r>
              <a:rPr sz="850" b="1" spc="25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[file...]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127105" y="6437312"/>
            <a:ext cx="1428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1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554" y="6626225"/>
            <a:ext cx="44088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CSP001_C_E</a:t>
            </a:r>
            <a:r>
              <a:rPr sz="1100" spc="3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6: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Davide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Ferraris,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Πανεπιστήμιο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ΜάλαγαΙσπανία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599544" y="57467"/>
            <a:ext cx="419100" cy="44259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045"/>
              </a:lnSpc>
            </a:pPr>
            <a:r>
              <a:rPr sz="3100" spc="14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3100" spc="-2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100" spc="165" dirty="0">
                <a:solidFill>
                  <a:srgbClr val="D8D8D8"/>
                </a:solidFill>
                <a:latin typeface="Calibri"/>
                <a:cs typeface="Calibri"/>
              </a:rPr>
              <a:t>ΕΥΑΊΣΘΗΤΩΝ</a:t>
            </a:r>
            <a:endParaRPr sz="3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306060" cy="6879590"/>
            <a:chOff x="6883400" y="0"/>
            <a:chExt cx="530606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387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55344" y="772477"/>
            <a:ext cx="295719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0" spc="160" dirty="0">
                <a:solidFill>
                  <a:srgbClr val="000000"/>
                </a:solidFill>
                <a:latin typeface="Times New Roman"/>
                <a:cs typeface="Times New Roman"/>
              </a:rPr>
              <a:t>Τελικές</a:t>
            </a:r>
            <a:r>
              <a:rPr sz="2200" b="0" spc="10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65" dirty="0">
                <a:solidFill>
                  <a:srgbClr val="000000"/>
                </a:solidFill>
                <a:latin typeface="Times New Roman"/>
                <a:cs typeface="Times New Roman"/>
              </a:rPr>
              <a:t>παρατηρήσεις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38084" y="5470842"/>
            <a:ext cx="328676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i="1" spc="-5" dirty="0">
                <a:latin typeface="Arial"/>
                <a:cs typeface="Arial"/>
              </a:rPr>
              <a:t>... καταπληκτικό,</a:t>
            </a:r>
            <a:r>
              <a:rPr sz="1600" b="1" i="1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έτσι</a:t>
            </a:r>
            <a:r>
              <a:rPr sz="1600" b="1" i="1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δεν είναι; </a:t>
            </a:r>
            <a:r>
              <a:rPr sz="1600" dirty="0">
                <a:latin typeface="Segoe UI Symbol"/>
                <a:cs typeface="Segoe UI Symbol"/>
              </a:rPr>
              <a:t>☺</a:t>
            </a:r>
            <a:endParaRPr sz="1600">
              <a:latin typeface="Segoe UI Symbol"/>
              <a:cs typeface="Segoe UI 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170602" y="5940742"/>
            <a:ext cx="1428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1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554" y="6126162"/>
            <a:ext cx="44088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CSP001_C_E</a:t>
            </a:r>
            <a:r>
              <a:rPr sz="1100" spc="3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6: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Davide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Ferraris,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Πανεπιστήμιο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ΜάλαγαΙσπανία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49275" y="3951287"/>
            <a:ext cx="5968365" cy="2084705"/>
          </a:xfrm>
          <a:custGeom>
            <a:avLst/>
            <a:gdLst/>
            <a:ahLst/>
            <a:cxnLst/>
            <a:rect l="l" t="t" r="r" b="b"/>
            <a:pathLst>
              <a:path w="5968365" h="2084704">
                <a:moveTo>
                  <a:pt x="0" y="347344"/>
                </a:moveTo>
                <a:lnTo>
                  <a:pt x="3175" y="300355"/>
                </a:lnTo>
                <a:lnTo>
                  <a:pt x="12382" y="254952"/>
                </a:lnTo>
                <a:lnTo>
                  <a:pt x="27304" y="212089"/>
                </a:lnTo>
                <a:lnTo>
                  <a:pt x="47307" y="172085"/>
                </a:lnTo>
                <a:lnTo>
                  <a:pt x="72390" y="135255"/>
                </a:lnTo>
                <a:lnTo>
                  <a:pt x="101917" y="101917"/>
                </a:lnTo>
                <a:lnTo>
                  <a:pt x="135254" y="72389"/>
                </a:lnTo>
                <a:lnTo>
                  <a:pt x="172084" y="47307"/>
                </a:lnTo>
                <a:lnTo>
                  <a:pt x="212090" y="27305"/>
                </a:lnTo>
                <a:lnTo>
                  <a:pt x="254952" y="12382"/>
                </a:lnTo>
                <a:lnTo>
                  <a:pt x="300355" y="3175"/>
                </a:lnTo>
                <a:lnTo>
                  <a:pt x="347344" y="0"/>
                </a:lnTo>
                <a:lnTo>
                  <a:pt x="5620385" y="0"/>
                </a:lnTo>
                <a:lnTo>
                  <a:pt x="5667692" y="3175"/>
                </a:lnTo>
                <a:lnTo>
                  <a:pt x="5712777" y="12382"/>
                </a:lnTo>
                <a:lnTo>
                  <a:pt x="5755640" y="27305"/>
                </a:lnTo>
                <a:lnTo>
                  <a:pt x="5795962" y="47307"/>
                </a:lnTo>
                <a:lnTo>
                  <a:pt x="5832792" y="72389"/>
                </a:lnTo>
                <a:lnTo>
                  <a:pt x="5866130" y="101917"/>
                </a:lnTo>
                <a:lnTo>
                  <a:pt x="5895657" y="135255"/>
                </a:lnTo>
                <a:lnTo>
                  <a:pt x="5920422" y="172085"/>
                </a:lnTo>
                <a:lnTo>
                  <a:pt x="5940742" y="212089"/>
                </a:lnTo>
                <a:lnTo>
                  <a:pt x="5955665" y="254952"/>
                </a:lnTo>
                <a:lnTo>
                  <a:pt x="5964872" y="300355"/>
                </a:lnTo>
                <a:lnTo>
                  <a:pt x="5968047" y="347344"/>
                </a:lnTo>
                <a:lnTo>
                  <a:pt x="5968047" y="1737360"/>
                </a:lnTo>
                <a:lnTo>
                  <a:pt x="5964872" y="1784350"/>
                </a:lnTo>
                <a:lnTo>
                  <a:pt x="5955665" y="1829752"/>
                </a:lnTo>
                <a:lnTo>
                  <a:pt x="5940742" y="1872614"/>
                </a:lnTo>
                <a:lnTo>
                  <a:pt x="5920422" y="1912620"/>
                </a:lnTo>
                <a:lnTo>
                  <a:pt x="5895657" y="1949767"/>
                </a:lnTo>
                <a:lnTo>
                  <a:pt x="5866130" y="1983105"/>
                </a:lnTo>
                <a:lnTo>
                  <a:pt x="5832792" y="2012314"/>
                </a:lnTo>
                <a:lnTo>
                  <a:pt x="5795962" y="2037397"/>
                </a:lnTo>
                <a:lnTo>
                  <a:pt x="5755640" y="2057400"/>
                </a:lnTo>
                <a:lnTo>
                  <a:pt x="5712777" y="2072322"/>
                </a:lnTo>
                <a:lnTo>
                  <a:pt x="5667692" y="2081530"/>
                </a:lnTo>
                <a:lnTo>
                  <a:pt x="5620385" y="2084705"/>
                </a:lnTo>
                <a:lnTo>
                  <a:pt x="347344" y="2084705"/>
                </a:lnTo>
                <a:lnTo>
                  <a:pt x="300355" y="2081530"/>
                </a:lnTo>
                <a:lnTo>
                  <a:pt x="254952" y="2072322"/>
                </a:lnTo>
                <a:lnTo>
                  <a:pt x="212090" y="2057400"/>
                </a:lnTo>
                <a:lnTo>
                  <a:pt x="172084" y="2037397"/>
                </a:lnTo>
                <a:lnTo>
                  <a:pt x="135254" y="2012314"/>
                </a:lnTo>
                <a:lnTo>
                  <a:pt x="101917" y="1983105"/>
                </a:lnTo>
                <a:lnTo>
                  <a:pt x="72390" y="1949767"/>
                </a:lnTo>
                <a:lnTo>
                  <a:pt x="47307" y="1912620"/>
                </a:lnTo>
                <a:lnTo>
                  <a:pt x="27304" y="1872614"/>
                </a:lnTo>
                <a:lnTo>
                  <a:pt x="12382" y="1829752"/>
                </a:lnTo>
                <a:lnTo>
                  <a:pt x="3175" y="1784350"/>
                </a:lnTo>
                <a:lnTo>
                  <a:pt x="0" y="1737360"/>
                </a:lnTo>
                <a:lnTo>
                  <a:pt x="0" y="347344"/>
                </a:lnTo>
              </a:path>
            </a:pathLst>
          </a:custGeom>
          <a:ln w="38100">
            <a:solidFill>
              <a:srgbClr val="BF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92150" y="1575117"/>
            <a:ext cx="7832090" cy="271843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04139" marR="1390650" indent="-91440" algn="just">
              <a:lnSpc>
                <a:spcPct val="101699"/>
              </a:lnSpc>
              <a:spcBef>
                <a:spcPts val="65"/>
              </a:spcBef>
              <a:buClr>
                <a:srgbClr val="FFB800"/>
              </a:buClr>
              <a:buSzPct val="150000"/>
              <a:buFont typeface="Arial"/>
              <a:buChar char="•"/>
              <a:tabLst>
                <a:tab pos="204470" algn="l"/>
              </a:tabLst>
            </a:pPr>
            <a:r>
              <a:rPr sz="1600" spc="155" dirty="0">
                <a:latin typeface="Calibri"/>
                <a:cs typeface="Calibri"/>
              </a:rPr>
              <a:t>Διερευνήσαμε</a:t>
            </a:r>
            <a:r>
              <a:rPr sz="1600" spc="75" dirty="0">
                <a:latin typeface="Calibri"/>
                <a:cs typeface="Calibri"/>
              </a:rPr>
              <a:t> </a:t>
            </a:r>
            <a:r>
              <a:rPr sz="1600" spc="150" dirty="0">
                <a:latin typeface="Calibri"/>
                <a:cs typeface="Calibri"/>
              </a:rPr>
              <a:t>τα</a:t>
            </a:r>
            <a:r>
              <a:rPr sz="1600" spc="75" dirty="0">
                <a:latin typeface="Calibri"/>
                <a:cs typeface="Calibri"/>
              </a:rPr>
              <a:t> </a:t>
            </a:r>
            <a:r>
              <a:rPr sz="1600" spc="150" dirty="0">
                <a:latin typeface="Calibri"/>
                <a:cs typeface="Calibri"/>
              </a:rPr>
              <a:t>πλεονεκτήματα</a:t>
            </a:r>
            <a:r>
              <a:rPr sz="1600" spc="75" dirty="0">
                <a:latin typeface="Calibri"/>
                <a:cs typeface="Calibri"/>
              </a:rPr>
              <a:t> </a:t>
            </a:r>
            <a:r>
              <a:rPr sz="1600" spc="170" dirty="0">
                <a:latin typeface="Calibri"/>
                <a:cs typeface="Calibri"/>
              </a:rPr>
              <a:t>που</a:t>
            </a:r>
            <a:r>
              <a:rPr sz="1600" spc="70" dirty="0">
                <a:latin typeface="Calibri"/>
                <a:cs typeface="Calibri"/>
              </a:rPr>
              <a:t> </a:t>
            </a:r>
            <a:r>
              <a:rPr sz="1600" spc="150" dirty="0">
                <a:latin typeface="Calibri"/>
                <a:cs typeface="Calibri"/>
              </a:rPr>
              <a:t>μπορεί</a:t>
            </a:r>
            <a:r>
              <a:rPr sz="1600" spc="80" dirty="0">
                <a:latin typeface="Calibri"/>
                <a:cs typeface="Calibri"/>
              </a:rPr>
              <a:t> </a:t>
            </a:r>
            <a:r>
              <a:rPr sz="1600" spc="160" dirty="0">
                <a:latin typeface="Calibri"/>
                <a:cs typeface="Calibri"/>
              </a:rPr>
              <a:t>να</a:t>
            </a:r>
            <a:r>
              <a:rPr sz="1600" spc="75" dirty="0">
                <a:latin typeface="Calibri"/>
                <a:cs typeface="Calibri"/>
              </a:rPr>
              <a:t> </a:t>
            </a:r>
            <a:r>
              <a:rPr sz="1600" spc="155" dirty="0">
                <a:latin typeface="Calibri"/>
                <a:cs typeface="Calibri"/>
              </a:rPr>
              <a:t>προσφέρει</a:t>
            </a:r>
            <a:r>
              <a:rPr sz="1600" spc="75" dirty="0">
                <a:latin typeface="Calibri"/>
                <a:cs typeface="Calibri"/>
              </a:rPr>
              <a:t> </a:t>
            </a:r>
            <a:r>
              <a:rPr sz="1600" spc="170" dirty="0">
                <a:latin typeface="Calibri"/>
                <a:cs typeface="Calibri"/>
              </a:rPr>
              <a:t>η </a:t>
            </a:r>
            <a:r>
              <a:rPr sz="1600" spc="175" dirty="0">
                <a:latin typeface="Calibri"/>
                <a:cs typeface="Calibri"/>
              </a:rPr>
              <a:t> </a:t>
            </a:r>
            <a:r>
              <a:rPr sz="1600" spc="155" dirty="0">
                <a:latin typeface="Calibri"/>
                <a:cs typeface="Calibri"/>
              </a:rPr>
              <a:t>κρυπτογραφία</a:t>
            </a:r>
            <a:r>
              <a:rPr sz="1600" spc="80" dirty="0">
                <a:latin typeface="Calibri"/>
                <a:cs typeface="Calibri"/>
              </a:rPr>
              <a:t> </a:t>
            </a:r>
            <a:r>
              <a:rPr sz="1600" spc="150" dirty="0">
                <a:latin typeface="Calibri"/>
                <a:cs typeface="Calibri"/>
              </a:rPr>
              <a:t>στην</a:t>
            </a:r>
            <a:r>
              <a:rPr sz="1600" spc="75" dirty="0">
                <a:latin typeface="Calibri"/>
                <a:cs typeface="Calibri"/>
              </a:rPr>
              <a:t> </a:t>
            </a:r>
            <a:r>
              <a:rPr sz="1600" spc="155" dirty="0">
                <a:latin typeface="Calibri"/>
                <a:cs typeface="Calibri"/>
              </a:rPr>
              <a:t>προστασία</a:t>
            </a:r>
            <a:r>
              <a:rPr sz="1600" spc="75" dirty="0">
                <a:latin typeface="Calibri"/>
                <a:cs typeface="Calibri"/>
              </a:rPr>
              <a:t> </a:t>
            </a:r>
            <a:r>
              <a:rPr sz="1600" spc="160" dirty="0">
                <a:latin typeface="Calibri"/>
                <a:cs typeface="Calibri"/>
              </a:rPr>
              <a:t>των</a:t>
            </a:r>
            <a:r>
              <a:rPr sz="1600" spc="75" dirty="0">
                <a:latin typeface="Calibri"/>
                <a:cs typeface="Calibri"/>
              </a:rPr>
              <a:t> </a:t>
            </a:r>
            <a:r>
              <a:rPr sz="1600" spc="160" dirty="0">
                <a:latin typeface="Calibri"/>
                <a:cs typeface="Calibri"/>
              </a:rPr>
              <a:t>δεδομένων</a:t>
            </a:r>
            <a:r>
              <a:rPr sz="1600" spc="75" dirty="0">
                <a:latin typeface="Calibri"/>
                <a:cs typeface="Calibri"/>
              </a:rPr>
              <a:t> </a:t>
            </a:r>
            <a:r>
              <a:rPr sz="1600" spc="155" dirty="0">
                <a:latin typeface="Calibri"/>
                <a:cs typeface="Calibri"/>
              </a:rPr>
              <a:t>στα</a:t>
            </a:r>
            <a:r>
              <a:rPr sz="1600" spc="70" dirty="0">
                <a:latin typeface="Calibri"/>
                <a:cs typeface="Calibri"/>
              </a:rPr>
              <a:t> </a:t>
            </a:r>
            <a:r>
              <a:rPr sz="1600" spc="160" dirty="0">
                <a:latin typeface="Calibri"/>
                <a:cs typeface="Calibri"/>
              </a:rPr>
              <a:t>συστήματα </a:t>
            </a:r>
            <a:r>
              <a:rPr sz="1600" spc="-350" dirty="0">
                <a:latin typeface="Calibri"/>
                <a:cs typeface="Calibri"/>
              </a:rPr>
              <a:t> </a:t>
            </a:r>
            <a:r>
              <a:rPr sz="1600" spc="145" dirty="0">
                <a:latin typeface="Calibri"/>
                <a:cs typeface="Calibri"/>
              </a:rPr>
              <a:t>ενεργειακού</a:t>
            </a:r>
            <a:r>
              <a:rPr sz="1600" spc="70" dirty="0">
                <a:latin typeface="Calibri"/>
                <a:cs typeface="Calibri"/>
              </a:rPr>
              <a:t> </a:t>
            </a:r>
            <a:r>
              <a:rPr sz="1600" spc="140" dirty="0">
                <a:latin typeface="Calibri"/>
                <a:cs typeface="Calibri"/>
              </a:rPr>
              <a:t>ελέγχου,</a:t>
            </a:r>
            <a:r>
              <a:rPr sz="1600" spc="75" dirty="0">
                <a:latin typeface="Calibri"/>
                <a:cs typeface="Calibri"/>
              </a:rPr>
              <a:t> </a:t>
            </a:r>
            <a:r>
              <a:rPr sz="1600" spc="155" dirty="0">
                <a:latin typeface="Calibri"/>
                <a:cs typeface="Calibri"/>
              </a:rPr>
              <a:t>όπως:</a:t>
            </a:r>
            <a:endParaRPr sz="1600">
              <a:latin typeface="Calibri"/>
              <a:cs typeface="Calibri"/>
            </a:endParaRPr>
          </a:p>
          <a:p>
            <a:pPr marL="396240" lvl="1" indent="-182880" algn="just">
              <a:lnSpc>
                <a:spcPct val="100000"/>
              </a:lnSpc>
              <a:spcBef>
                <a:spcPts val="955"/>
              </a:spcBef>
              <a:buSzPct val="128571"/>
              <a:buFont typeface="Arial"/>
              <a:buChar char="•"/>
              <a:tabLst>
                <a:tab pos="396240" algn="l"/>
              </a:tabLst>
            </a:pPr>
            <a:r>
              <a:rPr sz="1400" spc="60" dirty="0">
                <a:latin typeface="Calibri"/>
                <a:cs typeface="Calibri"/>
              </a:rPr>
              <a:t>Υποσταθμοί,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δίκτυα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ελέγχου,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εταιρικά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δίκτυα</a:t>
            </a:r>
            <a:endParaRPr sz="1400">
              <a:latin typeface="Calibri"/>
              <a:cs typeface="Calibri"/>
            </a:endParaRPr>
          </a:p>
          <a:p>
            <a:pPr marL="173355" indent="-160655" algn="just">
              <a:lnSpc>
                <a:spcPct val="100000"/>
              </a:lnSpc>
              <a:spcBef>
                <a:spcPts val="940"/>
              </a:spcBef>
              <a:buClr>
                <a:srgbClr val="FFB800"/>
              </a:buClr>
              <a:buSzPct val="125000"/>
              <a:buFont typeface="Arial"/>
              <a:buChar char="•"/>
              <a:tabLst>
                <a:tab pos="173355" algn="l"/>
              </a:tabLst>
            </a:pPr>
            <a:r>
              <a:rPr sz="1600" spc="160" dirty="0">
                <a:latin typeface="Calibri"/>
                <a:cs typeface="Calibri"/>
              </a:rPr>
              <a:t>Αυτό</a:t>
            </a:r>
            <a:r>
              <a:rPr sz="1600" spc="65" dirty="0">
                <a:latin typeface="Calibri"/>
                <a:cs typeface="Calibri"/>
              </a:rPr>
              <a:t> </a:t>
            </a:r>
            <a:r>
              <a:rPr sz="1600" spc="145" dirty="0">
                <a:latin typeface="Calibri"/>
                <a:cs typeface="Calibri"/>
              </a:rPr>
              <a:t>το</a:t>
            </a:r>
            <a:r>
              <a:rPr sz="1600" spc="70" dirty="0">
                <a:latin typeface="Calibri"/>
                <a:cs typeface="Calibri"/>
              </a:rPr>
              <a:t> </a:t>
            </a:r>
            <a:r>
              <a:rPr sz="1600" spc="150" dirty="0">
                <a:latin typeface="Calibri"/>
                <a:cs typeface="Calibri"/>
              </a:rPr>
              <a:t>επίπεδο</a:t>
            </a:r>
            <a:r>
              <a:rPr sz="1600" spc="70" dirty="0">
                <a:latin typeface="Calibri"/>
                <a:cs typeface="Calibri"/>
              </a:rPr>
              <a:t> </a:t>
            </a:r>
            <a:r>
              <a:rPr sz="1600" spc="150" dirty="0">
                <a:latin typeface="Calibri"/>
                <a:cs typeface="Calibri"/>
              </a:rPr>
              <a:t>προστασίας</a:t>
            </a:r>
            <a:r>
              <a:rPr sz="1600" spc="70" dirty="0">
                <a:latin typeface="Calibri"/>
                <a:cs typeface="Calibri"/>
              </a:rPr>
              <a:t> </a:t>
            </a:r>
            <a:r>
              <a:rPr sz="1600" spc="150" dirty="0">
                <a:latin typeface="Calibri"/>
                <a:cs typeface="Calibri"/>
              </a:rPr>
              <a:t>μπορεί</a:t>
            </a:r>
            <a:r>
              <a:rPr sz="1600" spc="75" dirty="0">
                <a:latin typeface="Calibri"/>
                <a:cs typeface="Calibri"/>
              </a:rPr>
              <a:t> </a:t>
            </a:r>
            <a:r>
              <a:rPr sz="1600" spc="160" dirty="0">
                <a:latin typeface="Calibri"/>
                <a:cs typeface="Calibri"/>
              </a:rPr>
              <a:t>να</a:t>
            </a:r>
            <a:r>
              <a:rPr sz="1600" spc="65" dirty="0">
                <a:latin typeface="Calibri"/>
                <a:cs typeface="Calibri"/>
              </a:rPr>
              <a:t> </a:t>
            </a:r>
            <a:r>
              <a:rPr sz="1600" spc="155" dirty="0">
                <a:latin typeface="Calibri"/>
                <a:cs typeface="Calibri"/>
              </a:rPr>
              <a:t>εφαρμοστεί</a:t>
            </a:r>
            <a:r>
              <a:rPr sz="1600" spc="90" dirty="0">
                <a:latin typeface="Calibri"/>
                <a:cs typeface="Calibri"/>
              </a:rPr>
              <a:t> </a:t>
            </a:r>
            <a:r>
              <a:rPr sz="1600" spc="114" dirty="0">
                <a:latin typeface="Calibri"/>
                <a:cs typeface="Calibri"/>
              </a:rPr>
              <a:t>σε:</a:t>
            </a:r>
            <a:endParaRPr sz="1600">
              <a:latin typeface="Calibri"/>
              <a:cs typeface="Calibri"/>
            </a:endParaRPr>
          </a:p>
          <a:p>
            <a:pPr marL="396875" marR="1860550" lvl="1" indent="-182880">
              <a:lnSpc>
                <a:spcPct val="100000"/>
              </a:lnSpc>
              <a:spcBef>
                <a:spcPts val="955"/>
              </a:spcBef>
              <a:buSzPct val="128571"/>
              <a:buFont typeface="Arial"/>
              <a:buChar char="•"/>
              <a:tabLst>
                <a:tab pos="396875" algn="l"/>
              </a:tabLst>
            </a:pPr>
            <a:r>
              <a:rPr sz="1400" b="1" spc="105" dirty="0">
                <a:latin typeface="Calibri"/>
                <a:cs typeface="Calibri"/>
              </a:rPr>
              <a:t>Δεδομένα</a:t>
            </a:r>
            <a:r>
              <a:rPr sz="1400" b="1" spc="50" dirty="0">
                <a:latin typeface="Calibri"/>
                <a:cs typeface="Calibri"/>
              </a:rPr>
              <a:t> </a:t>
            </a:r>
            <a:r>
              <a:rPr sz="1400" b="1" spc="110" dirty="0">
                <a:latin typeface="Calibri"/>
                <a:cs typeface="Calibri"/>
              </a:rPr>
              <a:t>υπό</a:t>
            </a:r>
            <a:r>
              <a:rPr sz="1400" b="1" spc="50" dirty="0">
                <a:latin typeface="Calibri"/>
                <a:cs typeface="Calibri"/>
              </a:rPr>
              <a:t> </a:t>
            </a:r>
            <a:r>
              <a:rPr sz="1400" b="1" spc="95" dirty="0">
                <a:latin typeface="Calibri"/>
                <a:cs typeface="Calibri"/>
              </a:rPr>
              <a:t>διαμετακόμιση:</a:t>
            </a:r>
            <a:r>
              <a:rPr sz="1400" b="1" spc="5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μεταξύ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βιομηχανικού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εξοπλισμού,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συσκευών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ΤΠ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και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χρηστών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κ.λπ.</a:t>
            </a:r>
            <a:endParaRPr sz="1400">
              <a:latin typeface="Calibri"/>
              <a:cs typeface="Calibri"/>
            </a:endParaRPr>
          </a:p>
          <a:p>
            <a:pPr marL="396240" lvl="1" indent="-182880" algn="just">
              <a:lnSpc>
                <a:spcPct val="100000"/>
              </a:lnSpc>
              <a:spcBef>
                <a:spcPts val="950"/>
              </a:spcBef>
              <a:buSzPct val="128571"/>
              <a:buFont typeface="Arial"/>
              <a:buChar char="•"/>
              <a:tabLst>
                <a:tab pos="396240" algn="l"/>
              </a:tabLst>
            </a:pPr>
            <a:r>
              <a:rPr sz="1400" b="1" spc="70" dirty="0">
                <a:latin typeface="Calibri"/>
                <a:cs typeface="Calibri"/>
              </a:rPr>
              <a:t>Δεδομένα</a:t>
            </a:r>
            <a:r>
              <a:rPr sz="1400" b="1" spc="35" dirty="0">
                <a:latin typeface="Calibri"/>
                <a:cs typeface="Calibri"/>
              </a:rPr>
              <a:t> </a:t>
            </a:r>
            <a:r>
              <a:rPr sz="1400" b="1" spc="70" dirty="0">
                <a:latin typeface="Calibri"/>
                <a:cs typeface="Calibri"/>
              </a:rPr>
              <a:t>σε</a:t>
            </a:r>
            <a:r>
              <a:rPr sz="1400" b="1" spc="35" dirty="0">
                <a:latin typeface="Calibri"/>
                <a:cs typeface="Calibri"/>
              </a:rPr>
              <a:t> </a:t>
            </a:r>
            <a:r>
              <a:rPr sz="1400" b="1" spc="70" dirty="0">
                <a:latin typeface="Calibri"/>
                <a:cs typeface="Calibri"/>
              </a:rPr>
              <a:t>κατάσταση</a:t>
            </a:r>
            <a:r>
              <a:rPr sz="1400" b="1" spc="40" dirty="0">
                <a:latin typeface="Calibri"/>
                <a:cs typeface="Calibri"/>
              </a:rPr>
              <a:t> </a:t>
            </a:r>
            <a:r>
              <a:rPr sz="1400" b="1" spc="60" dirty="0">
                <a:latin typeface="Calibri"/>
                <a:cs typeface="Calibri"/>
              </a:rPr>
              <a:t>ηρεμίας:</a:t>
            </a:r>
            <a:r>
              <a:rPr sz="1400" b="1" spc="40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διακομιστές/Εξυπηρετητές,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αποθετήρια,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ταμπλέτες,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50" dirty="0">
                <a:latin typeface="Calibri"/>
                <a:cs typeface="Calibri"/>
              </a:rPr>
              <a:t>κ.λπ.</a:t>
            </a:r>
            <a:endParaRPr sz="1400">
              <a:latin typeface="Calibri"/>
              <a:cs typeface="Calibri"/>
            </a:endParaRPr>
          </a:p>
          <a:p>
            <a:pPr marL="173355" indent="-160655" algn="just">
              <a:lnSpc>
                <a:spcPct val="100000"/>
              </a:lnSpc>
              <a:spcBef>
                <a:spcPts val="940"/>
              </a:spcBef>
              <a:buClr>
                <a:srgbClr val="FFB800"/>
              </a:buClr>
              <a:buSzPct val="125000"/>
              <a:buFont typeface="Arial"/>
              <a:buChar char="•"/>
              <a:tabLst>
                <a:tab pos="173355" algn="l"/>
              </a:tabLst>
            </a:pPr>
            <a:r>
              <a:rPr sz="1600" spc="130" dirty="0">
                <a:latin typeface="Calibri"/>
                <a:cs typeface="Calibri"/>
              </a:rPr>
              <a:t>Για</a:t>
            </a:r>
            <a:r>
              <a:rPr sz="1600" spc="65" dirty="0">
                <a:latin typeface="Calibri"/>
                <a:cs typeface="Calibri"/>
              </a:rPr>
              <a:t> </a:t>
            </a:r>
            <a:r>
              <a:rPr sz="1600" spc="145" dirty="0">
                <a:latin typeface="Calibri"/>
                <a:cs typeface="Calibri"/>
              </a:rPr>
              <a:t>προστασία,</a:t>
            </a:r>
            <a:r>
              <a:rPr sz="1600" spc="70" dirty="0">
                <a:latin typeface="Calibri"/>
                <a:cs typeface="Calibri"/>
              </a:rPr>
              <a:t> </a:t>
            </a:r>
            <a:r>
              <a:rPr sz="1600" spc="165" dirty="0">
                <a:latin typeface="Calibri"/>
                <a:cs typeface="Calibri"/>
              </a:rPr>
              <a:t>μπορούμε</a:t>
            </a:r>
            <a:r>
              <a:rPr sz="1600" spc="75" dirty="0">
                <a:latin typeface="Calibri"/>
                <a:cs typeface="Calibri"/>
              </a:rPr>
              <a:t> </a:t>
            </a:r>
            <a:r>
              <a:rPr sz="1600" spc="160" dirty="0">
                <a:latin typeface="Calibri"/>
                <a:cs typeface="Calibri"/>
              </a:rPr>
              <a:t>να</a:t>
            </a:r>
            <a:r>
              <a:rPr sz="1600" spc="70" dirty="0">
                <a:latin typeface="Calibri"/>
                <a:cs typeface="Calibri"/>
              </a:rPr>
              <a:t> </a:t>
            </a:r>
            <a:r>
              <a:rPr sz="1600" spc="160" dirty="0">
                <a:latin typeface="Calibri"/>
                <a:cs typeface="Calibri"/>
              </a:rPr>
              <a:t>εφαρμόσουμε: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92810" y="4379595"/>
            <a:ext cx="5353050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5580" marR="142240" indent="-182880">
              <a:lnSpc>
                <a:spcPct val="100000"/>
              </a:lnSpc>
              <a:spcBef>
                <a:spcPts val="100"/>
              </a:spcBef>
              <a:buSzPct val="128571"/>
              <a:buFont typeface="Arial"/>
              <a:buChar char="•"/>
              <a:tabLst>
                <a:tab pos="195580" algn="l"/>
              </a:tabLst>
            </a:pPr>
            <a:r>
              <a:rPr sz="1400" spc="95" dirty="0">
                <a:latin typeface="Calibri"/>
                <a:cs typeface="Calibri"/>
              </a:rPr>
              <a:t>Συμμετρική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και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ασύμμετρη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κρυπτογραφία,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ή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ο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συνδυασμός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τους,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για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την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εμπιστευτικότητα</a:t>
            </a:r>
            <a:endParaRPr sz="140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950"/>
              </a:spcBef>
              <a:buSzPct val="128571"/>
              <a:buFont typeface="Arial"/>
              <a:buChar char="•"/>
              <a:tabLst>
                <a:tab pos="194945" algn="l"/>
              </a:tabLst>
            </a:pPr>
            <a:r>
              <a:rPr sz="1400" spc="75" dirty="0">
                <a:latin typeface="Calibri"/>
                <a:cs typeface="Calibri"/>
              </a:rPr>
              <a:t>Ψηφιακά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πιστοποιητικά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50" dirty="0">
                <a:latin typeface="Calibri"/>
                <a:cs typeface="Calibri"/>
              </a:rPr>
              <a:t>εμπιστοσύνης</a:t>
            </a:r>
            <a:endParaRPr sz="140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950"/>
              </a:spcBef>
              <a:buSzPct val="128571"/>
              <a:buFont typeface="Arial"/>
              <a:buChar char="•"/>
              <a:tabLst>
                <a:tab pos="194945" algn="l"/>
              </a:tabLst>
            </a:pPr>
            <a:r>
              <a:rPr sz="1400" spc="60" dirty="0">
                <a:latin typeface="Calibri"/>
                <a:cs typeface="Calibri"/>
              </a:rPr>
              <a:t>Συναρτήσεις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κατακερματισμού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για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ολοκληρώνω</a:t>
            </a:r>
            <a:endParaRPr sz="1400">
              <a:latin typeface="Calibri"/>
              <a:cs typeface="Calibri"/>
            </a:endParaRPr>
          </a:p>
          <a:p>
            <a:pPr marL="194945" marR="5080" indent="-182245">
              <a:lnSpc>
                <a:spcPct val="101800"/>
              </a:lnSpc>
              <a:spcBef>
                <a:spcPts val="915"/>
              </a:spcBef>
              <a:buSzPct val="128571"/>
              <a:buFont typeface="Arial"/>
              <a:buChar char="•"/>
              <a:tabLst>
                <a:tab pos="194945" algn="l"/>
              </a:tabLst>
            </a:pPr>
            <a:r>
              <a:rPr sz="1400" spc="90" dirty="0">
                <a:latin typeface="Calibri"/>
                <a:cs typeface="Calibri"/>
              </a:rPr>
              <a:t>Λειτουργίες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MAC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(Διεύθυνση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φυσικού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επιπέδου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δικτύου)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για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ταυτοποίηση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χρήστη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και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ολοκλήρωση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306060" cy="6879590"/>
            <a:chOff x="6883400" y="0"/>
            <a:chExt cx="530606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387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893685" y="5207635"/>
              <a:ext cx="757555" cy="1644650"/>
            </a:xfrm>
            <a:custGeom>
              <a:avLst/>
              <a:gdLst/>
              <a:ahLst/>
              <a:cxnLst/>
              <a:rect l="l" t="t" r="r" b="b"/>
              <a:pathLst>
                <a:path w="757554" h="1644650">
                  <a:moveTo>
                    <a:pt x="579120" y="0"/>
                  </a:moveTo>
                  <a:lnTo>
                    <a:pt x="533082" y="6350"/>
                  </a:lnTo>
                  <a:lnTo>
                    <a:pt x="490537" y="24129"/>
                  </a:lnTo>
                  <a:lnTo>
                    <a:pt x="454025" y="52387"/>
                  </a:lnTo>
                  <a:lnTo>
                    <a:pt x="425767" y="89534"/>
                  </a:lnTo>
                  <a:lnTo>
                    <a:pt x="407035" y="134302"/>
                  </a:lnTo>
                  <a:lnTo>
                    <a:pt x="0" y="1644332"/>
                  </a:lnTo>
                  <a:lnTo>
                    <a:pt x="26352" y="1644332"/>
                  </a:lnTo>
                  <a:lnTo>
                    <a:pt x="430847" y="140969"/>
                  </a:lnTo>
                  <a:lnTo>
                    <a:pt x="450850" y="95249"/>
                  </a:lnTo>
                  <a:lnTo>
                    <a:pt x="482917" y="59372"/>
                  </a:lnTo>
                  <a:lnTo>
                    <a:pt x="523875" y="35559"/>
                  </a:lnTo>
                  <a:lnTo>
                    <a:pt x="570547" y="25399"/>
                  </a:lnTo>
                  <a:lnTo>
                    <a:pt x="663698" y="25399"/>
                  </a:lnTo>
                  <a:lnTo>
                    <a:pt x="625792" y="6350"/>
                  </a:lnTo>
                  <a:lnTo>
                    <a:pt x="579120" y="0"/>
                  </a:lnTo>
                  <a:close/>
                </a:path>
                <a:path w="757554" h="1644650">
                  <a:moveTo>
                    <a:pt x="663698" y="25399"/>
                  </a:moveTo>
                  <a:lnTo>
                    <a:pt x="570547" y="25399"/>
                  </a:lnTo>
                  <a:lnTo>
                    <a:pt x="619442" y="30797"/>
                  </a:lnTo>
                  <a:lnTo>
                    <a:pt x="673417" y="57467"/>
                  </a:lnTo>
                  <a:lnTo>
                    <a:pt x="712470" y="103822"/>
                  </a:lnTo>
                  <a:lnTo>
                    <a:pt x="731837" y="161289"/>
                  </a:lnTo>
                  <a:lnTo>
                    <a:pt x="732790" y="192087"/>
                  </a:lnTo>
                  <a:lnTo>
                    <a:pt x="727392" y="222884"/>
                  </a:lnTo>
                  <a:lnTo>
                    <a:pt x="344170" y="1644332"/>
                  </a:lnTo>
                  <a:lnTo>
                    <a:pt x="370522" y="1644332"/>
                  </a:lnTo>
                  <a:lnTo>
                    <a:pt x="751522" y="229234"/>
                  </a:lnTo>
                  <a:lnTo>
                    <a:pt x="757237" y="193674"/>
                  </a:lnTo>
                  <a:lnTo>
                    <a:pt x="756285" y="158114"/>
                  </a:lnTo>
                  <a:lnTo>
                    <a:pt x="733742" y="90804"/>
                  </a:lnTo>
                  <a:lnTo>
                    <a:pt x="687705" y="37464"/>
                  </a:lnTo>
                  <a:lnTo>
                    <a:pt x="663698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371080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8129" y="1517332"/>
                  </a:moveTo>
                  <a:lnTo>
                    <a:pt x="1500822" y="1524000"/>
                  </a:lnTo>
                  <a:lnTo>
                    <a:pt x="1457325" y="1542097"/>
                  </a:lnTo>
                  <a:lnTo>
                    <a:pt x="1419542" y="1570354"/>
                  </a:lnTo>
                  <a:lnTo>
                    <a:pt x="1390332" y="1608137"/>
                  </a:lnTo>
                  <a:lnTo>
                    <a:pt x="1371600" y="1653539"/>
                  </a:lnTo>
                  <a:lnTo>
                    <a:pt x="976947" y="3108642"/>
                  </a:lnTo>
                  <a:lnTo>
                    <a:pt x="4127" y="6844665"/>
                  </a:lnTo>
                  <a:lnTo>
                    <a:pt x="317" y="6857365"/>
                  </a:lnTo>
                  <a:lnTo>
                    <a:pt x="0" y="6858000"/>
                  </a:lnTo>
                  <a:lnTo>
                    <a:pt x="26670" y="6858000"/>
                  </a:lnTo>
                  <a:lnTo>
                    <a:pt x="1002347" y="3116262"/>
                  </a:lnTo>
                  <a:lnTo>
                    <a:pt x="1397000" y="1661160"/>
                  </a:lnTo>
                  <a:lnTo>
                    <a:pt x="1418272" y="1615122"/>
                  </a:lnTo>
                  <a:lnTo>
                    <a:pt x="1451610" y="1578927"/>
                  </a:lnTo>
                  <a:lnTo>
                    <a:pt x="1493837" y="1554797"/>
                  </a:lnTo>
                  <a:lnTo>
                    <a:pt x="1541779" y="1544002"/>
                  </a:lnTo>
                  <a:lnTo>
                    <a:pt x="1643697" y="1544002"/>
                  </a:lnTo>
                  <a:lnTo>
                    <a:pt x="1631632" y="1536700"/>
                  </a:lnTo>
                  <a:lnTo>
                    <a:pt x="1597025" y="1524000"/>
                  </a:lnTo>
                  <a:lnTo>
                    <a:pt x="1548129" y="1517332"/>
                  </a:lnTo>
                  <a:close/>
                </a:path>
                <a:path w="2556509" h="6858000">
                  <a:moveTo>
                    <a:pt x="1643697" y="1544002"/>
                  </a:moveTo>
                  <a:lnTo>
                    <a:pt x="1541779" y="1544002"/>
                  </a:lnTo>
                  <a:lnTo>
                    <a:pt x="1591945" y="1549400"/>
                  </a:lnTo>
                  <a:lnTo>
                    <a:pt x="1621154" y="1560512"/>
                  </a:lnTo>
                  <a:lnTo>
                    <a:pt x="1669732" y="1597660"/>
                  </a:lnTo>
                  <a:lnTo>
                    <a:pt x="1700529" y="1651635"/>
                  </a:lnTo>
                  <a:lnTo>
                    <a:pt x="1708150" y="1712595"/>
                  </a:lnTo>
                  <a:lnTo>
                    <a:pt x="1702752" y="1744027"/>
                  </a:lnTo>
                  <a:lnTo>
                    <a:pt x="1443037" y="2701607"/>
                  </a:lnTo>
                  <a:lnTo>
                    <a:pt x="1436687" y="2750502"/>
                  </a:lnTo>
                  <a:lnTo>
                    <a:pt x="1443037" y="2797810"/>
                  </a:lnTo>
                  <a:lnTo>
                    <a:pt x="1461135" y="2841307"/>
                  </a:lnTo>
                  <a:lnTo>
                    <a:pt x="1489710" y="2879090"/>
                  </a:lnTo>
                  <a:lnTo>
                    <a:pt x="1527492" y="2908300"/>
                  </a:lnTo>
                  <a:lnTo>
                    <a:pt x="1572895" y="2926715"/>
                  </a:lnTo>
                  <a:lnTo>
                    <a:pt x="1624965" y="2933065"/>
                  </a:lnTo>
                  <a:lnTo>
                    <a:pt x="1675129" y="2924810"/>
                  </a:lnTo>
                  <a:lnTo>
                    <a:pt x="1710372" y="2908300"/>
                  </a:lnTo>
                  <a:lnTo>
                    <a:pt x="1623695" y="2908300"/>
                  </a:lnTo>
                  <a:lnTo>
                    <a:pt x="1579245" y="2902585"/>
                  </a:lnTo>
                  <a:lnTo>
                    <a:pt x="1533207" y="2881629"/>
                  </a:lnTo>
                  <a:lnTo>
                    <a:pt x="1497012" y="2848292"/>
                  </a:lnTo>
                  <a:lnTo>
                    <a:pt x="1472565" y="2806065"/>
                  </a:lnTo>
                  <a:lnTo>
                    <a:pt x="1462087" y="2758440"/>
                  </a:lnTo>
                  <a:lnTo>
                    <a:pt x="1467167" y="2707957"/>
                  </a:lnTo>
                  <a:lnTo>
                    <a:pt x="1726882" y="1750377"/>
                  </a:lnTo>
                  <a:lnTo>
                    <a:pt x="1732915" y="1714500"/>
                  </a:lnTo>
                  <a:lnTo>
                    <a:pt x="1731962" y="1681479"/>
                  </a:lnTo>
                  <a:lnTo>
                    <a:pt x="1731962" y="1678939"/>
                  </a:lnTo>
                  <a:lnTo>
                    <a:pt x="1724025" y="1643697"/>
                  </a:lnTo>
                  <a:lnTo>
                    <a:pt x="1709102" y="1610360"/>
                  </a:lnTo>
                  <a:lnTo>
                    <a:pt x="1688147" y="1580514"/>
                  </a:lnTo>
                  <a:lnTo>
                    <a:pt x="1662112" y="1555750"/>
                  </a:lnTo>
                  <a:lnTo>
                    <a:pt x="1643697" y="1544002"/>
                  </a:lnTo>
                  <a:close/>
                </a:path>
                <a:path w="2556509" h="6858000">
                  <a:moveTo>
                    <a:pt x="2556510" y="0"/>
                  </a:moveTo>
                  <a:lnTo>
                    <a:pt x="2529204" y="0"/>
                  </a:lnTo>
                  <a:lnTo>
                    <a:pt x="2106209" y="1542097"/>
                  </a:lnTo>
                  <a:lnTo>
                    <a:pt x="1764029" y="2817495"/>
                  </a:lnTo>
                  <a:lnTo>
                    <a:pt x="1738947" y="2855277"/>
                  </a:lnTo>
                  <a:lnTo>
                    <a:pt x="1705927" y="2883535"/>
                  </a:lnTo>
                  <a:lnTo>
                    <a:pt x="1666557" y="2901632"/>
                  </a:lnTo>
                  <a:lnTo>
                    <a:pt x="1623695" y="2908300"/>
                  </a:lnTo>
                  <a:lnTo>
                    <a:pt x="1710372" y="2908300"/>
                  </a:lnTo>
                  <a:lnTo>
                    <a:pt x="1720850" y="2903537"/>
                  </a:lnTo>
                  <a:lnTo>
                    <a:pt x="1759267" y="2870200"/>
                  </a:lnTo>
                  <a:lnTo>
                    <a:pt x="1788160" y="2826385"/>
                  </a:lnTo>
                  <a:lnTo>
                    <a:pt x="1788160" y="2825115"/>
                  </a:lnTo>
                  <a:lnTo>
                    <a:pt x="2130742" y="1548129"/>
                  </a:lnTo>
                  <a:lnTo>
                    <a:pt x="255651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1210309"/>
            <a:ext cx="3435350" cy="459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50" b="0" spc="210" dirty="0">
                <a:solidFill>
                  <a:srgbClr val="FFB800"/>
                </a:solidFill>
                <a:latin typeface="Times New Roman"/>
                <a:cs typeface="Times New Roman"/>
              </a:rPr>
              <a:t>Αναφορές</a:t>
            </a:r>
            <a:r>
              <a:rPr sz="2850" b="0" spc="200" dirty="0">
                <a:solidFill>
                  <a:srgbClr val="FFB800"/>
                </a:solidFill>
                <a:latin typeface="Times New Roman"/>
                <a:cs typeface="Times New Roman"/>
              </a:rPr>
              <a:t> </a:t>
            </a:r>
            <a:r>
              <a:rPr sz="2850" b="0" spc="160" dirty="0">
                <a:solidFill>
                  <a:srgbClr val="FFB800"/>
                </a:solidFill>
                <a:latin typeface="Times New Roman"/>
                <a:cs typeface="Times New Roman"/>
              </a:rPr>
              <a:t>και </a:t>
            </a:r>
            <a:r>
              <a:rPr sz="2850" b="0" spc="180" dirty="0">
                <a:solidFill>
                  <a:srgbClr val="FFB800"/>
                </a:solidFill>
                <a:latin typeface="Times New Roman"/>
                <a:cs typeface="Times New Roman"/>
              </a:rPr>
              <a:t>πηγές</a:t>
            </a:r>
            <a:endParaRPr sz="28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5030" y="2138362"/>
            <a:ext cx="7750809" cy="259016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763905" marR="4111625" indent="-273050">
              <a:lnSpc>
                <a:spcPts val="1200"/>
              </a:lnSpc>
              <a:spcBef>
                <a:spcPts val="170"/>
              </a:spcBef>
              <a:buClr>
                <a:srgbClr val="FFB800"/>
              </a:buClr>
              <a:buSzPct val="129411"/>
              <a:buAutoNum type="arabicPeriod"/>
              <a:tabLst>
                <a:tab pos="765810" algn="l"/>
                <a:tab pos="766445" algn="l"/>
              </a:tabLst>
            </a:pPr>
            <a:r>
              <a:rPr sz="850" spc="50" dirty="0">
                <a:latin typeface="Calibri"/>
                <a:cs typeface="Calibri"/>
              </a:rPr>
              <a:t>Netresec,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"Captures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files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from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4SICS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Geek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Lounge",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2024 </a:t>
            </a:r>
            <a:r>
              <a:rPr sz="850" spc="-175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URL:</a:t>
            </a:r>
            <a:r>
              <a:rPr sz="850" spc="20" dirty="0">
                <a:solidFill>
                  <a:srgbClr val="85872B"/>
                </a:solidFill>
                <a:latin typeface="Calibri"/>
                <a:cs typeface="Calibri"/>
              </a:rPr>
              <a:t> </a:t>
            </a:r>
            <a:r>
              <a:rPr sz="8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https://www.netresec.com/?page=PCA</a:t>
            </a:r>
            <a:r>
              <a:rPr sz="8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P4SICS</a:t>
            </a:r>
            <a:endParaRPr sz="850">
              <a:latin typeface="Calibri"/>
              <a:cs typeface="Calibri"/>
            </a:endParaRPr>
          </a:p>
          <a:p>
            <a:pPr marL="286385" marR="5137785" indent="-274320">
              <a:lnSpc>
                <a:spcPct val="76400"/>
              </a:lnSpc>
              <a:spcBef>
                <a:spcPts val="570"/>
              </a:spcBef>
              <a:buClr>
                <a:srgbClr val="FFB800"/>
              </a:buClr>
              <a:buSzPct val="129411"/>
              <a:buAutoNum type="arabicPeriod"/>
              <a:tabLst>
                <a:tab pos="286385" algn="l"/>
                <a:tab pos="287020" algn="l"/>
              </a:tabLst>
            </a:pPr>
            <a:r>
              <a:rPr sz="850" spc="35" dirty="0">
                <a:latin typeface="Calibri"/>
                <a:cs typeface="Calibri"/>
              </a:rPr>
              <a:t>CS3Sthtlm,</a:t>
            </a:r>
            <a:r>
              <a:rPr sz="850" spc="10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2014-2020,</a:t>
            </a:r>
            <a:r>
              <a:rPr sz="850" spc="10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πρόσβαση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το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2024.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URL: </a:t>
            </a:r>
            <a:r>
              <a:rPr sz="850" spc="-180" dirty="0">
                <a:solidFill>
                  <a:srgbClr val="85872B"/>
                </a:solidFill>
                <a:latin typeface="Calibri"/>
                <a:cs typeface="Calibri"/>
              </a:rPr>
              <a:t> </a:t>
            </a:r>
            <a:r>
              <a:rPr sz="85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https://cs3sthlm.</a:t>
            </a:r>
            <a:r>
              <a:rPr sz="85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se</a:t>
            </a:r>
            <a:endParaRPr sz="85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240"/>
              </a:spcBef>
              <a:buClr>
                <a:srgbClr val="FFB800"/>
              </a:buClr>
              <a:buSzPct val="129411"/>
              <a:buAutoNum type="arabicPeriod"/>
              <a:tabLst>
                <a:tab pos="286385" algn="l"/>
                <a:tab pos="287020" algn="l"/>
              </a:tabLst>
            </a:pPr>
            <a:r>
              <a:rPr sz="850" spc="60" dirty="0">
                <a:latin typeface="Calibri"/>
                <a:cs typeface="Calibri"/>
              </a:rPr>
              <a:t>CloudShark </a:t>
            </a:r>
            <a:r>
              <a:rPr sz="850" spc="55" dirty="0">
                <a:latin typeface="Calibri"/>
                <a:cs typeface="Calibri"/>
              </a:rPr>
              <a:t>"telnet-client-server.pcapng",</a:t>
            </a:r>
            <a:r>
              <a:rPr sz="850" spc="7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προσπελάστηκε</a:t>
            </a:r>
            <a:r>
              <a:rPr sz="850" spc="60" dirty="0">
                <a:latin typeface="Calibri"/>
                <a:cs typeface="Calibri"/>
              </a:rPr>
              <a:t> το </a:t>
            </a:r>
            <a:r>
              <a:rPr sz="850" spc="65" dirty="0">
                <a:latin typeface="Calibri"/>
                <a:cs typeface="Calibri"/>
              </a:rPr>
              <a:t>2024</a:t>
            </a:r>
            <a:endParaRPr sz="850">
              <a:latin typeface="Calibri"/>
              <a:cs typeface="Calibri"/>
            </a:endParaRPr>
          </a:p>
          <a:p>
            <a:pPr marL="495300">
              <a:lnSpc>
                <a:spcPct val="100000"/>
              </a:lnSpc>
              <a:spcBef>
                <a:spcPts val="130"/>
              </a:spcBef>
            </a:pPr>
            <a:r>
              <a:rPr sz="850" spc="35" dirty="0">
                <a:latin typeface="Calibri"/>
                <a:cs typeface="Calibri"/>
              </a:rPr>
              <a:t>URL: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u="sng" spc="4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XML</a:t>
            </a:r>
            <a:r>
              <a:rPr sz="8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8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(Extensible</a:t>
            </a:r>
            <a:r>
              <a:rPr sz="8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85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Markup </a:t>
            </a:r>
            <a:r>
              <a:rPr sz="8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Language - </a:t>
            </a:r>
            <a:r>
              <a:rPr sz="85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δομημένη</a:t>
            </a:r>
            <a:r>
              <a:rPr sz="850" u="sng" spc="3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 μορφή</a:t>
            </a:r>
            <a:r>
              <a:rPr sz="8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8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ανταλλαγής</a:t>
            </a:r>
            <a:r>
              <a:rPr sz="85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8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δεδομένωνn)</a:t>
            </a:r>
            <a:r>
              <a:rPr sz="85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8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https://www.cloudshark.org/captures/818ceaef07b8?</a:t>
            </a:r>
            <a:r>
              <a:rPr sz="8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filter=TELNET</a:t>
            </a:r>
            <a:endParaRPr sz="85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240"/>
              </a:spcBef>
              <a:buClr>
                <a:srgbClr val="FFB800"/>
              </a:buClr>
              <a:buSzPct val="129411"/>
              <a:buAutoNum type="arabicPeriod" startAt="4"/>
              <a:tabLst>
                <a:tab pos="286385" algn="l"/>
                <a:tab pos="287020" algn="l"/>
              </a:tabLst>
            </a:pPr>
            <a:r>
              <a:rPr sz="850" spc="55" dirty="0">
                <a:latin typeface="Calibri"/>
                <a:cs typeface="Calibri"/>
              </a:rPr>
              <a:t>Buchanan,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William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30" dirty="0">
                <a:latin typeface="Calibri"/>
                <a:cs typeface="Calibri"/>
              </a:rPr>
              <a:t>J.,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Human-Readable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Κρυπτογραφημένα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Κλειδιά.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Asecuritysite.com,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2024.</a:t>
            </a:r>
            <a:endParaRPr sz="850">
              <a:latin typeface="Calibri"/>
              <a:cs typeface="Calibri"/>
            </a:endParaRPr>
          </a:p>
          <a:p>
            <a:pPr marL="393700">
              <a:lnSpc>
                <a:spcPct val="100000"/>
              </a:lnSpc>
              <a:spcBef>
                <a:spcPts val="130"/>
              </a:spcBef>
            </a:pPr>
            <a:r>
              <a:rPr sz="850" spc="35" dirty="0">
                <a:latin typeface="Calibri"/>
                <a:cs typeface="Calibri"/>
              </a:rPr>
              <a:t>URL: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7"/>
              </a:rPr>
              <a:t>XML-ph-0000@DeepL</a:t>
            </a:r>
            <a:r>
              <a:rPr sz="850" u="sng" spc="1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sz="8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7"/>
              </a:rPr>
              <a:t>(λογισμικό</a:t>
            </a:r>
            <a:r>
              <a:rPr sz="8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7"/>
              </a:rPr>
              <a:t> μηχανικής</a:t>
            </a:r>
            <a:r>
              <a:rPr sz="85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7"/>
              </a:rPr>
              <a:t> μετάφρασης</a:t>
            </a:r>
            <a:r>
              <a:rPr sz="8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7"/>
              </a:rPr>
              <a:t> βασισμένο σtην</a:t>
            </a:r>
            <a:r>
              <a:rPr sz="85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7"/>
              </a:rPr>
              <a:t> ΤΝ)</a:t>
            </a:r>
            <a:r>
              <a:rPr sz="8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7"/>
              </a:rPr>
              <a:t> https://asecuritysite.com/κρυπτογρά</a:t>
            </a:r>
            <a:r>
              <a:rPr sz="8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φηση/plain</a:t>
            </a:r>
            <a:endParaRPr sz="850">
              <a:latin typeface="Calibri"/>
              <a:cs typeface="Calibri"/>
            </a:endParaRPr>
          </a:p>
          <a:p>
            <a:pPr marL="286385" marR="6220460" indent="-274320">
              <a:lnSpc>
                <a:spcPct val="76400"/>
              </a:lnSpc>
              <a:spcBef>
                <a:spcPts val="640"/>
              </a:spcBef>
              <a:buClr>
                <a:srgbClr val="FFB800"/>
              </a:buClr>
              <a:buSzPct val="129411"/>
              <a:buAutoNum type="arabicPeriod" startAt="5"/>
              <a:tabLst>
                <a:tab pos="286385" algn="l"/>
                <a:tab pos="287020" algn="l"/>
              </a:tabLst>
            </a:pPr>
            <a:r>
              <a:rPr sz="850" spc="35" dirty="0">
                <a:latin typeface="Calibri"/>
                <a:cs typeface="Calibri"/>
              </a:rPr>
              <a:t>Wierk,</a:t>
            </a:r>
            <a:r>
              <a:rPr sz="850" dirty="0">
                <a:latin typeface="Calibri"/>
                <a:cs typeface="Calibri"/>
              </a:rPr>
              <a:t> </a:t>
            </a:r>
            <a:r>
              <a:rPr sz="850" spc="25" dirty="0">
                <a:latin typeface="Calibri"/>
                <a:cs typeface="Calibri"/>
              </a:rPr>
              <a:t>Cryptii,</a:t>
            </a:r>
            <a:r>
              <a:rPr sz="850" spc="10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2024.</a:t>
            </a:r>
            <a:r>
              <a:rPr sz="850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URL: </a:t>
            </a:r>
            <a:r>
              <a:rPr sz="850" spc="-175" dirty="0">
                <a:solidFill>
                  <a:srgbClr val="85872B"/>
                </a:solidFill>
                <a:latin typeface="Calibri"/>
                <a:cs typeface="Calibri"/>
              </a:rPr>
              <a:t> </a:t>
            </a:r>
            <a:r>
              <a:rPr sz="85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8"/>
              </a:rPr>
              <a:t>https://cryptii.co</a:t>
            </a:r>
            <a:r>
              <a:rPr sz="85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m</a:t>
            </a:r>
            <a:endParaRPr sz="850">
              <a:latin typeface="Calibri"/>
              <a:cs typeface="Calibri"/>
            </a:endParaRPr>
          </a:p>
          <a:p>
            <a:pPr marL="286385" marR="4604385" indent="-274320">
              <a:lnSpc>
                <a:spcPct val="76400"/>
              </a:lnSpc>
              <a:spcBef>
                <a:spcPts val="640"/>
              </a:spcBef>
              <a:buClr>
                <a:srgbClr val="FFB800"/>
              </a:buClr>
              <a:buSzPct val="129411"/>
              <a:buAutoNum type="arabicPeriod" startAt="5"/>
              <a:tabLst>
                <a:tab pos="286385" algn="l"/>
                <a:tab pos="287020" algn="l"/>
              </a:tabLst>
            </a:pPr>
            <a:r>
              <a:rPr sz="850" spc="55" dirty="0">
                <a:latin typeface="Calibri"/>
                <a:cs typeface="Calibri"/>
              </a:rPr>
              <a:t>Buchanan, </a:t>
            </a:r>
            <a:r>
              <a:rPr sz="850" spc="50" dirty="0">
                <a:latin typeface="Calibri"/>
                <a:cs typeface="Calibri"/>
              </a:rPr>
              <a:t>William </a:t>
            </a:r>
            <a:r>
              <a:rPr sz="850" spc="30" dirty="0">
                <a:latin typeface="Calibri"/>
                <a:cs typeface="Calibri"/>
              </a:rPr>
              <a:t>J., </a:t>
            </a:r>
            <a:r>
              <a:rPr sz="850" spc="50" dirty="0">
                <a:latin typeface="Calibri"/>
                <a:cs typeface="Calibri"/>
              </a:rPr>
              <a:t>AES. Asecuritysite.com, </a:t>
            </a:r>
            <a:r>
              <a:rPr sz="850" spc="55" dirty="0">
                <a:latin typeface="Calibri"/>
                <a:cs typeface="Calibri"/>
              </a:rPr>
              <a:t>2024. URL: </a:t>
            </a:r>
            <a:r>
              <a:rPr sz="850" spc="-180" dirty="0">
                <a:solidFill>
                  <a:srgbClr val="85872B"/>
                </a:solidFill>
                <a:latin typeface="Calibri"/>
                <a:cs typeface="Calibri"/>
              </a:rPr>
              <a:t> </a:t>
            </a:r>
            <a:r>
              <a:rPr sz="850" u="sng" spc="5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9"/>
              </a:rPr>
              <a:t>https://asecuritysite.com/symmetr</a:t>
            </a:r>
            <a:r>
              <a:rPr sz="850" u="sng" spc="5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ic/aes</a:t>
            </a:r>
            <a:endParaRPr sz="850">
              <a:latin typeface="Calibri"/>
              <a:cs typeface="Calibri"/>
            </a:endParaRPr>
          </a:p>
          <a:p>
            <a:pPr marL="286385" marR="4241800" indent="-274320">
              <a:lnSpc>
                <a:spcPct val="76400"/>
              </a:lnSpc>
              <a:spcBef>
                <a:spcPts val="635"/>
              </a:spcBef>
              <a:buClr>
                <a:srgbClr val="FFB800"/>
              </a:buClr>
              <a:buSzPct val="129411"/>
              <a:buAutoNum type="arabicPeriod" startAt="5"/>
              <a:tabLst>
                <a:tab pos="286385" algn="l"/>
                <a:tab pos="287020" algn="l"/>
              </a:tabLst>
            </a:pPr>
            <a:r>
              <a:rPr sz="850" spc="55" dirty="0">
                <a:latin typeface="Calibri"/>
                <a:cs typeface="Calibri"/>
              </a:rPr>
              <a:t>Buchanan,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William</a:t>
            </a:r>
            <a:r>
              <a:rPr sz="850" spc="30" dirty="0">
                <a:latin typeface="Calibri"/>
                <a:cs typeface="Calibri"/>
              </a:rPr>
              <a:t> J., </a:t>
            </a:r>
            <a:r>
              <a:rPr sz="850" spc="65" dirty="0">
                <a:latin typeface="Calibri"/>
                <a:cs typeface="Calibri"/>
              </a:rPr>
              <a:t>DES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Cipher.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Asecuritysite.com,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2024.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URL: </a:t>
            </a:r>
            <a:r>
              <a:rPr sz="850" spc="-175" dirty="0">
                <a:solidFill>
                  <a:srgbClr val="85872B"/>
                </a:solidFill>
                <a:latin typeface="Calibri"/>
                <a:cs typeface="Calibri"/>
              </a:rPr>
              <a:t> </a:t>
            </a:r>
            <a:r>
              <a:rPr sz="850" u="sng" spc="5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10"/>
              </a:rPr>
              <a:t>https://asecuritysite.com/symmetr</a:t>
            </a:r>
            <a:r>
              <a:rPr sz="850" u="sng" spc="5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ic/des</a:t>
            </a:r>
            <a:endParaRPr sz="85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245"/>
              </a:spcBef>
              <a:buClr>
                <a:srgbClr val="FFB800"/>
              </a:buClr>
              <a:buSzPct val="129411"/>
              <a:buAutoNum type="arabicPeriod" startAt="5"/>
              <a:tabLst>
                <a:tab pos="286385" algn="l"/>
                <a:tab pos="287020" algn="l"/>
              </a:tabLst>
            </a:pPr>
            <a:r>
              <a:rPr sz="850" spc="55" dirty="0">
                <a:latin typeface="Calibri"/>
                <a:cs typeface="Calibri"/>
              </a:rPr>
              <a:t>Buchanan,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William</a:t>
            </a:r>
            <a:r>
              <a:rPr sz="850" spc="30" dirty="0">
                <a:latin typeface="Calibri"/>
                <a:cs typeface="Calibri"/>
              </a:rPr>
              <a:t> J., </a:t>
            </a:r>
            <a:r>
              <a:rPr sz="850" spc="60" dirty="0">
                <a:latin typeface="Calibri"/>
                <a:cs typeface="Calibri"/>
              </a:rPr>
              <a:t>3DES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Cipher.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Asecuritysite.com,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2024.</a:t>
            </a:r>
            <a:endParaRPr sz="850">
              <a:latin typeface="Calibri"/>
              <a:cs typeface="Calibri"/>
            </a:endParaRPr>
          </a:p>
          <a:p>
            <a:pPr marL="421640">
              <a:lnSpc>
                <a:spcPct val="100000"/>
              </a:lnSpc>
              <a:spcBef>
                <a:spcPts val="130"/>
              </a:spcBef>
            </a:pPr>
            <a:r>
              <a:rPr sz="850" spc="35" dirty="0">
                <a:latin typeface="Calibri"/>
                <a:cs typeface="Calibri"/>
              </a:rPr>
              <a:t>URL: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11"/>
              </a:rPr>
              <a:t>XML-ph-0000@DeepL</a:t>
            </a:r>
            <a:r>
              <a:rPr sz="850" u="sng" spc="1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11"/>
              </a:rPr>
              <a:t> </a:t>
            </a:r>
            <a:r>
              <a:rPr sz="8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11"/>
              </a:rPr>
              <a:t>(λογισμικό </a:t>
            </a:r>
            <a:r>
              <a:rPr sz="8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11"/>
              </a:rPr>
              <a:t>μηχανικής </a:t>
            </a:r>
            <a:r>
              <a:rPr sz="85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11"/>
              </a:rPr>
              <a:t>μετάφρασης</a:t>
            </a:r>
            <a:r>
              <a:rPr sz="8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11"/>
              </a:rPr>
              <a:t> </a:t>
            </a:r>
            <a:r>
              <a:rPr sz="8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11"/>
              </a:rPr>
              <a:t>βασισμένο</a:t>
            </a:r>
            <a:r>
              <a:rPr sz="8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11"/>
              </a:rPr>
              <a:t> </a:t>
            </a:r>
            <a:r>
              <a:rPr sz="8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11"/>
              </a:rPr>
              <a:t>σtην </a:t>
            </a:r>
            <a:r>
              <a:rPr sz="85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11"/>
              </a:rPr>
              <a:t>ΤΝ)</a:t>
            </a:r>
            <a:r>
              <a:rPr sz="8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11"/>
              </a:rPr>
              <a:t> https://asecuritysite.com/symmetr</a:t>
            </a:r>
            <a:r>
              <a:rPr sz="8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ic/threedes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170602" y="6063297"/>
            <a:ext cx="1428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1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2554" y="6248082"/>
            <a:ext cx="44088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CSP001_C_E</a:t>
            </a:r>
            <a:r>
              <a:rPr sz="1100" spc="3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6: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Davide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Ferraris,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Πανεπιστήμιο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ΜάλαγαΙσπανία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841182" y="4789170"/>
            <a:ext cx="3781425" cy="360045"/>
          </a:xfrm>
          <a:custGeom>
            <a:avLst/>
            <a:gdLst/>
            <a:ahLst/>
            <a:cxnLst/>
            <a:rect l="l" t="t" r="r" b="b"/>
            <a:pathLst>
              <a:path w="3781425" h="360045">
                <a:moveTo>
                  <a:pt x="3589972" y="0"/>
                </a:moveTo>
                <a:lnTo>
                  <a:pt x="192405" y="0"/>
                </a:lnTo>
                <a:lnTo>
                  <a:pt x="154622" y="3492"/>
                </a:lnTo>
                <a:lnTo>
                  <a:pt x="85725" y="30797"/>
                </a:lnTo>
                <a:lnTo>
                  <a:pt x="33019" y="81279"/>
                </a:lnTo>
                <a:lnTo>
                  <a:pt x="3810" y="145097"/>
                </a:lnTo>
                <a:lnTo>
                  <a:pt x="0" y="180022"/>
                </a:lnTo>
                <a:lnTo>
                  <a:pt x="635" y="191769"/>
                </a:lnTo>
                <a:lnTo>
                  <a:pt x="26352" y="271144"/>
                </a:lnTo>
                <a:lnTo>
                  <a:pt x="56832" y="307974"/>
                </a:lnTo>
                <a:lnTo>
                  <a:pt x="95567" y="336232"/>
                </a:lnTo>
                <a:lnTo>
                  <a:pt x="141605" y="354329"/>
                </a:lnTo>
                <a:lnTo>
                  <a:pt x="192405" y="360044"/>
                </a:lnTo>
                <a:lnTo>
                  <a:pt x="3589972" y="360044"/>
                </a:lnTo>
                <a:lnTo>
                  <a:pt x="3627754" y="356552"/>
                </a:lnTo>
                <a:lnTo>
                  <a:pt x="3663632" y="346392"/>
                </a:lnTo>
                <a:lnTo>
                  <a:pt x="3683952" y="335914"/>
                </a:lnTo>
                <a:lnTo>
                  <a:pt x="192405" y="335914"/>
                </a:lnTo>
                <a:lnTo>
                  <a:pt x="148590" y="330834"/>
                </a:lnTo>
                <a:lnTo>
                  <a:pt x="109219" y="315277"/>
                </a:lnTo>
                <a:lnTo>
                  <a:pt x="75882" y="291147"/>
                </a:lnTo>
                <a:lnTo>
                  <a:pt x="49847" y="259397"/>
                </a:lnTo>
                <a:lnTo>
                  <a:pt x="33019" y="221932"/>
                </a:lnTo>
                <a:lnTo>
                  <a:pt x="26987" y="180022"/>
                </a:lnTo>
                <a:lnTo>
                  <a:pt x="29844" y="149224"/>
                </a:lnTo>
                <a:lnTo>
                  <a:pt x="54292" y="93344"/>
                </a:lnTo>
                <a:lnTo>
                  <a:pt x="99694" y="50799"/>
                </a:lnTo>
                <a:lnTo>
                  <a:pt x="159067" y="27304"/>
                </a:lnTo>
                <a:lnTo>
                  <a:pt x="192405" y="24129"/>
                </a:lnTo>
                <a:lnTo>
                  <a:pt x="3687445" y="24129"/>
                </a:lnTo>
                <a:lnTo>
                  <a:pt x="3686809" y="23812"/>
                </a:lnTo>
                <a:lnTo>
                  <a:pt x="3640772" y="5714"/>
                </a:lnTo>
                <a:lnTo>
                  <a:pt x="3589972" y="0"/>
                </a:lnTo>
                <a:close/>
              </a:path>
              <a:path w="3781425" h="360045">
                <a:moveTo>
                  <a:pt x="3687445" y="24129"/>
                </a:moveTo>
                <a:lnTo>
                  <a:pt x="3589972" y="24129"/>
                </a:lnTo>
                <a:lnTo>
                  <a:pt x="3633787" y="29527"/>
                </a:lnTo>
                <a:lnTo>
                  <a:pt x="3673475" y="45084"/>
                </a:lnTo>
                <a:lnTo>
                  <a:pt x="3707129" y="69532"/>
                </a:lnTo>
                <a:lnTo>
                  <a:pt x="3733482" y="101282"/>
                </a:lnTo>
                <a:lnTo>
                  <a:pt x="3750627" y="138747"/>
                </a:lnTo>
                <a:lnTo>
                  <a:pt x="3756659" y="180022"/>
                </a:lnTo>
                <a:lnTo>
                  <a:pt x="3753484" y="210819"/>
                </a:lnTo>
                <a:lnTo>
                  <a:pt x="3728720" y="266382"/>
                </a:lnTo>
                <a:lnTo>
                  <a:pt x="3682682" y="309562"/>
                </a:lnTo>
                <a:lnTo>
                  <a:pt x="3623309" y="332739"/>
                </a:lnTo>
                <a:lnTo>
                  <a:pt x="3589972" y="335914"/>
                </a:lnTo>
                <a:lnTo>
                  <a:pt x="3683952" y="335914"/>
                </a:lnTo>
                <a:lnTo>
                  <a:pt x="3725545" y="306387"/>
                </a:lnTo>
                <a:lnTo>
                  <a:pt x="3766820" y="247332"/>
                </a:lnTo>
                <a:lnTo>
                  <a:pt x="3781107" y="178752"/>
                </a:lnTo>
                <a:lnTo>
                  <a:pt x="3781425" y="167004"/>
                </a:lnTo>
                <a:lnTo>
                  <a:pt x="3780472" y="155257"/>
                </a:lnTo>
                <a:lnTo>
                  <a:pt x="3778250" y="143827"/>
                </a:lnTo>
                <a:lnTo>
                  <a:pt x="3775709" y="132714"/>
                </a:lnTo>
                <a:lnTo>
                  <a:pt x="3756025" y="88899"/>
                </a:lnTo>
                <a:lnTo>
                  <a:pt x="3725545" y="52069"/>
                </a:lnTo>
                <a:lnTo>
                  <a:pt x="3687445" y="24129"/>
                </a:lnTo>
                <a:close/>
              </a:path>
            </a:pathLst>
          </a:custGeom>
          <a:solidFill>
            <a:srgbClr val="FFB8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306060" cy="6879590"/>
            <a:chOff x="6883400" y="0"/>
            <a:chExt cx="530606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387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893685" y="5207635"/>
              <a:ext cx="757555" cy="1644650"/>
            </a:xfrm>
            <a:custGeom>
              <a:avLst/>
              <a:gdLst/>
              <a:ahLst/>
              <a:cxnLst/>
              <a:rect l="l" t="t" r="r" b="b"/>
              <a:pathLst>
                <a:path w="757554" h="1644650">
                  <a:moveTo>
                    <a:pt x="579120" y="0"/>
                  </a:moveTo>
                  <a:lnTo>
                    <a:pt x="533082" y="6350"/>
                  </a:lnTo>
                  <a:lnTo>
                    <a:pt x="490537" y="24129"/>
                  </a:lnTo>
                  <a:lnTo>
                    <a:pt x="454025" y="52387"/>
                  </a:lnTo>
                  <a:lnTo>
                    <a:pt x="425767" y="89534"/>
                  </a:lnTo>
                  <a:lnTo>
                    <a:pt x="407035" y="134302"/>
                  </a:lnTo>
                  <a:lnTo>
                    <a:pt x="0" y="1644332"/>
                  </a:lnTo>
                  <a:lnTo>
                    <a:pt x="26352" y="1644332"/>
                  </a:lnTo>
                  <a:lnTo>
                    <a:pt x="430847" y="140969"/>
                  </a:lnTo>
                  <a:lnTo>
                    <a:pt x="450850" y="95249"/>
                  </a:lnTo>
                  <a:lnTo>
                    <a:pt x="482917" y="59372"/>
                  </a:lnTo>
                  <a:lnTo>
                    <a:pt x="523875" y="35559"/>
                  </a:lnTo>
                  <a:lnTo>
                    <a:pt x="570547" y="25399"/>
                  </a:lnTo>
                  <a:lnTo>
                    <a:pt x="663698" y="25399"/>
                  </a:lnTo>
                  <a:lnTo>
                    <a:pt x="625792" y="6350"/>
                  </a:lnTo>
                  <a:lnTo>
                    <a:pt x="579120" y="0"/>
                  </a:lnTo>
                  <a:close/>
                </a:path>
                <a:path w="757554" h="1644650">
                  <a:moveTo>
                    <a:pt x="663698" y="25399"/>
                  </a:moveTo>
                  <a:lnTo>
                    <a:pt x="570547" y="25399"/>
                  </a:lnTo>
                  <a:lnTo>
                    <a:pt x="619442" y="30797"/>
                  </a:lnTo>
                  <a:lnTo>
                    <a:pt x="673417" y="57467"/>
                  </a:lnTo>
                  <a:lnTo>
                    <a:pt x="712470" y="103822"/>
                  </a:lnTo>
                  <a:lnTo>
                    <a:pt x="731837" y="161289"/>
                  </a:lnTo>
                  <a:lnTo>
                    <a:pt x="732790" y="192087"/>
                  </a:lnTo>
                  <a:lnTo>
                    <a:pt x="727392" y="222884"/>
                  </a:lnTo>
                  <a:lnTo>
                    <a:pt x="344170" y="1644332"/>
                  </a:lnTo>
                  <a:lnTo>
                    <a:pt x="370522" y="1644332"/>
                  </a:lnTo>
                  <a:lnTo>
                    <a:pt x="751522" y="229234"/>
                  </a:lnTo>
                  <a:lnTo>
                    <a:pt x="757237" y="193674"/>
                  </a:lnTo>
                  <a:lnTo>
                    <a:pt x="756285" y="158114"/>
                  </a:lnTo>
                  <a:lnTo>
                    <a:pt x="733742" y="90804"/>
                  </a:lnTo>
                  <a:lnTo>
                    <a:pt x="687705" y="37464"/>
                  </a:lnTo>
                  <a:lnTo>
                    <a:pt x="663698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371080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8129" y="1517332"/>
                  </a:moveTo>
                  <a:lnTo>
                    <a:pt x="1500822" y="1524000"/>
                  </a:lnTo>
                  <a:lnTo>
                    <a:pt x="1457325" y="1542097"/>
                  </a:lnTo>
                  <a:lnTo>
                    <a:pt x="1419542" y="1570354"/>
                  </a:lnTo>
                  <a:lnTo>
                    <a:pt x="1390332" y="1608137"/>
                  </a:lnTo>
                  <a:lnTo>
                    <a:pt x="1371600" y="1653539"/>
                  </a:lnTo>
                  <a:lnTo>
                    <a:pt x="976947" y="3108642"/>
                  </a:lnTo>
                  <a:lnTo>
                    <a:pt x="4127" y="6844665"/>
                  </a:lnTo>
                  <a:lnTo>
                    <a:pt x="317" y="6857365"/>
                  </a:lnTo>
                  <a:lnTo>
                    <a:pt x="0" y="6858000"/>
                  </a:lnTo>
                  <a:lnTo>
                    <a:pt x="26670" y="6858000"/>
                  </a:lnTo>
                  <a:lnTo>
                    <a:pt x="1002347" y="3116262"/>
                  </a:lnTo>
                  <a:lnTo>
                    <a:pt x="1397000" y="1661160"/>
                  </a:lnTo>
                  <a:lnTo>
                    <a:pt x="1418272" y="1615122"/>
                  </a:lnTo>
                  <a:lnTo>
                    <a:pt x="1451610" y="1578927"/>
                  </a:lnTo>
                  <a:lnTo>
                    <a:pt x="1493837" y="1554797"/>
                  </a:lnTo>
                  <a:lnTo>
                    <a:pt x="1541779" y="1544002"/>
                  </a:lnTo>
                  <a:lnTo>
                    <a:pt x="1643697" y="1544002"/>
                  </a:lnTo>
                  <a:lnTo>
                    <a:pt x="1631632" y="1536700"/>
                  </a:lnTo>
                  <a:lnTo>
                    <a:pt x="1597025" y="1524000"/>
                  </a:lnTo>
                  <a:lnTo>
                    <a:pt x="1548129" y="1517332"/>
                  </a:lnTo>
                  <a:close/>
                </a:path>
                <a:path w="2556509" h="6858000">
                  <a:moveTo>
                    <a:pt x="1643697" y="1544002"/>
                  </a:moveTo>
                  <a:lnTo>
                    <a:pt x="1541779" y="1544002"/>
                  </a:lnTo>
                  <a:lnTo>
                    <a:pt x="1591945" y="1549400"/>
                  </a:lnTo>
                  <a:lnTo>
                    <a:pt x="1621154" y="1560512"/>
                  </a:lnTo>
                  <a:lnTo>
                    <a:pt x="1669732" y="1597660"/>
                  </a:lnTo>
                  <a:lnTo>
                    <a:pt x="1700529" y="1651635"/>
                  </a:lnTo>
                  <a:lnTo>
                    <a:pt x="1708150" y="1712595"/>
                  </a:lnTo>
                  <a:lnTo>
                    <a:pt x="1702752" y="1744027"/>
                  </a:lnTo>
                  <a:lnTo>
                    <a:pt x="1443037" y="2701607"/>
                  </a:lnTo>
                  <a:lnTo>
                    <a:pt x="1436687" y="2750502"/>
                  </a:lnTo>
                  <a:lnTo>
                    <a:pt x="1443037" y="2797810"/>
                  </a:lnTo>
                  <a:lnTo>
                    <a:pt x="1461135" y="2841307"/>
                  </a:lnTo>
                  <a:lnTo>
                    <a:pt x="1489710" y="2879090"/>
                  </a:lnTo>
                  <a:lnTo>
                    <a:pt x="1527492" y="2908300"/>
                  </a:lnTo>
                  <a:lnTo>
                    <a:pt x="1572895" y="2926715"/>
                  </a:lnTo>
                  <a:lnTo>
                    <a:pt x="1624965" y="2933065"/>
                  </a:lnTo>
                  <a:lnTo>
                    <a:pt x="1675129" y="2924810"/>
                  </a:lnTo>
                  <a:lnTo>
                    <a:pt x="1710372" y="2908300"/>
                  </a:lnTo>
                  <a:lnTo>
                    <a:pt x="1623695" y="2908300"/>
                  </a:lnTo>
                  <a:lnTo>
                    <a:pt x="1579245" y="2902585"/>
                  </a:lnTo>
                  <a:lnTo>
                    <a:pt x="1533207" y="2881629"/>
                  </a:lnTo>
                  <a:lnTo>
                    <a:pt x="1497012" y="2848292"/>
                  </a:lnTo>
                  <a:lnTo>
                    <a:pt x="1472565" y="2806065"/>
                  </a:lnTo>
                  <a:lnTo>
                    <a:pt x="1462087" y="2758440"/>
                  </a:lnTo>
                  <a:lnTo>
                    <a:pt x="1467167" y="2707957"/>
                  </a:lnTo>
                  <a:lnTo>
                    <a:pt x="1726882" y="1750377"/>
                  </a:lnTo>
                  <a:lnTo>
                    <a:pt x="1732915" y="1714500"/>
                  </a:lnTo>
                  <a:lnTo>
                    <a:pt x="1731962" y="1681479"/>
                  </a:lnTo>
                  <a:lnTo>
                    <a:pt x="1731962" y="1678939"/>
                  </a:lnTo>
                  <a:lnTo>
                    <a:pt x="1724025" y="1643697"/>
                  </a:lnTo>
                  <a:lnTo>
                    <a:pt x="1709102" y="1610360"/>
                  </a:lnTo>
                  <a:lnTo>
                    <a:pt x="1688147" y="1580514"/>
                  </a:lnTo>
                  <a:lnTo>
                    <a:pt x="1662112" y="1555750"/>
                  </a:lnTo>
                  <a:lnTo>
                    <a:pt x="1643697" y="1544002"/>
                  </a:lnTo>
                  <a:close/>
                </a:path>
                <a:path w="2556509" h="6858000">
                  <a:moveTo>
                    <a:pt x="2556510" y="0"/>
                  </a:moveTo>
                  <a:lnTo>
                    <a:pt x="2529204" y="0"/>
                  </a:lnTo>
                  <a:lnTo>
                    <a:pt x="2106209" y="1542097"/>
                  </a:lnTo>
                  <a:lnTo>
                    <a:pt x="1764029" y="2817495"/>
                  </a:lnTo>
                  <a:lnTo>
                    <a:pt x="1738947" y="2855277"/>
                  </a:lnTo>
                  <a:lnTo>
                    <a:pt x="1705927" y="2883535"/>
                  </a:lnTo>
                  <a:lnTo>
                    <a:pt x="1666557" y="2901632"/>
                  </a:lnTo>
                  <a:lnTo>
                    <a:pt x="1623695" y="2908300"/>
                  </a:lnTo>
                  <a:lnTo>
                    <a:pt x="1710372" y="2908300"/>
                  </a:lnTo>
                  <a:lnTo>
                    <a:pt x="1720850" y="2903537"/>
                  </a:lnTo>
                  <a:lnTo>
                    <a:pt x="1759267" y="2870200"/>
                  </a:lnTo>
                  <a:lnTo>
                    <a:pt x="1788160" y="2826385"/>
                  </a:lnTo>
                  <a:lnTo>
                    <a:pt x="1788160" y="2825115"/>
                  </a:lnTo>
                  <a:lnTo>
                    <a:pt x="2130742" y="1548129"/>
                  </a:lnTo>
                  <a:lnTo>
                    <a:pt x="255651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1210309"/>
            <a:ext cx="3435350" cy="459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50" b="0" spc="210" dirty="0">
                <a:solidFill>
                  <a:srgbClr val="FFB800"/>
                </a:solidFill>
                <a:latin typeface="Times New Roman"/>
                <a:cs typeface="Times New Roman"/>
              </a:rPr>
              <a:t>Αναφορές</a:t>
            </a:r>
            <a:r>
              <a:rPr sz="2850" b="0" spc="200" dirty="0">
                <a:solidFill>
                  <a:srgbClr val="FFB800"/>
                </a:solidFill>
                <a:latin typeface="Times New Roman"/>
                <a:cs typeface="Times New Roman"/>
              </a:rPr>
              <a:t> </a:t>
            </a:r>
            <a:r>
              <a:rPr sz="2850" b="0" spc="160" dirty="0">
                <a:solidFill>
                  <a:srgbClr val="FFB800"/>
                </a:solidFill>
                <a:latin typeface="Times New Roman"/>
                <a:cs typeface="Times New Roman"/>
              </a:rPr>
              <a:t>και </a:t>
            </a:r>
            <a:r>
              <a:rPr sz="2850" b="0" spc="180" dirty="0">
                <a:solidFill>
                  <a:srgbClr val="FFB800"/>
                </a:solidFill>
                <a:latin typeface="Times New Roman"/>
                <a:cs typeface="Times New Roman"/>
              </a:rPr>
              <a:t>πηγές</a:t>
            </a:r>
            <a:endParaRPr sz="28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5030" y="2140267"/>
            <a:ext cx="13144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B800"/>
                </a:solidFill>
                <a:latin typeface="Calibri"/>
                <a:cs typeface="Calibri"/>
              </a:rPr>
              <a:t>9.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5030" y="2172017"/>
            <a:ext cx="4660265" cy="59753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355600" marR="858519">
              <a:lnSpc>
                <a:spcPts val="819"/>
              </a:lnSpc>
              <a:spcBef>
                <a:spcPts val="290"/>
              </a:spcBef>
            </a:pPr>
            <a:r>
              <a:rPr sz="850" spc="55" dirty="0">
                <a:latin typeface="Calibri"/>
                <a:cs typeface="Calibri"/>
              </a:rPr>
              <a:t>Buchanan, </a:t>
            </a:r>
            <a:r>
              <a:rPr sz="850" spc="50" dirty="0">
                <a:latin typeface="Calibri"/>
                <a:cs typeface="Calibri"/>
              </a:rPr>
              <a:t>William </a:t>
            </a:r>
            <a:r>
              <a:rPr sz="850" spc="30" dirty="0">
                <a:latin typeface="Calibri"/>
                <a:cs typeface="Calibri"/>
              </a:rPr>
              <a:t>J., </a:t>
            </a:r>
            <a:r>
              <a:rPr sz="850" spc="50" dirty="0">
                <a:latin typeface="Calibri"/>
                <a:cs typeface="Calibri"/>
              </a:rPr>
              <a:t>Camellia </a:t>
            </a:r>
            <a:r>
              <a:rPr sz="850" spc="45" dirty="0">
                <a:latin typeface="Calibri"/>
                <a:cs typeface="Calibri"/>
              </a:rPr>
              <a:t>cipher. </a:t>
            </a:r>
            <a:r>
              <a:rPr sz="850" spc="50" dirty="0">
                <a:latin typeface="Calibri"/>
                <a:cs typeface="Calibri"/>
              </a:rPr>
              <a:t>Asecuritysite.com. </a:t>
            </a:r>
            <a:r>
              <a:rPr sz="850" spc="55" dirty="0">
                <a:latin typeface="Calibri"/>
                <a:cs typeface="Calibri"/>
              </a:rPr>
              <a:t>2024. URL: </a:t>
            </a:r>
            <a:r>
              <a:rPr sz="850" spc="-180" dirty="0">
                <a:latin typeface="Calibri"/>
                <a:cs typeface="Calibri"/>
              </a:rPr>
              <a:t> </a:t>
            </a:r>
            <a:r>
              <a:rPr sz="850" u="sng" spc="5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https://asecuritysite.com/symmetric/c</a:t>
            </a:r>
            <a:r>
              <a:rPr sz="850" u="sng" spc="5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amellia</a:t>
            </a:r>
            <a:endParaRPr sz="850">
              <a:latin typeface="Calibri"/>
              <a:cs typeface="Calibri"/>
            </a:endParaRPr>
          </a:p>
          <a:p>
            <a:pPr marL="286385" marR="5080" indent="-274320">
              <a:lnSpc>
                <a:spcPct val="100000"/>
              </a:lnSpc>
              <a:spcBef>
                <a:spcPts val="330"/>
              </a:spcBef>
            </a:pPr>
            <a:r>
              <a:rPr sz="1100" spc="-5" dirty="0">
                <a:solidFill>
                  <a:srgbClr val="FFB800"/>
                </a:solidFill>
                <a:latin typeface="Calibri"/>
                <a:cs typeface="Calibri"/>
              </a:rPr>
              <a:t>10.</a:t>
            </a:r>
            <a:r>
              <a:rPr sz="110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Buchanan, </a:t>
            </a:r>
            <a:r>
              <a:rPr sz="850" spc="70" dirty="0">
                <a:latin typeface="Calibri"/>
                <a:cs typeface="Calibri"/>
              </a:rPr>
              <a:t>William </a:t>
            </a:r>
            <a:r>
              <a:rPr sz="850" spc="45" dirty="0">
                <a:latin typeface="Calibri"/>
                <a:cs typeface="Calibri"/>
              </a:rPr>
              <a:t>J., </a:t>
            </a:r>
            <a:r>
              <a:rPr sz="850" spc="70" dirty="0">
                <a:latin typeface="Calibri"/>
                <a:cs typeface="Calibri"/>
              </a:rPr>
              <a:t>Λειτουργίες </a:t>
            </a:r>
            <a:r>
              <a:rPr sz="850" spc="80" dirty="0">
                <a:latin typeface="Calibri"/>
                <a:cs typeface="Calibri"/>
              </a:rPr>
              <a:t>συμμετρικών </a:t>
            </a:r>
            <a:r>
              <a:rPr sz="850" spc="70" dirty="0">
                <a:latin typeface="Calibri"/>
                <a:cs typeface="Calibri"/>
              </a:rPr>
              <a:t>κλειδιών: </a:t>
            </a:r>
            <a:r>
              <a:rPr sz="850" spc="65" dirty="0">
                <a:latin typeface="Calibri"/>
                <a:cs typeface="Calibri"/>
              </a:rPr>
              <a:t>Asecuritysite.com, </a:t>
            </a:r>
            <a:r>
              <a:rPr sz="850" spc="75" dirty="0">
                <a:latin typeface="Calibri"/>
                <a:cs typeface="Calibri"/>
              </a:rPr>
              <a:t>2024. </a:t>
            </a:r>
            <a:r>
              <a:rPr sz="850" spc="-180" dirty="0">
                <a:solidFill>
                  <a:srgbClr val="85872B"/>
                </a:solidFill>
                <a:latin typeface="Calibri"/>
                <a:cs typeface="Calibri"/>
              </a:rPr>
              <a:t> </a:t>
            </a:r>
            <a:r>
              <a:rPr sz="8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URL:https://asecuritysite.com/symmetri</a:t>
            </a:r>
            <a:r>
              <a:rPr sz="8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c/sym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5030" y="2815590"/>
            <a:ext cx="6726555" cy="159893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86385" marR="3811270" indent="-274320">
              <a:lnSpc>
                <a:spcPct val="76400"/>
              </a:lnSpc>
              <a:spcBef>
                <a:spcPts val="160"/>
              </a:spcBef>
              <a:buClr>
                <a:srgbClr val="FFB800"/>
              </a:buClr>
              <a:buSzPct val="129411"/>
              <a:buAutoNum type="arabicPeriod" startAt="11"/>
              <a:tabLst>
                <a:tab pos="287020" algn="l"/>
              </a:tabLst>
            </a:pPr>
            <a:r>
              <a:rPr sz="850" spc="50" dirty="0">
                <a:latin typeface="Calibri"/>
                <a:cs typeface="Calibri"/>
              </a:rPr>
              <a:t>CryptoTool.net,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Γεννήτρια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κλειδιών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RSA,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2024.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URL: </a:t>
            </a:r>
            <a:r>
              <a:rPr sz="850" spc="-175" dirty="0">
                <a:solidFill>
                  <a:srgbClr val="85872B"/>
                </a:solidFill>
                <a:latin typeface="Calibri"/>
                <a:cs typeface="Calibri"/>
              </a:rPr>
              <a:t> </a:t>
            </a:r>
            <a:r>
              <a:rPr sz="850" u="sng" spc="5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https://cryptotools.net/rs</a:t>
            </a:r>
            <a:r>
              <a:rPr sz="850" u="sng" spc="5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agen</a:t>
            </a:r>
            <a:endParaRPr sz="850">
              <a:latin typeface="Calibri"/>
              <a:cs typeface="Calibri"/>
            </a:endParaRPr>
          </a:p>
          <a:p>
            <a:pPr marL="285115" indent="-272415">
              <a:lnSpc>
                <a:spcPct val="100000"/>
              </a:lnSpc>
              <a:spcBef>
                <a:spcPts val="240"/>
              </a:spcBef>
              <a:buClr>
                <a:srgbClr val="FFB800"/>
              </a:buClr>
              <a:buSzPct val="129411"/>
              <a:buAutoNum type="arabicPeriod" startAt="11"/>
              <a:tabLst>
                <a:tab pos="285115" algn="l"/>
              </a:tabLst>
            </a:pPr>
            <a:r>
              <a:rPr sz="850" spc="55" dirty="0">
                <a:latin typeface="Calibri"/>
                <a:cs typeface="Calibri"/>
              </a:rPr>
              <a:t>Buchanan,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William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J,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Hashing,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.com,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2024.</a:t>
            </a:r>
            <a:endParaRPr sz="850">
              <a:latin typeface="Calibri"/>
              <a:cs typeface="Calibri"/>
            </a:endParaRPr>
          </a:p>
          <a:p>
            <a:pPr marL="384810">
              <a:lnSpc>
                <a:spcPct val="100000"/>
              </a:lnSpc>
              <a:spcBef>
                <a:spcPts val="130"/>
              </a:spcBef>
            </a:pPr>
            <a:r>
              <a:rPr sz="850" spc="35" dirty="0">
                <a:latin typeface="Calibri"/>
                <a:cs typeface="Calibri"/>
              </a:rPr>
              <a:t>URL: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u="sng" spc="4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7"/>
              </a:rPr>
              <a:t>XML</a:t>
            </a:r>
            <a:r>
              <a:rPr sz="850" u="sng" spc="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sz="8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7"/>
              </a:rPr>
              <a:t>(Extensible</a:t>
            </a:r>
            <a:r>
              <a:rPr sz="850" u="sng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sz="85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7"/>
              </a:rPr>
              <a:t>Markup</a:t>
            </a:r>
            <a:r>
              <a:rPr sz="850" u="sng" spc="1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sz="8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7"/>
              </a:rPr>
              <a:t>Language</a:t>
            </a:r>
            <a:r>
              <a:rPr sz="850" u="sng" spc="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sz="8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7"/>
              </a:rPr>
              <a:t>-</a:t>
            </a:r>
            <a:r>
              <a:rPr sz="850" u="sng" spc="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sz="85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7"/>
              </a:rPr>
              <a:t>δομημένη</a:t>
            </a:r>
            <a:r>
              <a:rPr sz="850" u="sng" spc="1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sz="850" u="sng" spc="3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7"/>
              </a:rPr>
              <a:t>μορφή</a:t>
            </a:r>
            <a:r>
              <a:rPr sz="850" u="sng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sz="8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7"/>
              </a:rPr>
              <a:t>ανταλλαγής</a:t>
            </a:r>
            <a:r>
              <a:rPr sz="850" u="sng" spc="1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sz="8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7"/>
              </a:rPr>
              <a:t>δεδομένωνn)</a:t>
            </a:r>
            <a:r>
              <a:rPr sz="850" u="sng" spc="1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sz="8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7"/>
              </a:rPr>
              <a:t>https://asecuritysite.com/κρυπτογρ</a:t>
            </a:r>
            <a:r>
              <a:rPr sz="8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άφηση/md5</a:t>
            </a:r>
            <a:endParaRPr sz="85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240"/>
              </a:spcBef>
              <a:buClr>
                <a:srgbClr val="FFB800"/>
              </a:buClr>
              <a:buSzPct val="129411"/>
              <a:buAutoNum type="arabicPeriod" startAt="13"/>
              <a:tabLst>
                <a:tab pos="286385" algn="l"/>
              </a:tabLst>
            </a:pPr>
            <a:r>
              <a:rPr sz="850" spc="55" dirty="0">
                <a:latin typeface="Calibri"/>
                <a:cs typeface="Calibri"/>
              </a:rPr>
              <a:t>Veracrypt,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2024</a:t>
            </a:r>
            <a:endParaRPr sz="850">
              <a:latin typeface="Calibri"/>
              <a:cs typeface="Calibri"/>
            </a:endParaRPr>
          </a:p>
          <a:p>
            <a:pPr marL="286385">
              <a:lnSpc>
                <a:spcPct val="100000"/>
              </a:lnSpc>
              <a:spcBef>
                <a:spcPts val="130"/>
              </a:spcBef>
            </a:pPr>
            <a:r>
              <a:rPr sz="850" spc="35" dirty="0">
                <a:latin typeface="Calibri"/>
                <a:cs typeface="Calibri"/>
              </a:rPr>
              <a:t>URL:</a:t>
            </a:r>
            <a:r>
              <a:rPr sz="850" spc="-5" dirty="0">
                <a:latin typeface="Calibri"/>
                <a:cs typeface="Calibri"/>
              </a:rPr>
              <a:t> </a:t>
            </a:r>
            <a:r>
              <a:rPr sz="8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8"/>
              </a:rPr>
              <a:t>https://www.veracrypt.fr/code/Vera</a:t>
            </a:r>
            <a:r>
              <a:rPr sz="8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Crypt/</a:t>
            </a:r>
            <a:endParaRPr sz="850">
              <a:latin typeface="Calibri"/>
              <a:cs typeface="Calibri"/>
            </a:endParaRPr>
          </a:p>
          <a:p>
            <a:pPr marL="286385" marR="4144645" indent="-274320">
              <a:lnSpc>
                <a:spcPct val="109800"/>
              </a:lnSpc>
              <a:spcBef>
                <a:spcPts val="114"/>
              </a:spcBef>
              <a:buClr>
                <a:srgbClr val="FFB800"/>
              </a:buClr>
              <a:buSzPct val="129411"/>
              <a:buAutoNum type="arabicPeriod" startAt="14"/>
              <a:tabLst>
                <a:tab pos="286385" algn="l"/>
              </a:tabLst>
            </a:pPr>
            <a:r>
              <a:rPr sz="850" spc="60" dirty="0">
                <a:latin typeface="Calibri"/>
                <a:cs typeface="Calibri"/>
              </a:rPr>
              <a:t>DeepL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(λογισμικό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μηχανικής</a:t>
            </a:r>
            <a:r>
              <a:rPr sz="850" spc="1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μετάφρασης</a:t>
            </a:r>
            <a:r>
              <a:rPr sz="850" spc="1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ΤΝ) </a:t>
            </a:r>
            <a:r>
              <a:rPr sz="850" spc="-180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URL:</a:t>
            </a:r>
            <a:r>
              <a:rPr sz="850" spc="15" dirty="0">
                <a:solidFill>
                  <a:srgbClr val="85872B"/>
                </a:solidFill>
                <a:latin typeface="Calibri"/>
                <a:cs typeface="Calibri"/>
              </a:rPr>
              <a:t> </a:t>
            </a:r>
            <a:r>
              <a:rPr sz="8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9"/>
              </a:rPr>
              <a:t>https://www.deepl.com/transla</a:t>
            </a:r>
            <a:r>
              <a:rPr sz="8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tor</a:t>
            </a:r>
            <a:endParaRPr sz="850">
              <a:latin typeface="Calibri"/>
              <a:cs typeface="Calibri"/>
            </a:endParaRPr>
          </a:p>
          <a:p>
            <a:pPr marL="286385" marR="3659504" indent="-274320">
              <a:lnSpc>
                <a:spcPct val="76400"/>
              </a:lnSpc>
              <a:spcBef>
                <a:spcPts val="640"/>
              </a:spcBef>
              <a:buClr>
                <a:srgbClr val="FFB800"/>
              </a:buClr>
              <a:buSzPct val="129411"/>
              <a:buAutoNum type="arabicPeriod" startAt="14"/>
              <a:tabLst>
                <a:tab pos="287020" algn="l"/>
              </a:tabLst>
            </a:pPr>
            <a:r>
              <a:rPr sz="850" spc="60" dirty="0">
                <a:latin typeface="Calibri"/>
                <a:cs typeface="Calibri"/>
              </a:rPr>
              <a:t>Ορισμένα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στοιχεία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αποδίδονται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από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το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Vecteezy,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URL: </a:t>
            </a:r>
            <a:r>
              <a:rPr sz="850" spc="-180" dirty="0">
                <a:solidFill>
                  <a:srgbClr val="85872B"/>
                </a:solidFill>
                <a:latin typeface="Calibri"/>
                <a:cs typeface="Calibri"/>
              </a:rPr>
              <a:t> </a:t>
            </a:r>
            <a:r>
              <a:rPr sz="850" u="sng" spc="5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10"/>
              </a:rPr>
              <a:t>https://ww</a:t>
            </a:r>
            <a:r>
              <a:rPr sz="850" u="sng" spc="5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w.</a:t>
            </a:r>
            <a:r>
              <a:rPr sz="850" spc="55" dirty="0">
                <a:latin typeface="Calibri"/>
                <a:cs typeface="Calibri"/>
              </a:rPr>
              <a:t>vecteezy.com/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-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ευχαριστώ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!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170602" y="5959475"/>
            <a:ext cx="1428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1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2554" y="6144259"/>
            <a:ext cx="44088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CSP001_C_E</a:t>
            </a:r>
            <a:r>
              <a:rPr sz="1100" spc="3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6: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Davide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Ferraris,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Πανεπιστήμιο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ΜάλαγαΙσπανία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841182" y="4685347"/>
            <a:ext cx="3781425" cy="360045"/>
          </a:xfrm>
          <a:custGeom>
            <a:avLst/>
            <a:gdLst/>
            <a:ahLst/>
            <a:cxnLst/>
            <a:rect l="l" t="t" r="r" b="b"/>
            <a:pathLst>
              <a:path w="3781425" h="360045">
                <a:moveTo>
                  <a:pt x="3589972" y="0"/>
                </a:moveTo>
                <a:lnTo>
                  <a:pt x="192405" y="0"/>
                </a:lnTo>
                <a:lnTo>
                  <a:pt x="154622" y="3492"/>
                </a:lnTo>
                <a:lnTo>
                  <a:pt x="85725" y="30797"/>
                </a:lnTo>
                <a:lnTo>
                  <a:pt x="33019" y="81279"/>
                </a:lnTo>
                <a:lnTo>
                  <a:pt x="3810" y="145097"/>
                </a:lnTo>
                <a:lnTo>
                  <a:pt x="0" y="180022"/>
                </a:lnTo>
                <a:lnTo>
                  <a:pt x="635" y="191769"/>
                </a:lnTo>
                <a:lnTo>
                  <a:pt x="26352" y="271144"/>
                </a:lnTo>
                <a:lnTo>
                  <a:pt x="56832" y="307975"/>
                </a:lnTo>
                <a:lnTo>
                  <a:pt x="95567" y="336232"/>
                </a:lnTo>
                <a:lnTo>
                  <a:pt x="141605" y="354329"/>
                </a:lnTo>
                <a:lnTo>
                  <a:pt x="192405" y="360044"/>
                </a:lnTo>
                <a:lnTo>
                  <a:pt x="3589972" y="360044"/>
                </a:lnTo>
                <a:lnTo>
                  <a:pt x="3627754" y="356552"/>
                </a:lnTo>
                <a:lnTo>
                  <a:pt x="3663632" y="346392"/>
                </a:lnTo>
                <a:lnTo>
                  <a:pt x="3683952" y="335914"/>
                </a:lnTo>
                <a:lnTo>
                  <a:pt x="192405" y="335914"/>
                </a:lnTo>
                <a:lnTo>
                  <a:pt x="148590" y="330834"/>
                </a:lnTo>
                <a:lnTo>
                  <a:pt x="109219" y="315277"/>
                </a:lnTo>
                <a:lnTo>
                  <a:pt x="75882" y="291147"/>
                </a:lnTo>
                <a:lnTo>
                  <a:pt x="49847" y="259397"/>
                </a:lnTo>
                <a:lnTo>
                  <a:pt x="33019" y="221932"/>
                </a:lnTo>
                <a:lnTo>
                  <a:pt x="26987" y="180022"/>
                </a:lnTo>
                <a:lnTo>
                  <a:pt x="29844" y="149225"/>
                </a:lnTo>
                <a:lnTo>
                  <a:pt x="54292" y="93344"/>
                </a:lnTo>
                <a:lnTo>
                  <a:pt x="99694" y="50800"/>
                </a:lnTo>
                <a:lnTo>
                  <a:pt x="159067" y="27304"/>
                </a:lnTo>
                <a:lnTo>
                  <a:pt x="192405" y="24129"/>
                </a:lnTo>
                <a:lnTo>
                  <a:pt x="3687445" y="24129"/>
                </a:lnTo>
                <a:lnTo>
                  <a:pt x="3686809" y="23812"/>
                </a:lnTo>
                <a:lnTo>
                  <a:pt x="3640772" y="5714"/>
                </a:lnTo>
                <a:lnTo>
                  <a:pt x="3589972" y="0"/>
                </a:lnTo>
                <a:close/>
              </a:path>
              <a:path w="3781425" h="360045">
                <a:moveTo>
                  <a:pt x="3687445" y="24129"/>
                </a:moveTo>
                <a:lnTo>
                  <a:pt x="3589972" y="24129"/>
                </a:lnTo>
                <a:lnTo>
                  <a:pt x="3633787" y="29527"/>
                </a:lnTo>
                <a:lnTo>
                  <a:pt x="3673475" y="45084"/>
                </a:lnTo>
                <a:lnTo>
                  <a:pt x="3707129" y="69532"/>
                </a:lnTo>
                <a:lnTo>
                  <a:pt x="3733482" y="101282"/>
                </a:lnTo>
                <a:lnTo>
                  <a:pt x="3750627" y="138747"/>
                </a:lnTo>
                <a:lnTo>
                  <a:pt x="3756659" y="180022"/>
                </a:lnTo>
                <a:lnTo>
                  <a:pt x="3753484" y="210819"/>
                </a:lnTo>
                <a:lnTo>
                  <a:pt x="3728720" y="266382"/>
                </a:lnTo>
                <a:lnTo>
                  <a:pt x="3682682" y="309562"/>
                </a:lnTo>
                <a:lnTo>
                  <a:pt x="3623309" y="332739"/>
                </a:lnTo>
                <a:lnTo>
                  <a:pt x="3589972" y="335914"/>
                </a:lnTo>
                <a:lnTo>
                  <a:pt x="3683952" y="335914"/>
                </a:lnTo>
                <a:lnTo>
                  <a:pt x="3725545" y="306387"/>
                </a:lnTo>
                <a:lnTo>
                  <a:pt x="3766820" y="247332"/>
                </a:lnTo>
                <a:lnTo>
                  <a:pt x="3781107" y="178752"/>
                </a:lnTo>
                <a:lnTo>
                  <a:pt x="3781425" y="167004"/>
                </a:lnTo>
                <a:lnTo>
                  <a:pt x="3780472" y="155257"/>
                </a:lnTo>
                <a:lnTo>
                  <a:pt x="3778250" y="143827"/>
                </a:lnTo>
                <a:lnTo>
                  <a:pt x="3775709" y="132714"/>
                </a:lnTo>
                <a:lnTo>
                  <a:pt x="3756025" y="88900"/>
                </a:lnTo>
                <a:lnTo>
                  <a:pt x="3725545" y="52069"/>
                </a:lnTo>
                <a:lnTo>
                  <a:pt x="3687445" y="24129"/>
                </a:lnTo>
                <a:close/>
              </a:path>
            </a:pathLst>
          </a:custGeom>
          <a:solidFill>
            <a:srgbClr val="FFB8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96925" y="0"/>
            <a:ext cx="11395075" cy="6883400"/>
            <a:chOff x="796925" y="0"/>
            <a:chExt cx="11395075" cy="6883400"/>
          </a:xfrm>
        </p:grpSpPr>
        <p:sp>
          <p:nvSpPr>
            <p:cNvPr id="3" name="object 3"/>
            <p:cNvSpPr/>
            <p:nvPr/>
          </p:nvSpPr>
          <p:spPr>
            <a:xfrm>
              <a:off x="5386387" y="1270"/>
              <a:ext cx="5360670" cy="6837680"/>
            </a:xfrm>
            <a:custGeom>
              <a:avLst/>
              <a:gdLst/>
              <a:ahLst/>
              <a:cxnLst/>
              <a:rect l="l" t="t" r="r" b="b"/>
              <a:pathLst>
                <a:path w="5360670" h="6837680">
                  <a:moveTo>
                    <a:pt x="5360670" y="0"/>
                  </a:moveTo>
                  <a:lnTo>
                    <a:pt x="1922145" y="0"/>
                  </a:lnTo>
                  <a:lnTo>
                    <a:pt x="0" y="6837680"/>
                  </a:lnTo>
                  <a:lnTo>
                    <a:pt x="3438525" y="6837680"/>
                  </a:lnTo>
                  <a:lnTo>
                    <a:pt x="5360670" y="0"/>
                  </a:lnTo>
                  <a:close/>
                </a:path>
              </a:pathLst>
            </a:custGeom>
            <a:solidFill>
              <a:srgbClr val="FFB800">
                <a:alpha val="2235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63109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52390" y="60960"/>
              <a:ext cx="7039292" cy="67970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47652" y="255904"/>
              <a:ext cx="6557644" cy="63458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6925" y="4459287"/>
              <a:ext cx="4200207" cy="2142807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312102"/>
            <a:ext cx="4475480" cy="963294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marR="5080">
              <a:lnSpc>
                <a:spcPts val="2370"/>
              </a:lnSpc>
              <a:spcBef>
                <a:spcPts val="405"/>
              </a:spcBef>
            </a:pPr>
            <a:r>
              <a:rPr sz="2200" b="0" spc="-5" dirty="0">
                <a:solidFill>
                  <a:srgbClr val="FFB800"/>
                </a:solidFill>
                <a:latin typeface="Times New Roman"/>
                <a:cs typeface="Times New Roman"/>
              </a:rPr>
              <a:t>Συνδεθείτε με </a:t>
            </a:r>
            <a:r>
              <a:rPr sz="2200" b="0" dirty="0">
                <a:solidFill>
                  <a:srgbClr val="FFB800"/>
                </a:solidFill>
                <a:latin typeface="Times New Roman"/>
                <a:cs typeface="Times New Roman"/>
              </a:rPr>
              <a:t>το </a:t>
            </a:r>
            <a:r>
              <a:rPr sz="2200" b="0" spc="-5" dirty="0">
                <a:solidFill>
                  <a:srgbClr val="FFB800"/>
                </a:solidFill>
                <a:latin typeface="Times New Roman"/>
                <a:cs typeface="Times New Roman"/>
              </a:rPr>
              <a:t>CyberSecPro: </a:t>
            </a:r>
            <a:r>
              <a:rPr sz="2200" b="0" dirty="0">
                <a:solidFill>
                  <a:srgbClr val="FFB800"/>
                </a:solidFill>
                <a:latin typeface="Times New Roman"/>
                <a:cs typeface="Times New Roman"/>
              </a:rPr>
              <a:t>Πώς </a:t>
            </a:r>
            <a:r>
              <a:rPr sz="2200" b="0" spc="100" dirty="0">
                <a:solidFill>
                  <a:srgbClr val="000000"/>
                </a:solidFill>
                <a:latin typeface="Times New Roman"/>
                <a:cs typeface="Times New Roman"/>
              </a:rPr>
              <a:t>να </a:t>
            </a:r>
            <a:r>
              <a:rPr sz="2200" b="0" spc="-5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95" dirty="0">
                <a:solidFill>
                  <a:srgbClr val="000000"/>
                </a:solidFill>
                <a:latin typeface="Times New Roman"/>
                <a:cs typeface="Times New Roman"/>
              </a:rPr>
              <a:t>εγγραφείτε </a:t>
            </a:r>
            <a:r>
              <a:rPr sz="2200" b="0" spc="90" dirty="0">
                <a:solidFill>
                  <a:srgbClr val="000000"/>
                </a:solidFill>
                <a:latin typeface="Times New Roman"/>
                <a:cs typeface="Times New Roman"/>
              </a:rPr>
              <a:t>και </a:t>
            </a:r>
            <a:r>
              <a:rPr sz="2200" b="0" spc="100" dirty="0">
                <a:solidFill>
                  <a:srgbClr val="000000"/>
                </a:solidFill>
                <a:latin typeface="Times New Roman"/>
                <a:cs typeface="Times New Roman"/>
              </a:rPr>
              <a:t>άλλες </a:t>
            </a:r>
            <a:r>
              <a:rPr sz="2200" b="0" spc="95" dirty="0">
                <a:solidFill>
                  <a:srgbClr val="000000"/>
                </a:solidFill>
                <a:latin typeface="Times New Roman"/>
                <a:cs typeface="Times New Roman"/>
              </a:rPr>
              <a:t>πρακτικές </a:t>
            </a:r>
            <a:r>
              <a:rPr sz="2200" b="0" spc="100" dirty="0">
                <a:solidFill>
                  <a:srgbClr val="000000"/>
                </a:solidFill>
                <a:latin typeface="Times New Roman"/>
                <a:cs typeface="Times New Roman"/>
              </a:rPr>
              <a:t> πληροφορίες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5030" y="1983841"/>
            <a:ext cx="4109085" cy="1809114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280"/>
              </a:spcBef>
              <a:buClr>
                <a:srgbClr val="FFB800"/>
              </a:buClr>
              <a:buSzPct val="128000"/>
              <a:buAutoNum type="arabicPeriod"/>
              <a:tabLst>
                <a:tab pos="354965" algn="l"/>
                <a:tab pos="355600" algn="l"/>
              </a:tabLst>
            </a:pPr>
            <a:r>
              <a:rPr sz="1250" spc="40" dirty="0">
                <a:latin typeface="Calibri"/>
                <a:cs typeface="Calibri"/>
              </a:rPr>
              <a:t>Ιστοσελίδα:</a:t>
            </a:r>
            <a:endParaRPr sz="1250">
              <a:latin typeface="Calibri"/>
              <a:cs typeface="Calibri"/>
            </a:endParaRPr>
          </a:p>
          <a:p>
            <a:pPr marL="304800">
              <a:lnSpc>
                <a:spcPct val="100000"/>
              </a:lnSpc>
              <a:spcBef>
                <a:spcPts val="140"/>
              </a:spcBef>
            </a:pPr>
            <a:r>
              <a:rPr sz="1250" u="sng" spc="484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1250" u="sng" spc="9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www</a:t>
            </a:r>
            <a:r>
              <a:rPr sz="1250" u="sng" spc="9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.</a:t>
            </a:r>
            <a:r>
              <a:rPr sz="1250" u="sng" spc="9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cybersecpro-projec</a:t>
            </a:r>
            <a:r>
              <a:rPr sz="1250" u="sng" spc="9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t.eu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350">
              <a:latin typeface="Calibri"/>
              <a:cs typeface="Calibri"/>
            </a:endParaRPr>
          </a:p>
          <a:p>
            <a:pPr marL="355600" marR="1035685" indent="-342900">
              <a:lnSpc>
                <a:spcPct val="85400"/>
              </a:lnSpc>
              <a:spcBef>
                <a:spcPts val="5"/>
              </a:spcBef>
              <a:buClr>
                <a:srgbClr val="FFB800"/>
              </a:buClr>
              <a:buSzPct val="128000"/>
              <a:buAutoNum type="arabicPeriod" startAt="2"/>
              <a:tabLst>
                <a:tab pos="354965" algn="l"/>
                <a:tab pos="355600" algn="l"/>
              </a:tabLst>
            </a:pPr>
            <a:r>
              <a:rPr sz="1250" spc="95" dirty="0">
                <a:latin typeface="Calibri"/>
                <a:cs typeface="Calibri"/>
              </a:rPr>
              <a:t>X </a:t>
            </a:r>
            <a:r>
              <a:rPr sz="1250" spc="70" dirty="0">
                <a:latin typeface="Calibri"/>
                <a:cs typeface="Calibri"/>
              </a:rPr>
              <a:t>(Twitter): </a:t>
            </a:r>
            <a:r>
              <a:rPr sz="1250" spc="75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https://</a:t>
            </a:r>
            <a:r>
              <a:rPr sz="1250" u="sng" spc="7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twitter.com/CyberSecPro</a:t>
            </a:r>
            <a:r>
              <a:rPr sz="1250" u="sng" spc="7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_eu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FFB800"/>
              </a:buClr>
              <a:buFont typeface="Calibri"/>
              <a:buAutoNum type="arabicPeriod" startAt="2"/>
            </a:pPr>
            <a:endParaRPr sz="1150">
              <a:latin typeface="Calibri"/>
              <a:cs typeface="Calibri"/>
            </a:endParaRPr>
          </a:p>
          <a:p>
            <a:pPr marL="355600" marR="5080" indent="-342900">
              <a:lnSpc>
                <a:spcPct val="87300"/>
              </a:lnSpc>
              <a:buClr>
                <a:srgbClr val="FFB800"/>
              </a:buClr>
              <a:buSzPct val="128000"/>
              <a:buAutoNum type="arabicPeriod" startAt="2"/>
              <a:tabLst>
                <a:tab pos="354965" algn="l"/>
                <a:tab pos="355600" algn="l"/>
              </a:tabLst>
            </a:pPr>
            <a:r>
              <a:rPr sz="1250" spc="65" dirty="0">
                <a:latin typeface="Calibri"/>
                <a:cs typeface="Calibri"/>
              </a:rPr>
              <a:t>LinkedIn </a:t>
            </a:r>
            <a:r>
              <a:rPr sz="1250" spc="75" dirty="0">
                <a:latin typeface="Calibri"/>
                <a:cs typeface="Calibri"/>
              </a:rPr>
              <a:t>(επαγγελματικό κοινωνικό </a:t>
            </a:r>
            <a:r>
              <a:rPr sz="1250" spc="65" dirty="0">
                <a:latin typeface="Calibri"/>
                <a:cs typeface="Calibri"/>
              </a:rPr>
              <a:t>δίκτυο): </a:t>
            </a:r>
            <a:r>
              <a:rPr sz="1250" spc="70" dirty="0">
                <a:solidFill>
                  <a:srgbClr val="85872B"/>
                </a:solidFill>
                <a:latin typeface="Calibri"/>
                <a:cs typeface="Calibri"/>
              </a:rPr>
              <a:t> </a:t>
            </a:r>
            <a:r>
              <a:rPr sz="1250" u="sng" spc="7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7"/>
              </a:rPr>
              <a:t>https://www.linkedin.com/company/cy </a:t>
            </a:r>
            <a:r>
              <a:rPr sz="1250" u="sng" spc="7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7"/>
              </a:rPr>
              <a:t>bers</a:t>
            </a:r>
            <a:r>
              <a:rPr sz="1250" u="sng" spc="7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ecpro- </a:t>
            </a:r>
            <a:r>
              <a:rPr sz="1250" spc="-275" dirty="0">
                <a:solidFill>
                  <a:srgbClr val="85872B"/>
                </a:solidFill>
                <a:latin typeface="Calibri"/>
                <a:cs typeface="Calibri"/>
              </a:rPr>
              <a:t> </a:t>
            </a:r>
            <a:r>
              <a:rPr sz="1250" u="sng" spc="7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7"/>
              </a:rPr>
              <a:t>euprojec</a:t>
            </a:r>
            <a:r>
              <a:rPr sz="1250" u="sng" spc="7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t/</a:t>
            </a:r>
            <a:endParaRPr sz="12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493509" y="33019"/>
            <a:ext cx="5347335" cy="6819900"/>
          </a:xfrm>
          <a:custGeom>
            <a:avLst/>
            <a:gdLst/>
            <a:ahLst/>
            <a:cxnLst/>
            <a:rect l="l" t="t" r="r" b="b"/>
            <a:pathLst>
              <a:path w="5347334" h="6819900">
                <a:moveTo>
                  <a:pt x="5347335" y="0"/>
                </a:moveTo>
                <a:lnTo>
                  <a:pt x="1917382" y="0"/>
                </a:lnTo>
                <a:lnTo>
                  <a:pt x="0" y="6819582"/>
                </a:lnTo>
                <a:lnTo>
                  <a:pt x="3429952" y="6819582"/>
                </a:lnTo>
                <a:lnTo>
                  <a:pt x="5347335" y="0"/>
                </a:lnTo>
                <a:close/>
              </a:path>
            </a:pathLst>
          </a:custGeom>
          <a:solidFill>
            <a:srgbClr val="FFB800">
              <a:alpha val="1254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6989445" cy="6879590"/>
            <a:chOff x="0" y="0"/>
            <a:chExt cx="6989445" cy="6879590"/>
          </a:xfrm>
        </p:grpSpPr>
        <p:sp>
          <p:nvSpPr>
            <p:cNvPr id="5" name="object 5"/>
            <p:cNvSpPr/>
            <p:nvPr/>
          </p:nvSpPr>
          <p:spPr>
            <a:xfrm>
              <a:off x="5451475" y="5113019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784340" cy="68580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444047" y="4444"/>
              <a:ext cx="2545080" cy="6838315"/>
            </a:xfrm>
            <a:custGeom>
              <a:avLst/>
              <a:gdLst/>
              <a:ahLst/>
              <a:cxnLst/>
              <a:rect l="l" t="t" r="r" b="b"/>
              <a:pathLst>
                <a:path w="2545079" h="6838315">
                  <a:moveTo>
                    <a:pt x="1321435" y="2283459"/>
                  </a:moveTo>
                  <a:lnTo>
                    <a:pt x="1271587" y="2291715"/>
                  </a:lnTo>
                  <a:lnTo>
                    <a:pt x="1226185" y="2312669"/>
                  </a:lnTo>
                  <a:lnTo>
                    <a:pt x="1187767" y="2345690"/>
                  </a:lnTo>
                  <a:lnTo>
                    <a:pt x="1159510" y="2389504"/>
                  </a:lnTo>
                  <a:lnTo>
                    <a:pt x="1159510" y="2390775"/>
                  </a:lnTo>
                  <a:lnTo>
                    <a:pt x="819150" y="3659187"/>
                  </a:lnTo>
                  <a:lnTo>
                    <a:pt x="0" y="6837045"/>
                  </a:lnTo>
                  <a:lnTo>
                    <a:pt x="6667" y="6837680"/>
                  </a:lnTo>
                  <a:lnTo>
                    <a:pt x="20954" y="6838314"/>
                  </a:lnTo>
                  <a:lnTo>
                    <a:pt x="26669" y="6838314"/>
                  </a:lnTo>
                  <a:lnTo>
                    <a:pt x="843365" y="3665219"/>
                  </a:lnTo>
                  <a:lnTo>
                    <a:pt x="1183322" y="2398077"/>
                  </a:lnTo>
                  <a:lnTo>
                    <a:pt x="1208087" y="2360612"/>
                  </a:lnTo>
                  <a:lnTo>
                    <a:pt x="1241107" y="2332354"/>
                  </a:lnTo>
                  <a:lnTo>
                    <a:pt x="1279842" y="2314575"/>
                  </a:lnTo>
                  <a:lnTo>
                    <a:pt x="1322704" y="2307907"/>
                  </a:lnTo>
                  <a:lnTo>
                    <a:pt x="1417637" y="2307907"/>
                  </a:lnTo>
                  <a:lnTo>
                    <a:pt x="1372869" y="2289492"/>
                  </a:lnTo>
                  <a:lnTo>
                    <a:pt x="1321435" y="2283459"/>
                  </a:lnTo>
                  <a:close/>
                </a:path>
                <a:path w="2545079" h="6838315">
                  <a:moveTo>
                    <a:pt x="1417637" y="2307907"/>
                  </a:moveTo>
                  <a:lnTo>
                    <a:pt x="1322704" y="2307907"/>
                  </a:lnTo>
                  <a:lnTo>
                    <a:pt x="1366837" y="2313622"/>
                  </a:lnTo>
                  <a:lnTo>
                    <a:pt x="1412557" y="2334259"/>
                  </a:lnTo>
                  <a:lnTo>
                    <a:pt x="1448435" y="2367279"/>
                  </a:lnTo>
                  <a:lnTo>
                    <a:pt x="1472564" y="2409190"/>
                  </a:lnTo>
                  <a:lnTo>
                    <a:pt x="1483042" y="2456815"/>
                  </a:lnTo>
                  <a:lnTo>
                    <a:pt x="1477962" y="2506979"/>
                  </a:lnTo>
                  <a:lnTo>
                    <a:pt x="1220152" y="3458209"/>
                  </a:lnTo>
                  <a:lnTo>
                    <a:pt x="1214119" y="3493769"/>
                  </a:lnTo>
                  <a:lnTo>
                    <a:pt x="1223010" y="3563937"/>
                  </a:lnTo>
                  <a:lnTo>
                    <a:pt x="1258569" y="3627119"/>
                  </a:lnTo>
                  <a:lnTo>
                    <a:pt x="1314767" y="3670300"/>
                  </a:lnTo>
                  <a:lnTo>
                    <a:pt x="1397635" y="3689667"/>
                  </a:lnTo>
                  <a:lnTo>
                    <a:pt x="1444625" y="3683000"/>
                  </a:lnTo>
                  <a:lnTo>
                    <a:pt x="1487804" y="3665219"/>
                  </a:lnTo>
                  <a:lnTo>
                    <a:pt x="1490662" y="3662997"/>
                  </a:lnTo>
                  <a:lnTo>
                    <a:pt x="1403985" y="3662997"/>
                  </a:lnTo>
                  <a:lnTo>
                    <a:pt x="1354137" y="3657917"/>
                  </a:lnTo>
                  <a:lnTo>
                    <a:pt x="1299210" y="3630612"/>
                  </a:lnTo>
                  <a:lnTo>
                    <a:pt x="1259204" y="3584575"/>
                  </a:lnTo>
                  <a:lnTo>
                    <a:pt x="1239202" y="3526472"/>
                  </a:lnTo>
                  <a:lnTo>
                    <a:pt x="1238567" y="3495675"/>
                  </a:lnTo>
                  <a:lnTo>
                    <a:pt x="1243964" y="3464559"/>
                  </a:lnTo>
                  <a:lnTo>
                    <a:pt x="1502092" y="2513329"/>
                  </a:lnTo>
                  <a:lnTo>
                    <a:pt x="1508442" y="2464434"/>
                  </a:lnTo>
                  <a:lnTo>
                    <a:pt x="1502092" y="2417444"/>
                  </a:lnTo>
                  <a:lnTo>
                    <a:pt x="1483994" y="2374265"/>
                  </a:lnTo>
                  <a:lnTo>
                    <a:pt x="1455737" y="2337117"/>
                  </a:lnTo>
                  <a:lnTo>
                    <a:pt x="1418272" y="2308225"/>
                  </a:lnTo>
                  <a:lnTo>
                    <a:pt x="1417637" y="2307907"/>
                  </a:lnTo>
                  <a:close/>
                </a:path>
                <a:path w="2545079" h="6838315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1215"/>
                  </a:lnTo>
                  <a:lnTo>
                    <a:pt x="1547494" y="3546792"/>
                  </a:lnTo>
                  <a:lnTo>
                    <a:pt x="1526539" y="3592512"/>
                  </a:lnTo>
                  <a:lnTo>
                    <a:pt x="1493519" y="3628390"/>
                  </a:lnTo>
                  <a:lnTo>
                    <a:pt x="1451610" y="3652519"/>
                  </a:lnTo>
                  <a:lnTo>
                    <a:pt x="1403985" y="3662997"/>
                  </a:lnTo>
                  <a:lnTo>
                    <a:pt x="1490662" y="3662997"/>
                  </a:lnTo>
                  <a:lnTo>
                    <a:pt x="1525269" y="3636962"/>
                  </a:lnTo>
                  <a:lnTo>
                    <a:pt x="1554162" y="3599497"/>
                  </a:lnTo>
                  <a:lnTo>
                    <a:pt x="1572894" y="3554412"/>
                  </a:lnTo>
                  <a:lnTo>
                    <a:pt x="1964689" y="2108834"/>
                  </a:lnTo>
                  <a:lnTo>
                    <a:pt x="2539999" y="16509"/>
                  </a:lnTo>
                  <a:lnTo>
                    <a:pt x="2543810" y="3809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064317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39" h="6857365">
                  <a:moveTo>
                    <a:pt x="1818322" y="0"/>
                  </a:moveTo>
                  <a:lnTo>
                    <a:pt x="0" y="6857365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832" y="6167437"/>
            <a:ext cx="3293427" cy="611187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049769" y="2179954"/>
            <a:ext cx="41376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0" spc="260" dirty="0">
                <a:solidFill>
                  <a:srgbClr val="FFB800"/>
                </a:solidFill>
                <a:latin typeface="Times New Roman"/>
                <a:cs typeface="Times New Roman"/>
              </a:rPr>
              <a:t>Σας</a:t>
            </a:r>
            <a:r>
              <a:rPr sz="4800" b="0" spc="130" dirty="0">
                <a:solidFill>
                  <a:srgbClr val="FFB800"/>
                </a:solidFill>
                <a:latin typeface="Times New Roman"/>
                <a:cs typeface="Times New Roman"/>
              </a:rPr>
              <a:t> </a:t>
            </a:r>
            <a:r>
              <a:rPr sz="4800" b="0" spc="280" dirty="0">
                <a:solidFill>
                  <a:srgbClr val="FFB800"/>
                </a:solidFill>
                <a:latin typeface="Times New Roman"/>
                <a:cs typeface="Times New Roman"/>
              </a:rPr>
              <a:t>ευχαριστώ</a:t>
            </a:r>
            <a:endParaRPr sz="4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49134" y="3389947"/>
            <a:ext cx="3876675" cy="1565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 marR="5080">
              <a:lnSpc>
                <a:spcPct val="129000"/>
              </a:lnSpc>
              <a:spcBef>
                <a:spcPts val="100"/>
              </a:spcBef>
            </a:pP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Εάν</a:t>
            </a:r>
            <a:r>
              <a:rPr sz="12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FFFFFF"/>
                </a:solidFill>
                <a:latin typeface="Calibri"/>
                <a:cs typeface="Calibri"/>
              </a:rPr>
              <a:t>έχετε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οποιεσδήποτε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ερωτήσεις,</a:t>
            </a:r>
            <a:r>
              <a:rPr sz="12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00" dirty="0">
                <a:solidFill>
                  <a:srgbClr val="FFFFFF"/>
                </a:solidFill>
                <a:latin typeface="Calibri"/>
                <a:cs typeface="Calibri"/>
              </a:rPr>
              <a:t>παρακαλώ</a:t>
            </a:r>
            <a:r>
              <a:rPr sz="12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μην </a:t>
            </a:r>
            <a:r>
              <a:rPr sz="1250" spc="-2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διστάσετε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70" dirty="0">
                <a:solidFill>
                  <a:srgbClr val="FFFFFF"/>
                </a:solidFill>
                <a:latin typeface="Calibri"/>
                <a:cs typeface="Calibri"/>
              </a:rPr>
              <a:t>επικοινωνήσετε: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 marL="299720" marR="1670050" indent="-287020">
              <a:lnSpc>
                <a:spcPct val="100000"/>
              </a:lnSpc>
              <a:spcBef>
                <a:spcPts val="810"/>
              </a:spcBef>
              <a:buClr>
                <a:srgbClr val="FFB800"/>
              </a:buClr>
              <a:buSzPct val="1280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Davide </a:t>
            </a:r>
            <a:r>
              <a:rPr sz="1250" spc="70" dirty="0">
                <a:solidFill>
                  <a:srgbClr val="FFFFFF"/>
                </a:solidFill>
                <a:latin typeface="Calibri"/>
                <a:cs typeface="Calibri"/>
              </a:rPr>
              <a:t>Ferraris </a:t>
            </a:r>
            <a:r>
              <a:rPr sz="125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5" dirty="0">
                <a:solidFill>
                  <a:srgbClr val="FFFFFF"/>
                </a:solidFill>
                <a:latin typeface="Calibri"/>
                <a:cs typeface="Calibri"/>
              </a:rPr>
              <a:t>Αναπληρωτής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καθηγητής </a:t>
            </a:r>
            <a:r>
              <a:rPr sz="1250" spc="-2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Πανεπιστήμιο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05" dirty="0">
                <a:solidFill>
                  <a:srgbClr val="FFFFFF"/>
                </a:solidFill>
                <a:latin typeface="Calibri"/>
                <a:cs typeface="Calibri"/>
              </a:rPr>
              <a:t>Μάλαγα</a:t>
            </a:r>
            <a:r>
              <a:rPr sz="1250" spc="25" dirty="0">
                <a:solidFill>
                  <a:srgbClr val="85872B"/>
                </a:solidFill>
                <a:latin typeface="Calibri"/>
                <a:cs typeface="Calibri"/>
              </a:rPr>
              <a:t> </a:t>
            </a:r>
            <a:r>
              <a:rPr sz="1250" u="sng" spc="7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ferraris@uma.</a:t>
            </a:r>
            <a:r>
              <a:rPr sz="1250" u="sng" spc="7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es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455" y="5982970"/>
            <a:ext cx="3440429" cy="45593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1100" spc="80" dirty="0">
                <a:solidFill>
                  <a:srgbClr val="FFFFFF"/>
                </a:solidFill>
                <a:latin typeface="Calibri"/>
                <a:cs typeface="Calibri"/>
              </a:rPr>
              <a:t>CSP001_C_E</a:t>
            </a:r>
            <a:r>
              <a:rPr sz="1100" spc="2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6: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1100" spc="75" dirty="0">
                <a:solidFill>
                  <a:srgbClr val="FFFFFF"/>
                </a:solidFill>
                <a:latin typeface="Calibri"/>
                <a:cs typeface="Calibri"/>
              </a:rPr>
              <a:t>Davide</a:t>
            </a:r>
            <a:r>
              <a:rPr sz="11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55" dirty="0">
                <a:solidFill>
                  <a:srgbClr val="FFFFFF"/>
                </a:solidFill>
                <a:latin typeface="Calibri"/>
                <a:cs typeface="Calibri"/>
              </a:rPr>
              <a:t>Ferraris,</a:t>
            </a:r>
            <a:r>
              <a:rPr sz="11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11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1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FFFFFF"/>
                </a:solidFill>
                <a:latin typeface="Calibri"/>
                <a:cs typeface="Calibri"/>
              </a:rPr>
              <a:t>Μάλαγα,</a:t>
            </a:r>
            <a:r>
              <a:rPr sz="11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Ισπανία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2660" cy="6879590"/>
            <a:chOff x="0" y="0"/>
            <a:chExt cx="6042660" cy="6879590"/>
          </a:xfrm>
        </p:grpSpPr>
        <p:sp>
          <p:nvSpPr>
            <p:cNvPr id="4" name="object 4"/>
            <p:cNvSpPr/>
            <p:nvPr/>
          </p:nvSpPr>
          <p:spPr>
            <a:xfrm>
              <a:off x="4495800" y="5113019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611504" y="0"/>
                  </a:moveTo>
                  <a:lnTo>
                    <a:pt x="562610" y="6667"/>
                  </a:lnTo>
                  <a:lnTo>
                    <a:pt x="517842" y="25399"/>
                  </a:lnTo>
                  <a:lnTo>
                    <a:pt x="479425" y="55244"/>
                  </a:lnTo>
                  <a:lnTo>
                    <a:pt x="449262" y="94614"/>
                  </a:lnTo>
                  <a:lnTo>
                    <a:pt x="429577" y="142239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977" y="148907"/>
                  </a:lnTo>
                  <a:lnTo>
                    <a:pt x="471487" y="107949"/>
                  </a:lnTo>
                  <a:lnTo>
                    <a:pt x="497204" y="74294"/>
                  </a:lnTo>
                  <a:lnTo>
                    <a:pt x="530542" y="48577"/>
                  </a:lnTo>
                  <a:lnTo>
                    <a:pt x="568960" y="32384"/>
                  </a:lnTo>
                  <a:lnTo>
                    <a:pt x="610870" y="26669"/>
                  </a:lnTo>
                  <a:lnTo>
                    <a:pt x="700020" y="26669"/>
                  </a:lnTo>
                  <a:lnTo>
                    <a:pt x="660400" y="6667"/>
                  </a:lnTo>
                  <a:lnTo>
                    <a:pt x="611504" y="0"/>
                  </a:lnTo>
                  <a:close/>
                </a:path>
                <a:path w="799464" h="1738629">
                  <a:moveTo>
                    <a:pt x="700020" y="26669"/>
                  </a:moveTo>
                  <a:lnTo>
                    <a:pt x="610870" y="26669"/>
                  </a:lnTo>
                  <a:lnTo>
                    <a:pt x="653732" y="32384"/>
                  </a:lnTo>
                  <a:lnTo>
                    <a:pt x="710882" y="60959"/>
                  </a:lnTo>
                  <a:lnTo>
                    <a:pt x="751839" y="109537"/>
                  </a:lnTo>
                  <a:lnTo>
                    <a:pt x="772477" y="170497"/>
                  </a:lnTo>
                  <a:lnTo>
                    <a:pt x="773429" y="202882"/>
                  </a:lnTo>
                  <a:lnTo>
                    <a:pt x="768032" y="235584"/>
                  </a:lnTo>
                  <a:lnTo>
                    <a:pt x="363537" y="1738312"/>
                  </a:lnTo>
                  <a:lnTo>
                    <a:pt x="391160" y="1738312"/>
                  </a:lnTo>
                  <a:lnTo>
                    <a:pt x="793114" y="242252"/>
                  </a:lnTo>
                  <a:lnTo>
                    <a:pt x="799464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4" y="39687"/>
                  </a:lnTo>
                  <a:lnTo>
                    <a:pt x="70002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8889"/>
              <a:ext cx="5841364" cy="684879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33700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39" h="6857365">
                  <a:moveTo>
                    <a:pt x="1818322" y="0"/>
                  </a:moveTo>
                  <a:lnTo>
                    <a:pt x="0" y="6857365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497579" y="18097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055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235"/>
                  </a:lnTo>
                  <a:lnTo>
                    <a:pt x="0" y="6835457"/>
                  </a:lnTo>
                  <a:lnTo>
                    <a:pt x="6667" y="6836092"/>
                  </a:lnTo>
                  <a:lnTo>
                    <a:pt x="20955" y="6836727"/>
                  </a:lnTo>
                  <a:lnTo>
                    <a:pt x="26670" y="6836727"/>
                  </a:lnTo>
                  <a:lnTo>
                    <a:pt x="843365" y="3664267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3940"/>
                  </a:lnTo>
                  <a:lnTo>
                    <a:pt x="1322705" y="2307272"/>
                  </a:lnTo>
                  <a:lnTo>
                    <a:pt x="1417637" y="2307272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>
                  <a:moveTo>
                    <a:pt x="1417637" y="2307272"/>
                  </a:moveTo>
                  <a:lnTo>
                    <a:pt x="1322705" y="2307272"/>
                  </a:lnTo>
                  <a:lnTo>
                    <a:pt x="1366837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180"/>
                  </a:lnTo>
                  <a:lnTo>
                    <a:pt x="1477962" y="2506345"/>
                  </a:lnTo>
                  <a:lnTo>
                    <a:pt x="1220152" y="3457575"/>
                  </a:lnTo>
                  <a:lnTo>
                    <a:pt x="1214120" y="3492817"/>
                  </a:lnTo>
                  <a:lnTo>
                    <a:pt x="1215072" y="3525837"/>
                  </a:lnTo>
                  <a:lnTo>
                    <a:pt x="1215072" y="3528377"/>
                  </a:lnTo>
                  <a:lnTo>
                    <a:pt x="1223010" y="3562985"/>
                  </a:lnTo>
                  <a:lnTo>
                    <a:pt x="1258570" y="3626167"/>
                  </a:lnTo>
                  <a:lnTo>
                    <a:pt x="1314767" y="3669665"/>
                  </a:lnTo>
                  <a:lnTo>
                    <a:pt x="1397635" y="3688715"/>
                  </a:lnTo>
                  <a:lnTo>
                    <a:pt x="1444625" y="3682365"/>
                  </a:lnTo>
                  <a:lnTo>
                    <a:pt x="1487805" y="3664267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6965"/>
                  </a:lnTo>
                  <a:lnTo>
                    <a:pt x="1299210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040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630"/>
                  </a:lnTo>
                  <a:lnTo>
                    <a:pt x="1455737" y="2336482"/>
                  </a:lnTo>
                  <a:lnTo>
                    <a:pt x="1418272" y="2307590"/>
                  </a:lnTo>
                  <a:lnTo>
                    <a:pt x="1417637" y="2307272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0580"/>
                  </a:lnTo>
                  <a:lnTo>
                    <a:pt x="1547495" y="3545840"/>
                  </a:lnTo>
                  <a:lnTo>
                    <a:pt x="1526540" y="3591560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010"/>
                  </a:lnTo>
                  <a:lnTo>
                    <a:pt x="1554162" y="3598545"/>
                  </a:lnTo>
                  <a:lnTo>
                    <a:pt x="1572895" y="3553460"/>
                  </a:lnTo>
                  <a:lnTo>
                    <a:pt x="1964690" y="2108200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449695" y="430529"/>
            <a:ext cx="4871085" cy="115506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2920"/>
              </a:lnSpc>
              <a:spcBef>
                <a:spcPts val="310"/>
              </a:spcBef>
            </a:pPr>
            <a:r>
              <a:rPr sz="2550" b="0" spc="200" dirty="0">
                <a:solidFill>
                  <a:srgbClr val="FFFFFF"/>
                </a:solidFill>
                <a:latin typeface="Calibri"/>
                <a:cs typeface="Calibri"/>
              </a:rPr>
              <a:t>Θέμα</a:t>
            </a:r>
            <a:r>
              <a:rPr sz="2550" b="0" spc="200" dirty="0">
                <a:solidFill>
                  <a:srgbClr val="FFFFFF"/>
                </a:solidFill>
                <a:latin typeface="Times New Roman"/>
                <a:cs typeface="Times New Roman"/>
              </a:rPr>
              <a:t>-6:</a:t>
            </a:r>
            <a:r>
              <a:rPr sz="2550" b="0" spc="1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b="0" spc="185" dirty="0">
                <a:solidFill>
                  <a:srgbClr val="FFFFFF"/>
                </a:solidFill>
                <a:latin typeface="Calibri"/>
                <a:cs typeface="Calibri"/>
              </a:rPr>
              <a:t>Επιλογή</a:t>
            </a:r>
            <a:r>
              <a:rPr sz="2550" b="0" spc="2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50" b="0" spc="16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2550" b="0" spc="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50" b="0" spc="200" dirty="0">
                <a:solidFill>
                  <a:srgbClr val="FFFFFF"/>
                </a:solidFill>
                <a:latin typeface="Calibri"/>
                <a:cs typeface="Calibri"/>
              </a:rPr>
              <a:t>υλοποίηση</a:t>
            </a:r>
            <a:r>
              <a:rPr sz="2550" b="0" spc="2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50" b="0" spc="185" dirty="0">
                <a:solidFill>
                  <a:srgbClr val="FFFFFF"/>
                </a:solidFill>
                <a:latin typeface="Calibri"/>
                <a:cs typeface="Calibri"/>
              </a:rPr>
              <a:t>ελέγχων</a:t>
            </a:r>
            <a:r>
              <a:rPr sz="2550" b="0" spc="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50" b="0" spc="190" dirty="0">
                <a:solidFill>
                  <a:srgbClr val="FFFFFF"/>
                </a:solidFill>
                <a:latin typeface="Calibri"/>
                <a:cs typeface="Calibri"/>
              </a:rPr>
              <a:t>ασφαλείας </a:t>
            </a:r>
            <a:r>
              <a:rPr sz="2550" b="0" spc="-5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50" b="0" spc="16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2550" b="0" spc="2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50" b="0" spc="175" dirty="0">
                <a:solidFill>
                  <a:srgbClr val="FFFFFF"/>
                </a:solidFill>
                <a:latin typeface="Calibri"/>
                <a:cs typeface="Calibri"/>
              </a:rPr>
              <a:t>ενεργειακά</a:t>
            </a:r>
            <a:r>
              <a:rPr sz="2550" b="0" spc="2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50" b="0" spc="190" dirty="0">
                <a:solidFill>
                  <a:srgbClr val="FFFFFF"/>
                </a:solidFill>
                <a:latin typeface="Calibri"/>
                <a:cs typeface="Calibri"/>
              </a:rPr>
              <a:t>περιβάλλοντα</a:t>
            </a:r>
            <a:endParaRPr sz="25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479540" y="1822767"/>
            <a:ext cx="146050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175" dirty="0">
                <a:solidFill>
                  <a:srgbClr val="FFB800"/>
                </a:solidFill>
                <a:latin typeface="Calibri"/>
                <a:cs typeface="Calibri"/>
              </a:rPr>
              <a:t>Επισκόπηση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79540" y="2306954"/>
            <a:ext cx="4411345" cy="20294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86385" marR="5080" indent="-274320">
              <a:lnSpc>
                <a:spcPts val="1440"/>
              </a:lnSpc>
              <a:spcBef>
                <a:spcPts val="200"/>
              </a:spcBef>
              <a:buClr>
                <a:srgbClr val="FFB800"/>
              </a:buClr>
              <a:buSzPct val="126315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950" spc="85" dirty="0">
                <a:solidFill>
                  <a:srgbClr val="242424"/>
                </a:solidFill>
                <a:latin typeface="Calibri"/>
                <a:cs typeface="Calibri"/>
              </a:rPr>
              <a:t>Επιλογή</a:t>
            </a:r>
            <a:r>
              <a:rPr sz="950" spc="4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242424"/>
                </a:solidFill>
                <a:latin typeface="Calibri"/>
                <a:cs typeface="Calibri"/>
              </a:rPr>
              <a:t>και</a:t>
            </a:r>
            <a:r>
              <a:rPr sz="950" spc="5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242424"/>
                </a:solidFill>
                <a:latin typeface="Calibri"/>
                <a:cs typeface="Calibri"/>
              </a:rPr>
              <a:t>υλοποίηση</a:t>
            </a:r>
            <a:r>
              <a:rPr sz="950" spc="4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50" spc="95" dirty="0">
                <a:solidFill>
                  <a:srgbClr val="242424"/>
                </a:solidFill>
                <a:latin typeface="Calibri"/>
                <a:cs typeface="Calibri"/>
              </a:rPr>
              <a:t>των</a:t>
            </a:r>
            <a:r>
              <a:rPr sz="950" spc="4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242424"/>
                </a:solidFill>
                <a:latin typeface="Calibri"/>
                <a:cs typeface="Calibri"/>
              </a:rPr>
              <a:t>κατάλληλων</a:t>
            </a:r>
            <a:r>
              <a:rPr sz="950" spc="5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50" spc="85" dirty="0">
                <a:solidFill>
                  <a:srgbClr val="242424"/>
                </a:solidFill>
                <a:latin typeface="Calibri"/>
                <a:cs typeface="Calibri"/>
              </a:rPr>
              <a:t>ελέγχων</a:t>
            </a:r>
            <a:r>
              <a:rPr sz="950" spc="5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242424"/>
                </a:solidFill>
                <a:latin typeface="Calibri"/>
                <a:cs typeface="Calibri"/>
              </a:rPr>
              <a:t>ασφαλείας</a:t>
            </a:r>
            <a:r>
              <a:rPr sz="950" spc="5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50" spc="80" dirty="0">
                <a:solidFill>
                  <a:srgbClr val="242424"/>
                </a:solidFill>
                <a:latin typeface="Calibri"/>
                <a:cs typeface="Calibri"/>
              </a:rPr>
              <a:t>με</a:t>
            </a:r>
            <a:r>
              <a:rPr sz="950" spc="-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50" spc="80" dirty="0">
                <a:solidFill>
                  <a:srgbClr val="242424"/>
                </a:solidFill>
                <a:latin typeface="Calibri"/>
                <a:cs typeface="Calibri"/>
              </a:rPr>
              <a:t>βάση </a:t>
            </a:r>
            <a:r>
              <a:rPr sz="950" spc="-2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50" spc="45" dirty="0">
                <a:solidFill>
                  <a:srgbClr val="242424"/>
                </a:solidFill>
                <a:latin typeface="Calibri"/>
                <a:cs typeface="Calibri"/>
              </a:rPr>
              <a:t>τις</a:t>
            </a:r>
            <a:r>
              <a:rPr sz="950" spc="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50" spc="55" dirty="0">
                <a:solidFill>
                  <a:srgbClr val="242424"/>
                </a:solidFill>
                <a:latin typeface="Calibri"/>
                <a:cs typeface="Calibri"/>
              </a:rPr>
              <a:t>ειδικές</a:t>
            </a:r>
            <a:r>
              <a:rPr sz="950" spc="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242424"/>
                </a:solidFill>
                <a:latin typeface="Calibri"/>
                <a:cs typeface="Calibri"/>
              </a:rPr>
              <a:t>ανάγκες</a:t>
            </a:r>
            <a:r>
              <a:rPr sz="950" spc="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242424"/>
                </a:solidFill>
                <a:latin typeface="Calibri"/>
                <a:cs typeface="Calibri"/>
              </a:rPr>
              <a:t>των</a:t>
            </a:r>
            <a:r>
              <a:rPr sz="950" spc="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242424"/>
                </a:solidFill>
                <a:latin typeface="Calibri"/>
                <a:cs typeface="Calibri"/>
              </a:rPr>
              <a:t>ενεργειακών</a:t>
            </a:r>
            <a:r>
              <a:rPr sz="950" spc="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242424"/>
                </a:solidFill>
                <a:latin typeface="Calibri"/>
                <a:cs typeface="Calibri"/>
              </a:rPr>
              <a:t>συστημάτων</a:t>
            </a:r>
            <a:endParaRPr sz="9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B800"/>
              </a:buClr>
              <a:buFont typeface="Courier New"/>
              <a:buChar char="o"/>
            </a:pPr>
            <a:endParaRPr sz="850">
              <a:latin typeface="Calibri"/>
              <a:cs typeface="Calibri"/>
            </a:endParaRPr>
          </a:p>
          <a:p>
            <a:pPr marL="286385" marR="401955" indent="-274320">
              <a:lnSpc>
                <a:spcPct val="95500"/>
              </a:lnSpc>
              <a:buClr>
                <a:srgbClr val="FFB800"/>
              </a:buClr>
              <a:buSzPct val="126315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950" spc="65" dirty="0">
                <a:solidFill>
                  <a:srgbClr val="242424"/>
                </a:solidFill>
                <a:latin typeface="Calibri"/>
                <a:cs typeface="Calibri"/>
              </a:rPr>
              <a:t>Υλοποιώ</a:t>
            </a:r>
            <a:r>
              <a:rPr sz="950" spc="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242424"/>
                </a:solidFill>
                <a:latin typeface="Calibri"/>
                <a:cs typeface="Calibri"/>
              </a:rPr>
              <a:t>ισχυρές</a:t>
            </a:r>
            <a:r>
              <a:rPr sz="950" spc="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50" spc="55" dirty="0">
                <a:solidFill>
                  <a:srgbClr val="242424"/>
                </a:solidFill>
                <a:latin typeface="Calibri"/>
                <a:cs typeface="Calibri"/>
              </a:rPr>
              <a:t>πολιτικές</a:t>
            </a:r>
            <a:r>
              <a:rPr sz="950" spc="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242424"/>
                </a:solidFill>
                <a:latin typeface="Calibri"/>
                <a:cs typeface="Calibri"/>
              </a:rPr>
              <a:t>κωδικών</a:t>
            </a:r>
            <a:r>
              <a:rPr sz="950" spc="3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242424"/>
                </a:solidFill>
                <a:latin typeface="Calibri"/>
                <a:cs typeface="Calibri"/>
              </a:rPr>
              <a:t>πρόσβασης</a:t>
            </a:r>
            <a:r>
              <a:rPr sz="950" spc="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50" spc="55" dirty="0">
                <a:solidFill>
                  <a:srgbClr val="242424"/>
                </a:solidFill>
                <a:latin typeface="Calibri"/>
                <a:cs typeface="Calibri"/>
              </a:rPr>
              <a:t>και</a:t>
            </a:r>
            <a:r>
              <a:rPr sz="950" spc="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50" spc="95" dirty="0">
                <a:solidFill>
                  <a:srgbClr val="242424"/>
                </a:solidFill>
                <a:latin typeface="Calibri"/>
                <a:cs typeface="Calibri"/>
              </a:rPr>
              <a:t>επαλήθευση </a:t>
            </a:r>
            <a:r>
              <a:rPr sz="950" spc="-2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50" spc="85" dirty="0">
                <a:solidFill>
                  <a:srgbClr val="242424"/>
                </a:solidFill>
                <a:latin typeface="Calibri"/>
                <a:cs typeface="Calibri"/>
              </a:rPr>
              <a:t>ταυτότητας </a:t>
            </a:r>
            <a:r>
              <a:rPr sz="950" spc="90" dirty="0">
                <a:solidFill>
                  <a:srgbClr val="242424"/>
                </a:solidFill>
                <a:latin typeface="Calibri"/>
                <a:cs typeface="Calibri"/>
              </a:rPr>
              <a:t>χρήστη (MFA) </a:t>
            </a:r>
            <a:r>
              <a:rPr sz="950" spc="80" dirty="0">
                <a:solidFill>
                  <a:srgbClr val="242424"/>
                </a:solidFill>
                <a:latin typeface="Calibri"/>
                <a:cs typeface="Calibri"/>
              </a:rPr>
              <a:t>για την </a:t>
            </a:r>
            <a:r>
              <a:rPr sz="950" spc="90" dirty="0">
                <a:solidFill>
                  <a:srgbClr val="242424"/>
                </a:solidFill>
                <a:latin typeface="Calibri"/>
                <a:cs typeface="Calibri"/>
              </a:rPr>
              <a:t>προστασία </a:t>
            </a:r>
            <a:r>
              <a:rPr sz="950" spc="95" dirty="0">
                <a:solidFill>
                  <a:srgbClr val="242424"/>
                </a:solidFill>
                <a:latin typeface="Calibri"/>
                <a:cs typeface="Calibri"/>
              </a:rPr>
              <a:t>των </a:t>
            </a:r>
            <a:r>
              <a:rPr sz="950" spc="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242424"/>
                </a:solidFill>
                <a:latin typeface="Calibri"/>
                <a:cs typeface="Calibri"/>
              </a:rPr>
              <a:t>λογαριασμών/απολογισμών</a:t>
            </a:r>
            <a:r>
              <a:rPr sz="950" spc="4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50" spc="95" dirty="0">
                <a:solidFill>
                  <a:srgbClr val="242424"/>
                </a:solidFill>
                <a:latin typeface="Calibri"/>
                <a:cs typeface="Calibri"/>
              </a:rPr>
              <a:t>των</a:t>
            </a:r>
            <a:r>
              <a:rPr sz="950" spc="4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242424"/>
                </a:solidFill>
                <a:latin typeface="Calibri"/>
                <a:cs typeface="Calibri"/>
              </a:rPr>
              <a:t>χρηστών</a:t>
            </a:r>
            <a:endParaRPr sz="9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B800"/>
              </a:buClr>
              <a:buFont typeface="Courier New"/>
              <a:buChar char="o"/>
            </a:pPr>
            <a:endParaRPr sz="900">
              <a:latin typeface="Calibri"/>
              <a:cs typeface="Calibri"/>
            </a:endParaRPr>
          </a:p>
          <a:p>
            <a:pPr marL="286385" marR="360680" indent="-274320">
              <a:lnSpc>
                <a:spcPct val="95500"/>
              </a:lnSpc>
              <a:buClr>
                <a:srgbClr val="FFB800"/>
              </a:buClr>
              <a:buSzPct val="126315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950" b="1" spc="75" dirty="0">
                <a:solidFill>
                  <a:srgbClr val="FFFFFF"/>
                </a:solidFill>
                <a:latin typeface="Calibri"/>
                <a:cs typeface="Calibri"/>
              </a:rPr>
              <a:t>Κρυπτογράφηση</a:t>
            </a:r>
            <a:r>
              <a:rPr sz="9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FFFFFF"/>
                </a:solidFill>
                <a:latin typeface="Calibri"/>
                <a:cs typeface="Calibri"/>
              </a:rPr>
              <a:t>ευαίσθητων</a:t>
            </a:r>
            <a:r>
              <a:rPr sz="95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FFFFFF"/>
                </a:solidFill>
                <a:latin typeface="Calibri"/>
                <a:cs typeface="Calibri"/>
              </a:rPr>
              <a:t>δεδομένων</a:t>
            </a:r>
            <a:r>
              <a:rPr sz="9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9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70" dirty="0">
                <a:solidFill>
                  <a:srgbClr val="FFFFFF"/>
                </a:solidFill>
                <a:latin typeface="Calibri"/>
                <a:cs typeface="Calibri"/>
              </a:rPr>
              <a:t>κατάσταση</a:t>
            </a:r>
            <a:r>
              <a:rPr sz="9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65" dirty="0">
                <a:solidFill>
                  <a:srgbClr val="FFFFFF"/>
                </a:solidFill>
                <a:latin typeface="Calibri"/>
                <a:cs typeface="Calibri"/>
              </a:rPr>
              <a:t>ηρεμίας </a:t>
            </a:r>
            <a:r>
              <a:rPr sz="950" b="1" spc="-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6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950" b="1" spc="70" dirty="0">
                <a:solidFill>
                  <a:srgbClr val="FFFFFF"/>
                </a:solidFill>
                <a:latin typeface="Calibri"/>
                <a:cs typeface="Calibri"/>
              </a:rPr>
              <a:t>κατά </a:t>
            </a:r>
            <a:r>
              <a:rPr sz="950" b="1" spc="65" dirty="0">
                <a:solidFill>
                  <a:srgbClr val="FFFFFF"/>
                </a:solidFill>
                <a:latin typeface="Calibri"/>
                <a:cs typeface="Calibri"/>
              </a:rPr>
              <a:t>τη διαμετακόμιση </a:t>
            </a:r>
            <a:r>
              <a:rPr sz="950" b="1" spc="60" dirty="0">
                <a:solidFill>
                  <a:srgbClr val="FFFFFF"/>
                </a:solidFill>
                <a:latin typeface="Calibri"/>
                <a:cs typeface="Calibri"/>
              </a:rPr>
              <a:t>για </a:t>
            </a:r>
            <a:r>
              <a:rPr sz="950" b="1" spc="65" dirty="0">
                <a:solidFill>
                  <a:srgbClr val="FFFFFF"/>
                </a:solidFill>
                <a:latin typeface="Calibri"/>
                <a:cs typeface="Calibri"/>
              </a:rPr>
              <a:t>την </a:t>
            </a:r>
            <a:r>
              <a:rPr sz="950" b="1" spc="70" dirty="0">
                <a:solidFill>
                  <a:srgbClr val="FFFFFF"/>
                </a:solidFill>
                <a:latin typeface="Calibri"/>
                <a:cs typeface="Calibri"/>
              </a:rPr>
              <a:t>αποτροπή </a:t>
            </a:r>
            <a:r>
              <a:rPr sz="950" b="1" spc="100" dirty="0">
                <a:solidFill>
                  <a:srgbClr val="FFFFFF"/>
                </a:solidFill>
                <a:latin typeface="Calibri"/>
                <a:cs typeface="Calibri"/>
              </a:rPr>
              <a:t>μη </a:t>
            </a:r>
            <a:r>
              <a:rPr sz="95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85" dirty="0">
                <a:solidFill>
                  <a:srgbClr val="FFFFFF"/>
                </a:solidFill>
                <a:latin typeface="Calibri"/>
                <a:cs typeface="Calibri"/>
              </a:rPr>
              <a:t>εξουσιοδοτημένης</a:t>
            </a:r>
            <a:r>
              <a:rPr sz="95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100" dirty="0">
                <a:solidFill>
                  <a:srgbClr val="FFFFFF"/>
                </a:solidFill>
                <a:latin typeface="Calibri"/>
                <a:cs typeface="Calibri"/>
              </a:rPr>
              <a:t>πρόσβασης</a:t>
            </a:r>
            <a:r>
              <a:rPr sz="95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8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95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95" dirty="0">
                <a:solidFill>
                  <a:srgbClr val="FFFFFF"/>
                </a:solidFill>
                <a:latin typeface="Calibri"/>
                <a:cs typeface="Calibri"/>
              </a:rPr>
              <a:t>παραβίασης</a:t>
            </a:r>
            <a:r>
              <a:rPr sz="95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95" dirty="0">
                <a:solidFill>
                  <a:srgbClr val="FFFFFF"/>
                </a:solidFill>
                <a:latin typeface="Calibri"/>
                <a:cs typeface="Calibri"/>
              </a:rPr>
              <a:t>δεδομένων</a:t>
            </a:r>
            <a:endParaRPr sz="9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B800"/>
              </a:buClr>
              <a:buFont typeface="Courier New"/>
              <a:buChar char="o"/>
            </a:pPr>
            <a:endParaRPr sz="900">
              <a:latin typeface="Calibri"/>
              <a:cs typeface="Calibri"/>
            </a:endParaRPr>
          </a:p>
          <a:p>
            <a:pPr marL="286385" marR="283210" indent="-274320">
              <a:lnSpc>
                <a:spcPct val="93500"/>
              </a:lnSpc>
              <a:buClr>
                <a:srgbClr val="FFB800"/>
              </a:buClr>
              <a:buSzPct val="126315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950" spc="85" dirty="0">
                <a:solidFill>
                  <a:srgbClr val="242424"/>
                </a:solidFill>
                <a:latin typeface="Calibri"/>
                <a:cs typeface="Calibri"/>
              </a:rPr>
              <a:t>Να</a:t>
            </a:r>
            <a:r>
              <a:rPr sz="950" spc="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242424"/>
                </a:solidFill>
                <a:latin typeface="Calibri"/>
                <a:cs typeface="Calibri"/>
              </a:rPr>
              <a:t>εφαρμόζετε</a:t>
            </a:r>
            <a:r>
              <a:rPr sz="950" spc="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242424"/>
                </a:solidFill>
                <a:latin typeface="Calibri"/>
                <a:cs typeface="Calibri"/>
              </a:rPr>
              <a:t>τακτικά</a:t>
            </a:r>
            <a:r>
              <a:rPr sz="950" spc="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242424"/>
                </a:solidFill>
                <a:latin typeface="Calibri"/>
                <a:cs typeface="Calibri"/>
              </a:rPr>
              <a:t>ενημερώσεις</a:t>
            </a:r>
            <a:r>
              <a:rPr sz="950" spc="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242424"/>
                </a:solidFill>
                <a:latin typeface="Calibri"/>
                <a:cs typeface="Calibri"/>
              </a:rPr>
              <a:t>και</a:t>
            </a:r>
            <a:r>
              <a:rPr sz="950" spc="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242424"/>
                </a:solidFill>
                <a:latin typeface="Calibri"/>
                <a:cs typeface="Calibri"/>
              </a:rPr>
              <a:t>διορθώσεις</a:t>
            </a:r>
            <a:r>
              <a:rPr sz="950" spc="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242424"/>
                </a:solidFill>
                <a:latin typeface="Calibri"/>
                <a:cs typeface="Calibri"/>
              </a:rPr>
              <a:t>ασφαλείας</a:t>
            </a:r>
            <a:r>
              <a:rPr sz="950" spc="3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242424"/>
                </a:solidFill>
                <a:latin typeface="Calibri"/>
                <a:cs typeface="Calibri"/>
              </a:rPr>
              <a:t>σε </a:t>
            </a:r>
            <a:r>
              <a:rPr sz="950" spc="-2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242424"/>
                </a:solidFill>
                <a:latin typeface="Calibri"/>
                <a:cs typeface="Calibri"/>
              </a:rPr>
              <a:t>συστήματα</a:t>
            </a:r>
            <a:r>
              <a:rPr sz="950" spc="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242424"/>
                </a:solidFill>
                <a:latin typeface="Calibri"/>
                <a:cs typeface="Calibri"/>
              </a:rPr>
              <a:t>λογισμικού</a:t>
            </a:r>
            <a:r>
              <a:rPr sz="950" spc="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242424"/>
                </a:solidFill>
                <a:latin typeface="Calibri"/>
                <a:cs typeface="Calibri"/>
              </a:rPr>
              <a:t>για</a:t>
            </a:r>
            <a:r>
              <a:rPr sz="950" spc="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242424"/>
                </a:solidFill>
                <a:latin typeface="Calibri"/>
                <a:cs typeface="Calibri"/>
              </a:rPr>
              <a:t>τη</a:t>
            </a:r>
            <a:r>
              <a:rPr sz="950" spc="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242424"/>
                </a:solidFill>
                <a:latin typeface="Calibri"/>
                <a:cs typeface="Calibri"/>
              </a:rPr>
              <a:t>διευθυνσιοδότηση</a:t>
            </a:r>
            <a:r>
              <a:rPr sz="950" spc="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242424"/>
                </a:solidFill>
                <a:latin typeface="Calibri"/>
                <a:cs typeface="Calibri"/>
              </a:rPr>
              <a:t>ευπαθειών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4455" y="5689282"/>
            <a:ext cx="3440429" cy="45593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1100" spc="80" dirty="0">
                <a:solidFill>
                  <a:srgbClr val="FFFFFF"/>
                </a:solidFill>
                <a:latin typeface="Calibri"/>
                <a:cs typeface="Calibri"/>
              </a:rPr>
              <a:t>CSP001_C_E</a:t>
            </a:r>
            <a:r>
              <a:rPr sz="1100" spc="2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6: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1100" spc="75" dirty="0">
                <a:solidFill>
                  <a:srgbClr val="FFFFFF"/>
                </a:solidFill>
                <a:latin typeface="Calibri"/>
                <a:cs typeface="Calibri"/>
              </a:rPr>
              <a:t>Davide</a:t>
            </a:r>
            <a:r>
              <a:rPr sz="11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55" dirty="0">
                <a:solidFill>
                  <a:srgbClr val="FFFFFF"/>
                </a:solidFill>
                <a:latin typeface="Calibri"/>
                <a:cs typeface="Calibri"/>
              </a:rPr>
              <a:t>Ferraris,</a:t>
            </a:r>
            <a:r>
              <a:rPr sz="11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11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1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FFFFFF"/>
                </a:solidFill>
                <a:latin typeface="Calibri"/>
                <a:cs typeface="Calibri"/>
              </a:rPr>
              <a:t>Μάλαγα,</a:t>
            </a:r>
            <a:r>
              <a:rPr sz="11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Ισπανία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832" y="5523865"/>
            <a:ext cx="3293427" cy="611187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97895" cy="6883400"/>
            <a:chOff x="0" y="0"/>
            <a:chExt cx="11097895" cy="6883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200" y="0"/>
              <a:ext cx="6068695" cy="68519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61840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7740" y="0"/>
              <a:ext cx="2549525" cy="6847840"/>
            </a:xfrm>
            <a:custGeom>
              <a:avLst/>
              <a:gdLst/>
              <a:ahLst/>
              <a:cxnLst/>
              <a:rect l="l" t="t" r="r" b="b"/>
              <a:pathLst>
                <a:path w="2549525" h="6847840">
                  <a:moveTo>
                    <a:pt x="1325562" y="2279015"/>
                  </a:moveTo>
                  <a:lnTo>
                    <a:pt x="1275714" y="2287270"/>
                  </a:lnTo>
                  <a:lnTo>
                    <a:pt x="1229995" y="2308542"/>
                  </a:lnTo>
                  <a:lnTo>
                    <a:pt x="1191577" y="2341562"/>
                  </a:lnTo>
                  <a:lnTo>
                    <a:pt x="1163002" y="2385377"/>
                  </a:lnTo>
                  <a:lnTo>
                    <a:pt x="1163002" y="2386647"/>
                  </a:lnTo>
                  <a:lnTo>
                    <a:pt x="822007" y="3659187"/>
                  </a:lnTo>
                  <a:lnTo>
                    <a:pt x="0" y="6846570"/>
                  </a:lnTo>
                  <a:lnTo>
                    <a:pt x="6667" y="6847205"/>
                  </a:lnTo>
                  <a:lnTo>
                    <a:pt x="20002" y="6847522"/>
                  </a:lnTo>
                  <a:lnTo>
                    <a:pt x="26670" y="6847522"/>
                  </a:lnTo>
                  <a:lnTo>
                    <a:pt x="845905" y="3665220"/>
                  </a:lnTo>
                  <a:lnTo>
                    <a:pt x="1187132" y="2394267"/>
                  </a:lnTo>
                  <a:lnTo>
                    <a:pt x="1211897" y="2356802"/>
                  </a:lnTo>
                  <a:lnTo>
                    <a:pt x="1244917" y="2328545"/>
                  </a:lnTo>
                  <a:lnTo>
                    <a:pt x="1283970" y="2310447"/>
                  </a:lnTo>
                  <a:lnTo>
                    <a:pt x="1326832" y="2303779"/>
                  </a:lnTo>
                  <a:lnTo>
                    <a:pt x="1422717" y="2303779"/>
                  </a:lnTo>
                  <a:lnTo>
                    <a:pt x="1377314" y="2285365"/>
                  </a:lnTo>
                  <a:lnTo>
                    <a:pt x="1325562" y="2279015"/>
                  </a:lnTo>
                  <a:close/>
                </a:path>
                <a:path w="2549525" h="6847840">
                  <a:moveTo>
                    <a:pt x="1422717" y="2303779"/>
                  </a:moveTo>
                  <a:lnTo>
                    <a:pt x="1326832" y="2303779"/>
                  </a:lnTo>
                  <a:lnTo>
                    <a:pt x="1370964" y="2309495"/>
                  </a:lnTo>
                  <a:lnTo>
                    <a:pt x="1417002" y="2330132"/>
                  </a:lnTo>
                  <a:lnTo>
                    <a:pt x="1453197" y="2363470"/>
                  </a:lnTo>
                  <a:lnTo>
                    <a:pt x="1477327" y="2405379"/>
                  </a:lnTo>
                  <a:lnTo>
                    <a:pt x="1487805" y="2453004"/>
                  </a:lnTo>
                  <a:lnTo>
                    <a:pt x="1482725" y="2503170"/>
                  </a:lnTo>
                  <a:lnTo>
                    <a:pt x="1223962" y="3457575"/>
                  </a:lnTo>
                  <a:lnTo>
                    <a:pt x="1217930" y="3493135"/>
                  </a:lnTo>
                  <a:lnTo>
                    <a:pt x="1226820" y="3563620"/>
                  </a:lnTo>
                  <a:lnTo>
                    <a:pt x="1262380" y="3626802"/>
                  </a:lnTo>
                  <a:lnTo>
                    <a:pt x="1318895" y="3670300"/>
                  </a:lnTo>
                  <a:lnTo>
                    <a:pt x="1402080" y="3689667"/>
                  </a:lnTo>
                  <a:lnTo>
                    <a:pt x="1449387" y="3683000"/>
                  </a:lnTo>
                  <a:lnTo>
                    <a:pt x="1492567" y="3665220"/>
                  </a:lnTo>
                  <a:lnTo>
                    <a:pt x="1495481" y="3662997"/>
                  </a:lnTo>
                  <a:lnTo>
                    <a:pt x="1408430" y="3662997"/>
                  </a:lnTo>
                  <a:lnTo>
                    <a:pt x="1358264" y="3657917"/>
                  </a:lnTo>
                  <a:lnTo>
                    <a:pt x="1303020" y="3630612"/>
                  </a:lnTo>
                  <a:lnTo>
                    <a:pt x="1263332" y="3584257"/>
                  </a:lnTo>
                  <a:lnTo>
                    <a:pt x="1243330" y="3525837"/>
                  </a:lnTo>
                  <a:lnTo>
                    <a:pt x="1242377" y="3495040"/>
                  </a:lnTo>
                  <a:lnTo>
                    <a:pt x="1248092" y="3463925"/>
                  </a:lnTo>
                  <a:lnTo>
                    <a:pt x="1506855" y="2509520"/>
                  </a:lnTo>
                  <a:lnTo>
                    <a:pt x="1513205" y="2460942"/>
                  </a:lnTo>
                  <a:lnTo>
                    <a:pt x="1506855" y="2413635"/>
                  </a:lnTo>
                  <a:lnTo>
                    <a:pt x="1488757" y="2370454"/>
                  </a:lnTo>
                  <a:lnTo>
                    <a:pt x="1460182" y="2332990"/>
                  </a:lnTo>
                  <a:lnTo>
                    <a:pt x="1422717" y="2303779"/>
                  </a:lnTo>
                  <a:close/>
                </a:path>
                <a:path w="2549525" h="6847840">
                  <a:moveTo>
                    <a:pt x="2549525" y="0"/>
                  </a:moveTo>
                  <a:lnTo>
                    <a:pt x="2523490" y="0"/>
                  </a:lnTo>
                  <a:lnTo>
                    <a:pt x="1945639" y="2096452"/>
                  </a:lnTo>
                  <a:lnTo>
                    <a:pt x="1552257" y="3546157"/>
                  </a:lnTo>
                  <a:lnTo>
                    <a:pt x="1531620" y="3592195"/>
                  </a:lnTo>
                  <a:lnTo>
                    <a:pt x="1498282" y="3628072"/>
                  </a:lnTo>
                  <a:lnTo>
                    <a:pt x="1456372" y="3652520"/>
                  </a:lnTo>
                  <a:lnTo>
                    <a:pt x="1408430" y="3662997"/>
                  </a:lnTo>
                  <a:lnTo>
                    <a:pt x="1495481" y="3662997"/>
                  </a:lnTo>
                  <a:lnTo>
                    <a:pt x="1530032" y="3636645"/>
                  </a:lnTo>
                  <a:lnTo>
                    <a:pt x="1559242" y="3599179"/>
                  </a:lnTo>
                  <a:lnTo>
                    <a:pt x="1577657" y="3553777"/>
                  </a:lnTo>
                  <a:lnTo>
                    <a:pt x="1971039" y="2104072"/>
                  </a:lnTo>
                  <a:lnTo>
                    <a:pt x="2547937" y="5397"/>
                  </a:lnTo>
                  <a:lnTo>
                    <a:pt x="2549525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5840730" cy="685800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7197725" y="326707"/>
            <a:ext cx="3713479" cy="42437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4350"/>
              </a:lnSpc>
              <a:spcBef>
                <a:spcPts val="420"/>
              </a:spcBef>
            </a:pPr>
            <a:r>
              <a:rPr sz="3800" spc="160" dirty="0">
                <a:latin typeface="Calibri"/>
                <a:cs typeface="Calibri"/>
              </a:rPr>
              <a:t>Ουσιώδεις αρχές </a:t>
            </a:r>
            <a:r>
              <a:rPr sz="3800" spc="-844" dirty="0">
                <a:latin typeface="Calibri"/>
                <a:cs typeface="Calibri"/>
              </a:rPr>
              <a:t> </a:t>
            </a:r>
            <a:r>
              <a:rPr sz="3800" spc="145" dirty="0">
                <a:latin typeface="Calibri"/>
                <a:cs typeface="Calibri"/>
              </a:rPr>
              <a:t>και </a:t>
            </a:r>
            <a:r>
              <a:rPr sz="3800" spc="150" dirty="0">
                <a:latin typeface="Calibri"/>
                <a:cs typeface="Calibri"/>
              </a:rPr>
              <a:t>διαχείριση </a:t>
            </a:r>
            <a:r>
              <a:rPr sz="3800" spc="155" dirty="0">
                <a:latin typeface="Calibri"/>
                <a:cs typeface="Calibri"/>
              </a:rPr>
              <a:t> </a:t>
            </a:r>
            <a:r>
              <a:rPr sz="3800" spc="160" dirty="0">
                <a:latin typeface="Calibri"/>
                <a:cs typeface="Calibri"/>
              </a:rPr>
              <a:t>της </a:t>
            </a:r>
            <a:r>
              <a:rPr sz="3800" spc="165" dirty="0">
                <a:latin typeface="Calibri"/>
                <a:cs typeface="Calibri"/>
              </a:rPr>
              <a:t> </a:t>
            </a:r>
            <a:r>
              <a:rPr sz="3800" spc="155" dirty="0">
                <a:latin typeface="Calibri"/>
                <a:cs typeface="Calibri"/>
              </a:rPr>
              <a:t>κ</a:t>
            </a:r>
            <a:r>
              <a:rPr sz="3800" spc="190" dirty="0">
                <a:latin typeface="Calibri"/>
                <a:cs typeface="Calibri"/>
              </a:rPr>
              <a:t>υβ</a:t>
            </a:r>
            <a:r>
              <a:rPr sz="3800" spc="150" dirty="0">
                <a:latin typeface="Calibri"/>
                <a:cs typeface="Calibri"/>
              </a:rPr>
              <a:t>ε</a:t>
            </a:r>
            <a:r>
              <a:rPr sz="3800" spc="175" dirty="0">
                <a:latin typeface="Calibri"/>
                <a:cs typeface="Calibri"/>
              </a:rPr>
              <a:t>ρ</a:t>
            </a:r>
            <a:r>
              <a:rPr sz="3800" spc="155" dirty="0">
                <a:latin typeface="Calibri"/>
                <a:cs typeface="Calibri"/>
              </a:rPr>
              <a:t>ν</a:t>
            </a:r>
            <a:r>
              <a:rPr sz="3800" spc="185" dirty="0">
                <a:latin typeface="Calibri"/>
                <a:cs typeface="Calibri"/>
              </a:rPr>
              <a:t>ο</a:t>
            </a:r>
            <a:r>
              <a:rPr sz="3800" spc="200" dirty="0">
                <a:latin typeface="Calibri"/>
                <a:cs typeface="Calibri"/>
              </a:rPr>
              <a:t>α</a:t>
            </a:r>
            <a:r>
              <a:rPr sz="3800" spc="185" dirty="0">
                <a:latin typeface="Calibri"/>
                <a:cs typeface="Calibri"/>
              </a:rPr>
              <a:t>σ</a:t>
            </a:r>
            <a:r>
              <a:rPr sz="3800" spc="235" dirty="0">
                <a:latin typeface="Calibri"/>
                <a:cs typeface="Calibri"/>
              </a:rPr>
              <a:t>φ</a:t>
            </a:r>
            <a:r>
              <a:rPr sz="3800" spc="200" dirty="0">
                <a:latin typeface="Calibri"/>
                <a:cs typeface="Calibri"/>
              </a:rPr>
              <a:t>ά</a:t>
            </a:r>
            <a:r>
              <a:rPr sz="3800" spc="160" dirty="0">
                <a:latin typeface="Calibri"/>
                <a:cs typeface="Calibri"/>
              </a:rPr>
              <a:t>λ</a:t>
            </a:r>
            <a:r>
              <a:rPr sz="3800" spc="155" dirty="0">
                <a:latin typeface="Calibri"/>
                <a:cs typeface="Calibri"/>
              </a:rPr>
              <a:t>ε</a:t>
            </a:r>
            <a:r>
              <a:rPr sz="3800" spc="90" dirty="0">
                <a:latin typeface="Calibri"/>
                <a:cs typeface="Calibri"/>
              </a:rPr>
              <a:t>ι  </a:t>
            </a:r>
            <a:r>
              <a:rPr sz="3800" spc="180" dirty="0">
                <a:latin typeface="Calibri"/>
                <a:cs typeface="Calibri"/>
              </a:rPr>
              <a:t>ας </a:t>
            </a:r>
            <a:r>
              <a:rPr sz="3800" spc="160" dirty="0">
                <a:latin typeface="Calibri"/>
                <a:cs typeface="Calibri"/>
              </a:rPr>
              <a:t>για τον </a:t>
            </a:r>
            <a:r>
              <a:rPr sz="3800" spc="175" dirty="0">
                <a:latin typeface="Calibri"/>
                <a:cs typeface="Calibri"/>
              </a:rPr>
              <a:t>τομέα </a:t>
            </a:r>
            <a:r>
              <a:rPr sz="3800" spc="-844" dirty="0">
                <a:latin typeface="Calibri"/>
                <a:cs typeface="Calibri"/>
              </a:rPr>
              <a:t> </a:t>
            </a:r>
            <a:r>
              <a:rPr sz="3800" spc="170" dirty="0">
                <a:latin typeface="Calibri"/>
                <a:cs typeface="Calibri"/>
              </a:rPr>
              <a:t>της </a:t>
            </a:r>
            <a:r>
              <a:rPr sz="3800" spc="165" dirty="0">
                <a:latin typeface="Calibri"/>
                <a:cs typeface="Calibri"/>
              </a:rPr>
              <a:t>ενέργειας</a:t>
            </a:r>
            <a:endParaRPr sz="3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30"/>
              </a:spcBef>
            </a:pPr>
            <a:r>
              <a:rPr sz="4300" b="1" spc="315" dirty="0">
                <a:solidFill>
                  <a:srgbClr val="D8791A"/>
                </a:solidFill>
                <a:latin typeface="Calibri"/>
                <a:cs typeface="Calibri"/>
              </a:rPr>
              <a:t>CSP001_C_E</a:t>
            </a:r>
            <a:endParaRPr sz="43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197725" y="5034597"/>
            <a:ext cx="2249805" cy="7232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25800"/>
              </a:lnSpc>
              <a:spcBef>
                <a:spcPts val="110"/>
              </a:spcBef>
            </a:pPr>
            <a:r>
              <a:rPr sz="1250" spc="140" dirty="0">
                <a:latin typeface="Calibri"/>
                <a:cs typeface="Calibri"/>
              </a:rPr>
              <a:t>ΠΑΡΟΥΣΊΑΣΗ</a:t>
            </a:r>
            <a:r>
              <a:rPr sz="1250" spc="190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ΑΠΌ: </a:t>
            </a:r>
            <a:r>
              <a:rPr sz="1250" spc="125" dirty="0">
                <a:latin typeface="Calibri"/>
                <a:cs typeface="Calibri"/>
              </a:rPr>
              <a:t> </a:t>
            </a:r>
            <a:r>
              <a:rPr sz="1250" b="1" spc="160" dirty="0">
                <a:latin typeface="Calibri"/>
                <a:cs typeface="Calibri"/>
              </a:rPr>
              <a:t>CRISTINA</a:t>
            </a:r>
            <a:r>
              <a:rPr sz="1250" b="1" spc="204" dirty="0">
                <a:latin typeface="Calibri"/>
                <a:cs typeface="Calibri"/>
              </a:rPr>
              <a:t> </a:t>
            </a:r>
            <a:r>
              <a:rPr sz="1250" b="1" spc="170" dirty="0">
                <a:latin typeface="Calibri"/>
                <a:cs typeface="Calibri"/>
              </a:rPr>
              <a:t>ALCARAZ </a:t>
            </a:r>
            <a:r>
              <a:rPr sz="1250" b="1" spc="175" dirty="0">
                <a:latin typeface="Calibri"/>
                <a:cs typeface="Calibri"/>
              </a:rPr>
              <a:t> </a:t>
            </a:r>
            <a:r>
              <a:rPr sz="1100" spc="165" dirty="0">
                <a:latin typeface="Calibri"/>
                <a:cs typeface="Calibri"/>
              </a:rPr>
              <a:t>ΠΑΝΕΠΙΣΤΉΜΙΟ </a:t>
            </a:r>
            <a:r>
              <a:rPr sz="1100" spc="114" dirty="0">
                <a:latin typeface="Calibri"/>
                <a:cs typeface="Calibri"/>
              </a:rPr>
              <a:t>ΤΗΣ</a:t>
            </a:r>
            <a:r>
              <a:rPr sz="1100" spc="95" dirty="0">
                <a:latin typeface="Calibri"/>
                <a:cs typeface="Calibri"/>
              </a:rPr>
              <a:t> </a:t>
            </a:r>
            <a:r>
              <a:rPr sz="1100" spc="160" dirty="0">
                <a:latin typeface="Calibri"/>
                <a:cs typeface="Calibri"/>
              </a:rPr>
              <a:t>ΜΆΛΑΓΑ,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97895" cy="6883400"/>
            <a:chOff x="0" y="0"/>
            <a:chExt cx="11097895" cy="6883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200" y="0"/>
              <a:ext cx="6068695" cy="68519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61840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7740" y="0"/>
              <a:ext cx="2549525" cy="6847840"/>
            </a:xfrm>
            <a:custGeom>
              <a:avLst/>
              <a:gdLst/>
              <a:ahLst/>
              <a:cxnLst/>
              <a:rect l="l" t="t" r="r" b="b"/>
              <a:pathLst>
                <a:path w="2549525" h="6847840">
                  <a:moveTo>
                    <a:pt x="1325562" y="2279015"/>
                  </a:moveTo>
                  <a:lnTo>
                    <a:pt x="1275714" y="2287270"/>
                  </a:lnTo>
                  <a:lnTo>
                    <a:pt x="1229995" y="2308542"/>
                  </a:lnTo>
                  <a:lnTo>
                    <a:pt x="1191577" y="2341562"/>
                  </a:lnTo>
                  <a:lnTo>
                    <a:pt x="1163002" y="2385377"/>
                  </a:lnTo>
                  <a:lnTo>
                    <a:pt x="1163002" y="2386647"/>
                  </a:lnTo>
                  <a:lnTo>
                    <a:pt x="822007" y="3659187"/>
                  </a:lnTo>
                  <a:lnTo>
                    <a:pt x="0" y="6846570"/>
                  </a:lnTo>
                  <a:lnTo>
                    <a:pt x="6667" y="6847205"/>
                  </a:lnTo>
                  <a:lnTo>
                    <a:pt x="20002" y="6847522"/>
                  </a:lnTo>
                  <a:lnTo>
                    <a:pt x="26670" y="6847522"/>
                  </a:lnTo>
                  <a:lnTo>
                    <a:pt x="845905" y="3665220"/>
                  </a:lnTo>
                  <a:lnTo>
                    <a:pt x="1187132" y="2394267"/>
                  </a:lnTo>
                  <a:lnTo>
                    <a:pt x="1211897" y="2356802"/>
                  </a:lnTo>
                  <a:lnTo>
                    <a:pt x="1244917" y="2328545"/>
                  </a:lnTo>
                  <a:lnTo>
                    <a:pt x="1283970" y="2310447"/>
                  </a:lnTo>
                  <a:lnTo>
                    <a:pt x="1326832" y="2303779"/>
                  </a:lnTo>
                  <a:lnTo>
                    <a:pt x="1422717" y="2303779"/>
                  </a:lnTo>
                  <a:lnTo>
                    <a:pt x="1377314" y="2285365"/>
                  </a:lnTo>
                  <a:lnTo>
                    <a:pt x="1325562" y="2279015"/>
                  </a:lnTo>
                  <a:close/>
                </a:path>
                <a:path w="2549525" h="6847840">
                  <a:moveTo>
                    <a:pt x="1422717" y="2303779"/>
                  </a:moveTo>
                  <a:lnTo>
                    <a:pt x="1326832" y="2303779"/>
                  </a:lnTo>
                  <a:lnTo>
                    <a:pt x="1370964" y="2309495"/>
                  </a:lnTo>
                  <a:lnTo>
                    <a:pt x="1417002" y="2330132"/>
                  </a:lnTo>
                  <a:lnTo>
                    <a:pt x="1453197" y="2363470"/>
                  </a:lnTo>
                  <a:lnTo>
                    <a:pt x="1477327" y="2405379"/>
                  </a:lnTo>
                  <a:lnTo>
                    <a:pt x="1487805" y="2453004"/>
                  </a:lnTo>
                  <a:lnTo>
                    <a:pt x="1482725" y="2503170"/>
                  </a:lnTo>
                  <a:lnTo>
                    <a:pt x="1223962" y="3457575"/>
                  </a:lnTo>
                  <a:lnTo>
                    <a:pt x="1217930" y="3493135"/>
                  </a:lnTo>
                  <a:lnTo>
                    <a:pt x="1226820" y="3563620"/>
                  </a:lnTo>
                  <a:lnTo>
                    <a:pt x="1262380" y="3626802"/>
                  </a:lnTo>
                  <a:lnTo>
                    <a:pt x="1318895" y="3670300"/>
                  </a:lnTo>
                  <a:lnTo>
                    <a:pt x="1402080" y="3689667"/>
                  </a:lnTo>
                  <a:lnTo>
                    <a:pt x="1449387" y="3683000"/>
                  </a:lnTo>
                  <a:lnTo>
                    <a:pt x="1492567" y="3665220"/>
                  </a:lnTo>
                  <a:lnTo>
                    <a:pt x="1495481" y="3662997"/>
                  </a:lnTo>
                  <a:lnTo>
                    <a:pt x="1408430" y="3662997"/>
                  </a:lnTo>
                  <a:lnTo>
                    <a:pt x="1358264" y="3657917"/>
                  </a:lnTo>
                  <a:lnTo>
                    <a:pt x="1303020" y="3630612"/>
                  </a:lnTo>
                  <a:lnTo>
                    <a:pt x="1263332" y="3584257"/>
                  </a:lnTo>
                  <a:lnTo>
                    <a:pt x="1243330" y="3525837"/>
                  </a:lnTo>
                  <a:lnTo>
                    <a:pt x="1242377" y="3495040"/>
                  </a:lnTo>
                  <a:lnTo>
                    <a:pt x="1248092" y="3463925"/>
                  </a:lnTo>
                  <a:lnTo>
                    <a:pt x="1506855" y="2509520"/>
                  </a:lnTo>
                  <a:lnTo>
                    <a:pt x="1513205" y="2460942"/>
                  </a:lnTo>
                  <a:lnTo>
                    <a:pt x="1506855" y="2413635"/>
                  </a:lnTo>
                  <a:lnTo>
                    <a:pt x="1488757" y="2370454"/>
                  </a:lnTo>
                  <a:lnTo>
                    <a:pt x="1460182" y="2332990"/>
                  </a:lnTo>
                  <a:lnTo>
                    <a:pt x="1422717" y="2303779"/>
                  </a:lnTo>
                  <a:close/>
                </a:path>
                <a:path w="2549525" h="6847840">
                  <a:moveTo>
                    <a:pt x="2549525" y="0"/>
                  </a:moveTo>
                  <a:lnTo>
                    <a:pt x="2523490" y="0"/>
                  </a:lnTo>
                  <a:lnTo>
                    <a:pt x="1945639" y="2096452"/>
                  </a:lnTo>
                  <a:lnTo>
                    <a:pt x="1552257" y="3546157"/>
                  </a:lnTo>
                  <a:lnTo>
                    <a:pt x="1531620" y="3592195"/>
                  </a:lnTo>
                  <a:lnTo>
                    <a:pt x="1498282" y="3628072"/>
                  </a:lnTo>
                  <a:lnTo>
                    <a:pt x="1456372" y="3652520"/>
                  </a:lnTo>
                  <a:lnTo>
                    <a:pt x="1408430" y="3662997"/>
                  </a:lnTo>
                  <a:lnTo>
                    <a:pt x="1495481" y="3662997"/>
                  </a:lnTo>
                  <a:lnTo>
                    <a:pt x="1530032" y="3636645"/>
                  </a:lnTo>
                  <a:lnTo>
                    <a:pt x="1559242" y="3599179"/>
                  </a:lnTo>
                  <a:lnTo>
                    <a:pt x="1577657" y="3553777"/>
                  </a:lnTo>
                  <a:lnTo>
                    <a:pt x="1971039" y="2104072"/>
                  </a:lnTo>
                  <a:lnTo>
                    <a:pt x="2547937" y="5397"/>
                  </a:lnTo>
                  <a:lnTo>
                    <a:pt x="2549525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5840730" cy="685800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501765" y="897572"/>
            <a:ext cx="3189605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b="0" spc="175" dirty="0">
                <a:solidFill>
                  <a:srgbClr val="000000"/>
                </a:solidFill>
                <a:latin typeface="Times New Roman"/>
                <a:cs typeface="Times New Roman"/>
              </a:rPr>
              <a:t>Γνωστοποίηση</a:t>
            </a:r>
            <a:endParaRPr sz="3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01765" y="2072004"/>
            <a:ext cx="5330190" cy="1454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SzPct val="128000"/>
              <a:buFont typeface="Arial"/>
              <a:buChar char="•"/>
              <a:tabLst>
                <a:tab pos="355600" algn="l"/>
              </a:tabLst>
            </a:pPr>
            <a:r>
              <a:rPr sz="1250" i="1" spc="80" dirty="0">
                <a:latin typeface="Calibri"/>
                <a:cs typeface="Calibri"/>
              </a:rPr>
              <a:t>Συγχρηματοδοτείται</a:t>
            </a:r>
            <a:r>
              <a:rPr sz="1250" i="1" spc="85" dirty="0">
                <a:latin typeface="Calibri"/>
                <a:cs typeface="Calibri"/>
              </a:rPr>
              <a:t> </a:t>
            </a:r>
            <a:r>
              <a:rPr sz="1250" i="1" spc="100" dirty="0">
                <a:latin typeface="Calibri"/>
                <a:cs typeface="Calibri"/>
              </a:rPr>
              <a:t>από</a:t>
            </a:r>
            <a:r>
              <a:rPr sz="1250" i="1" spc="105" dirty="0">
                <a:latin typeface="Calibri"/>
                <a:cs typeface="Calibri"/>
              </a:rPr>
              <a:t> </a:t>
            </a:r>
            <a:r>
              <a:rPr sz="1250" i="1" spc="80" dirty="0">
                <a:latin typeface="Calibri"/>
                <a:cs typeface="Calibri"/>
              </a:rPr>
              <a:t>την</a:t>
            </a:r>
            <a:r>
              <a:rPr sz="1250" i="1" spc="85" dirty="0">
                <a:latin typeface="Calibri"/>
                <a:cs typeface="Calibri"/>
              </a:rPr>
              <a:t> </a:t>
            </a:r>
            <a:r>
              <a:rPr sz="1250" i="1" spc="90" dirty="0">
                <a:latin typeface="Calibri"/>
                <a:cs typeface="Calibri"/>
              </a:rPr>
              <a:t>Ευρωπαϊκή</a:t>
            </a:r>
            <a:r>
              <a:rPr sz="1250" i="1" spc="95" dirty="0">
                <a:latin typeface="Calibri"/>
                <a:cs typeface="Calibri"/>
              </a:rPr>
              <a:t> </a:t>
            </a:r>
            <a:r>
              <a:rPr sz="1250" i="1" spc="90" dirty="0">
                <a:latin typeface="Calibri"/>
                <a:cs typeface="Calibri"/>
              </a:rPr>
              <a:t>Ένωση.</a:t>
            </a:r>
            <a:r>
              <a:rPr sz="1250" i="1" spc="95" dirty="0">
                <a:latin typeface="Calibri"/>
                <a:cs typeface="Calibri"/>
              </a:rPr>
              <a:t> </a:t>
            </a:r>
            <a:r>
              <a:rPr sz="1250" i="1" spc="85" dirty="0">
                <a:latin typeface="Calibri"/>
                <a:cs typeface="Calibri"/>
              </a:rPr>
              <a:t>Ωστόσο,</a:t>
            </a:r>
            <a:r>
              <a:rPr sz="1250" i="1" spc="90" dirty="0">
                <a:latin typeface="Calibri"/>
                <a:cs typeface="Calibri"/>
              </a:rPr>
              <a:t> </a:t>
            </a:r>
            <a:r>
              <a:rPr sz="1250" i="1" spc="70" dirty="0">
                <a:latin typeface="Calibri"/>
                <a:cs typeface="Calibri"/>
              </a:rPr>
              <a:t>οι </a:t>
            </a:r>
            <a:r>
              <a:rPr sz="1250" i="1" spc="75" dirty="0">
                <a:latin typeface="Calibri"/>
                <a:cs typeface="Calibri"/>
              </a:rPr>
              <a:t> </a:t>
            </a:r>
            <a:r>
              <a:rPr sz="1250" i="1" spc="90" dirty="0">
                <a:latin typeface="Calibri"/>
                <a:cs typeface="Calibri"/>
              </a:rPr>
              <a:t>απόψεις</a:t>
            </a:r>
            <a:r>
              <a:rPr sz="1250" i="1" spc="95" dirty="0">
                <a:latin typeface="Calibri"/>
                <a:cs typeface="Calibri"/>
              </a:rPr>
              <a:t> </a:t>
            </a:r>
            <a:r>
              <a:rPr sz="1250" i="1" spc="80" dirty="0">
                <a:latin typeface="Calibri"/>
                <a:cs typeface="Calibri"/>
              </a:rPr>
              <a:t>και</a:t>
            </a:r>
            <a:r>
              <a:rPr sz="1250" i="1" spc="85" dirty="0">
                <a:latin typeface="Calibri"/>
                <a:cs typeface="Calibri"/>
              </a:rPr>
              <a:t> </a:t>
            </a:r>
            <a:r>
              <a:rPr sz="1250" i="1" spc="70" dirty="0">
                <a:latin typeface="Calibri"/>
                <a:cs typeface="Calibri"/>
              </a:rPr>
              <a:t>οι</a:t>
            </a:r>
            <a:r>
              <a:rPr sz="1250" i="1" spc="75" dirty="0">
                <a:latin typeface="Calibri"/>
                <a:cs typeface="Calibri"/>
              </a:rPr>
              <a:t> </a:t>
            </a:r>
            <a:r>
              <a:rPr sz="1250" i="1" spc="90" dirty="0">
                <a:latin typeface="Calibri"/>
                <a:cs typeface="Calibri"/>
              </a:rPr>
              <a:t>γνώμες</a:t>
            </a:r>
            <a:r>
              <a:rPr sz="1250" i="1" spc="95" dirty="0">
                <a:latin typeface="Calibri"/>
                <a:cs typeface="Calibri"/>
              </a:rPr>
              <a:t> </a:t>
            </a:r>
            <a:r>
              <a:rPr sz="1250" i="1" spc="100" dirty="0">
                <a:latin typeface="Calibri"/>
                <a:cs typeface="Calibri"/>
              </a:rPr>
              <a:t>που</a:t>
            </a:r>
            <a:r>
              <a:rPr sz="1250" i="1" spc="105" dirty="0">
                <a:latin typeface="Calibri"/>
                <a:cs typeface="Calibri"/>
              </a:rPr>
              <a:t> </a:t>
            </a:r>
            <a:r>
              <a:rPr sz="1250" i="1" spc="85" dirty="0">
                <a:latin typeface="Calibri"/>
                <a:cs typeface="Calibri"/>
              </a:rPr>
              <a:t>εκφράζονται</a:t>
            </a:r>
            <a:r>
              <a:rPr sz="1250" i="1" spc="90" dirty="0">
                <a:latin typeface="Calibri"/>
                <a:cs typeface="Calibri"/>
              </a:rPr>
              <a:t> </a:t>
            </a:r>
            <a:r>
              <a:rPr sz="1250" i="1" spc="70" dirty="0">
                <a:latin typeface="Calibri"/>
                <a:cs typeface="Calibri"/>
              </a:rPr>
              <a:t>είναι</a:t>
            </a:r>
            <a:r>
              <a:rPr sz="1250" i="1" spc="75" dirty="0">
                <a:latin typeface="Calibri"/>
                <a:cs typeface="Calibri"/>
              </a:rPr>
              <a:t> </a:t>
            </a:r>
            <a:r>
              <a:rPr sz="1250" i="1" spc="80" dirty="0">
                <a:latin typeface="Calibri"/>
                <a:cs typeface="Calibri"/>
              </a:rPr>
              <a:t>αποκλειστικά </a:t>
            </a:r>
            <a:r>
              <a:rPr sz="1250" i="1" spc="85" dirty="0">
                <a:latin typeface="Calibri"/>
                <a:cs typeface="Calibri"/>
              </a:rPr>
              <a:t> του/των</a:t>
            </a:r>
            <a:r>
              <a:rPr sz="1250" i="1" spc="90" dirty="0">
                <a:latin typeface="Calibri"/>
                <a:cs typeface="Calibri"/>
              </a:rPr>
              <a:t> </a:t>
            </a:r>
            <a:r>
              <a:rPr sz="1250" i="1" spc="95" dirty="0">
                <a:latin typeface="Calibri"/>
                <a:cs typeface="Calibri"/>
              </a:rPr>
              <a:t>συγγραφέα/ων</a:t>
            </a:r>
            <a:r>
              <a:rPr sz="1250" i="1" spc="100" dirty="0">
                <a:latin typeface="Calibri"/>
                <a:cs typeface="Calibri"/>
              </a:rPr>
              <a:t> </a:t>
            </a:r>
            <a:r>
              <a:rPr sz="1250" i="1" spc="80" dirty="0">
                <a:latin typeface="Calibri"/>
                <a:cs typeface="Calibri"/>
              </a:rPr>
              <a:t>και</a:t>
            </a:r>
            <a:r>
              <a:rPr sz="1250" i="1" spc="85" dirty="0">
                <a:latin typeface="Calibri"/>
                <a:cs typeface="Calibri"/>
              </a:rPr>
              <a:t> δεν</a:t>
            </a:r>
            <a:r>
              <a:rPr sz="1250" i="1" spc="90" dirty="0">
                <a:latin typeface="Calibri"/>
                <a:cs typeface="Calibri"/>
              </a:rPr>
              <a:t> αντανακλούν</a:t>
            </a:r>
            <a:r>
              <a:rPr sz="1250" i="1" spc="95" dirty="0">
                <a:latin typeface="Calibri"/>
                <a:cs typeface="Calibri"/>
              </a:rPr>
              <a:t> </a:t>
            </a:r>
            <a:r>
              <a:rPr sz="1250" i="1" spc="75" dirty="0">
                <a:latin typeface="Calibri"/>
                <a:cs typeface="Calibri"/>
              </a:rPr>
              <a:t>κατ'</a:t>
            </a:r>
            <a:r>
              <a:rPr sz="1250" i="1" spc="80" dirty="0">
                <a:latin typeface="Calibri"/>
                <a:cs typeface="Calibri"/>
              </a:rPr>
              <a:t> </a:t>
            </a:r>
            <a:r>
              <a:rPr sz="1250" i="1" spc="90" dirty="0">
                <a:latin typeface="Calibri"/>
                <a:cs typeface="Calibri"/>
              </a:rPr>
              <a:t>ανάγκη</a:t>
            </a:r>
            <a:r>
              <a:rPr sz="1250" i="1" spc="95" dirty="0">
                <a:latin typeface="Calibri"/>
                <a:cs typeface="Calibri"/>
              </a:rPr>
              <a:t> </a:t>
            </a:r>
            <a:r>
              <a:rPr sz="1250" i="1" spc="65" dirty="0">
                <a:latin typeface="Calibri"/>
                <a:cs typeface="Calibri"/>
              </a:rPr>
              <a:t>τις </a:t>
            </a:r>
            <a:r>
              <a:rPr sz="1250" i="1" spc="-270" dirty="0">
                <a:latin typeface="Calibri"/>
                <a:cs typeface="Calibri"/>
              </a:rPr>
              <a:t> </a:t>
            </a:r>
            <a:r>
              <a:rPr sz="1250" i="1" spc="90" dirty="0">
                <a:latin typeface="Calibri"/>
                <a:cs typeface="Calibri"/>
              </a:rPr>
              <a:t>απόψεις </a:t>
            </a:r>
            <a:r>
              <a:rPr sz="1250" i="1" spc="80" dirty="0">
                <a:latin typeface="Calibri"/>
                <a:cs typeface="Calibri"/>
              </a:rPr>
              <a:t>και </a:t>
            </a:r>
            <a:r>
              <a:rPr sz="1250" i="1" spc="65" dirty="0">
                <a:latin typeface="Calibri"/>
                <a:cs typeface="Calibri"/>
              </a:rPr>
              <a:t>τις </a:t>
            </a:r>
            <a:r>
              <a:rPr sz="1250" i="1" spc="90" dirty="0">
                <a:latin typeface="Calibri"/>
                <a:cs typeface="Calibri"/>
              </a:rPr>
              <a:t>γνώμες </a:t>
            </a:r>
            <a:r>
              <a:rPr sz="1250" i="1" spc="80" dirty="0">
                <a:latin typeface="Calibri"/>
                <a:cs typeface="Calibri"/>
              </a:rPr>
              <a:t>της </a:t>
            </a:r>
            <a:r>
              <a:rPr sz="1250" i="1" spc="90" dirty="0">
                <a:latin typeface="Calibri"/>
                <a:cs typeface="Calibri"/>
              </a:rPr>
              <a:t>Ευρωπαϊκής </a:t>
            </a:r>
            <a:r>
              <a:rPr sz="1250" i="1" spc="95" dirty="0">
                <a:latin typeface="Calibri"/>
                <a:cs typeface="Calibri"/>
              </a:rPr>
              <a:t>Ένωσης ή </a:t>
            </a:r>
            <a:r>
              <a:rPr sz="1250" i="1" spc="80" dirty="0">
                <a:latin typeface="Calibri"/>
                <a:cs typeface="Calibri"/>
              </a:rPr>
              <a:t>της </a:t>
            </a:r>
            <a:r>
              <a:rPr sz="1250" i="1" spc="95" dirty="0">
                <a:latin typeface="Calibri"/>
                <a:cs typeface="Calibri"/>
              </a:rPr>
              <a:t>HADEA. </a:t>
            </a:r>
            <a:r>
              <a:rPr sz="1250" i="1" spc="100" dirty="0">
                <a:latin typeface="Calibri"/>
                <a:cs typeface="Calibri"/>
              </a:rPr>
              <a:t> </a:t>
            </a:r>
            <a:r>
              <a:rPr sz="1250" i="1" spc="90" dirty="0">
                <a:latin typeface="Calibri"/>
                <a:cs typeface="Calibri"/>
              </a:rPr>
              <a:t>Ούτε </a:t>
            </a:r>
            <a:r>
              <a:rPr sz="1250" i="1" spc="95" dirty="0">
                <a:latin typeface="Calibri"/>
                <a:cs typeface="Calibri"/>
              </a:rPr>
              <a:t>η </a:t>
            </a:r>
            <a:r>
              <a:rPr sz="1250" i="1" spc="90" dirty="0">
                <a:latin typeface="Calibri"/>
                <a:cs typeface="Calibri"/>
              </a:rPr>
              <a:t>Ευρωπαϊκή </a:t>
            </a:r>
            <a:r>
              <a:rPr sz="1250" i="1" spc="95" dirty="0">
                <a:latin typeface="Calibri"/>
                <a:cs typeface="Calibri"/>
              </a:rPr>
              <a:t>Ένωση </a:t>
            </a:r>
            <a:r>
              <a:rPr sz="1250" i="1" spc="85" dirty="0">
                <a:latin typeface="Calibri"/>
                <a:cs typeface="Calibri"/>
              </a:rPr>
              <a:t>ούτε </a:t>
            </a:r>
            <a:r>
              <a:rPr sz="1250" i="1" spc="95" dirty="0">
                <a:latin typeface="Calibri"/>
                <a:cs typeface="Calibri"/>
              </a:rPr>
              <a:t>η </a:t>
            </a:r>
            <a:r>
              <a:rPr sz="1250" i="1" spc="90" dirty="0">
                <a:latin typeface="Calibri"/>
                <a:cs typeface="Calibri"/>
              </a:rPr>
              <a:t>χορηγούσα αρχή </a:t>
            </a:r>
            <a:r>
              <a:rPr sz="1250" i="1" spc="95" dirty="0">
                <a:latin typeface="Calibri"/>
                <a:cs typeface="Calibri"/>
              </a:rPr>
              <a:t>μπορούν </a:t>
            </a:r>
            <a:r>
              <a:rPr sz="1250" i="1" spc="90" dirty="0">
                <a:latin typeface="Calibri"/>
                <a:cs typeface="Calibri"/>
              </a:rPr>
              <a:t>να </a:t>
            </a:r>
            <a:r>
              <a:rPr sz="1250" i="1" spc="95" dirty="0">
                <a:latin typeface="Calibri"/>
                <a:cs typeface="Calibri"/>
              </a:rPr>
              <a:t> θεωρηθούν</a:t>
            </a:r>
            <a:r>
              <a:rPr sz="1250" i="1" spc="30" dirty="0">
                <a:latin typeface="Calibri"/>
                <a:cs typeface="Calibri"/>
              </a:rPr>
              <a:t> </a:t>
            </a:r>
            <a:r>
              <a:rPr sz="1250" i="1" spc="90" dirty="0">
                <a:latin typeface="Calibri"/>
                <a:cs typeface="Calibri"/>
              </a:rPr>
              <a:t>υπεύθυνοι</a:t>
            </a:r>
            <a:r>
              <a:rPr sz="1250" i="1" spc="35" dirty="0">
                <a:latin typeface="Calibri"/>
                <a:cs typeface="Calibri"/>
              </a:rPr>
              <a:t> </a:t>
            </a:r>
            <a:r>
              <a:rPr sz="1250" i="1" spc="55" dirty="0">
                <a:latin typeface="Calibri"/>
                <a:cs typeface="Calibri"/>
              </a:rPr>
              <a:t>γι'</a:t>
            </a:r>
            <a:r>
              <a:rPr sz="1250" i="1" spc="35" dirty="0">
                <a:latin typeface="Calibri"/>
                <a:cs typeface="Calibri"/>
              </a:rPr>
              <a:t> </a:t>
            </a:r>
            <a:r>
              <a:rPr sz="1250" i="1" spc="75" dirty="0">
                <a:latin typeface="Calibri"/>
                <a:cs typeface="Calibri"/>
              </a:rPr>
              <a:t>αυτές.</a:t>
            </a:r>
            <a:endParaRPr sz="125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680"/>
              </a:spcBef>
              <a:buSzPct val="128000"/>
              <a:buFont typeface="Arial"/>
              <a:buChar char="•"/>
              <a:tabLst>
                <a:tab pos="354330" algn="l"/>
                <a:tab pos="354965" algn="l"/>
              </a:tabLst>
            </a:pPr>
            <a:r>
              <a:rPr sz="1250" i="1" spc="95" dirty="0">
                <a:latin typeface="Calibri"/>
                <a:cs typeface="Calibri"/>
              </a:rPr>
              <a:t>Συμφωνία</a:t>
            </a:r>
            <a:r>
              <a:rPr sz="1250" i="1" spc="20" dirty="0">
                <a:latin typeface="Calibri"/>
                <a:cs typeface="Calibri"/>
              </a:rPr>
              <a:t> </a:t>
            </a:r>
            <a:r>
              <a:rPr sz="1250" i="1" spc="90" dirty="0">
                <a:latin typeface="Calibri"/>
                <a:cs typeface="Calibri"/>
              </a:rPr>
              <a:t>έργου</a:t>
            </a:r>
            <a:r>
              <a:rPr sz="1250" i="1" spc="25" dirty="0">
                <a:latin typeface="Calibri"/>
                <a:cs typeface="Calibri"/>
              </a:rPr>
              <a:t> </a:t>
            </a:r>
            <a:r>
              <a:rPr sz="1250" i="1" spc="75" dirty="0">
                <a:latin typeface="Calibri"/>
                <a:cs typeface="Calibri"/>
              </a:rPr>
              <a:t>αριθ.</a:t>
            </a:r>
            <a:r>
              <a:rPr sz="1250" i="1" spc="15" dirty="0">
                <a:latin typeface="Calibri"/>
                <a:cs typeface="Calibri"/>
              </a:rPr>
              <a:t> </a:t>
            </a:r>
            <a:r>
              <a:rPr sz="1250" i="1" spc="85" dirty="0">
                <a:latin typeface="Calibri"/>
                <a:cs typeface="Calibri"/>
              </a:rPr>
              <a:t>101083594</a:t>
            </a:r>
            <a:endParaRPr sz="12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3295" cy="6880225"/>
            <a:chOff x="0" y="0"/>
            <a:chExt cx="6043295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632" y="5059679"/>
              <a:ext cx="929639" cy="17983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0730" cy="6858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498215" y="17780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3142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192" y="2388870"/>
                  </a:lnTo>
                  <a:lnTo>
                    <a:pt x="1159192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045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4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20152" y="3457892"/>
                  </a:lnTo>
                  <a:lnTo>
                    <a:pt x="1214120" y="349313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282"/>
                  </a:lnTo>
                  <a:lnTo>
                    <a:pt x="1298892" y="3630295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4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947"/>
                  </a:lnTo>
                  <a:lnTo>
                    <a:pt x="1455737" y="2336800"/>
                  </a:lnTo>
                  <a:lnTo>
                    <a:pt x="1418272" y="2307590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0897"/>
                  </a:lnTo>
                  <a:lnTo>
                    <a:pt x="1547495" y="3546157"/>
                  </a:lnTo>
                  <a:lnTo>
                    <a:pt x="1526539" y="3591877"/>
                  </a:lnTo>
                  <a:lnTo>
                    <a:pt x="1493520" y="3627755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89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449059" y="478790"/>
            <a:ext cx="5619750" cy="798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045"/>
              </a:lnSpc>
              <a:spcBef>
                <a:spcPts val="100"/>
              </a:spcBef>
            </a:pPr>
            <a:r>
              <a:rPr sz="2550" b="0" spc="145" dirty="0">
                <a:solidFill>
                  <a:srgbClr val="FFFFFF"/>
                </a:solidFill>
                <a:latin typeface="Calibri"/>
                <a:cs typeface="Calibri"/>
              </a:rPr>
              <a:t>Θέμα</a:t>
            </a:r>
            <a:r>
              <a:rPr sz="2550" b="0" spc="145" dirty="0">
                <a:solidFill>
                  <a:srgbClr val="FFFFFF"/>
                </a:solidFill>
                <a:latin typeface="Times New Roman"/>
                <a:cs typeface="Times New Roman"/>
              </a:rPr>
              <a:t>-6:</a:t>
            </a:r>
            <a:r>
              <a:rPr sz="2550" b="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b="0" spc="130" dirty="0">
                <a:solidFill>
                  <a:srgbClr val="FFFFFF"/>
                </a:solidFill>
                <a:latin typeface="Calibri"/>
                <a:cs typeface="Calibri"/>
              </a:rPr>
              <a:t>Ασφάλεια</a:t>
            </a:r>
            <a:endParaRPr sz="2550">
              <a:latin typeface="Calibri"/>
              <a:cs typeface="Calibri"/>
            </a:endParaRPr>
          </a:p>
          <a:p>
            <a:pPr marL="12700">
              <a:lnSpc>
                <a:spcPts val="3045"/>
              </a:lnSpc>
            </a:pPr>
            <a:r>
              <a:rPr sz="2550" b="0" spc="190" dirty="0">
                <a:solidFill>
                  <a:srgbClr val="FFFFFF"/>
                </a:solidFill>
                <a:latin typeface="Calibri"/>
                <a:cs typeface="Calibri"/>
              </a:rPr>
              <a:t>Επιλογή</a:t>
            </a:r>
            <a:r>
              <a:rPr sz="2550" b="0" spc="2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50" b="0" spc="14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2550" b="0" spc="22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50" b="0" spc="204" dirty="0">
                <a:solidFill>
                  <a:srgbClr val="FFFFFF"/>
                </a:solidFill>
                <a:latin typeface="Calibri"/>
                <a:cs typeface="Calibri"/>
              </a:rPr>
              <a:t>υλοποίηση</a:t>
            </a:r>
            <a:r>
              <a:rPr sz="2550" b="0" spc="2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50" b="0" spc="195" dirty="0">
                <a:solidFill>
                  <a:srgbClr val="FFFFFF"/>
                </a:solidFill>
                <a:latin typeface="Calibri"/>
                <a:cs typeface="Calibri"/>
              </a:rPr>
              <a:t>ελέγχων</a:t>
            </a:r>
            <a:r>
              <a:rPr sz="2550" b="0" spc="2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50" b="0" spc="15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endParaRPr sz="25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449059" y="1306195"/>
            <a:ext cx="4040504" cy="958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spc="180" dirty="0">
                <a:solidFill>
                  <a:srgbClr val="FFFFFF"/>
                </a:solidFill>
                <a:latin typeface="Calibri"/>
                <a:cs typeface="Calibri"/>
              </a:rPr>
              <a:t>Ενεργειακά</a:t>
            </a:r>
            <a:r>
              <a:rPr sz="2550" spc="2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50" spc="190" dirty="0">
                <a:solidFill>
                  <a:srgbClr val="FFFFFF"/>
                </a:solidFill>
                <a:latin typeface="Calibri"/>
                <a:cs typeface="Calibri"/>
              </a:rPr>
              <a:t>περιβάλλοντα</a:t>
            </a:r>
            <a:endParaRPr sz="2550">
              <a:latin typeface="Calibri"/>
              <a:cs typeface="Calibri"/>
            </a:endParaRPr>
          </a:p>
          <a:p>
            <a:pPr marL="41910">
              <a:lnSpc>
                <a:spcPct val="100000"/>
              </a:lnSpc>
              <a:spcBef>
                <a:spcPts val="2005"/>
              </a:spcBef>
            </a:pPr>
            <a:r>
              <a:rPr sz="1900" spc="130" dirty="0">
                <a:solidFill>
                  <a:srgbClr val="FFBA00"/>
                </a:solidFill>
                <a:latin typeface="Calibri"/>
                <a:cs typeface="Calibri"/>
              </a:rPr>
              <a:t>Επισκόπηση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78270" y="2459354"/>
            <a:ext cx="4436745" cy="1948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020" indent="-274320">
              <a:lnSpc>
                <a:spcPts val="1235"/>
              </a:lnSpc>
              <a:buClr>
                <a:srgbClr val="FFBA00"/>
              </a:buClr>
              <a:buSzPct val="126315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Επιλογή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υλοποίηση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κατάλληλων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ελέγχων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ασφαλείας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FFFFFF"/>
                </a:solidFill>
                <a:latin typeface="Calibri"/>
                <a:cs typeface="Calibri"/>
              </a:rPr>
              <a:t>βάση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45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endParaRPr sz="950">
              <a:latin typeface="Calibri"/>
              <a:cs typeface="Calibri"/>
            </a:endParaRPr>
          </a:p>
          <a:p>
            <a:pPr marL="287020">
              <a:lnSpc>
                <a:spcPts val="1085"/>
              </a:lnSpc>
            </a:pP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ειδικές</a:t>
            </a:r>
            <a:r>
              <a:rPr sz="9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ανάγκες</a:t>
            </a:r>
            <a:r>
              <a:rPr sz="9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9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ενεργειακών</a:t>
            </a:r>
            <a:r>
              <a:rPr sz="9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συστημάτων</a:t>
            </a:r>
            <a:endParaRPr sz="9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00">
              <a:latin typeface="Calibri"/>
              <a:cs typeface="Calibri"/>
            </a:endParaRPr>
          </a:p>
          <a:p>
            <a:pPr marL="287020" marR="506730" indent="-274320">
              <a:lnSpc>
                <a:spcPct val="92500"/>
              </a:lnSpc>
              <a:spcBef>
                <a:spcPts val="5"/>
              </a:spcBef>
              <a:buClr>
                <a:srgbClr val="FFBA00"/>
              </a:buClr>
              <a:buSzPct val="126315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Υλοποιώ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ισχυρές 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πολιτικές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κωδικών πρόσβασης 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950" spc="85" dirty="0">
                <a:solidFill>
                  <a:srgbClr val="FFFFFF"/>
                </a:solidFill>
                <a:latin typeface="Calibri"/>
                <a:cs typeface="Calibri"/>
              </a:rPr>
              <a:t>ελέγχου </a:t>
            </a:r>
            <a:r>
              <a:rPr sz="95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85" dirty="0">
                <a:solidFill>
                  <a:srgbClr val="FFFFFF"/>
                </a:solidFill>
                <a:latin typeface="Calibri"/>
                <a:cs typeface="Calibri"/>
              </a:rPr>
              <a:t>ταυτότητας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πολλαπλών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παραγόντων</a:t>
            </a:r>
            <a:r>
              <a:rPr sz="9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FFFFFF"/>
                </a:solidFill>
                <a:latin typeface="Calibri"/>
                <a:cs typeface="Calibri"/>
              </a:rPr>
              <a:t>(MFA)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8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9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8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FFFFFF"/>
                </a:solidFill>
                <a:latin typeface="Calibri"/>
                <a:cs typeface="Calibri"/>
              </a:rPr>
              <a:t>προστασία </a:t>
            </a:r>
            <a:r>
              <a:rPr sz="950" spc="-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FFFFFF"/>
                </a:solidFill>
                <a:latin typeface="Calibri"/>
                <a:cs typeface="Calibri"/>
              </a:rPr>
              <a:t>λογαριασμών/απολογισμών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FFFFFF"/>
                </a:solidFill>
                <a:latin typeface="Calibri"/>
                <a:cs typeface="Calibri"/>
              </a:rPr>
              <a:t>χρηστών</a:t>
            </a:r>
            <a:endParaRPr sz="9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BA00"/>
              </a:buClr>
              <a:buFont typeface="Courier New"/>
              <a:buChar char="o"/>
            </a:pPr>
            <a:endParaRPr sz="1000">
              <a:latin typeface="Calibri"/>
              <a:cs typeface="Calibri"/>
            </a:endParaRPr>
          </a:p>
          <a:p>
            <a:pPr marL="287020" marR="324485" indent="-274320">
              <a:lnSpc>
                <a:spcPts val="1160"/>
              </a:lnSpc>
              <a:buClr>
                <a:srgbClr val="FFBA00"/>
              </a:buClr>
              <a:buSzPct val="126315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950" spc="95" dirty="0">
                <a:solidFill>
                  <a:srgbClr val="FFFFFF"/>
                </a:solidFill>
                <a:latin typeface="Calibri"/>
                <a:cs typeface="Calibri"/>
              </a:rPr>
              <a:t>Κρυπτογράφηση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FFFFFF"/>
                </a:solidFill>
                <a:latin typeface="Calibri"/>
                <a:cs typeface="Calibri"/>
              </a:rPr>
              <a:t>ευαίσθητων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5" dirty="0">
                <a:solidFill>
                  <a:srgbClr val="FFFFFF"/>
                </a:solidFill>
                <a:latin typeface="Calibri"/>
                <a:cs typeface="Calibri"/>
              </a:rPr>
              <a:t>δεδομένων</a:t>
            </a:r>
            <a:r>
              <a:rPr sz="9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9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FFFFFF"/>
                </a:solidFill>
                <a:latin typeface="Calibri"/>
                <a:cs typeface="Calibri"/>
              </a:rPr>
              <a:t>κατάσταση</a:t>
            </a:r>
            <a:r>
              <a:rPr sz="9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85" dirty="0">
                <a:solidFill>
                  <a:srgbClr val="FFFFFF"/>
                </a:solidFill>
                <a:latin typeface="Calibri"/>
                <a:cs typeface="Calibri"/>
              </a:rPr>
              <a:t>ηρεμίας </a:t>
            </a:r>
            <a:r>
              <a:rPr sz="950" spc="-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950" spc="90" dirty="0">
                <a:solidFill>
                  <a:srgbClr val="FFFFFF"/>
                </a:solidFill>
                <a:latin typeface="Calibri"/>
                <a:cs typeface="Calibri"/>
              </a:rPr>
              <a:t>κατά </a:t>
            </a:r>
            <a:r>
              <a:rPr sz="950" spc="85" dirty="0">
                <a:solidFill>
                  <a:srgbClr val="FFFFFF"/>
                </a:solidFill>
                <a:latin typeface="Calibri"/>
                <a:cs typeface="Calibri"/>
              </a:rPr>
              <a:t>τη διαμετακόμιση </a:t>
            </a:r>
            <a:r>
              <a:rPr sz="950" spc="80" dirty="0">
                <a:solidFill>
                  <a:srgbClr val="FFFFFF"/>
                </a:solidFill>
                <a:latin typeface="Calibri"/>
                <a:cs typeface="Calibri"/>
              </a:rPr>
              <a:t>για την </a:t>
            </a:r>
            <a:r>
              <a:rPr sz="950" spc="95" dirty="0">
                <a:solidFill>
                  <a:srgbClr val="FFFFFF"/>
                </a:solidFill>
                <a:latin typeface="Calibri"/>
                <a:cs typeface="Calibri"/>
              </a:rPr>
              <a:t>αποτροπή μη </a:t>
            </a:r>
            <a:r>
              <a:rPr sz="95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85" dirty="0">
                <a:solidFill>
                  <a:srgbClr val="FFFFFF"/>
                </a:solidFill>
                <a:latin typeface="Calibri"/>
                <a:cs typeface="Calibri"/>
              </a:rPr>
              <a:t>εξουσιοδοτημένης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5" dirty="0">
                <a:solidFill>
                  <a:srgbClr val="FFFFFF"/>
                </a:solidFill>
                <a:latin typeface="Calibri"/>
                <a:cs typeface="Calibri"/>
              </a:rPr>
              <a:t>πρόσβασης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8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9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FFFFFF"/>
                </a:solidFill>
                <a:latin typeface="Calibri"/>
                <a:cs typeface="Calibri"/>
              </a:rPr>
              <a:t>παραβίασης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5" dirty="0">
                <a:solidFill>
                  <a:srgbClr val="FFFFFF"/>
                </a:solidFill>
                <a:latin typeface="Calibri"/>
                <a:cs typeface="Calibri"/>
              </a:rPr>
              <a:t>δεδομένων</a:t>
            </a:r>
            <a:endParaRPr sz="9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BA00"/>
              </a:buClr>
              <a:buFont typeface="Courier New"/>
              <a:buChar char="o"/>
            </a:pPr>
            <a:endParaRPr sz="1000">
              <a:latin typeface="Calibri"/>
              <a:cs typeface="Calibri"/>
            </a:endParaRPr>
          </a:p>
          <a:p>
            <a:pPr marL="287020" marR="308610" indent="-274320">
              <a:lnSpc>
                <a:spcPts val="1160"/>
              </a:lnSpc>
              <a:buClr>
                <a:srgbClr val="FFBA00"/>
              </a:buClr>
              <a:buSzPct val="126315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950" spc="8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εφαρμόζετε</a:t>
            </a:r>
            <a:r>
              <a:rPr sz="9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τακτικά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ενημερώσεις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διορθώσεις</a:t>
            </a:r>
            <a:r>
              <a:rPr sz="9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ασφαλείας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σε </a:t>
            </a:r>
            <a:r>
              <a:rPr sz="950" spc="-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συστήματα</a:t>
            </a:r>
            <a:r>
              <a:rPr sz="9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λογισμικού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διευθυνσιοδότηση</a:t>
            </a:r>
            <a:r>
              <a:rPr sz="9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ευπαθειών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4455" y="5758179"/>
            <a:ext cx="3458210" cy="447040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9"/>
              </a:spcBef>
            </a:pPr>
            <a:r>
              <a:rPr sz="1100" spc="80" dirty="0">
                <a:solidFill>
                  <a:srgbClr val="FFFFFF"/>
                </a:solidFill>
                <a:latin typeface="Calibri"/>
                <a:cs typeface="Calibri"/>
              </a:rPr>
              <a:t>CSP001_C_E</a:t>
            </a:r>
            <a:r>
              <a:rPr sz="1100" spc="2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6: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1100" spc="60" dirty="0">
                <a:solidFill>
                  <a:srgbClr val="FFFFFF"/>
                </a:solidFill>
                <a:latin typeface="Calibri"/>
                <a:cs typeface="Calibri"/>
              </a:rPr>
              <a:t>Cristina</a:t>
            </a:r>
            <a:r>
              <a:rPr sz="11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60" dirty="0">
                <a:solidFill>
                  <a:srgbClr val="FFFFFF"/>
                </a:solidFill>
                <a:latin typeface="Calibri"/>
                <a:cs typeface="Calibri"/>
              </a:rPr>
              <a:t>Alcaraz,</a:t>
            </a:r>
            <a:r>
              <a:rPr sz="11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11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1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FFFFFF"/>
                </a:solidFill>
                <a:latin typeface="Calibri"/>
                <a:cs typeface="Calibri"/>
              </a:rPr>
              <a:t>Μάλαγα,</a:t>
            </a:r>
            <a:r>
              <a:rPr sz="11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Ισπανία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9515" y="5590222"/>
            <a:ext cx="3294062" cy="61214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3295" cy="6880225"/>
            <a:chOff x="0" y="0"/>
            <a:chExt cx="6043295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632" y="5059679"/>
              <a:ext cx="929639" cy="17983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0730" cy="6858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498215" y="17780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3142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192" y="2388870"/>
                  </a:lnTo>
                  <a:lnTo>
                    <a:pt x="1159192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045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4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20152" y="3457892"/>
                  </a:lnTo>
                  <a:lnTo>
                    <a:pt x="1214120" y="349313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282"/>
                  </a:lnTo>
                  <a:lnTo>
                    <a:pt x="1298892" y="3630295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4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947"/>
                  </a:lnTo>
                  <a:lnTo>
                    <a:pt x="1455737" y="2336800"/>
                  </a:lnTo>
                  <a:lnTo>
                    <a:pt x="1418272" y="2307590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0897"/>
                  </a:lnTo>
                  <a:lnTo>
                    <a:pt x="1547495" y="3546157"/>
                  </a:lnTo>
                  <a:lnTo>
                    <a:pt x="1526539" y="3591877"/>
                  </a:lnTo>
                  <a:lnTo>
                    <a:pt x="1493520" y="3627755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89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449059" y="478790"/>
            <a:ext cx="5619750" cy="798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045"/>
              </a:lnSpc>
              <a:spcBef>
                <a:spcPts val="100"/>
              </a:spcBef>
            </a:pPr>
            <a:r>
              <a:rPr sz="2550" b="0" spc="145" dirty="0">
                <a:solidFill>
                  <a:srgbClr val="FFFFFF"/>
                </a:solidFill>
                <a:latin typeface="Calibri"/>
                <a:cs typeface="Calibri"/>
              </a:rPr>
              <a:t>Θέμα</a:t>
            </a:r>
            <a:r>
              <a:rPr sz="2550" b="0" spc="145" dirty="0">
                <a:solidFill>
                  <a:srgbClr val="FFFFFF"/>
                </a:solidFill>
                <a:latin typeface="Times New Roman"/>
                <a:cs typeface="Times New Roman"/>
              </a:rPr>
              <a:t>-6:</a:t>
            </a:r>
            <a:r>
              <a:rPr sz="2550" b="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50" b="0" spc="130" dirty="0">
                <a:solidFill>
                  <a:srgbClr val="FFFFFF"/>
                </a:solidFill>
                <a:latin typeface="Calibri"/>
                <a:cs typeface="Calibri"/>
              </a:rPr>
              <a:t>Ασφάλεια</a:t>
            </a:r>
            <a:endParaRPr sz="2550">
              <a:latin typeface="Calibri"/>
              <a:cs typeface="Calibri"/>
            </a:endParaRPr>
          </a:p>
          <a:p>
            <a:pPr marL="12700">
              <a:lnSpc>
                <a:spcPts val="3045"/>
              </a:lnSpc>
            </a:pPr>
            <a:r>
              <a:rPr sz="2550" b="0" spc="190" dirty="0">
                <a:solidFill>
                  <a:srgbClr val="FFFFFF"/>
                </a:solidFill>
                <a:latin typeface="Calibri"/>
                <a:cs typeface="Calibri"/>
              </a:rPr>
              <a:t>Επιλογή</a:t>
            </a:r>
            <a:r>
              <a:rPr sz="2550" b="0" spc="2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50" b="0" spc="14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2550" b="0" spc="22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50" b="0" spc="204" dirty="0">
                <a:solidFill>
                  <a:srgbClr val="FFFFFF"/>
                </a:solidFill>
                <a:latin typeface="Calibri"/>
                <a:cs typeface="Calibri"/>
              </a:rPr>
              <a:t>υλοποίηση</a:t>
            </a:r>
            <a:r>
              <a:rPr sz="2550" b="0" spc="2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50" b="0" spc="195" dirty="0">
                <a:solidFill>
                  <a:srgbClr val="FFFFFF"/>
                </a:solidFill>
                <a:latin typeface="Calibri"/>
                <a:cs typeface="Calibri"/>
              </a:rPr>
              <a:t>ελέγχων</a:t>
            </a:r>
            <a:r>
              <a:rPr sz="2550" b="0" spc="2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50" b="0" spc="15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endParaRPr sz="25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449059" y="1306195"/>
            <a:ext cx="4040504" cy="958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spc="180" dirty="0">
                <a:solidFill>
                  <a:srgbClr val="FFFFFF"/>
                </a:solidFill>
                <a:latin typeface="Calibri"/>
                <a:cs typeface="Calibri"/>
              </a:rPr>
              <a:t>Ενεργειακά</a:t>
            </a:r>
            <a:r>
              <a:rPr sz="2550" spc="2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50" spc="190" dirty="0">
                <a:solidFill>
                  <a:srgbClr val="FFFFFF"/>
                </a:solidFill>
                <a:latin typeface="Calibri"/>
                <a:cs typeface="Calibri"/>
              </a:rPr>
              <a:t>περιβάλλοντα</a:t>
            </a:r>
            <a:endParaRPr sz="2550">
              <a:latin typeface="Calibri"/>
              <a:cs typeface="Calibri"/>
            </a:endParaRPr>
          </a:p>
          <a:p>
            <a:pPr marL="41910">
              <a:lnSpc>
                <a:spcPct val="100000"/>
              </a:lnSpc>
              <a:spcBef>
                <a:spcPts val="2005"/>
              </a:spcBef>
            </a:pPr>
            <a:r>
              <a:rPr sz="1900" spc="130" dirty="0">
                <a:solidFill>
                  <a:srgbClr val="FFBA00"/>
                </a:solidFill>
                <a:latin typeface="Calibri"/>
                <a:cs typeface="Calibri"/>
              </a:rPr>
              <a:t>Επισκόπηση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78270" y="2459354"/>
            <a:ext cx="4436745" cy="1948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020" indent="-274320">
              <a:lnSpc>
                <a:spcPts val="1235"/>
              </a:lnSpc>
              <a:buClr>
                <a:srgbClr val="FFBA00"/>
              </a:buClr>
              <a:buSzPct val="126315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950" spc="65" dirty="0">
                <a:solidFill>
                  <a:srgbClr val="262626"/>
                </a:solidFill>
                <a:latin typeface="Calibri"/>
                <a:cs typeface="Calibri"/>
              </a:rPr>
              <a:t>Επιλογή</a:t>
            </a:r>
            <a:r>
              <a:rPr sz="950" spc="3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950" spc="55" dirty="0">
                <a:solidFill>
                  <a:srgbClr val="262626"/>
                </a:solidFill>
                <a:latin typeface="Calibri"/>
                <a:cs typeface="Calibri"/>
              </a:rPr>
              <a:t>και</a:t>
            </a:r>
            <a:r>
              <a:rPr sz="950" spc="3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262626"/>
                </a:solidFill>
                <a:latin typeface="Calibri"/>
                <a:cs typeface="Calibri"/>
              </a:rPr>
              <a:t>υλοποίηση</a:t>
            </a:r>
            <a:r>
              <a:rPr sz="950" spc="3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262626"/>
                </a:solidFill>
                <a:latin typeface="Calibri"/>
                <a:cs typeface="Calibri"/>
              </a:rPr>
              <a:t>των</a:t>
            </a:r>
            <a:r>
              <a:rPr sz="950" spc="3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262626"/>
                </a:solidFill>
                <a:latin typeface="Calibri"/>
                <a:cs typeface="Calibri"/>
              </a:rPr>
              <a:t>κατάλληλων</a:t>
            </a:r>
            <a:r>
              <a:rPr sz="950" spc="3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262626"/>
                </a:solidFill>
                <a:latin typeface="Calibri"/>
                <a:cs typeface="Calibri"/>
              </a:rPr>
              <a:t>ελέγχων</a:t>
            </a:r>
            <a:r>
              <a:rPr sz="950" spc="3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262626"/>
                </a:solidFill>
                <a:latin typeface="Calibri"/>
                <a:cs typeface="Calibri"/>
              </a:rPr>
              <a:t>ασφαλείας</a:t>
            </a:r>
            <a:r>
              <a:rPr sz="950" spc="4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262626"/>
                </a:solidFill>
                <a:latin typeface="Calibri"/>
                <a:cs typeface="Calibri"/>
              </a:rPr>
              <a:t>με</a:t>
            </a:r>
            <a:r>
              <a:rPr sz="950" spc="3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262626"/>
                </a:solidFill>
                <a:latin typeface="Calibri"/>
                <a:cs typeface="Calibri"/>
              </a:rPr>
              <a:t>βάση</a:t>
            </a:r>
            <a:r>
              <a:rPr sz="950" spc="3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950" spc="45" dirty="0">
                <a:solidFill>
                  <a:srgbClr val="262626"/>
                </a:solidFill>
                <a:latin typeface="Calibri"/>
                <a:cs typeface="Calibri"/>
              </a:rPr>
              <a:t>τις</a:t>
            </a:r>
            <a:endParaRPr sz="950">
              <a:latin typeface="Calibri"/>
              <a:cs typeface="Calibri"/>
            </a:endParaRPr>
          </a:p>
          <a:p>
            <a:pPr marL="287020">
              <a:lnSpc>
                <a:spcPts val="1085"/>
              </a:lnSpc>
            </a:pPr>
            <a:r>
              <a:rPr sz="950" spc="55" dirty="0">
                <a:solidFill>
                  <a:srgbClr val="262626"/>
                </a:solidFill>
                <a:latin typeface="Calibri"/>
                <a:cs typeface="Calibri"/>
              </a:rPr>
              <a:t>ειδικές</a:t>
            </a:r>
            <a:r>
              <a:rPr sz="950" spc="1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262626"/>
                </a:solidFill>
                <a:latin typeface="Calibri"/>
                <a:cs typeface="Calibri"/>
              </a:rPr>
              <a:t>ανάγκες</a:t>
            </a:r>
            <a:r>
              <a:rPr sz="950" spc="2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262626"/>
                </a:solidFill>
                <a:latin typeface="Calibri"/>
                <a:cs typeface="Calibri"/>
              </a:rPr>
              <a:t>των</a:t>
            </a:r>
            <a:r>
              <a:rPr sz="950" spc="1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262626"/>
                </a:solidFill>
                <a:latin typeface="Calibri"/>
                <a:cs typeface="Calibri"/>
              </a:rPr>
              <a:t>ενεργειακών</a:t>
            </a:r>
            <a:r>
              <a:rPr sz="950" spc="1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262626"/>
                </a:solidFill>
                <a:latin typeface="Calibri"/>
                <a:cs typeface="Calibri"/>
              </a:rPr>
              <a:t>συστημάτων</a:t>
            </a:r>
            <a:endParaRPr sz="9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00">
              <a:latin typeface="Calibri"/>
              <a:cs typeface="Calibri"/>
            </a:endParaRPr>
          </a:p>
          <a:p>
            <a:pPr marL="287020" marR="434975" indent="-274320">
              <a:lnSpc>
                <a:spcPct val="92500"/>
              </a:lnSpc>
              <a:spcBef>
                <a:spcPts val="5"/>
              </a:spcBef>
              <a:buClr>
                <a:srgbClr val="FFBA00"/>
              </a:buClr>
              <a:buSzPct val="126315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950" b="1" spc="45" dirty="0">
                <a:solidFill>
                  <a:srgbClr val="FFFFFF"/>
                </a:solidFill>
                <a:latin typeface="Calibri"/>
                <a:cs typeface="Calibri"/>
              </a:rPr>
              <a:t>Υλοποιώ </a:t>
            </a:r>
            <a:r>
              <a:rPr sz="950" b="1" spc="40" dirty="0">
                <a:solidFill>
                  <a:srgbClr val="FFFFFF"/>
                </a:solidFill>
                <a:latin typeface="Calibri"/>
                <a:cs typeface="Calibri"/>
              </a:rPr>
              <a:t>ισχυρές </a:t>
            </a:r>
            <a:r>
              <a:rPr sz="950" b="1" spc="35" dirty="0">
                <a:solidFill>
                  <a:srgbClr val="FFFFFF"/>
                </a:solidFill>
                <a:latin typeface="Calibri"/>
                <a:cs typeface="Calibri"/>
              </a:rPr>
              <a:t>πολιτικές </a:t>
            </a:r>
            <a:r>
              <a:rPr sz="950" b="1" spc="45" dirty="0">
                <a:solidFill>
                  <a:srgbClr val="FFFFFF"/>
                </a:solidFill>
                <a:latin typeface="Calibri"/>
                <a:cs typeface="Calibri"/>
              </a:rPr>
              <a:t>κωδικών πρόσβασης </a:t>
            </a:r>
            <a:r>
              <a:rPr sz="950" b="1" spc="40" dirty="0">
                <a:solidFill>
                  <a:srgbClr val="FFFFFF"/>
                </a:solidFill>
                <a:latin typeface="Calibri"/>
                <a:cs typeface="Calibri"/>
              </a:rPr>
              <a:t>και ταυτοποίησης </a:t>
            </a:r>
            <a:r>
              <a:rPr sz="950" b="1" spc="-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45" dirty="0">
                <a:solidFill>
                  <a:srgbClr val="FFFFFF"/>
                </a:solidFill>
                <a:latin typeface="Calibri"/>
                <a:cs typeface="Calibri"/>
              </a:rPr>
              <a:t>χρήστη </a:t>
            </a:r>
            <a:r>
              <a:rPr sz="950" b="1" spc="50" dirty="0">
                <a:solidFill>
                  <a:srgbClr val="FFFFFF"/>
                </a:solidFill>
                <a:latin typeface="Calibri"/>
                <a:cs typeface="Calibri"/>
              </a:rPr>
              <a:t>πολλαπλών </a:t>
            </a:r>
            <a:r>
              <a:rPr sz="950" b="1" spc="45" dirty="0">
                <a:solidFill>
                  <a:srgbClr val="FFFFFF"/>
                </a:solidFill>
                <a:latin typeface="Calibri"/>
                <a:cs typeface="Calibri"/>
              </a:rPr>
              <a:t>παραγόντων </a:t>
            </a:r>
            <a:r>
              <a:rPr sz="950" b="1" spc="50" dirty="0">
                <a:solidFill>
                  <a:srgbClr val="FFFFFF"/>
                </a:solidFill>
                <a:latin typeface="Calibri"/>
                <a:cs typeface="Calibri"/>
              </a:rPr>
              <a:t>MFA) </a:t>
            </a:r>
            <a:r>
              <a:rPr sz="950" b="1" spc="40" dirty="0">
                <a:solidFill>
                  <a:srgbClr val="FFFFFF"/>
                </a:solidFill>
                <a:latin typeface="Calibri"/>
                <a:cs typeface="Calibri"/>
              </a:rPr>
              <a:t>για την </a:t>
            </a:r>
            <a:r>
              <a:rPr sz="950" b="1" spc="45" dirty="0">
                <a:solidFill>
                  <a:srgbClr val="FFFFFF"/>
                </a:solidFill>
                <a:latin typeface="Calibri"/>
                <a:cs typeface="Calibri"/>
              </a:rPr>
              <a:t>προστασία των </a:t>
            </a:r>
            <a:r>
              <a:rPr sz="950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45" dirty="0">
                <a:solidFill>
                  <a:srgbClr val="FFFFFF"/>
                </a:solidFill>
                <a:latin typeface="Calibri"/>
                <a:cs typeface="Calibri"/>
              </a:rPr>
              <a:t>λογαριασμών/απολογισμών</a:t>
            </a:r>
            <a:r>
              <a:rPr sz="95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4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95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b="1" spc="45" dirty="0">
                <a:solidFill>
                  <a:srgbClr val="FFFFFF"/>
                </a:solidFill>
                <a:latin typeface="Calibri"/>
                <a:cs typeface="Calibri"/>
              </a:rPr>
              <a:t>χρηστών</a:t>
            </a:r>
            <a:endParaRPr sz="9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BA00"/>
              </a:buClr>
              <a:buFont typeface="Courier New"/>
              <a:buChar char="o"/>
            </a:pPr>
            <a:endParaRPr sz="1000">
              <a:latin typeface="Calibri"/>
              <a:cs typeface="Calibri"/>
            </a:endParaRPr>
          </a:p>
          <a:p>
            <a:pPr marL="287020" marR="324485" indent="-274320">
              <a:lnSpc>
                <a:spcPts val="1160"/>
              </a:lnSpc>
              <a:buClr>
                <a:srgbClr val="FFBA00"/>
              </a:buClr>
              <a:buSzPct val="126315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950" spc="95" dirty="0">
                <a:solidFill>
                  <a:srgbClr val="262626"/>
                </a:solidFill>
                <a:latin typeface="Calibri"/>
                <a:cs typeface="Calibri"/>
              </a:rPr>
              <a:t>Κρυπτογράφηση</a:t>
            </a:r>
            <a:r>
              <a:rPr sz="950" spc="4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262626"/>
                </a:solidFill>
                <a:latin typeface="Calibri"/>
                <a:cs typeface="Calibri"/>
              </a:rPr>
              <a:t>ευαίσθητων</a:t>
            </a:r>
            <a:r>
              <a:rPr sz="950" spc="4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950" spc="95" dirty="0">
                <a:solidFill>
                  <a:srgbClr val="262626"/>
                </a:solidFill>
                <a:latin typeface="Calibri"/>
                <a:cs typeface="Calibri"/>
              </a:rPr>
              <a:t>δεδομένων</a:t>
            </a:r>
            <a:r>
              <a:rPr sz="950" spc="4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262626"/>
                </a:solidFill>
                <a:latin typeface="Calibri"/>
                <a:cs typeface="Calibri"/>
              </a:rPr>
              <a:t>σε</a:t>
            </a:r>
            <a:r>
              <a:rPr sz="950" spc="4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262626"/>
                </a:solidFill>
                <a:latin typeface="Calibri"/>
                <a:cs typeface="Calibri"/>
              </a:rPr>
              <a:t>κατάσταση</a:t>
            </a:r>
            <a:r>
              <a:rPr sz="950" spc="4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950" spc="85" dirty="0">
                <a:solidFill>
                  <a:srgbClr val="262626"/>
                </a:solidFill>
                <a:latin typeface="Calibri"/>
                <a:cs typeface="Calibri"/>
              </a:rPr>
              <a:t>ηρεμίας </a:t>
            </a:r>
            <a:r>
              <a:rPr sz="950" spc="-20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262626"/>
                </a:solidFill>
                <a:latin typeface="Calibri"/>
                <a:cs typeface="Calibri"/>
              </a:rPr>
              <a:t>και </a:t>
            </a:r>
            <a:r>
              <a:rPr sz="950" spc="90" dirty="0">
                <a:solidFill>
                  <a:srgbClr val="262626"/>
                </a:solidFill>
                <a:latin typeface="Calibri"/>
                <a:cs typeface="Calibri"/>
              </a:rPr>
              <a:t>κατά </a:t>
            </a:r>
            <a:r>
              <a:rPr sz="950" spc="85" dirty="0">
                <a:solidFill>
                  <a:srgbClr val="262626"/>
                </a:solidFill>
                <a:latin typeface="Calibri"/>
                <a:cs typeface="Calibri"/>
              </a:rPr>
              <a:t>τη διαμετακόμιση </a:t>
            </a:r>
            <a:r>
              <a:rPr sz="950" spc="80" dirty="0">
                <a:solidFill>
                  <a:srgbClr val="262626"/>
                </a:solidFill>
                <a:latin typeface="Calibri"/>
                <a:cs typeface="Calibri"/>
              </a:rPr>
              <a:t>για την </a:t>
            </a:r>
            <a:r>
              <a:rPr sz="950" spc="95" dirty="0">
                <a:solidFill>
                  <a:srgbClr val="262626"/>
                </a:solidFill>
                <a:latin typeface="Calibri"/>
                <a:cs typeface="Calibri"/>
              </a:rPr>
              <a:t>αποτροπή μη </a:t>
            </a:r>
            <a:r>
              <a:rPr sz="950" spc="10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950" spc="85" dirty="0">
                <a:solidFill>
                  <a:srgbClr val="262626"/>
                </a:solidFill>
                <a:latin typeface="Calibri"/>
                <a:cs typeface="Calibri"/>
              </a:rPr>
              <a:t>εξουσιοδοτημένης</a:t>
            </a:r>
            <a:r>
              <a:rPr sz="950" spc="3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950" spc="95" dirty="0">
                <a:solidFill>
                  <a:srgbClr val="262626"/>
                </a:solidFill>
                <a:latin typeface="Calibri"/>
                <a:cs typeface="Calibri"/>
              </a:rPr>
              <a:t>πρόσβασης</a:t>
            </a:r>
            <a:r>
              <a:rPr sz="950" spc="3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950" spc="80" dirty="0">
                <a:solidFill>
                  <a:srgbClr val="262626"/>
                </a:solidFill>
                <a:latin typeface="Calibri"/>
                <a:cs typeface="Calibri"/>
              </a:rPr>
              <a:t>και</a:t>
            </a:r>
            <a:r>
              <a:rPr sz="950" spc="5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262626"/>
                </a:solidFill>
                <a:latin typeface="Calibri"/>
                <a:cs typeface="Calibri"/>
              </a:rPr>
              <a:t>παραβίασης</a:t>
            </a:r>
            <a:r>
              <a:rPr sz="950" spc="4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950" spc="95" dirty="0">
                <a:solidFill>
                  <a:srgbClr val="262626"/>
                </a:solidFill>
                <a:latin typeface="Calibri"/>
                <a:cs typeface="Calibri"/>
              </a:rPr>
              <a:t>δεδομένων</a:t>
            </a:r>
            <a:endParaRPr sz="9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BA00"/>
              </a:buClr>
              <a:buFont typeface="Courier New"/>
              <a:buChar char="o"/>
            </a:pPr>
            <a:endParaRPr sz="1000">
              <a:latin typeface="Calibri"/>
              <a:cs typeface="Calibri"/>
            </a:endParaRPr>
          </a:p>
          <a:p>
            <a:pPr marL="287020" marR="308610" indent="-274320">
              <a:lnSpc>
                <a:spcPts val="1160"/>
              </a:lnSpc>
              <a:buClr>
                <a:srgbClr val="FFBA00"/>
              </a:buClr>
              <a:buSzPct val="126315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950" spc="85" dirty="0">
                <a:solidFill>
                  <a:srgbClr val="262626"/>
                </a:solidFill>
                <a:latin typeface="Calibri"/>
                <a:cs typeface="Calibri"/>
              </a:rPr>
              <a:t>Να</a:t>
            </a:r>
            <a:r>
              <a:rPr sz="950" spc="3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262626"/>
                </a:solidFill>
                <a:latin typeface="Calibri"/>
                <a:cs typeface="Calibri"/>
              </a:rPr>
              <a:t>εφαρμόζετε</a:t>
            </a:r>
            <a:r>
              <a:rPr sz="950" spc="2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262626"/>
                </a:solidFill>
                <a:latin typeface="Calibri"/>
                <a:cs typeface="Calibri"/>
              </a:rPr>
              <a:t>τακτικά</a:t>
            </a:r>
            <a:r>
              <a:rPr sz="950" spc="3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262626"/>
                </a:solidFill>
                <a:latin typeface="Calibri"/>
                <a:cs typeface="Calibri"/>
              </a:rPr>
              <a:t>ενημερώσεις</a:t>
            </a:r>
            <a:r>
              <a:rPr sz="950" spc="3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262626"/>
                </a:solidFill>
                <a:latin typeface="Calibri"/>
                <a:cs typeface="Calibri"/>
              </a:rPr>
              <a:t>και</a:t>
            </a:r>
            <a:r>
              <a:rPr sz="950" spc="3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262626"/>
                </a:solidFill>
                <a:latin typeface="Calibri"/>
                <a:cs typeface="Calibri"/>
              </a:rPr>
              <a:t>διορθώσεις</a:t>
            </a:r>
            <a:r>
              <a:rPr sz="950" spc="2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262626"/>
                </a:solidFill>
                <a:latin typeface="Calibri"/>
                <a:cs typeface="Calibri"/>
              </a:rPr>
              <a:t>ασφαλείας</a:t>
            </a:r>
            <a:r>
              <a:rPr sz="950" spc="3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262626"/>
                </a:solidFill>
                <a:latin typeface="Calibri"/>
                <a:cs typeface="Calibri"/>
              </a:rPr>
              <a:t>σε </a:t>
            </a:r>
            <a:r>
              <a:rPr sz="950" spc="-20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262626"/>
                </a:solidFill>
                <a:latin typeface="Calibri"/>
                <a:cs typeface="Calibri"/>
              </a:rPr>
              <a:t>συστήματα</a:t>
            </a:r>
            <a:r>
              <a:rPr sz="950" spc="2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262626"/>
                </a:solidFill>
                <a:latin typeface="Calibri"/>
                <a:cs typeface="Calibri"/>
              </a:rPr>
              <a:t>λογισμικού</a:t>
            </a:r>
            <a:r>
              <a:rPr sz="950" spc="3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262626"/>
                </a:solidFill>
                <a:latin typeface="Calibri"/>
                <a:cs typeface="Calibri"/>
              </a:rPr>
              <a:t>για</a:t>
            </a:r>
            <a:r>
              <a:rPr sz="950" spc="3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262626"/>
                </a:solidFill>
                <a:latin typeface="Calibri"/>
                <a:cs typeface="Calibri"/>
              </a:rPr>
              <a:t>τη</a:t>
            </a:r>
            <a:r>
              <a:rPr sz="950" spc="3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262626"/>
                </a:solidFill>
                <a:latin typeface="Calibri"/>
                <a:cs typeface="Calibri"/>
              </a:rPr>
              <a:t>διευθυνσιοδότηση</a:t>
            </a:r>
            <a:r>
              <a:rPr sz="950" spc="2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262626"/>
                </a:solidFill>
                <a:latin typeface="Calibri"/>
                <a:cs typeface="Calibri"/>
              </a:rPr>
              <a:t>ευπαθειών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4455" y="5758179"/>
            <a:ext cx="3458210" cy="447040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9"/>
              </a:spcBef>
            </a:pPr>
            <a:r>
              <a:rPr sz="1100" spc="80" dirty="0">
                <a:solidFill>
                  <a:srgbClr val="FFFFFF"/>
                </a:solidFill>
                <a:latin typeface="Calibri"/>
                <a:cs typeface="Calibri"/>
              </a:rPr>
              <a:t>CSP001_C_E</a:t>
            </a:r>
            <a:r>
              <a:rPr sz="1100" spc="2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6: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1100" spc="60" dirty="0">
                <a:solidFill>
                  <a:srgbClr val="FFFFFF"/>
                </a:solidFill>
                <a:latin typeface="Calibri"/>
                <a:cs typeface="Calibri"/>
              </a:rPr>
              <a:t>Cristina</a:t>
            </a:r>
            <a:r>
              <a:rPr sz="11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60" dirty="0">
                <a:solidFill>
                  <a:srgbClr val="FFFFFF"/>
                </a:solidFill>
                <a:latin typeface="Calibri"/>
                <a:cs typeface="Calibri"/>
              </a:rPr>
              <a:t>Alcaraz,</a:t>
            </a:r>
            <a:r>
              <a:rPr sz="11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11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1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FFFFFF"/>
                </a:solidFill>
                <a:latin typeface="Calibri"/>
                <a:cs typeface="Calibri"/>
              </a:rPr>
              <a:t>Μάλαγα,</a:t>
            </a:r>
            <a:r>
              <a:rPr sz="11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Ισπανία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9515" y="5590222"/>
            <a:ext cx="3294062" cy="61214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75127" y="4742815"/>
              <a:ext cx="1182687" cy="113696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286750" y="5013325"/>
              <a:ext cx="2562860" cy="695325"/>
            </a:xfrm>
            <a:custGeom>
              <a:avLst/>
              <a:gdLst/>
              <a:ahLst/>
              <a:cxnLst/>
              <a:rect l="l" t="t" r="r" b="b"/>
              <a:pathLst>
                <a:path w="2562859" h="695325">
                  <a:moveTo>
                    <a:pt x="961390" y="197485"/>
                  </a:moveTo>
                  <a:lnTo>
                    <a:pt x="961390" y="264159"/>
                  </a:lnTo>
                  <a:lnTo>
                    <a:pt x="0" y="264159"/>
                  </a:lnTo>
                  <a:lnTo>
                    <a:pt x="0" y="330834"/>
                  </a:lnTo>
                  <a:lnTo>
                    <a:pt x="961390" y="330834"/>
                  </a:lnTo>
                  <a:lnTo>
                    <a:pt x="961390" y="397509"/>
                  </a:lnTo>
                  <a:lnTo>
                    <a:pt x="1161415" y="297497"/>
                  </a:lnTo>
                  <a:lnTo>
                    <a:pt x="961390" y="197485"/>
                  </a:lnTo>
                  <a:close/>
                </a:path>
                <a:path w="2562859" h="695325">
                  <a:moveTo>
                    <a:pt x="2548254" y="0"/>
                  </a:moveTo>
                  <a:lnTo>
                    <a:pt x="2325052" y="13652"/>
                  </a:lnTo>
                  <a:lnTo>
                    <a:pt x="2358390" y="71437"/>
                  </a:lnTo>
                  <a:lnTo>
                    <a:pt x="1985009" y="287655"/>
                  </a:lnTo>
                  <a:lnTo>
                    <a:pt x="2018347" y="345440"/>
                  </a:lnTo>
                  <a:lnTo>
                    <a:pt x="2391727" y="129222"/>
                  </a:lnTo>
                  <a:lnTo>
                    <a:pt x="2463095" y="129222"/>
                  </a:lnTo>
                  <a:lnTo>
                    <a:pt x="2512059" y="54610"/>
                  </a:lnTo>
                  <a:lnTo>
                    <a:pt x="2548254" y="0"/>
                  </a:lnTo>
                  <a:close/>
                </a:path>
                <a:path w="2562859" h="695325">
                  <a:moveTo>
                    <a:pt x="2463095" y="129222"/>
                  </a:moveTo>
                  <a:lnTo>
                    <a:pt x="2391727" y="129222"/>
                  </a:lnTo>
                  <a:lnTo>
                    <a:pt x="2425382" y="186689"/>
                  </a:lnTo>
                  <a:lnTo>
                    <a:pt x="2463095" y="129222"/>
                  </a:lnTo>
                  <a:close/>
                </a:path>
                <a:path w="2562859" h="695325">
                  <a:moveTo>
                    <a:pt x="2016759" y="384492"/>
                  </a:moveTo>
                  <a:lnTo>
                    <a:pt x="1986915" y="444182"/>
                  </a:lnTo>
                  <a:lnTo>
                    <a:pt x="2369184" y="635317"/>
                  </a:lnTo>
                  <a:lnTo>
                    <a:pt x="2339340" y="695007"/>
                  </a:lnTo>
                  <a:lnTo>
                    <a:pt x="2562859" y="695007"/>
                  </a:lnTo>
                  <a:lnTo>
                    <a:pt x="2473289" y="575627"/>
                  </a:lnTo>
                  <a:lnTo>
                    <a:pt x="2398712" y="575627"/>
                  </a:lnTo>
                  <a:lnTo>
                    <a:pt x="2016759" y="384492"/>
                  </a:lnTo>
                  <a:close/>
                </a:path>
                <a:path w="2562859" h="695325">
                  <a:moveTo>
                    <a:pt x="2428557" y="515937"/>
                  </a:moveTo>
                  <a:lnTo>
                    <a:pt x="2398712" y="575627"/>
                  </a:lnTo>
                  <a:lnTo>
                    <a:pt x="2473289" y="575627"/>
                  </a:lnTo>
                  <a:lnTo>
                    <a:pt x="2428557" y="515937"/>
                  </a:lnTo>
                  <a:close/>
                </a:path>
              </a:pathLst>
            </a:custGeom>
            <a:solidFill>
              <a:srgbClr val="CF2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76552" y="4718367"/>
              <a:ext cx="777240" cy="68897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54577" y="5349240"/>
              <a:ext cx="548640" cy="49688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120822" y="4050029"/>
              <a:ext cx="2533015" cy="753110"/>
            </a:xfrm>
            <a:custGeom>
              <a:avLst/>
              <a:gdLst/>
              <a:ahLst/>
              <a:cxnLst/>
              <a:rect l="l" t="t" r="r" b="b"/>
              <a:pathLst>
                <a:path w="2533015" h="753110">
                  <a:moveTo>
                    <a:pt x="1624998" y="681355"/>
                  </a:moveTo>
                  <a:lnTo>
                    <a:pt x="967422" y="681355"/>
                  </a:lnTo>
                  <a:lnTo>
                    <a:pt x="1009967" y="702945"/>
                  </a:lnTo>
                  <a:lnTo>
                    <a:pt x="1060767" y="721360"/>
                  </a:lnTo>
                  <a:lnTo>
                    <a:pt x="1118235" y="735647"/>
                  </a:lnTo>
                  <a:lnTo>
                    <a:pt x="1181417" y="745807"/>
                  </a:lnTo>
                  <a:lnTo>
                    <a:pt x="1238885" y="751205"/>
                  </a:lnTo>
                  <a:lnTo>
                    <a:pt x="1295717" y="752792"/>
                  </a:lnTo>
                  <a:lnTo>
                    <a:pt x="1351915" y="751205"/>
                  </a:lnTo>
                  <a:lnTo>
                    <a:pt x="1406207" y="746442"/>
                  </a:lnTo>
                  <a:lnTo>
                    <a:pt x="1457960" y="738822"/>
                  </a:lnTo>
                  <a:lnTo>
                    <a:pt x="1506537" y="728027"/>
                  </a:lnTo>
                  <a:lnTo>
                    <a:pt x="1551305" y="715010"/>
                  </a:lnTo>
                  <a:lnTo>
                    <a:pt x="1591310" y="699135"/>
                  </a:lnTo>
                  <a:lnTo>
                    <a:pt x="1624998" y="681355"/>
                  </a:lnTo>
                  <a:close/>
                </a:path>
                <a:path w="2533015" h="753110">
                  <a:moveTo>
                    <a:pt x="621982" y="66357"/>
                  </a:moveTo>
                  <a:lnTo>
                    <a:pt x="569277" y="67627"/>
                  </a:lnTo>
                  <a:lnTo>
                    <a:pt x="499427" y="73977"/>
                  </a:lnTo>
                  <a:lnTo>
                    <a:pt x="435610" y="85090"/>
                  </a:lnTo>
                  <a:lnTo>
                    <a:pt x="378777" y="100330"/>
                  </a:lnTo>
                  <a:lnTo>
                    <a:pt x="329247" y="118745"/>
                  </a:lnTo>
                  <a:lnTo>
                    <a:pt x="288290" y="140652"/>
                  </a:lnTo>
                  <a:lnTo>
                    <a:pt x="257175" y="164782"/>
                  </a:lnTo>
                  <a:lnTo>
                    <a:pt x="227330" y="219075"/>
                  </a:lnTo>
                  <a:lnTo>
                    <a:pt x="230505" y="247967"/>
                  </a:lnTo>
                  <a:lnTo>
                    <a:pt x="228282" y="250190"/>
                  </a:lnTo>
                  <a:lnTo>
                    <a:pt x="169862" y="255587"/>
                  </a:lnTo>
                  <a:lnTo>
                    <a:pt x="116840" y="266065"/>
                  </a:lnTo>
                  <a:lnTo>
                    <a:pt x="71120" y="281305"/>
                  </a:lnTo>
                  <a:lnTo>
                    <a:pt x="34925" y="300990"/>
                  </a:lnTo>
                  <a:lnTo>
                    <a:pt x="0" y="353060"/>
                  </a:lnTo>
                  <a:lnTo>
                    <a:pt x="8255" y="379412"/>
                  </a:lnTo>
                  <a:lnTo>
                    <a:pt x="32702" y="403860"/>
                  </a:lnTo>
                  <a:lnTo>
                    <a:pt x="72072" y="425450"/>
                  </a:lnTo>
                  <a:lnTo>
                    <a:pt x="126047" y="442595"/>
                  </a:lnTo>
                  <a:lnTo>
                    <a:pt x="92392" y="460692"/>
                  </a:lnTo>
                  <a:lnTo>
                    <a:pt x="69850" y="480695"/>
                  </a:lnTo>
                  <a:lnTo>
                    <a:pt x="58420" y="502602"/>
                  </a:lnTo>
                  <a:lnTo>
                    <a:pt x="58737" y="525145"/>
                  </a:lnTo>
                  <a:lnTo>
                    <a:pt x="97472" y="568960"/>
                  </a:lnTo>
                  <a:lnTo>
                    <a:pt x="133032" y="586422"/>
                  </a:lnTo>
                  <a:lnTo>
                    <a:pt x="176847" y="600392"/>
                  </a:lnTo>
                  <a:lnTo>
                    <a:pt x="227647" y="610235"/>
                  </a:lnTo>
                  <a:lnTo>
                    <a:pt x="283210" y="615315"/>
                  </a:lnTo>
                  <a:lnTo>
                    <a:pt x="342265" y="615315"/>
                  </a:lnTo>
                  <a:lnTo>
                    <a:pt x="345440" y="617537"/>
                  </a:lnTo>
                  <a:lnTo>
                    <a:pt x="379095" y="637857"/>
                  </a:lnTo>
                  <a:lnTo>
                    <a:pt x="416242" y="654685"/>
                  </a:lnTo>
                  <a:lnTo>
                    <a:pt x="457200" y="669290"/>
                  </a:lnTo>
                  <a:lnTo>
                    <a:pt x="501967" y="681672"/>
                  </a:lnTo>
                  <a:lnTo>
                    <a:pt x="549275" y="691515"/>
                  </a:lnTo>
                  <a:lnTo>
                    <a:pt x="599440" y="699452"/>
                  </a:lnTo>
                  <a:lnTo>
                    <a:pt x="651192" y="704532"/>
                  </a:lnTo>
                  <a:lnTo>
                    <a:pt x="704215" y="707390"/>
                  </a:lnTo>
                  <a:lnTo>
                    <a:pt x="757872" y="707390"/>
                  </a:lnTo>
                  <a:lnTo>
                    <a:pt x="811530" y="705167"/>
                  </a:lnTo>
                  <a:lnTo>
                    <a:pt x="864870" y="700087"/>
                  </a:lnTo>
                  <a:lnTo>
                    <a:pt x="916940" y="692150"/>
                  </a:lnTo>
                  <a:lnTo>
                    <a:pt x="967422" y="681355"/>
                  </a:lnTo>
                  <a:lnTo>
                    <a:pt x="1624998" y="681355"/>
                  </a:lnTo>
                  <a:lnTo>
                    <a:pt x="1625600" y="681037"/>
                  </a:lnTo>
                  <a:lnTo>
                    <a:pt x="1674495" y="638810"/>
                  </a:lnTo>
                  <a:lnTo>
                    <a:pt x="2032317" y="638810"/>
                  </a:lnTo>
                  <a:lnTo>
                    <a:pt x="2091690" y="620077"/>
                  </a:lnTo>
                  <a:lnTo>
                    <a:pt x="2133600" y="600075"/>
                  </a:lnTo>
                  <a:lnTo>
                    <a:pt x="2165350" y="576897"/>
                  </a:lnTo>
                  <a:lnTo>
                    <a:pt x="2192972" y="523557"/>
                  </a:lnTo>
                  <a:lnTo>
                    <a:pt x="2242820" y="519430"/>
                  </a:lnTo>
                  <a:lnTo>
                    <a:pt x="2290762" y="512762"/>
                  </a:lnTo>
                  <a:lnTo>
                    <a:pt x="2336165" y="503555"/>
                  </a:lnTo>
                  <a:lnTo>
                    <a:pt x="2378392" y="492125"/>
                  </a:lnTo>
                  <a:lnTo>
                    <a:pt x="2431097" y="472440"/>
                  </a:lnTo>
                  <a:lnTo>
                    <a:pt x="2473007" y="449897"/>
                  </a:lnTo>
                  <a:lnTo>
                    <a:pt x="2504122" y="425132"/>
                  </a:lnTo>
                  <a:lnTo>
                    <a:pt x="2533015" y="371792"/>
                  </a:lnTo>
                  <a:lnTo>
                    <a:pt x="2530475" y="344487"/>
                  </a:lnTo>
                  <a:lnTo>
                    <a:pt x="2516187" y="317500"/>
                  </a:lnTo>
                  <a:lnTo>
                    <a:pt x="2489835" y="291465"/>
                  </a:lnTo>
                  <a:lnTo>
                    <a:pt x="2451417" y="266700"/>
                  </a:lnTo>
                  <a:lnTo>
                    <a:pt x="2457132" y="261302"/>
                  </a:lnTo>
                  <a:lnTo>
                    <a:pt x="2461895" y="255905"/>
                  </a:lnTo>
                  <a:lnTo>
                    <a:pt x="2465705" y="250190"/>
                  </a:lnTo>
                  <a:lnTo>
                    <a:pt x="2476500" y="221297"/>
                  </a:lnTo>
                  <a:lnTo>
                    <a:pt x="2471102" y="193040"/>
                  </a:lnTo>
                  <a:lnTo>
                    <a:pt x="2416810" y="142240"/>
                  </a:lnTo>
                  <a:lnTo>
                    <a:pt x="2370455" y="121602"/>
                  </a:lnTo>
                  <a:lnTo>
                    <a:pt x="2313305" y="105410"/>
                  </a:lnTo>
                  <a:lnTo>
                    <a:pt x="2246312" y="94615"/>
                  </a:lnTo>
                  <a:lnTo>
                    <a:pt x="2242079" y="88265"/>
                  </a:lnTo>
                  <a:lnTo>
                    <a:pt x="822325" y="88265"/>
                  </a:lnTo>
                  <a:lnTo>
                    <a:pt x="775017" y="78740"/>
                  </a:lnTo>
                  <a:lnTo>
                    <a:pt x="725487" y="71755"/>
                  </a:lnTo>
                  <a:lnTo>
                    <a:pt x="674052" y="67627"/>
                  </a:lnTo>
                  <a:lnTo>
                    <a:pt x="621982" y="66357"/>
                  </a:lnTo>
                  <a:close/>
                </a:path>
                <a:path w="2533015" h="753110">
                  <a:moveTo>
                    <a:pt x="2032317" y="638810"/>
                  </a:moveTo>
                  <a:lnTo>
                    <a:pt x="1674495" y="638810"/>
                  </a:lnTo>
                  <a:lnTo>
                    <a:pt x="1715770" y="647700"/>
                  </a:lnTo>
                  <a:lnTo>
                    <a:pt x="1759585" y="654050"/>
                  </a:lnTo>
                  <a:lnTo>
                    <a:pt x="1804987" y="658177"/>
                  </a:lnTo>
                  <a:lnTo>
                    <a:pt x="1851342" y="659447"/>
                  </a:lnTo>
                  <a:lnTo>
                    <a:pt x="1919605" y="656907"/>
                  </a:lnTo>
                  <a:lnTo>
                    <a:pt x="1983422" y="649287"/>
                  </a:lnTo>
                  <a:lnTo>
                    <a:pt x="2032317" y="638810"/>
                  </a:lnTo>
                  <a:close/>
                </a:path>
                <a:path w="2533015" h="753110">
                  <a:moveTo>
                    <a:pt x="1085532" y="20955"/>
                  </a:moveTo>
                  <a:lnTo>
                    <a:pt x="1032510" y="23812"/>
                  </a:lnTo>
                  <a:lnTo>
                    <a:pt x="981710" y="30162"/>
                  </a:lnTo>
                  <a:lnTo>
                    <a:pt x="934085" y="40005"/>
                  </a:lnTo>
                  <a:lnTo>
                    <a:pt x="890905" y="53022"/>
                  </a:lnTo>
                  <a:lnTo>
                    <a:pt x="853122" y="68897"/>
                  </a:lnTo>
                  <a:lnTo>
                    <a:pt x="822325" y="88265"/>
                  </a:lnTo>
                  <a:lnTo>
                    <a:pt x="2242079" y="88265"/>
                  </a:lnTo>
                  <a:lnTo>
                    <a:pt x="2233612" y="75565"/>
                  </a:lnTo>
                  <a:lnTo>
                    <a:pt x="2207734" y="57467"/>
                  </a:lnTo>
                  <a:lnTo>
                    <a:pt x="1317307" y="57467"/>
                  </a:lnTo>
                  <a:lnTo>
                    <a:pt x="1300797" y="51117"/>
                  </a:lnTo>
                  <a:lnTo>
                    <a:pt x="1244917" y="35877"/>
                  </a:lnTo>
                  <a:lnTo>
                    <a:pt x="1192847" y="26987"/>
                  </a:lnTo>
                  <a:lnTo>
                    <a:pt x="1139507" y="21907"/>
                  </a:lnTo>
                  <a:lnTo>
                    <a:pt x="1085532" y="20955"/>
                  </a:lnTo>
                  <a:close/>
                </a:path>
                <a:path w="2533015" h="753110">
                  <a:moveTo>
                    <a:pt x="1548130" y="0"/>
                  </a:moveTo>
                  <a:lnTo>
                    <a:pt x="1492250" y="2222"/>
                  </a:lnTo>
                  <a:lnTo>
                    <a:pt x="1438910" y="9525"/>
                  </a:lnTo>
                  <a:lnTo>
                    <a:pt x="1390967" y="21272"/>
                  </a:lnTo>
                  <a:lnTo>
                    <a:pt x="1349692" y="37465"/>
                  </a:lnTo>
                  <a:lnTo>
                    <a:pt x="1317307" y="57467"/>
                  </a:lnTo>
                  <a:lnTo>
                    <a:pt x="2207734" y="57467"/>
                  </a:lnTo>
                  <a:lnTo>
                    <a:pt x="2185035" y="41592"/>
                  </a:lnTo>
                  <a:lnTo>
                    <a:pt x="2182166" y="40640"/>
                  </a:lnTo>
                  <a:lnTo>
                    <a:pt x="1749425" y="40640"/>
                  </a:lnTo>
                  <a:lnTo>
                    <a:pt x="1730375" y="31750"/>
                  </a:lnTo>
                  <a:lnTo>
                    <a:pt x="1709102" y="23812"/>
                  </a:lnTo>
                  <a:lnTo>
                    <a:pt x="1685607" y="16827"/>
                  </a:lnTo>
                  <a:lnTo>
                    <a:pt x="1660207" y="10795"/>
                  </a:lnTo>
                  <a:lnTo>
                    <a:pt x="1604645" y="2857"/>
                  </a:lnTo>
                  <a:lnTo>
                    <a:pt x="1548130" y="0"/>
                  </a:lnTo>
                  <a:close/>
                </a:path>
                <a:path w="2533015" h="753110">
                  <a:moveTo>
                    <a:pt x="1943100" y="635"/>
                  </a:moveTo>
                  <a:lnTo>
                    <a:pt x="1889442" y="4445"/>
                  </a:lnTo>
                  <a:lnTo>
                    <a:pt x="1838007" y="12382"/>
                  </a:lnTo>
                  <a:lnTo>
                    <a:pt x="1791017" y="24765"/>
                  </a:lnTo>
                  <a:lnTo>
                    <a:pt x="1749425" y="40640"/>
                  </a:lnTo>
                  <a:lnTo>
                    <a:pt x="2182166" y="40640"/>
                  </a:lnTo>
                  <a:lnTo>
                    <a:pt x="2102802" y="14287"/>
                  </a:lnTo>
                  <a:lnTo>
                    <a:pt x="2051367" y="5397"/>
                  </a:lnTo>
                  <a:lnTo>
                    <a:pt x="1997710" y="952"/>
                  </a:lnTo>
                  <a:lnTo>
                    <a:pt x="1943100" y="6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924415" y="4787900"/>
              <a:ext cx="200342" cy="23621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120822" y="4050029"/>
              <a:ext cx="2533015" cy="753110"/>
            </a:xfrm>
            <a:custGeom>
              <a:avLst/>
              <a:gdLst/>
              <a:ahLst/>
              <a:cxnLst/>
              <a:rect l="l" t="t" r="r" b="b"/>
              <a:pathLst>
                <a:path w="2533015" h="753110">
                  <a:moveTo>
                    <a:pt x="230505" y="247967"/>
                  </a:moveTo>
                  <a:lnTo>
                    <a:pt x="236537" y="191135"/>
                  </a:lnTo>
                  <a:lnTo>
                    <a:pt x="288290" y="140652"/>
                  </a:lnTo>
                  <a:lnTo>
                    <a:pt x="329247" y="118745"/>
                  </a:lnTo>
                  <a:lnTo>
                    <a:pt x="378777" y="100330"/>
                  </a:lnTo>
                  <a:lnTo>
                    <a:pt x="435610" y="85090"/>
                  </a:lnTo>
                  <a:lnTo>
                    <a:pt x="499427" y="73977"/>
                  </a:lnTo>
                  <a:lnTo>
                    <a:pt x="569277" y="67627"/>
                  </a:lnTo>
                  <a:lnTo>
                    <a:pt x="621982" y="66357"/>
                  </a:lnTo>
                  <a:lnTo>
                    <a:pt x="674052" y="67627"/>
                  </a:lnTo>
                  <a:lnTo>
                    <a:pt x="725487" y="71755"/>
                  </a:lnTo>
                  <a:lnTo>
                    <a:pt x="775017" y="78740"/>
                  </a:lnTo>
                  <a:lnTo>
                    <a:pt x="822325" y="88265"/>
                  </a:lnTo>
                  <a:lnTo>
                    <a:pt x="853122" y="68897"/>
                  </a:lnTo>
                  <a:lnTo>
                    <a:pt x="890905" y="53022"/>
                  </a:lnTo>
                  <a:lnTo>
                    <a:pt x="934085" y="40005"/>
                  </a:lnTo>
                  <a:lnTo>
                    <a:pt x="981710" y="30162"/>
                  </a:lnTo>
                  <a:lnTo>
                    <a:pt x="1032510" y="23812"/>
                  </a:lnTo>
                  <a:lnTo>
                    <a:pt x="1085532" y="20955"/>
                  </a:lnTo>
                  <a:lnTo>
                    <a:pt x="1139507" y="21907"/>
                  </a:lnTo>
                  <a:lnTo>
                    <a:pt x="1192847" y="26987"/>
                  </a:lnTo>
                  <a:lnTo>
                    <a:pt x="1244917" y="35877"/>
                  </a:lnTo>
                  <a:lnTo>
                    <a:pt x="1283017" y="45402"/>
                  </a:lnTo>
                  <a:lnTo>
                    <a:pt x="1317307" y="57467"/>
                  </a:lnTo>
                  <a:lnTo>
                    <a:pt x="1349692" y="37465"/>
                  </a:lnTo>
                  <a:lnTo>
                    <a:pt x="1390967" y="21272"/>
                  </a:lnTo>
                  <a:lnTo>
                    <a:pt x="1438910" y="9525"/>
                  </a:lnTo>
                  <a:lnTo>
                    <a:pt x="1492250" y="2222"/>
                  </a:lnTo>
                  <a:lnTo>
                    <a:pt x="1548130" y="0"/>
                  </a:lnTo>
                  <a:lnTo>
                    <a:pt x="1604645" y="2857"/>
                  </a:lnTo>
                  <a:lnTo>
                    <a:pt x="1660207" y="10795"/>
                  </a:lnTo>
                  <a:lnTo>
                    <a:pt x="1709102" y="23812"/>
                  </a:lnTo>
                  <a:lnTo>
                    <a:pt x="1749425" y="40640"/>
                  </a:lnTo>
                  <a:lnTo>
                    <a:pt x="1791017" y="24765"/>
                  </a:lnTo>
                  <a:lnTo>
                    <a:pt x="1838007" y="12382"/>
                  </a:lnTo>
                  <a:lnTo>
                    <a:pt x="1889442" y="4445"/>
                  </a:lnTo>
                  <a:lnTo>
                    <a:pt x="1943100" y="635"/>
                  </a:lnTo>
                  <a:lnTo>
                    <a:pt x="1997710" y="952"/>
                  </a:lnTo>
                  <a:lnTo>
                    <a:pt x="2051367" y="5397"/>
                  </a:lnTo>
                  <a:lnTo>
                    <a:pt x="2102802" y="14287"/>
                  </a:lnTo>
                  <a:lnTo>
                    <a:pt x="2150427" y="27305"/>
                  </a:lnTo>
                  <a:lnTo>
                    <a:pt x="2212975" y="57785"/>
                  </a:lnTo>
                  <a:lnTo>
                    <a:pt x="2246312" y="94615"/>
                  </a:lnTo>
                  <a:lnTo>
                    <a:pt x="2313305" y="105410"/>
                  </a:lnTo>
                  <a:lnTo>
                    <a:pt x="2370455" y="121602"/>
                  </a:lnTo>
                  <a:lnTo>
                    <a:pt x="2416810" y="142240"/>
                  </a:lnTo>
                  <a:lnTo>
                    <a:pt x="2450782" y="166370"/>
                  </a:lnTo>
                  <a:lnTo>
                    <a:pt x="2476500" y="221297"/>
                  </a:lnTo>
                  <a:lnTo>
                    <a:pt x="2465705" y="250190"/>
                  </a:lnTo>
                  <a:lnTo>
                    <a:pt x="2461895" y="255905"/>
                  </a:lnTo>
                  <a:lnTo>
                    <a:pt x="2457132" y="261302"/>
                  </a:lnTo>
                  <a:lnTo>
                    <a:pt x="2451417" y="266700"/>
                  </a:lnTo>
                  <a:lnTo>
                    <a:pt x="2489835" y="291465"/>
                  </a:lnTo>
                  <a:lnTo>
                    <a:pt x="2516187" y="317500"/>
                  </a:lnTo>
                  <a:lnTo>
                    <a:pt x="2530475" y="344487"/>
                  </a:lnTo>
                  <a:lnTo>
                    <a:pt x="2533015" y="371792"/>
                  </a:lnTo>
                  <a:lnTo>
                    <a:pt x="2524442" y="399097"/>
                  </a:lnTo>
                  <a:lnTo>
                    <a:pt x="2473007" y="449897"/>
                  </a:lnTo>
                  <a:lnTo>
                    <a:pt x="2431097" y="472440"/>
                  </a:lnTo>
                  <a:lnTo>
                    <a:pt x="2378392" y="492125"/>
                  </a:lnTo>
                  <a:lnTo>
                    <a:pt x="2336165" y="503555"/>
                  </a:lnTo>
                  <a:lnTo>
                    <a:pt x="2290762" y="512762"/>
                  </a:lnTo>
                  <a:lnTo>
                    <a:pt x="2242820" y="519430"/>
                  </a:lnTo>
                  <a:lnTo>
                    <a:pt x="2192972" y="523557"/>
                  </a:lnTo>
                  <a:lnTo>
                    <a:pt x="2185352" y="551180"/>
                  </a:lnTo>
                  <a:lnTo>
                    <a:pt x="2133600" y="600075"/>
                  </a:lnTo>
                  <a:lnTo>
                    <a:pt x="2091690" y="620077"/>
                  </a:lnTo>
                  <a:lnTo>
                    <a:pt x="2041207" y="636905"/>
                  </a:lnTo>
                  <a:lnTo>
                    <a:pt x="1983422" y="649287"/>
                  </a:lnTo>
                  <a:lnTo>
                    <a:pt x="1919605" y="656907"/>
                  </a:lnTo>
                  <a:lnTo>
                    <a:pt x="1851342" y="659447"/>
                  </a:lnTo>
                  <a:lnTo>
                    <a:pt x="1804987" y="658177"/>
                  </a:lnTo>
                  <a:lnTo>
                    <a:pt x="1759585" y="654050"/>
                  </a:lnTo>
                  <a:lnTo>
                    <a:pt x="1715770" y="647700"/>
                  </a:lnTo>
                  <a:lnTo>
                    <a:pt x="1674495" y="638810"/>
                  </a:lnTo>
                  <a:lnTo>
                    <a:pt x="1653540" y="661035"/>
                  </a:lnTo>
                  <a:lnTo>
                    <a:pt x="1591310" y="699135"/>
                  </a:lnTo>
                  <a:lnTo>
                    <a:pt x="1551305" y="715010"/>
                  </a:lnTo>
                  <a:lnTo>
                    <a:pt x="1506537" y="728027"/>
                  </a:lnTo>
                  <a:lnTo>
                    <a:pt x="1457960" y="738822"/>
                  </a:lnTo>
                  <a:lnTo>
                    <a:pt x="1406207" y="746442"/>
                  </a:lnTo>
                  <a:lnTo>
                    <a:pt x="1351915" y="751205"/>
                  </a:lnTo>
                  <a:lnTo>
                    <a:pt x="1295717" y="752792"/>
                  </a:lnTo>
                  <a:lnTo>
                    <a:pt x="1238885" y="751205"/>
                  </a:lnTo>
                  <a:lnTo>
                    <a:pt x="1181417" y="745807"/>
                  </a:lnTo>
                  <a:lnTo>
                    <a:pt x="1118235" y="735647"/>
                  </a:lnTo>
                  <a:lnTo>
                    <a:pt x="1060767" y="721360"/>
                  </a:lnTo>
                  <a:lnTo>
                    <a:pt x="1009967" y="702945"/>
                  </a:lnTo>
                  <a:lnTo>
                    <a:pt x="967422" y="681355"/>
                  </a:lnTo>
                  <a:lnTo>
                    <a:pt x="916940" y="692150"/>
                  </a:lnTo>
                  <a:lnTo>
                    <a:pt x="864870" y="700087"/>
                  </a:lnTo>
                  <a:lnTo>
                    <a:pt x="811530" y="705167"/>
                  </a:lnTo>
                  <a:lnTo>
                    <a:pt x="757872" y="707390"/>
                  </a:lnTo>
                  <a:lnTo>
                    <a:pt x="704215" y="707390"/>
                  </a:lnTo>
                  <a:lnTo>
                    <a:pt x="651192" y="704532"/>
                  </a:lnTo>
                  <a:lnTo>
                    <a:pt x="599440" y="699452"/>
                  </a:lnTo>
                  <a:lnTo>
                    <a:pt x="549275" y="691515"/>
                  </a:lnTo>
                  <a:lnTo>
                    <a:pt x="501967" y="681672"/>
                  </a:lnTo>
                  <a:lnTo>
                    <a:pt x="457200" y="669290"/>
                  </a:lnTo>
                  <a:lnTo>
                    <a:pt x="416242" y="654685"/>
                  </a:lnTo>
                  <a:lnTo>
                    <a:pt x="379095" y="637857"/>
                  </a:lnTo>
                  <a:lnTo>
                    <a:pt x="345440" y="617537"/>
                  </a:lnTo>
                  <a:lnTo>
                    <a:pt x="342265" y="615315"/>
                  </a:lnTo>
                  <a:lnTo>
                    <a:pt x="283210" y="615315"/>
                  </a:lnTo>
                  <a:lnTo>
                    <a:pt x="227647" y="610235"/>
                  </a:lnTo>
                  <a:lnTo>
                    <a:pt x="176847" y="600392"/>
                  </a:lnTo>
                  <a:lnTo>
                    <a:pt x="133032" y="586422"/>
                  </a:lnTo>
                  <a:lnTo>
                    <a:pt x="97472" y="568960"/>
                  </a:lnTo>
                  <a:lnTo>
                    <a:pt x="58737" y="525145"/>
                  </a:lnTo>
                  <a:lnTo>
                    <a:pt x="58420" y="502602"/>
                  </a:lnTo>
                  <a:lnTo>
                    <a:pt x="69850" y="480695"/>
                  </a:lnTo>
                  <a:lnTo>
                    <a:pt x="92392" y="460692"/>
                  </a:lnTo>
                  <a:lnTo>
                    <a:pt x="126047" y="442595"/>
                  </a:lnTo>
                  <a:lnTo>
                    <a:pt x="72072" y="425450"/>
                  </a:lnTo>
                  <a:lnTo>
                    <a:pt x="32702" y="403860"/>
                  </a:lnTo>
                  <a:lnTo>
                    <a:pt x="8255" y="379412"/>
                  </a:lnTo>
                  <a:lnTo>
                    <a:pt x="0" y="353060"/>
                  </a:lnTo>
                  <a:lnTo>
                    <a:pt x="8572" y="326390"/>
                  </a:lnTo>
                  <a:lnTo>
                    <a:pt x="71120" y="281305"/>
                  </a:lnTo>
                  <a:lnTo>
                    <a:pt x="116840" y="266065"/>
                  </a:lnTo>
                  <a:lnTo>
                    <a:pt x="169862" y="255587"/>
                  </a:lnTo>
                  <a:lnTo>
                    <a:pt x="228282" y="250190"/>
                  </a:lnTo>
                  <a:lnTo>
                    <a:pt x="230505" y="247967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916477" y="4779962"/>
              <a:ext cx="216217" cy="25209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9249410" y="4088447"/>
              <a:ext cx="2321560" cy="640080"/>
            </a:xfrm>
            <a:custGeom>
              <a:avLst/>
              <a:gdLst/>
              <a:ahLst/>
              <a:cxnLst/>
              <a:rect l="l" t="t" r="r" b="b"/>
              <a:pathLst>
                <a:path w="2321559" h="640079">
                  <a:moveTo>
                    <a:pt x="148272" y="415289"/>
                  </a:moveTo>
                  <a:lnTo>
                    <a:pt x="109537" y="415289"/>
                  </a:lnTo>
                  <a:lnTo>
                    <a:pt x="71437" y="412750"/>
                  </a:lnTo>
                  <a:lnTo>
                    <a:pt x="34925" y="408304"/>
                  </a:lnTo>
                  <a:lnTo>
                    <a:pt x="0" y="401319"/>
                  </a:lnTo>
                </a:path>
                <a:path w="2321559" h="640079">
                  <a:moveTo>
                    <a:pt x="279400" y="567054"/>
                  </a:moveTo>
                  <a:lnTo>
                    <a:pt x="263525" y="569277"/>
                  </a:lnTo>
                  <a:lnTo>
                    <a:pt x="247332" y="571182"/>
                  </a:lnTo>
                  <a:lnTo>
                    <a:pt x="230822" y="572769"/>
                  </a:lnTo>
                  <a:lnTo>
                    <a:pt x="214312" y="573722"/>
                  </a:lnTo>
                </a:path>
                <a:path w="2321559" h="640079">
                  <a:moveTo>
                    <a:pt x="838517" y="640079"/>
                  </a:moveTo>
                  <a:lnTo>
                    <a:pt x="827405" y="632777"/>
                  </a:lnTo>
                  <a:lnTo>
                    <a:pt x="816927" y="625475"/>
                  </a:lnTo>
                  <a:lnTo>
                    <a:pt x="807720" y="617537"/>
                  </a:lnTo>
                  <a:lnTo>
                    <a:pt x="799465" y="609917"/>
                  </a:lnTo>
                </a:path>
                <a:path w="2321559" h="640079">
                  <a:moveTo>
                    <a:pt x="1561782" y="564514"/>
                  </a:moveTo>
                  <a:lnTo>
                    <a:pt x="1559560" y="573087"/>
                  </a:lnTo>
                  <a:lnTo>
                    <a:pt x="1556385" y="581342"/>
                  </a:lnTo>
                  <a:lnTo>
                    <a:pt x="1551940" y="589597"/>
                  </a:lnTo>
                  <a:lnTo>
                    <a:pt x="1546225" y="597852"/>
                  </a:lnTo>
                </a:path>
                <a:path w="2321559" h="640079">
                  <a:moveTo>
                    <a:pt x="1872297" y="359092"/>
                  </a:moveTo>
                  <a:lnTo>
                    <a:pt x="1937385" y="375919"/>
                  </a:lnTo>
                  <a:lnTo>
                    <a:pt x="1990407" y="397509"/>
                  </a:lnTo>
                  <a:lnTo>
                    <a:pt x="2030095" y="423544"/>
                  </a:lnTo>
                  <a:lnTo>
                    <a:pt x="2054860" y="452437"/>
                  </a:lnTo>
                  <a:lnTo>
                    <a:pt x="2062797" y="483234"/>
                  </a:lnTo>
                </a:path>
                <a:path w="2321559" h="640079">
                  <a:moveTo>
                    <a:pt x="2321560" y="226694"/>
                  </a:moveTo>
                  <a:lnTo>
                    <a:pt x="2305367" y="239712"/>
                  </a:lnTo>
                  <a:lnTo>
                    <a:pt x="2286000" y="252094"/>
                  </a:lnTo>
                  <a:lnTo>
                    <a:pt x="2262822" y="263207"/>
                  </a:lnTo>
                  <a:lnTo>
                    <a:pt x="2236787" y="273367"/>
                  </a:lnTo>
                </a:path>
                <a:path w="2321559" h="640079">
                  <a:moveTo>
                    <a:pt x="2118042" y="53657"/>
                  </a:moveTo>
                  <a:lnTo>
                    <a:pt x="2121217" y="60959"/>
                  </a:lnTo>
                  <a:lnTo>
                    <a:pt x="2122805" y="68262"/>
                  </a:lnTo>
                  <a:lnTo>
                    <a:pt x="2122487" y="75882"/>
                  </a:lnTo>
                </a:path>
                <a:path w="2321559" h="640079">
                  <a:moveTo>
                    <a:pt x="1576705" y="27939"/>
                  </a:moveTo>
                  <a:lnTo>
                    <a:pt x="1585595" y="20637"/>
                  </a:lnTo>
                  <a:lnTo>
                    <a:pt x="1595755" y="13334"/>
                  </a:lnTo>
                  <a:lnTo>
                    <a:pt x="1607185" y="6667"/>
                  </a:lnTo>
                  <a:lnTo>
                    <a:pt x="1619885" y="0"/>
                  </a:lnTo>
                </a:path>
                <a:path w="2321559" h="640079">
                  <a:moveTo>
                    <a:pt x="1170305" y="41592"/>
                  </a:moveTo>
                  <a:lnTo>
                    <a:pt x="1174115" y="35242"/>
                  </a:lnTo>
                  <a:lnTo>
                    <a:pt x="1178877" y="29209"/>
                  </a:lnTo>
                  <a:lnTo>
                    <a:pt x="1184592" y="23177"/>
                  </a:lnTo>
                  <a:lnTo>
                    <a:pt x="1191260" y="17144"/>
                  </a:lnTo>
                </a:path>
                <a:path w="2321559" h="640079">
                  <a:moveTo>
                    <a:pt x="693420" y="49529"/>
                  </a:moveTo>
                  <a:lnTo>
                    <a:pt x="713740" y="54927"/>
                  </a:lnTo>
                  <a:lnTo>
                    <a:pt x="733425" y="60325"/>
                  </a:lnTo>
                  <a:lnTo>
                    <a:pt x="751840" y="66675"/>
                  </a:lnTo>
                  <a:lnTo>
                    <a:pt x="769620" y="73025"/>
                  </a:lnTo>
                </a:path>
                <a:path w="2321559" h="640079">
                  <a:moveTo>
                    <a:pt x="115252" y="234314"/>
                  </a:moveTo>
                  <a:lnTo>
                    <a:pt x="111125" y="228282"/>
                  </a:lnTo>
                  <a:lnTo>
                    <a:pt x="107315" y="221932"/>
                  </a:lnTo>
                  <a:lnTo>
                    <a:pt x="104457" y="215900"/>
                  </a:lnTo>
                  <a:lnTo>
                    <a:pt x="101917" y="209550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855344" y="776287"/>
            <a:ext cx="505079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0" spc="185" dirty="0">
                <a:solidFill>
                  <a:srgbClr val="000000"/>
                </a:solidFill>
                <a:latin typeface="Times New Roman"/>
                <a:cs typeface="Times New Roman"/>
              </a:rPr>
              <a:t>Επαλήθευση</a:t>
            </a:r>
            <a:r>
              <a:rPr sz="2200" b="0" spc="2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30" dirty="0">
                <a:solidFill>
                  <a:srgbClr val="000000"/>
                </a:solidFill>
                <a:latin typeface="Times New Roman"/>
                <a:cs typeface="Times New Roman"/>
              </a:rPr>
              <a:t>και</a:t>
            </a:r>
            <a:r>
              <a:rPr sz="2200" b="0" spc="1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75" dirty="0">
                <a:solidFill>
                  <a:srgbClr val="000000"/>
                </a:solidFill>
                <a:latin typeface="Times New Roman"/>
                <a:cs typeface="Times New Roman"/>
              </a:rPr>
              <a:t>ταυτοποίηση</a:t>
            </a:r>
            <a:r>
              <a:rPr sz="2200" b="0" spc="2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75" dirty="0">
                <a:solidFill>
                  <a:srgbClr val="000000"/>
                </a:solidFill>
                <a:latin typeface="Times New Roman"/>
                <a:cs typeface="Times New Roman"/>
              </a:rPr>
              <a:t>χρήστη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91515" y="1525270"/>
            <a:ext cx="7590155" cy="168592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03505" marR="1546225" indent="-91440">
              <a:lnSpc>
                <a:spcPts val="1639"/>
              </a:lnSpc>
              <a:spcBef>
                <a:spcPts val="185"/>
              </a:spcBef>
              <a:buClr>
                <a:srgbClr val="FFBA00"/>
              </a:buClr>
              <a:buSzPct val="128571"/>
              <a:buFont typeface="Arial"/>
              <a:buChar char="•"/>
              <a:tabLst>
                <a:tab pos="167005" algn="l"/>
              </a:tabLst>
            </a:pPr>
            <a:r>
              <a:rPr sz="1400" spc="120" dirty="0">
                <a:latin typeface="Calibri"/>
                <a:cs typeface="Calibri"/>
              </a:rPr>
              <a:t>Όπως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συζητήθηκε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προηγουμένως,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το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Εθνικό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Ινστιτούτο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Προτύπων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και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Τεχνολογίας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()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όρισε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b="1" spc="95" dirty="0">
                <a:latin typeface="Calibri"/>
                <a:cs typeface="Calibri"/>
              </a:rPr>
              <a:t>την</a:t>
            </a:r>
            <a:r>
              <a:rPr sz="1400" b="1" spc="45" dirty="0">
                <a:latin typeface="Calibri"/>
                <a:cs typeface="Calibri"/>
              </a:rPr>
              <a:t> </a:t>
            </a:r>
            <a:r>
              <a:rPr sz="1400" b="1" spc="100" dirty="0">
                <a:latin typeface="Calibri"/>
                <a:cs typeface="Calibri"/>
              </a:rPr>
              <a:t>ταυτοποίηση</a:t>
            </a:r>
            <a:r>
              <a:rPr sz="1400" b="1" spc="50" dirty="0">
                <a:latin typeface="Calibri"/>
                <a:cs typeface="Calibri"/>
              </a:rPr>
              <a:t> </a:t>
            </a:r>
            <a:r>
              <a:rPr sz="1400" b="1" spc="100" dirty="0">
                <a:latin typeface="Calibri"/>
                <a:cs typeface="Calibri"/>
              </a:rPr>
              <a:t>χρήστη</a:t>
            </a:r>
            <a:r>
              <a:rPr sz="1400" b="1" spc="45" dirty="0">
                <a:latin typeface="Calibri"/>
                <a:cs typeface="Calibri"/>
              </a:rPr>
              <a:t> </a:t>
            </a:r>
            <a:r>
              <a:rPr sz="1400" b="1" spc="114" dirty="0">
                <a:latin typeface="Calibri"/>
                <a:cs typeface="Calibri"/>
              </a:rPr>
              <a:t>ως</a:t>
            </a:r>
            <a:r>
              <a:rPr sz="1400" b="1" spc="45" dirty="0">
                <a:latin typeface="Calibri"/>
                <a:cs typeface="Calibri"/>
              </a:rPr>
              <a:t> </a:t>
            </a:r>
            <a:r>
              <a:rPr sz="1400" b="1" spc="95" dirty="0">
                <a:latin typeface="Calibri"/>
                <a:cs typeface="Calibri"/>
              </a:rPr>
              <a:t>τον</a:t>
            </a:r>
            <a:r>
              <a:rPr sz="1400" b="1" spc="45" dirty="0">
                <a:latin typeface="Calibri"/>
                <a:cs typeface="Calibri"/>
              </a:rPr>
              <a:t> </a:t>
            </a:r>
            <a:r>
              <a:rPr sz="1400" b="1" spc="105" dirty="0">
                <a:latin typeface="Calibri"/>
                <a:cs typeface="Calibri"/>
              </a:rPr>
              <a:t>τρόπο</a:t>
            </a:r>
            <a:endParaRPr sz="1400">
              <a:latin typeface="Calibri"/>
              <a:cs typeface="Calibri"/>
            </a:endParaRPr>
          </a:p>
          <a:p>
            <a:pPr marL="396875" marR="1651635" lvl="1" indent="-182880">
              <a:lnSpc>
                <a:spcPts val="1480"/>
              </a:lnSpc>
              <a:spcBef>
                <a:spcPts val="955"/>
              </a:spcBef>
              <a:buSzPct val="128000"/>
              <a:buFont typeface="Arial"/>
              <a:buChar char="•"/>
              <a:tabLst>
                <a:tab pos="396875" algn="l"/>
              </a:tabLst>
            </a:pPr>
            <a:r>
              <a:rPr sz="1250" i="1" spc="90" dirty="0">
                <a:latin typeface="Calibri"/>
                <a:cs typeface="Calibri"/>
              </a:rPr>
              <a:t>"Επαλήθευση </a:t>
            </a:r>
            <a:r>
              <a:rPr sz="1250" i="1" spc="80" dirty="0">
                <a:latin typeface="Calibri"/>
                <a:cs typeface="Calibri"/>
              </a:rPr>
              <a:t>της </a:t>
            </a:r>
            <a:r>
              <a:rPr sz="1250" i="1" spc="85" dirty="0">
                <a:latin typeface="Calibri"/>
                <a:cs typeface="Calibri"/>
              </a:rPr>
              <a:t>ταυτότητας </a:t>
            </a:r>
            <a:r>
              <a:rPr sz="1250" i="1" spc="80" dirty="0">
                <a:latin typeface="Calibri"/>
                <a:cs typeface="Calibri"/>
              </a:rPr>
              <a:t>ενός χρήστη, μιας διεργασίας </a:t>
            </a:r>
            <a:r>
              <a:rPr sz="1250" i="1" spc="95" dirty="0">
                <a:latin typeface="Calibri"/>
                <a:cs typeface="Calibri"/>
              </a:rPr>
              <a:t>ή </a:t>
            </a:r>
            <a:r>
              <a:rPr sz="1250" i="1" spc="80" dirty="0">
                <a:latin typeface="Calibri"/>
                <a:cs typeface="Calibri"/>
              </a:rPr>
              <a:t>μιας </a:t>
            </a:r>
            <a:r>
              <a:rPr sz="1250" i="1" spc="85" dirty="0">
                <a:latin typeface="Calibri"/>
                <a:cs typeface="Calibri"/>
              </a:rPr>
              <a:t> συσκευής,</a:t>
            </a:r>
            <a:r>
              <a:rPr sz="1250" i="1" spc="40" dirty="0">
                <a:latin typeface="Calibri"/>
                <a:cs typeface="Calibri"/>
              </a:rPr>
              <a:t> </a:t>
            </a:r>
            <a:r>
              <a:rPr sz="1250" i="1" spc="90" dirty="0">
                <a:latin typeface="Calibri"/>
                <a:cs typeface="Calibri"/>
              </a:rPr>
              <a:t>συχνά</a:t>
            </a:r>
            <a:r>
              <a:rPr sz="1250" i="1" spc="40" dirty="0">
                <a:latin typeface="Calibri"/>
                <a:cs typeface="Calibri"/>
              </a:rPr>
              <a:t> </a:t>
            </a:r>
            <a:r>
              <a:rPr sz="1250" i="1" spc="100" dirty="0">
                <a:latin typeface="Calibri"/>
                <a:cs typeface="Calibri"/>
              </a:rPr>
              <a:t>ως</a:t>
            </a:r>
            <a:r>
              <a:rPr sz="1250" i="1" spc="35" dirty="0">
                <a:latin typeface="Calibri"/>
                <a:cs typeface="Calibri"/>
              </a:rPr>
              <a:t> </a:t>
            </a:r>
            <a:r>
              <a:rPr sz="1250" i="1" spc="90" dirty="0">
                <a:latin typeface="Calibri"/>
                <a:cs typeface="Calibri"/>
              </a:rPr>
              <a:t>προαπαιτούμενο</a:t>
            </a:r>
            <a:r>
              <a:rPr sz="1250" i="1" spc="40" dirty="0">
                <a:latin typeface="Calibri"/>
                <a:cs typeface="Calibri"/>
              </a:rPr>
              <a:t> </a:t>
            </a:r>
            <a:r>
              <a:rPr sz="1250" i="1" spc="75" dirty="0">
                <a:latin typeface="Calibri"/>
                <a:cs typeface="Calibri"/>
              </a:rPr>
              <a:t>για</a:t>
            </a:r>
            <a:r>
              <a:rPr sz="1250" i="1" spc="35" dirty="0">
                <a:latin typeface="Calibri"/>
                <a:cs typeface="Calibri"/>
              </a:rPr>
              <a:t> </a:t>
            </a:r>
            <a:r>
              <a:rPr sz="1250" i="1" spc="90" dirty="0">
                <a:latin typeface="Calibri"/>
                <a:cs typeface="Calibri"/>
              </a:rPr>
              <a:t>να</a:t>
            </a:r>
            <a:r>
              <a:rPr sz="1250" i="1" spc="40" dirty="0">
                <a:latin typeface="Calibri"/>
                <a:cs typeface="Calibri"/>
              </a:rPr>
              <a:t> </a:t>
            </a:r>
            <a:r>
              <a:rPr sz="1250" i="1" spc="80" dirty="0">
                <a:latin typeface="Calibri"/>
                <a:cs typeface="Calibri"/>
              </a:rPr>
              <a:t>επιτραπεί</a:t>
            </a:r>
            <a:r>
              <a:rPr sz="1250" i="1" spc="35" dirty="0">
                <a:latin typeface="Calibri"/>
                <a:cs typeface="Calibri"/>
              </a:rPr>
              <a:t> </a:t>
            </a:r>
            <a:r>
              <a:rPr sz="1250" i="1" spc="95" dirty="0">
                <a:latin typeface="Calibri"/>
                <a:cs typeface="Calibri"/>
              </a:rPr>
              <a:t>η</a:t>
            </a:r>
            <a:r>
              <a:rPr sz="1250" i="1" spc="45" dirty="0">
                <a:latin typeface="Calibri"/>
                <a:cs typeface="Calibri"/>
              </a:rPr>
              <a:t> </a:t>
            </a:r>
            <a:r>
              <a:rPr sz="1250" i="1" spc="95" dirty="0">
                <a:latin typeface="Calibri"/>
                <a:cs typeface="Calibri"/>
              </a:rPr>
              <a:t>πρόσβαση</a:t>
            </a:r>
            <a:r>
              <a:rPr sz="1250" i="1" spc="35" dirty="0">
                <a:latin typeface="Calibri"/>
                <a:cs typeface="Calibri"/>
              </a:rPr>
              <a:t> </a:t>
            </a:r>
            <a:r>
              <a:rPr sz="1250" i="1" spc="85" dirty="0">
                <a:latin typeface="Calibri"/>
                <a:cs typeface="Calibri"/>
              </a:rPr>
              <a:t>στους </a:t>
            </a:r>
            <a:r>
              <a:rPr sz="1250" i="1" spc="-265" dirty="0">
                <a:latin typeface="Calibri"/>
                <a:cs typeface="Calibri"/>
              </a:rPr>
              <a:t> </a:t>
            </a:r>
            <a:r>
              <a:rPr sz="1250" i="1" spc="90" dirty="0">
                <a:latin typeface="Calibri"/>
                <a:cs typeface="Calibri"/>
              </a:rPr>
              <a:t>πόρουςσυστήματος"</a:t>
            </a:r>
            <a:endParaRPr sz="1250">
              <a:latin typeface="Calibri"/>
              <a:cs typeface="Calibri"/>
            </a:endParaRPr>
          </a:p>
          <a:p>
            <a:pPr marL="396875" marR="5080" lvl="1" indent="-182880">
              <a:lnSpc>
                <a:spcPct val="129000"/>
              </a:lnSpc>
              <a:spcBef>
                <a:spcPts val="445"/>
              </a:spcBef>
              <a:buSzPct val="128000"/>
              <a:buFont typeface="Arial"/>
              <a:buChar char="•"/>
              <a:tabLst>
                <a:tab pos="396240" algn="l"/>
              </a:tabLst>
            </a:pPr>
            <a:r>
              <a:rPr sz="1250" spc="90" dirty="0">
                <a:latin typeface="Calibri"/>
                <a:cs typeface="Calibri"/>
              </a:rPr>
              <a:t>Αυτό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σημαίνει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επίσης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ότι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η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διαδικασία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ταυτοποίησης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χρήστη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περιλαμβάνει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επίσης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μια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σιωπηρή </a:t>
            </a:r>
            <a:r>
              <a:rPr sz="1250" spc="-265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διαδικασία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b="1" spc="55" dirty="0">
                <a:latin typeface="Calibri"/>
                <a:cs typeface="Calibri"/>
              </a:rPr>
              <a:t>ταυτοποίησης</a:t>
            </a:r>
            <a:r>
              <a:rPr sz="1250" b="1" spc="20" dirty="0">
                <a:latin typeface="Calibri"/>
                <a:cs typeface="Calibri"/>
              </a:rPr>
              <a:t> </a:t>
            </a:r>
            <a:r>
              <a:rPr sz="1250" spc="50" dirty="0">
                <a:latin typeface="Calibri"/>
                <a:cs typeface="Calibri"/>
              </a:rPr>
              <a:t>για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την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ταυτοποίηση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χρηστών,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διεργασιών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65" dirty="0">
                <a:latin typeface="Calibri"/>
                <a:cs typeface="Calibri"/>
              </a:rPr>
              <a:t>ή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50" dirty="0">
                <a:latin typeface="Calibri"/>
                <a:cs typeface="Calibri"/>
              </a:rPr>
              <a:t>συσκευών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059669" y="4230052"/>
            <a:ext cx="1384935" cy="813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BF0000"/>
                </a:solidFill>
                <a:latin typeface="Calibri"/>
                <a:cs typeface="Calibri"/>
              </a:rPr>
              <a:t>ΠΟΙΟΣ</a:t>
            </a:r>
            <a:r>
              <a:rPr sz="1400" spc="170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BF0000"/>
                </a:solidFill>
                <a:latin typeface="Calibri"/>
                <a:cs typeface="Calibri"/>
              </a:rPr>
              <a:t>είσαι</a:t>
            </a:r>
            <a:r>
              <a:rPr sz="1400" spc="-20" dirty="0">
                <a:solidFill>
                  <a:srgbClr val="BF0000"/>
                </a:solidFill>
                <a:latin typeface="Courier New"/>
                <a:cs typeface="Courier New"/>
              </a:rPr>
              <a:t>;</a:t>
            </a:r>
            <a:endParaRPr sz="14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</a:pPr>
            <a:endParaRPr sz="1600">
              <a:latin typeface="Courier New"/>
              <a:cs typeface="Courier New"/>
            </a:endParaRPr>
          </a:p>
          <a:p>
            <a:pPr marL="395605">
              <a:lnSpc>
                <a:spcPct val="100000"/>
              </a:lnSpc>
              <a:spcBef>
                <a:spcPts val="1390"/>
              </a:spcBef>
            </a:pPr>
            <a:r>
              <a:rPr sz="1100" spc="35" dirty="0">
                <a:latin typeface="Calibri"/>
                <a:cs typeface="Calibri"/>
              </a:rPr>
              <a:t>(επ)αισθητήρας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938134" y="5257800"/>
            <a:ext cx="1449070" cy="52578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065" marR="5080" indent="1905" algn="ctr">
              <a:lnSpc>
                <a:spcPts val="969"/>
              </a:lnSpc>
              <a:spcBef>
                <a:spcPts val="170"/>
              </a:spcBef>
            </a:pPr>
            <a:r>
              <a:rPr sz="850" spc="50" dirty="0">
                <a:latin typeface="Calibri"/>
                <a:cs typeface="Calibri"/>
              </a:rPr>
              <a:t>Πρώτα </a:t>
            </a:r>
            <a:r>
              <a:rPr sz="850" spc="40" dirty="0">
                <a:latin typeface="Calibri"/>
                <a:cs typeface="Calibri"/>
              </a:rPr>
              <a:t>ταυτοποίηση και </a:t>
            </a:r>
            <a:r>
              <a:rPr sz="850" spc="45" dirty="0">
                <a:latin typeface="Calibri"/>
                <a:cs typeface="Calibri"/>
              </a:rPr>
              <a:t>στη </a:t>
            </a:r>
            <a:r>
              <a:rPr sz="850" spc="-180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συνέχεια</a:t>
            </a:r>
            <a:r>
              <a:rPr sz="850" spc="-1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επαλήθευση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-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πριν </a:t>
            </a:r>
            <a:r>
              <a:rPr sz="850" spc="-18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από </a:t>
            </a:r>
            <a:r>
              <a:rPr sz="850" spc="55" dirty="0">
                <a:latin typeface="Calibri"/>
                <a:cs typeface="Calibri"/>
              </a:rPr>
              <a:t>την </a:t>
            </a:r>
            <a:r>
              <a:rPr sz="850" spc="65" dirty="0">
                <a:latin typeface="Calibri"/>
                <a:cs typeface="Calibri"/>
              </a:rPr>
              <a:t>πρόσβαση </a:t>
            </a:r>
            <a:r>
              <a:rPr sz="850" spc="55" dirty="0">
                <a:latin typeface="Calibri"/>
                <a:cs typeface="Calibri"/>
              </a:rPr>
              <a:t>και τη </a:t>
            </a:r>
            <a:r>
              <a:rPr sz="850" spc="60" dirty="0">
                <a:latin typeface="Calibri"/>
                <a:cs typeface="Calibri"/>
              </a:rPr>
              <a:t> χρήση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των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πόρων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891394" y="5664200"/>
            <a:ext cx="42862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5" dirty="0">
                <a:latin typeface="Calibri"/>
                <a:cs typeface="Calibri"/>
              </a:rPr>
              <a:t>P</a:t>
            </a:r>
            <a:r>
              <a:rPr sz="850" b="1" dirty="0">
                <a:latin typeface="Calibri"/>
                <a:cs typeface="Calibri"/>
              </a:rPr>
              <a:t>L</a:t>
            </a:r>
            <a:r>
              <a:rPr sz="850" b="1" spc="5" dirty="0">
                <a:latin typeface="Calibri"/>
                <a:cs typeface="Calibri"/>
              </a:rPr>
              <a:t>C</a:t>
            </a:r>
            <a:r>
              <a:rPr sz="850" b="1" dirty="0">
                <a:latin typeface="Calibri"/>
                <a:cs typeface="Calibri"/>
              </a:rPr>
              <a:t>/</a:t>
            </a:r>
            <a:r>
              <a:rPr sz="850" b="1" spc="5" dirty="0">
                <a:latin typeface="Calibri"/>
                <a:cs typeface="Calibri"/>
              </a:rPr>
              <a:t>RT</a:t>
            </a:r>
            <a:r>
              <a:rPr sz="850" b="1" spc="25" dirty="0">
                <a:latin typeface="Calibri"/>
                <a:cs typeface="Calibri"/>
              </a:rPr>
              <a:t>U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890884" y="5440362"/>
            <a:ext cx="72390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130" dirty="0">
                <a:latin typeface="Calibri"/>
                <a:cs typeface="Calibri"/>
              </a:rPr>
              <a:t>Δ</a:t>
            </a:r>
            <a:r>
              <a:rPr sz="1100" spc="105" dirty="0">
                <a:latin typeface="Calibri"/>
                <a:cs typeface="Calibri"/>
              </a:rPr>
              <a:t>ε</a:t>
            </a:r>
            <a:r>
              <a:rPr sz="1100" spc="114" dirty="0">
                <a:latin typeface="Calibri"/>
                <a:cs typeface="Calibri"/>
              </a:rPr>
              <a:t>δ</a:t>
            </a:r>
            <a:r>
              <a:rPr sz="1100" spc="125" dirty="0">
                <a:latin typeface="Calibri"/>
                <a:cs typeface="Calibri"/>
              </a:rPr>
              <a:t>ομ</a:t>
            </a:r>
            <a:r>
              <a:rPr sz="1100" spc="105" dirty="0">
                <a:latin typeface="Calibri"/>
                <a:cs typeface="Calibri"/>
              </a:rPr>
              <a:t>έ</a:t>
            </a:r>
            <a:r>
              <a:rPr sz="1100" spc="100" dirty="0">
                <a:latin typeface="Calibri"/>
                <a:cs typeface="Calibri"/>
              </a:rPr>
              <a:t>ν</a:t>
            </a:r>
            <a:r>
              <a:rPr sz="1100" spc="155" dirty="0">
                <a:latin typeface="Calibri"/>
                <a:cs typeface="Calibri"/>
              </a:rPr>
              <a:t>α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2554" y="6075679"/>
            <a:ext cx="4425315" cy="470534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25"/>
              </a:spcBef>
            </a:pPr>
            <a:r>
              <a:rPr sz="600" spc="-10" dirty="0">
                <a:latin typeface="Calibri"/>
                <a:cs typeface="Calibri"/>
              </a:rPr>
              <a:t>Π</a:t>
            </a:r>
            <a:r>
              <a:rPr sz="600" spc="-15" dirty="0">
                <a:latin typeface="Calibri"/>
                <a:cs typeface="Calibri"/>
              </a:rPr>
              <a:t>η</a:t>
            </a:r>
            <a:r>
              <a:rPr sz="600" spc="-10" dirty="0">
                <a:latin typeface="Calibri"/>
                <a:cs typeface="Calibri"/>
              </a:rPr>
              <a:t>γ</a:t>
            </a:r>
            <a:r>
              <a:rPr sz="600" spc="-15" dirty="0">
                <a:latin typeface="Calibri"/>
                <a:cs typeface="Calibri"/>
              </a:rPr>
              <a:t>ή</a:t>
            </a:r>
            <a:r>
              <a:rPr sz="600" dirty="0">
                <a:latin typeface="Calibri"/>
                <a:cs typeface="Calibri"/>
              </a:rPr>
              <a:t>:</a:t>
            </a:r>
            <a:r>
              <a:rPr sz="600" spc="-25" dirty="0">
                <a:latin typeface="Calibri"/>
                <a:cs typeface="Calibri"/>
              </a:rPr>
              <a:t> </a:t>
            </a:r>
            <a:r>
              <a:rPr sz="600" spc="-15" dirty="0">
                <a:solidFill>
                  <a:srgbClr val="151515"/>
                </a:solidFill>
                <a:latin typeface="Arial"/>
                <a:cs typeface="Arial"/>
              </a:rPr>
              <a:t>N</a:t>
            </a:r>
            <a:r>
              <a:rPr sz="600" spc="-10" dirty="0">
                <a:solidFill>
                  <a:srgbClr val="151515"/>
                </a:solidFill>
                <a:latin typeface="Arial"/>
                <a:cs typeface="Arial"/>
              </a:rPr>
              <a:t>I</a:t>
            </a:r>
            <a:r>
              <a:rPr sz="600" spc="-15" dirty="0">
                <a:solidFill>
                  <a:srgbClr val="151515"/>
                </a:solidFill>
                <a:latin typeface="Arial"/>
                <a:cs typeface="Arial"/>
              </a:rPr>
              <a:t>S</a:t>
            </a:r>
            <a:r>
              <a:rPr sz="600" spc="-10" dirty="0">
                <a:solidFill>
                  <a:srgbClr val="151515"/>
                </a:solidFill>
                <a:latin typeface="Arial"/>
                <a:cs typeface="Arial"/>
              </a:rPr>
              <a:t>T</a:t>
            </a:r>
            <a:r>
              <a:rPr sz="600" dirty="0">
                <a:solidFill>
                  <a:srgbClr val="151515"/>
                </a:solidFill>
                <a:latin typeface="Arial"/>
                <a:cs typeface="Arial"/>
              </a:rPr>
              <a:t>,</a:t>
            </a:r>
            <a:r>
              <a:rPr sz="600" spc="-20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51515"/>
                </a:solidFill>
                <a:latin typeface="Arial"/>
                <a:cs typeface="Arial"/>
              </a:rPr>
              <a:t>2</a:t>
            </a:r>
            <a:r>
              <a:rPr sz="600" spc="-15" dirty="0">
                <a:solidFill>
                  <a:srgbClr val="151515"/>
                </a:solidFill>
                <a:latin typeface="Arial"/>
                <a:cs typeface="Arial"/>
              </a:rPr>
              <a:t>02</a:t>
            </a:r>
            <a:r>
              <a:rPr sz="600" spc="-10" dirty="0">
                <a:solidFill>
                  <a:srgbClr val="151515"/>
                </a:solidFill>
                <a:latin typeface="Arial"/>
                <a:cs typeface="Arial"/>
              </a:rPr>
              <a:t>4</a:t>
            </a:r>
            <a:r>
              <a:rPr sz="600" dirty="0">
                <a:solidFill>
                  <a:srgbClr val="151515"/>
                </a:solidFill>
                <a:latin typeface="Arial"/>
                <a:cs typeface="Arial"/>
              </a:rPr>
              <a:t>.</a:t>
            </a:r>
            <a:endParaRPr sz="6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225"/>
              </a:spcBef>
            </a:pPr>
            <a:r>
              <a:rPr sz="600" spc="25" dirty="0">
                <a:latin typeface="Calibri"/>
                <a:cs typeface="Calibri"/>
              </a:rPr>
              <a:t>URL:</a:t>
            </a:r>
            <a:r>
              <a:rPr sz="600" spc="-25" dirty="0">
                <a:latin typeface="Calibri"/>
                <a:cs typeface="Calibri"/>
              </a:rPr>
              <a:t> </a:t>
            </a:r>
            <a:r>
              <a:rPr sz="600" u="sng" spc="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https://csrc.nist.gov/glossary</a:t>
            </a:r>
            <a:endParaRPr sz="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1100" spc="80" dirty="0">
                <a:latin typeface="Calibri"/>
                <a:cs typeface="Calibri"/>
              </a:rPr>
              <a:t>CSP001_C_E</a:t>
            </a:r>
            <a:r>
              <a:rPr sz="1100" spc="33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6: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Cristina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Alcaraz,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Πανεπιστήμιο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ΜάλαγαΙσπανία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698605" y="105092"/>
            <a:ext cx="330200" cy="636079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spc="130" dirty="0">
                <a:solidFill>
                  <a:srgbClr val="D8D8D8"/>
                </a:solidFill>
                <a:latin typeface="Calibri"/>
                <a:cs typeface="Calibri"/>
              </a:rPr>
              <a:t>ΕΠΑΛΗΘΕΥΣΗ</a:t>
            </a:r>
            <a:r>
              <a:rPr sz="240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25" dirty="0">
                <a:solidFill>
                  <a:srgbClr val="D8D8D8"/>
                </a:solidFill>
                <a:latin typeface="Calibri"/>
                <a:cs typeface="Calibri"/>
              </a:rPr>
              <a:t>ΧΡΗΣΤΗ</a:t>
            </a:r>
            <a:r>
              <a:rPr sz="240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14" dirty="0">
                <a:solidFill>
                  <a:srgbClr val="D8D8D8"/>
                </a:solidFill>
                <a:latin typeface="Calibri"/>
                <a:cs typeface="Calibri"/>
              </a:rPr>
              <a:t>ΣΕ</a:t>
            </a:r>
            <a:r>
              <a:rPr sz="2400" spc="5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05" dirty="0">
                <a:solidFill>
                  <a:srgbClr val="D8D8D8"/>
                </a:solidFill>
                <a:latin typeface="Calibri"/>
                <a:cs typeface="Calibri"/>
              </a:rPr>
              <a:t>ΕΞΟΥΣΙΕΣ/ΔΥΝΑΜΕΙΣ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204575" y="6156959"/>
            <a:ext cx="8064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75127" y="4742815"/>
              <a:ext cx="1182687" cy="113696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286750" y="5013325"/>
              <a:ext cx="2562860" cy="695325"/>
            </a:xfrm>
            <a:custGeom>
              <a:avLst/>
              <a:gdLst/>
              <a:ahLst/>
              <a:cxnLst/>
              <a:rect l="l" t="t" r="r" b="b"/>
              <a:pathLst>
                <a:path w="2562859" h="695325">
                  <a:moveTo>
                    <a:pt x="961390" y="197485"/>
                  </a:moveTo>
                  <a:lnTo>
                    <a:pt x="961390" y="264159"/>
                  </a:lnTo>
                  <a:lnTo>
                    <a:pt x="0" y="264159"/>
                  </a:lnTo>
                  <a:lnTo>
                    <a:pt x="0" y="330834"/>
                  </a:lnTo>
                  <a:lnTo>
                    <a:pt x="961390" y="330834"/>
                  </a:lnTo>
                  <a:lnTo>
                    <a:pt x="961390" y="397509"/>
                  </a:lnTo>
                  <a:lnTo>
                    <a:pt x="1161415" y="297497"/>
                  </a:lnTo>
                  <a:lnTo>
                    <a:pt x="961390" y="197485"/>
                  </a:lnTo>
                  <a:close/>
                </a:path>
                <a:path w="2562859" h="695325">
                  <a:moveTo>
                    <a:pt x="2548254" y="0"/>
                  </a:moveTo>
                  <a:lnTo>
                    <a:pt x="2325052" y="13652"/>
                  </a:lnTo>
                  <a:lnTo>
                    <a:pt x="2358390" y="71437"/>
                  </a:lnTo>
                  <a:lnTo>
                    <a:pt x="1985009" y="287655"/>
                  </a:lnTo>
                  <a:lnTo>
                    <a:pt x="2018347" y="345440"/>
                  </a:lnTo>
                  <a:lnTo>
                    <a:pt x="2391727" y="129222"/>
                  </a:lnTo>
                  <a:lnTo>
                    <a:pt x="2463095" y="129222"/>
                  </a:lnTo>
                  <a:lnTo>
                    <a:pt x="2512059" y="54610"/>
                  </a:lnTo>
                  <a:lnTo>
                    <a:pt x="2548254" y="0"/>
                  </a:lnTo>
                  <a:close/>
                </a:path>
                <a:path w="2562859" h="695325">
                  <a:moveTo>
                    <a:pt x="2463095" y="129222"/>
                  </a:moveTo>
                  <a:lnTo>
                    <a:pt x="2391727" y="129222"/>
                  </a:lnTo>
                  <a:lnTo>
                    <a:pt x="2425382" y="186689"/>
                  </a:lnTo>
                  <a:lnTo>
                    <a:pt x="2463095" y="129222"/>
                  </a:lnTo>
                  <a:close/>
                </a:path>
                <a:path w="2562859" h="695325">
                  <a:moveTo>
                    <a:pt x="2016759" y="384492"/>
                  </a:moveTo>
                  <a:lnTo>
                    <a:pt x="1986915" y="444182"/>
                  </a:lnTo>
                  <a:lnTo>
                    <a:pt x="2369184" y="635317"/>
                  </a:lnTo>
                  <a:lnTo>
                    <a:pt x="2339340" y="695007"/>
                  </a:lnTo>
                  <a:lnTo>
                    <a:pt x="2562859" y="695007"/>
                  </a:lnTo>
                  <a:lnTo>
                    <a:pt x="2473289" y="575627"/>
                  </a:lnTo>
                  <a:lnTo>
                    <a:pt x="2398712" y="575627"/>
                  </a:lnTo>
                  <a:lnTo>
                    <a:pt x="2016759" y="384492"/>
                  </a:lnTo>
                  <a:close/>
                </a:path>
                <a:path w="2562859" h="695325">
                  <a:moveTo>
                    <a:pt x="2428557" y="515937"/>
                  </a:moveTo>
                  <a:lnTo>
                    <a:pt x="2398712" y="575627"/>
                  </a:lnTo>
                  <a:lnTo>
                    <a:pt x="2473289" y="575627"/>
                  </a:lnTo>
                  <a:lnTo>
                    <a:pt x="2428557" y="515937"/>
                  </a:lnTo>
                  <a:close/>
                </a:path>
              </a:pathLst>
            </a:custGeom>
            <a:solidFill>
              <a:srgbClr val="CF2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76552" y="4718367"/>
              <a:ext cx="777240" cy="68897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54577" y="5349240"/>
              <a:ext cx="548640" cy="49688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120822" y="4050029"/>
              <a:ext cx="2533015" cy="753110"/>
            </a:xfrm>
            <a:custGeom>
              <a:avLst/>
              <a:gdLst/>
              <a:ahLst/>
              <a:cxnLst/>
              <a:rect l="l" t="t" r="r" b="b"/>
              <a:pathLst>
                <a:path w="2533015" h="753110">
                  <a:moveTo>
                    <a:pt x="1624998" y="681355"/>
                  </a:moveTo>
                  <a:lnTo>
                    <a:pt x="967422" y="681355"/>
                  </a:lnTo>
                  <a:lnTo>
                    <a:pt x="1009967" y="702945"/>
                  </a:lnTo>
                  <a:lnTo>
                    <a:pt x="1060767" y="721360"/>
                  </a:lnTo>
                  <a:lnTo>
                    <a:pt x="1118235" y="735647"/>
                  </a:lnTo>
                  <a:lnTo>
                    <a:pt x="1181417" y="745807"/>
                  </a:lnTo>
                  <a:lnTo>
                    <a:pt x="1238885" y="751205"/>
                  </a:lnTo>
                  <a:lnTo>
                    <a:pt x="1295717" y="752792"/>
                  </a:lnTo>
                  <a:lnTo>
                    <a:pt x="1351915" y="751205"/>
                  </a:lnTo>
                  <a:lnTo>
                    <a:pt x="1406207" y="746442"/>
                  </a:lnTo>
                  <a:lnTo>
                    <a:pt x="1457960" y="738822"/>
                  </a:lnTo>
                  <a:lnTo>
                    <a:pt x="1506537" y="728027"/>
                  </a:lnTo>
                  <a:lnTo>
                    <a:pt x="1551305" y="715010"/>
                  </a:lnTo>
                  <a:lnTo>
                    <a:pt x="1591310" y="699135"/>
                  </a:lnTo>
                  <a:lnTo>
                    <a:pt x="1624998" y="681355"/>
                  </a:lnTo>
                  <a:close/>
                </a:path>
                <a:path w="2533015" h="753110">
                  <a:moveTo>
                    <a:pt x="621982" y="66357"/>
                  </a:moveTo>
                  <a:lnTo>
                    <a:pt x="569277" y="67627"/>
                  </a:lnTo>
                  <a:lnTo>
                    <a:pt x="499427" y="73977"/>
                  </a:lnTo>
                  <a:lnTo>
                    <a:pt x="435610" y="85090"/>
                  </a:lnTo>
                  <a:lnTo>
                    <a:pt x="378777" y="100330"/>
                  </a:lnTo>
                  <a:lnTo>
                    <a:pt x="329247" y="118745"/>
                  </a:lnTo>
                  <a:lnTo>
                    <a:pt x="288290" y="140652"/>
                  </a:lnTo>
                  <a:lnTo>
                    <a:pt x="257175" y="164782"/>
                  </a:lnTo>
                  <a:lnTo>
                    <a:pt x="227330" y="219075"/>
                  </a:lnTo>
                  <a:lnTo>
                    <a:pt x="230505" y="247967"/>
                  </a:lnTo>
                  <a:lnTo>
                    <a:pt x="228282" y="250190"/>
                  </a:lnTo>
                  <a:lnTo>
                    <a:pt x="169862" y="255587"/>
                  </a:lnTo>
                  <a:lnTo>
                    <a:pt x="116840" y="266065"/>
                  </a:lnTo>
                  <a:lnTo>
                    <a:pt x="71120" y="281305"/>
                  </a:lnTo>
                  <a:lnTo>
                    <a:pt x="34925" y="300990"/>
                  </a:lnTo>
                  <a:lnTo>
                    <a:pt x="0" y="353060"/>
                  </a:lnTo>
                  <a:lnTo>
                    <a:pt x="8255" y="379412"/>
                  </a:lnTo>
                  <a:lnTo>
                    <a:pt x="32702" y="403860"/>
                  </a:lnTo>
                  <a:lnTo>
                    <a:pt x="72072" y="425450"/>
                  </a:lnTo>
                  <a:lnTo>
                    <a:pt x="126047" y="442595"/>
                  </a:lnTo>
                  <a:lnTo>
                    <a:pt x="92392" y="460692"/>
                  </a:lnTo>
                  <a:lnTo>
                    <a:pt x="69850" y="480695"/>
                  </a:lnTo>
                  <a:lnTo>
                    <a:pt x="58420" y="502602"/>
                  </a:lnTo>
                  <a:lnTo>
                    <a:pt x="58737" y="525145"/>
                  </a:lnTo>
                  <a:lnTo>
                    <a:pt x="97472" y="568960"/>
                  </a:lnTo>
                  <a:lnTo>
                    <a:pt x="133032" y="586422"/>
                  </a:lnTo>
                  <a:lnTo>
                    <a:pt x="176847" y="600392"/>
                  </a:lnTo>
                  <a:lnTo>
                    <a:pt x="227647" y="610235"/>
                  </a:lnTo>
                  <a:lnTo>
                    <a:pt x="283210" y="615315"/>
                  </a:lnTo>
                  <a:lnTo>
                    <a:pt x="342265" y="615315"/>
                  </a:lnTo>
                  <a:lnTo>
                    <a:pt x="345440" y="617537"/>
                  </a:lnTo>
                  <a:lnTo>
                    <a:pt x="379095" y="637857"/>
                  </a:lnTo>
                  <a:lnTo>
                    <a:pt x="416242" y="654685"/>
                  </a:lnTo>
                  <a:lnTo>
                    <a:pt x="457200" y="669290"/>
                  </a:lnTo>
                  <a:lnTo>
                    <a:pt x="501967" y="681672"/>
                  </a:lnTo>
                  <a:lnTo>
                    <a:pt x="549275" y="691515"/>
                  </a:lnTo>
                  <a:lnTo>
                    <a:pt x="599440" y="699452"/>
                  </a:lnTo>
                  <a:lnTo>
                    <a:pt x="651192" y="704532"/>
                  </a:lnTo>
                  <a:lnTo>
                    <a:pt x="704215" y="707390"/>
                  </a:lnTo>
                  <a:lnTo>
                    <a:pt x="757872" y="707390"/>
                  </a:lnTo>
                  <a:lnTo>
                    <a:pt x="811530" y="705167"/>
                  </a:lnTo>
                  <a:lnTo>
                    <a:pt x="864870" y="700087"/>
                  </a:lnTo>
                  <a:lnTo>
                    <a:pt x="916940" y="692150"/>
                  </a:lnTo>
                  <a:lnTo>
                    <a:pt x="967422" y="681355"/>
                  </a:lnTo>
                  <a:lnTo>
                    <a:pt x="1624998" y="681355"/>
                  </a:lnTo>
                  <a:lnTo>
                    <a:pt x="1625600" y="681037"/>
                  </a:lnTo>
                  <a:lnTo>
                    <a:pt x="1674495" y="638810"/>
                  </a:lnTo>
                  <a:lnTo>
                    <a:pt x="2032317" y="638810"/>
                  </a:lnTo>
                  <a:lnTo>
                    <a:pt x="2091690" y="620077"/>
                  </a:lnTo>
                  <a:lnTo>
                    <a:pt x="2133600" y="600075"/>
                  </a:lnTo>
                  <a:lnTo>
                    <a:pt x="2165350" y="576897"/>
                  </a:lnTo>
                  <a:lnTo>
                    <a:pt x="2192972" y="523557"/>
                  </a:lnTo>
                  <a:lnTo>
                    <a:pt x="2242820" y="519430"/>
                  </a:lnTo>
                  <a:lnTo>
                    <a:pt x="2290762" y="512762"/>
                  </a:lnTo>
                  <a:lnTo>
                    <a:pt x="2336165" y="503555"/>
                  </a:lnTo>
                  <a:lnTo>
                    <a:pt x="2378392" y="492125"/>
                  </a:lnTo>
                  <a:lnTo>
                    <a:pt x="2431097" y="472440"/>
                  </a:lnTo>
                  <a:lnTo>
                    <a:pt x="2473007" y="449897"/>
                  </a:lnTo>
                  <a:lnTo>
                    <a:pt x="2504122" y="425132"/>
                  </a:lnTo>
                  <a:lnTo>
                    <a:pt x="2533015" y="371792"/>
                  </a:lnTo>
                  <a:lnTo>
                    <a:pt x="2530475" y="344487"/>
                  </a:lnTo>
                  <a:lnTo>
                    <a:pt x="2516187" y="317500"/>
                  </a:lnTo>
                  <a:lnTo>
                    <a:pt x="2489835" y="291465"/>
                  </a:lnTo>
                  <a:lnTo>
                    <a:pt x="2451417" y="266700"/>
                  </a:lnTo>
                  <a:lnTo>
                    <a:pt x="2457132" y="261302"/>
                  </a:lnTo>
                  <a:lnTo>
                    <a:pt x="2461895" y="255905"/>
                  </a:lnTo>
                  <a:lnTo>
                    <a:pt x="2465705" y="250190"/>
                  </a:lnTo>
                  <a:lnTo>
                    <a:pt x="2476500" y="221297"/>
                  </a:lnTo>
                  <a:lnTo>
                    <a:pt x="2471102" y="193040"/>
                  </a:lnTo>
                  <a:lnTo>
                    <a:pt x="2416810" y="142240"/>
                  </a:lnTo>
                  <a:lnTo>
                    <a:pt x="2370455" y="121602"/>
                  </a:lnTo>
                  <a:lnTo>
                    <a:pt x="2313305" y="105410"/>
                  </a:lnTo>
                  <a:lnTo>
                    <a:pt x="2246312" y="94615"/>
                  </a:lnTo>
                  <a:lnTo>
                    <a:pt x="2242079" y="88265"/>
                  </a:lnTo>
                  <a:lnTo>
                    <a:pt x="822325" y="88265"/>
                  </a:lnTo>
                  <a:lnTo>
                    <a:pt x="775017" y="78740"/>
                  </a:lnTo>
                  <a:lnTo>
                    <a:pt x="725487" y="71755"/>
                  </a:lnTo>
                  <a:lnTo>
                    <a:pt x="674052" y="67627"/>
                  </a:lnTo>
                  <a:lnTo>
                    <a:pt x="621982" y="66357"/>
                  </a:lnTo>
                  <a:close/>
                </a:path>
                <a:path w="2533015" h="753110">
                  <a:moveTo>
                    <a:pt x="2032317" y="638810"/>
                  </a:moveTo>
                  <a:lnTo>
                    <a:pt x="1674495" y="638810"/>
                  </a:lnTo>
                  <a:lnTo>
                    <a:pt x="1715770" y="647700"/>
                  </a:lnTo>
                  <a:lnTo>
                    <a:pt x="1759585" y="654050"/>
                  </a:lnTo>
                  <a:lnTo>
                    <a:pt x="1804987" y="658177"/>
                  </a:lnTo>
                  <a:lnTo>
                    <a:pt x="1851342" y="659447"/>
                  </a:lnTo>
                  <a:lnTo>
                    <a:pt x="1919605" y="656907"/>
                  </a:lnTo>
                  <a:lnTo>
                    <a:pt x="1983422" y="649287"/>
                  </a:lnTo>
                  <a:lnTo>
                    <a:pt x="2032317" y="638810"/>
                  </a:lnTo>
                  <a:close/>
                </a:path>
                <a:path w="2533015" h="753110">
                  <a:moveTo>
                    <a:pt x="1085532" y="20955"/>
                  </a:moveTo>
                  <a:lnTo>
                    <a:pt x="1032510" y="23812"/>
                  </a:lnTo>
                  <a:lnTo>
                    <a:pt x="981710" y="30162"/>
                  </a:lnTo>
                  <a:lnTo>
                    <a:pt x="934085" y="40005"/>
                  </a:lnTo>
                  <a:lnTo>
                    <a:pt x="890905" y="53022"/>
                  </a:lnTo>
                  <a:lnTo>
                    <a:pt x="853122" y="68897"/>
                  </a:lnTo>
                  <a:lnTo>
                    <a:pt x="822325" y="88265"/>
                  </a:lnTo>
                  <a:lnTo>
                    <a:pt x="2242079" y="88265"/>
                  </a:lnTo>
                  <a:lnTo>
                    <a:pt x="2233612" y="75565"/>
                  </a:lnTo>
                  <a:lnTo>
                    <a:pt x="2207734" y="57467"/>
                  </a:lnTo>
                  <a:lnTo>
                    <a:pt x="1317307" y="57467"/>
                  </a:lnTo>
                  <a:lnTo>
                    <a:pt x="1300797" y="51117"/>
                  </a:lnTo>
                  <a:lnTo>
                    <a:pt x="1244917" y="35877"/>
                  </a:lnTo>
                  <a:lnTo>
                    <a:pt x="1192847" y="26987"/>
                  </a:lnTo>
                  <a:lnTo>
                    <a:pt x="1139507" y="21907"/>
                  </a:lnTo>
                  <a:lnTo>
                    <a:pt x="1085532" y="20955"/>
                  </a:lnTo>
                  <a:close/>
                </a:path>
                <a:path w="2533015" h="753110">
                  <a:moveTo>
                    <a:pt x="1548130" y="0"/>
                  </a:moveTo>
                  <a:lnTo>
                    <a:pt x="1492250" y="2222"/>
                  </a:lnTo>
                  <a:lnTo>
                    <a:pt x="1438910" y="9525"/>
                  </a:lnTo>
                  <a:lnTo>
                    <a:pt x="1390967" y="21272"/>
                  </a:lnTo>
                  <a:lnTo>
                    <a:pt x="1349692" y="37465"/>
                  </a:lnTo>
                  <a:lnTo>
                    <a:pt x="1317307" y="57467"/>
                  </a:lnTo>
                  <a:lnTo>
                    <a:pt x="2207734" y="57467"/>
                  </a:lnTo>
                  <a:lnTo>
                    <a:pt x="2185035" y="41592"/>
                  </a:lnTo>
                  <a:lnTo>
                    <a:pt x="2182166" y="40640"/>
                  </a:lnTo>
                  <a:lnTo>
                    <a:pt x="1749425" y="40640"/>
                  </a:lnTo>
                  <a:lnTo>
                    <a:pt x="1730375" y="31750"/>
                  </a:lnTo>
                  <a:lnTo>
                    <a:pt x="1709102" y="23812"/>
                  </a:lnTo>
                  <a:lnTo>
                    <a:pt x="1685607" y="16827"/>
                  </a:lnTo>
                  <a:lnTo>
                    <a:pt x="1660207" y="10795"/>
                  </a:lnTo>
                  <a:lnTo>
                    <a:pt x="1604645" y="2857"/>
                  </a:lnTo>
                  <a:lnTo>
                    <a:pt x="1548130" y="0"/>
                  </a:lnTo>
                  <a:close/>
                </a:path>
                <a:path w="2533015" h="753110">
                  <a:moveTo>
                    <a:pt x="1943100" y="635"/>
                  </a:moveTo>
                  <a:lnTo>
                    <a:pt x="1889442" y="4445"/>
                  </a:lnTo>
                  <a:lnTo>
                    <a:pt x="1838007" y="12382"/>
                  </a:lnTo>
                  <a:lnTo>
                    <a:pt x="1791017" y="24765"/>
                  </a:lnTo>
                  <a:lnTo>
                    <a:pt x="1749425" y="40640"/>
                  </a:lnTo>
                  <a:lnTo>
                    <a:pt x="2182166" y="40640"/>
                  </a:lnTo>
                  <a:lnTo>
                    <a:pt x="2102802" y="14287"/>
                  </a:lnTo>
                  <a:lnTo>
                    <a:pt x="2051367" y="5397"/>
                  </a:lnTo>
                  <a:lnTo>
                    <a:pt x="1997710" y="952"/>
                  </a:lnTo>
                  <a:lnTo>
                    <a:pt x="1943100" y="6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924415" y="4787900"/>
              <a:ext cx="200342" cy="23621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120822" y="4050029"/>
              <a:ext cx="2533015" cy="753110"/>
            </a:xfrm>
            <a:custGeom>
              <a:avLst/>
              <a:gdLst/>
              <a:ahLst/>
              <a:cxnLst/>
              <a:rect l="l" t="t" r="r" b="b"/>
              <a:pathLst>
                <a:path w="2533015" h="753110">
                  <a:moveTo>
                    <a:pt x="230505" y="247967"/>
                  </a:moveTo>
                  <a:lnTo>
                    <a:pt x="236537" y="191135"/>
                  </a:lnTo>
                  <a:lnTo>
                    <a:pt x="288290" y="140652"/>
                  </a:lnTo>
                  <a:lnTo>
                    <a:pt x="329247" y="118745"/>
                  </a:lnTo>
                  <a:lnTo>
                    <a:pt x="378777" y="100330"/>
                  </a:lnTo>
                  <a:lnTo>
                    <a:pt x="435610" y="85090"/>
                  </a:lnTo>
                  <a:lnTo>
                    <a:pt x="499427" y="73977"/>
                  </a:lnTo>
                  <a:lnTo>
                    <a:pt x="569277" y="67627"/>
                  </a:lnTo>
                  <a:lnTo>
                    <a:pt x="621982" y="66357"/>
                  </a:lnTo>
                  <a:lnTo>
                    <a:pt x="674052" y="67627"/>
                  </a:lnTo>
                  <a:lnTo>
                    <a:pt x="725487" y="71755"/>
                  </a:lnTo>
                  <a:lnTo>
                    <a:pt x="775017" y="78740"/>
                  </a:lnTo>
                  <a:lnTo>
                    <a:pt x="822325" y="88265"/>
                  </a:lnTo>
                  <a:lnTo>
                    <a:pt x="853122" y="68897"/>
                  </a:lnTo>
                  <a:lnTo>
                    <a:pt x="890905" y="53022"/>
                  </a:lnTo>
                  <a:lnTo>
                    <a:pt x="934085" y="40005"/>
                  </a:lnTo>
                  <a:lnTo>
                    <a:pt x="981710" y="30162"/>
                  </a:lnTo>
                  <a:lnTo>
                    <a:pt x="1032510" y="23812"/>
                  </a:lnTo>
                  <a:lnTo>
                    <a:pt x="1085532" y="20955"/>
                  </a:lnTo>
                  <a:lnTo>
                    <a:pt x="1139507" y="21907"/>
                  </a:lnTo>
                  <a:lnTo>
                    <a:pt x="1192847" y="26987"/>
                  </a:lnTo>
                  <a:lnTo>
                    <a:pt x="1244917" y="35877"/>
                  </a:lnTo>
                  <a:lnTo>
                    <a:pt x="1283017" y="45402"/>
                  </a:lnTo>
                  <a:lnTo>
                    <a:pt x="1317307" y="57467"/>
                  </a:lnTo>
                  <a:lnTo>
                    <a:pt x="1349692" y="37465"/>
                  </a:lnTo>
                  <a:lnTo>
                    <a:pt x="1390967" y="21272"/>
                  </a:lnTo>
                  <a:lnTo>
                    <a:pt x="1438910" y="9525"/>
                  </a:lnTo>
                  <a:lnTo>
                    <a:pt x="1492250" y="2222"/>
                  </a:lnTo>
                  <a:lnTo>
                    <a:pt x="1548130" y="0"/>
                  </a:lnTo>
                  <a:lnTo>
                    <a:pt x="1604645" y="2857"/>
                  </a:lnTo>
                  <a:lnTo>
                    <a:pt x="1660207" y="10795"/>
                  </a:lnTo>
                  <a:lnTo>
                    <a:pt x="1709102" y="23812"/>
                  </a:lnTo>
                  <a:lnTo>
                    <a:pt x="1749425" y="40640"/>
                  </a:lnTo>
                  <a:lnTo>
                    <a:pt x="1791017" y="24765"/>
                  </a:lnTo>
                  <a:lnTo>
                    <a:pt x="1838007" y="12382"/>
                  </a:lnTo>
                  <a:lnTo>
                    <a:pt x="1889442" y="4445"/>
                  </a:lnTo>
                  <a:lnTo>
                    <a:pt x="1943100" y="635"/>
                  </a:lnTo>
                  <a:lnTo>
                    <a:pt x="1997710" y="952"/>
                  </a:lnTo>
                  <a:lnTo>
                    <a:pt x="2051367" y="5397"/>
                  </a:lnTo>
                  <a:lnTo>
                    <a:pt x="2102802" y="14287"/>
                  </a:lnTo>
                  <a:lnTo>
                    <a:pt x="2150427" y="27305"/>
                  </a:lnTo>
                  <a:lnTo>
                    <a:pt x="2212975" y="57785"/>
                  </a:lnTo>
                  <a:lnTo>
                    <a:pt x="2246312" y="94615"/>
                  </a:lnTo>
                  <a:lnTo>
                    <a:pt x="2313305" y="105410"/>
                  </a:lnTo>
                  <a:lnTo>
                    <a:pt x="2370455" y="121602"/>
                  </a:lnTo>
                  <a:lnTo>
                    <a:pt x="2416810" y="142240"/>
                  </a:lnTo>
                  <a:lnTo>
                    <a:pt x="2450782" y="166370"/>
                  </a:lnTo>
                  <a:lnTo>
                    <a:pt x="2476500" y="221297"/>
                  </a:lnTo>
                  <a:lnTo>
                    <a:pt x="2465705" y="250190"/>
                  </a:lnTo>
                  <a:lnTo>
                    <a:pt x="2461895" y="255905"/>
                  </a:lnTo>
                  <a:lnTo>
                    <a:pt x="2457132" y="261302"/>
                  </a:lnTo>
                  <a:lnTo>
                    <a:pt x="2451417" y="266700"/>
                  </a:lnTo>
                  <a:lnTo>
                    <a:pt x="2489835" y="291465"/>
                  </a:lnTo>
                  <a:lnTo>
                    <a:pt x="2516187" y="317500"/>
                  </a:lnTo>
                  <a:lnTo>
                    <a:pt x="2530475" y="344487"/>
                  </a:lnTo>
                  <a:lnTo>
                    <a:pt x="2533015" y="371792"/>
                  </a:lnTo>
                  <a:lnTo>
                    <a:pt x="2524442" y="399097"/>
                  </a:lnTo>
                  <a:lnTo>
                    <a:pt x="2473007" y="449897"/>
                  </a:lnTo>
                  <a:lnTo>
                    <a:pt x="2431097" y="472440"/>
                  </a:lnTo>
                  <a:lnTo>
                    <a:pt x="2378392" y="492125"/>
                  </a:lnTo>
                  <a:lnTo>
                    <a:pt x="2336165" y="503555"/>
                  </a:lnTo>
                  <a:lnTo>
                    <a:pt x="2290762" y="512762"/>
                  </a:lnTo>
                  <a:lnTo>
                    <a:pt x="2242820" y="519430"/>
                  </a:lnTo>
                  <a:lnTo>
                    <a:pt x="2192972" y="523557"/>
                  </a:lnTo>
                  <a:lnTo>
                    <a:pt x="2185352" y="551180"/>
                  </a:lnTo>
                  <a:lnTo>
                    <a:pt x="2133600" y="600075"/>
                  </a:lnTo>
                  <a:lnTo>
                    <a:pt x="2091690" y="620077"/>
                  </a:lnTo>
                  <a:lnTo>
                    <a:pt x="2041207" y="636905"/>
                  </a:lnTo>
                  <a:lnTo>
                    <a:pt x="1983422" y="649287"/>
                  </a:lnTo>
                  <a:lnTo>
                    <a:pt x="1919605" y="656907"/>
                  </a:lnTo>
                  <a:lnTo>
                    <a:pt x="1851342" y="659447"/>
                  </a:lnTo>
                  <a:lnTo>
                    <a:pt x="1804987" y="658177"/>
                  </a:lnTo>
                  <a:lnTo>
                    <a:pt x="1759585" y="654050"/>
                  </a:lnTo>
                  <a:lnTo>
                    <a:pt x="1715770" y="647700"/>
                  </a:lnTo>
                  <a:lnTo>
                    <a:pt x="1674495" y="638810"/>
                  </a:lnTo>
                  <a:lnTo>
                    <a:pt x="1653540" y="661035"/>
                  </a:lnTo>
                  <a:lnTo>
                    <a:pt x="1591310" y="699135"/>
                  </a:lnTo>
                  <a:lnTo>
                    <a:pt x="1551305" y="715010"/>
                  </a:lnTo>
                  <a:lnTo>
                    <a:pt x="1506537" y="728027"/>
                  </a:lnTo>
                  <a:lnTo>
                    <a:pt x="1457960" y="738822"/>
                  </a:lnTo>
                  <a:lnTo>
                    <a:pt x="1406207" y="746442"/>
                  </a:lnTo>
                  <a:lnTo>
                    <a:pt x="1351915" y="751205"/>
                  </a:lnTo>
                  <a:lnTo>
                    <a:pt x="1295717" y="752792"/>
                  </a:lnTo>
                  <a:lnTo>
                    <a:pt x="1238885" y="751205"/>
                  </a:lnTo>
                  <a:lnTo>
                    <a:pt x="1181417" y="745807"/>
                  </a:lnTo>
                  <a:lnTo>
                    <a:pt x="1118235" y="735647"/>
                  </a:lnTo>
                  <a:lnTo>
                    <a:pt x="1060767" y="721360"/>
                  </a:lnTo>
                  <a:lnTo>
                    <a:pt x="1009967" y="702945"/>
                  </a:lnTo>
                  <a:lnTo>
                    <a:pt x="967422" y="681355"/>
                  </a:lnTo>
                  <a:lnTo>
                    <a:pt x="916940" y="692150"/>
                  </a:lnTo>
                  <a:lnTo>
                    <a:pt x="864870" y="700087"/>
                  </a:lnTo>
                  <a:lnTo>
                    <a:pt x="811530" y="705167"/>
                  </a:lnTo>
                  <a:lnTo>
                    <a:pt x="757872" y="707390"/>
                  </a:lnTo>
                  <a:lnTo>
                    <a:pt x="704215" y="707390"/>
                  </a:lnTo>
                  <a:lnTo>
                    <a:pt x="651192" y="704532"/>
                  </a:lnTo>
                  <a:lnTo>
                    <a:pt x="599440" y="699452"/>
                  </a:lnTo>
                  <a:lnTo>
                    <a:pt x="549275" y="691515"/>
                  </a:lnTo>
                  <a:lnTo>
                    <a:pt x="501967" y="681672"/>
                  </a:lnTo>
                  <a:lnTo>
                    <a:pt x="457200" y="669290"/>
                  </a:lnTo>
                  <a:lnTo>
                    <a:pt x="416242" y="654685"/>
                  </a:lnTo>
                  <a:lnTo>
                    <a:pt x="379095" y="637857"/>
                  </a:lnTo>
                  <a:lnTo>
                    <a:pt x="345440" y="617537"/>
                  </a:lnTo>
                  <a:lnTo>
                    <a:pt x="342265" y="615315"/>
                  </a:lnTo>
                  <a:lnTo>
                    <a:pt x="283210" y="615315"/>
                  </a:lnTo>
                  <a:lnTo>
                    <a:pt x="227647" y="610235"/>
                  </a:lnTo>
                  <a:lnTo>
                    <a:pt x="176847" y="600392"/>
                  </a:lnTo>
                  <a:lnTo>
                    <a:pt x="133032" y="586422"/>
                  </a:lnTo>
                  <a:lnTo>
                    <a:pt x="97472" y="568960"/>
                  </a:lnTo>
                  <a:lnTo>
                    <a:pt x="58737" y="525145"/>
                  </a:lnTo>
                  <a:lnTo>
                    <a:pt x="58420" y="502602"/>
                  </a:lnTo>
                  <a:lnTo>
                    <a:pt x="69850" y="480695"/>
                  </a:lnTo>
                  <a:lnTo>
                    <a:pt x="92392" y="460692"/>
                  </a:lnTo>
                  <a:lnTo>
                    <a:pt x="126047" y="442595"/>
                  </a:lnTo>
                  <a:lnTo>
                    <a:pt x="72072" y="425450"/>
                  </a:lnTo>
                  <a:lnTo>
                    <a:pt x="32702" y="403860"/>
                  </a:lnTo>
                  <a:lnTo>
                    <a:pt x="8255" y="379412"/>
                  </a:lnTo>
                  <a:lnTo>
                    <a:pt x="0" y="353060"/>
                  </a:lnTo>
                  <a:lnTo>
                    <a:pt x="8572" y="326390"/>
                  </a:lnTo>
                  <a:lnTo>
                    <a:pt x="71120" y="281305"/>
                  </a:lnTo>
                  <a:lnTo>
                    <a:pt x="116840" y="266065"/>
                  </a:lnTo>
                  <a:lnTo>
                    <a:pt x="169862" y="255587"/>
                  </a:lnTo>
                  <a:lnTo>
                    <a:pt x="228282" y="250190"/>
                  </a:lnTo>
                  <a:lnTo>
                    <a:pt x="230505" y="247967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916477" y="4779962"/>
              <a:ext cx="216217" cy="25209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9249410" y="4088447"/>
              <a:ext cx="2321560" cy="640080"/>
            </a:xfrm>
            <a:custGeom>
              <a:avLst/>
              <a:gdLst/>
              <a:ahLst/>
              <a:cxnLst/>
              <a:rect l="l" t="t" r="r" b="b"/>
              <a:pathLst>
                <a:path w="2321559" h="640079">
                  <a:moveTo>
                    <a:pt x="148272" y="415289"/>
                  </a:moveTo>
                  <a:lnTo>
                    <a:pt x="109537" y="415289"/>
                  </a:lnTo>
                  <a:lnTo>
                    <a:pt x="71437" y="412750"/>
                  </a:lnTo>
                  <a:lnTo>
                    <a:pt x="34925" y="408304"/>
                  </a:lnTo>
                  <a:lnTo>
                    <a:pt x="0" y="401319"/>
                  </a:lnTo>
                </a:path>
                <a:path w="2321559" h="640079">
                  <a:moveTo>
                    <a:pt x="279400" y="567054"/>
                  </a:moveTo>
                  <a:lnTo>
                    <a:pt x="263525" y="569277"/>
                  </a:lnTo>
                  <a:lnTo>
                    <a:pt x="247332" y="571182"/>
                  </a:lnTo>
                  <a:lnTo>
                    <a:pt x="230822" y="572769"/>
                  </a:lnTo>
                  <a:lnTo>
                    <a:pt x="214312" y="573722"/>
                  </a:lnTo>
                </a:path>
                <a:path w="2321559" h="640079">
                  <a:moveTo>
                    <a:pt x="838517" y="640079"/>
                  </a:moveTo>
                  <a:lnTo>
                    <a:pt x="827405" y="632777"/>
                  </a:lnTo>
                  <a:lnTo>
                    <a:pt x="816927" y="625475"/>
                  </a:lnTo>
                  <a:lnTo>
                    <a:pt x="807720" y="617537"/>
                  </a:lnTo>
                  <a:lnTo>
                    <a:pt x="799465" y="609917"/>
                  </a:lnTo>
                </a:path>
                <a:path w="2321559" h="640079">
                  <a:moveTo>
                    <a:pt x="1561782" y="564514"/>
                  </a:moveTo>
                  <a:lnTo>
                    <a:pt x="1559560" y="573087"/>
                  </a:lnTo>
                  <a:lnTo>
                    <a:pt x="1556385" y="581342"/>
                  </a:lnTo>
                  <a:lnTo>
                    <a:pt x="1551940" y="589597"/>
                  </a:lnTo>
                  <a:lnTo>
                    <a:pt x="1546225" y="597852"/>
                  </a:lnTo>
                </a:path>
                <a:path w="2321559" h="640079">
                  <a:moveTo>
                    <a:pt x="1872297" y="359092"/>
                  </a:moveTo>
                  <a:lnTo>
                    <a:pt x="1937385" y="375919"/>
                  </a:lnTo>
                  <a:lnTo>
                    <a:pt x="1990407" y="397509"/>
                  </a:lnTo>
                  <a:lnTo>
                    <a:pt x="2030095" y="423544"/>
                  </a:lnTo>
                  <a:lnTo>
                    <a:pt x="2054860" y="452437"/>
                  </a:lnTo>
                  <a:lnTo>
                    <a:pt x="2062797" y="483234"/>
                  </a:lnTo>
                </a:path>
                <a:path w="2321559" h="640079">
                  <a:moveTo>
                    <a:pt x="2321560" y="226694"/>
                  </a:moveTo>
                  <a:lnTo>
                    <a:pt x="2305367" y="239712"/>
                  </a:lnTo>
                  <a:lnTo>
                    <a:pt x="2286000" y="252094"/>
                  </a:lnTo>
                  <a:lnTo>
                    <a:pt x="2262822" y="263207"/>
                  </a:lnTo>
                  <a:lnTo>
                    <a:pt x="2236787" y="273367"/>
                  </a:lnTo>
                </a:path>
                <a:path w="2321559" h="640079">
                  <a:moveTo>
                    <a:pt x="2118042" y="53657"/>
                  </a:moveTo>
                  <a:lnTo>
                    <a:pt x="2121217" y="60959"/>
                  </a:lnTo>
                  <a:lnTo>
                    <a:pt x="2122805" y="68262"/>
                  </a:lnTo>
                  <a:lnTo>
                    <a:pt x="2122487" y="75882"/>
                  </a:lnTo>
                </a:path>
                <a:path w="2321559" h="640079">
                  <a:moveTo>
                    <a:pt x="1576705" y="27939"/>
                  </a:moveTo>
                  <a:lnTo>
                    <a:pt x="1585595" y="20637"/>
                  </a:lnTo>
                  <a:lnTo>
                    <a:pt x="1595755" y="13334"/>
                  </a:lnTo>
                  <a:lnTo>
                    <a:pt x="1607185" y="6667"/>
                  </a:lnTo>
                  <a:lnTo>
                    <a:pt x="1619885" y="0"/>
                  </a:lnTo>
                </a:path>
                <a:path w="2321559" h="640079">
                  <a:moveTo>
                    <a:pt x="1170305" y="41592"/>
                  </a:moveTo>
                  <a:lnTo>
                    <a:pt x="1174115" y="35242"/>
                  </a:lnTo>
                  <a:lnTo>
                    <a:pt x="1178877" y="29209"/>
                  </a:lnTo>
                  <a:lnTo>
                    <a:pt x="1184592" y="23177"/>
                  </a:lnTo>
                  <a:lnTo>
                    <a:pt x="1191260" y="17144"/>
                  </a:lnTo>
                </a:path>
                <a:path w="2321559" h="640079">
                  <a:moveTo>
                    <a:pt x="693420" y="49529"/>
                  </a:moveTo>
                  <a:lnTo>
                    <a:pt x="713740" y="54927"/>
                  </a:lnTo>
                  <a:lnTo>
                    <a:pt x="733425" y="60325"/>
                  </a:lnTo>
                  <a:lnTo>
                    <a:pt x="751840" y="66675"/>
                  </a:lnTo>
                  <a:lnTo>
                    <a:pt x="769620" y="73025"/>
                  </a:lnTo>
                </a:path>
                <a:path w="2321559" h="640079">
                  <a:moveTo>
                    <a:pt x="115252" y="234314"/>
                  </a:moveTo>
                  <a:lnTo>
                    <a:pt x="111125" y="228282"/>
                  </a:lnTo>
                  <a:lnTo>
                    <a:pt x="107315" y="221932"/>
                  </a:lnTo>
                  <a:lnTo>
                    <a:pt x="104457" y="215900"/>
                  </a:lnTo>
                  <a:lnTo>
                    <a:pt x="101917" y="209550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855344" y="776287"/>
            <a:ext cx="505587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0" spc="180" dirty="0">
                <a:solidFill>
                  <a:srgbClr val="000000"/>
                </a:solidFill>
                <a:latin typeface="Times New Roman"/>
                <a:cs typeface="Times New Roman"/>
              </a:rPr>
              <a:t>Ταυτοποίηση</a:t>
            </a:r>
            <a:r>
              <a:rPr sz="2200" b="0" spc="20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30" dirty="0">
                <a:solidFill>
                  <a:srgbClr val="000000"/>
                </a:solidFill>
                <a:latin typeface="Times New Roman"/>
                <a:cs typeface="Times New Roman"/>
              </a:rPr>
              <a:t>και</a:t>
            </a:r>
            <a:r>
              <a:rPr sz="2200" b="0" spc="1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80" dirty="0">
                <a:solidFill>
                  <a:srgbClr val="000000"/>
                </a:solidFill>
                <a:latin typeface="Times New Roman"/>
                <a:cs typeface="Times New Roman"/>
              </a:rPr>
              <a:t>επαλήθευση</a:t>
            </a:r>
            <a:r>
              <a:rPr sz="2200" b="0" spc="2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75" dirty="0">
                <a:solidFill>
                  <a:srgbClr val="000000"/>
                </a:solidFill>
                <a:latin typeface="Times New Roman"/>
                <a:cs typeface="Times New Roman"/>
              </a:rPr>
              <a:t>χρήστη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91515" y="1525904"/>
            <a:ext cx="6853555" cy="228981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03505" marR="809625" indent="-91440">
              <a:lnSpc>
                <a:spcPts val="1639"/>
              </a:lnSpc>
              <a:spcBef>
                <a:spcPts val="185"/>
              </a:spcBef>
              <a:buClr>
                <a:srgbClr val="FFBA00"/>
              </a:buClr>
              <a:buSzPct val="128571"/>
              <a:buFont typeface="Arial"/>
              <a:buChar char="•"/>
              <a:tabLst>
                <a:tab pos="167005" algn="l"/>
              </a:tabLst>
            </a:pPr>
            <a:r>
              <a:rPr sz="1400" spc="120" dirty="0">
                <a:latin typeface="Calibri"/>
                <a:cs typeface="Calibri"/>
              </a:rPr>
              <a:t>Όπως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συζητήθηκε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προηγουμένως,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το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Εθνικό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Ινστιτούτο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Προτύπων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και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Τεχνολογίας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()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όρισε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b="1" spc="95" dirty="0">
                <a:latin typeface="Calibri"/>
                <a:cs typeface="Calibri"/>
              </a:rPr>
              <a:t>την</a:t>
            </a:r>
            <a:r>
              <a:rPr sz="1400" b="1" spc="45" dirty="0">
                <a:latin typeface="Calibri"/>
                <a:cs typeface="Calibri"/>
              </a:rPr>
              <a:t> </a:t>
            </a:r>
            <a:r>
              <a:rPr sz="1400" b="1" spc="100" dirty="0">
                <a:latin typeface="Calibri"/>
                <a:cs typeface="Calibri"/>
              </a:rPr>
              <a:t>ταυτοποίηση</a:t>
            </a:r>
            <a:r>
              <a:rPr sz="1400" b="1" spc="50" dirty="0">
                <a:latin typeface="Calibri"/>
                <a:cs typeface="Calibri"/>
              </a:rPr>
              <a:t> </a:t>
            </a:r>
            <a:r>
              <a:rPr sz="1400" b="1" spc="100" dirty="0">
                <a:latin typeface="Calibri"/>
                <a:cs typeface="Calibri"/>
              </a:rPr>
              <a:t>χρήστη</a:t>
            </a:r>
            <a:r>
              <a:rPr sz="1400" b="1" spc="45" dirty="0">
                <a:latin typeface="Calibri"/>
                <a:cs typeface="Calibri"/>
              </a:rPr>
              <a:t> </a:t>
            </a:r>
            <a:r>
              <a:rPr sz="1400" b="1" spc="114" dirty="0">
                <a:latin typeface="Calibri"/>
                <a:cs typeface="Calibri"/>
              </a:rPr>
              <a:t>ως</a:t>
            </a:r>
            <a:r>
              <a:rPr sz="1400" b="1" spc="45" dirty="0">
                <a:latin typeface="Calibri"/>
                <a:cs typeface="Calibri"/>
              </a:rPr>
              <a:t> </a:t>
            </a:r>
            <a:r>
              <a:rPr sz="1400" b="1" spc="95" dirty="0">
                <a:latin typeface="Calibri"/>
                <a:cs typeface="Calibri"/>
              </a:rPr>
              <a:t>τον</a:t>
            </a:r>
            <a:r>
              <a:rPr sz="1400" b="1" spc="45" dirty="0">
                <a:latin typeface="Calibri"/>
                <a:cs typeface="Calibri"/>
              </a:rPr>
              <a:t> </a:t>
            </a:r>
            <a:r>
              <a:rPr sz="1400" b="1" spc="105" dirty="0">
                <a:latin typeface="Calibri"/>
                <a:cs typeface="Calibri"/>
              </a:rPr>
              <a:t>τρόπο</a:t>
            </a:r>
            <a:endParaRPr sz="1400">
              <a:latin typeface="Calibri"/>
              <a:cs typeface="Calibri"/>
            </a:endParaRPr>
          </a:p>
          <a:p>
            <a:pPr marL="396875" marR="915669" lvl="1" indent="-182880">
              <a:lnSpc>
                <a:spcPts val="1480"/>
              </a:lnSpc>
              <a:spcBef>
                <a:spcPts val="950"/>
              </a:spcBef>
              <a:buSzPct val="128000"/>
              <a:buFont typeface="Arial"/>
              <a:buChar char="•"/>
              <a:tabLst>
                <a:tab pos="396875" algn="l"/>
              </a:tabLst>
            </a:pPr>
            <a:r>
              <a:rPr sz="1250" i="1" spc="90" dirty="0">
                <a:latin typeface="Calibri"/>
                <a:cs typeface="Calibri"/>
              </a:rPr>
              <a:t>"Επαλήθευση </a:t>
            </a:r>
            <a:r>
              <a:rPr sz="1250" i="1" spc="80" dirty="0">
                <a:latin typeface="Calibri"/>
                <a:cs typeface="Calibri"/>
              </a:rPr>
              <a:t>της </a:t>
            </a:r>
            <a:r>
              <a:rPr sz="1250" i="1" spc="85" dirty="0">
                <a:latin typeface="Calibri"/>
                <a:cs typeface="Calibri"/>
              </a:rPr>
              <a:t>ταυτότητας </a:t>
            </a:r>
            <a:r>
              <a:rPr sz="1250" i="1" spc="80" dirty="0">
                <a:latin typeface="Calibri"/>
                <a:cs typeface="Calibri"/>
              </a:rPr>
              <a:t>ενός χρήστη, μιας διεργασίας </a:t>
            </a:r>
            <a:r>
              <a:rPr sz="1250" i="1" spc="95" dirty="0">
                <a:latin typeface="Calibri"/>
                <a:cs typeface="Calibri"/>
              </a:rPr>
              <a:t>ή </a:t>
            </a:r>
            <a:r>
              <a:rPr sz="1250" i="1" spc="80" dirty="0">
                <a:latin typeface="Calibri"/>
                <a:cs typeface="Calibri"/>
              </a:rPr>
              <a:t>μιας </a:t>
            </a:r>
            <a:r>
              <a:rPr sz="1250" i="1" spc="85" dirty="0">
                <a:latin typeface="Calibri"/>
                <a:cs typeface="Calibri"/>
              </a:rPr>
              <a:t> συσκευής,</a:t>
            </a:r>
            <a:r>
              <a:rPr sz="1250" i="1" spc="40" dirty="0">
                <a:latin typeface="Calibri"/>
                <a:cs typeface="Calibri"/>
              </a:rPr>
              <a:t> </a:t>
            </a:r>
            <a:r>
              <a:rPr sz="1250" i="1" spc="90" dirty="0">
                <a:latin typeface="Calibri"/>
                <a:cs typeface="Calibri"/>
              </a:rPr>
              <a:t>συχνά</a:t>
            </a:r>
            <a:r>
              <a:rPr sz="1250" i="1" spc="40" dirty="0">
                <a:latin typeface="Calibri"/>
                <a:cs typeface="Calibri"/>
              </a:rPr>
              <a:t> </a:t>
            </a:r>
            <a:r>
              <a:rPr sz="1250" i="1" spc="100" dirty="0">
                <a:latin typeface="Calibri"/>
                <a:cs typeface="Calibri"/>
              </a:rPr>
              <a:t>ως</a:t>
            </a:r>
            <a:r>
              <a:rPr sz="1250" i="1" spc="35" dirty="0">
                <a:latin typeface="Calibri"/>
                <a:cs typeface="Calibri"/>
              </a:rPr>
              <a:t> </a:t>
            </a:r>
            <a:r>
              <a:rPr sz="1250" i="1" spc="90" dirty="0">
                <a:latin typeface="Calibri"/>
                <a:cs typeface="Calibri"/>
              </a:rPr>
              <a:t>προαπαιτούμενο</a:t>
            </a:r>
            <a:r>
              <a:rPr sz="1250" i="1" spc="40" dirty="0">
                <a:latin typeface="Calibri"/>
                <a:cs typeface="Calibri"/>
              </a:rPr>
              <a:t> </a:t>
            </a:r>
            <a:r>
              <a:rPr sz="1250" i="1" spc="75" dirty="0">
                <a:latin typeface="Calibri"/>
                <a:cs typeface="Calibri"/>
              </a:rPr>
              <a:t>για</a:t>
            </a:r>
            <a:r>
              <a:rPr sz="1250" i="1" spc="35" dirty="0">
                <a:latin typeface="Calibri"/>
                <a:cs typeface="Calibri"/>
              </a:rPr>
              <a:t> </a:t>
            </a:r>
            <a:r>
              <a:rPr sz="1250" i="1" spc="90" dirty="0">
                <a:latin typeface="Calibri"/>
                <a:cs typeface="Calibri"/>
              </a:rPr>
              <a:t>να</a:t>
            </a:r>
            <a:r>
              <a:rPr sz="1250" i="1" spc="40" dirty="0">
                <a:latin typeface="Calibri"/>
                <a:cs typeface="Calibri"/>
              </a:rPr>
              <a:t> </a:t>
            </a:r>
            <a:r>
              <a:rPr sz="1250" i="1" spc="80" dirty="0">
                <a:latin typeface="Calibri"/>
                <a:cs typeface="Calibri"/>
              </a:rPr>
              <a:t>επιτραπεί</a:t>
            </a:r>
            <a:r>
              <a:rPr sz="1250" i="1" spc="35" dirty="0">
                <a:latin typeface="Calibri"/>
                <a:cs typeface="Calibri"/>
              </a:rPr>
              <a:t> </a:t>
            </a:r>
            <a:r>
              <a:rPr sz="1250" i="1" spc="95" dirty="0">
                <a:latin typeface="Calibri"/>
                <a:cs typeface="Calibri"/>
              </a:rPr>
              <a:t>η</a:t>
            </a:r>
            <a:r>
              <a:rPr sz="1250" i="1" spc="45" dirty="0">
                <a:latin typeface="Calibri"/>
                <a:cs typeface="Calibri"/>
              </a:rPr>
              <a:t> </a:t>
            </a:r>
            <a:r>
              <a:rPr sz="1250" i="1" spc="95" dirty="0">
                <a:latin typeface="Calibri"/>
                <a:cs typeface="Calibri"/>
              </a:rPr>
              <a:t>πρόσβαση</a:t>
            </a:r>
            <a:r>
              <a:rPr sz="1250" i="1" spc="35" dirty="0">
                <a:latin typeface="Calibri"/>
                <a:cs typeface="Calibri"/>
              </a:rPr>
              <a:t> </a:t>
            </a:r>
            <a:r>
              <a:rPr sz="1250" i="1" spc="85" dirty="0">
                <a:latin typeface="Calibri"/>
                <a:cs typeface="Calibri"/>
              </a:rPr>
              <a:t>στους </a:t>
            </a:r>
            <a:r>
              <a:rPr sz="1250" i="1" spc="-265" dirty="0">
                <a:latin typeface="Calibri"/>
                <a:cs typeface="Calibri"/>
              </a:rPr>
              <a:t> </a:t>
            </a:r>
            <a:r>
              <a:rPr sz="1250" i="1" spc="90" dirty="0">
                <a:latin typeface="Calibri"/>
                <a:cs typeface="Calibri"/>
              </a:rPr>
              <a:t>πόρουςσυστήματος"</a:t>
            </a:r>
            <a:endParaRPr sz="1250">
              <a:latin typeface="Calibri"/>
              <a:cs typeface="Calibri"/>
            </a:endParaRPr>
          </a:p>
          <a:p>
            <a:pPr marL="396240" marR="5080" lvl="1" indent="-182245">
              <a:lnSpc>
                <a:spcPct val="129000"/>
              </a:lnSpc>
              <a:spcBef>
                <a:spcPts val="445"/>
              </a:spcBef>
              <a:buSzPct val="128000"/>
              <a:buFont typeface="Arial"/>
              <a:buChar char="•"/>
              <a:tabLst>
                <a:tab pos="396240" algn="l"/>
              </a:tabLst>
            </a:pPr>
            <a:r>
              <a:rPr sz="1250" spc="90" dirty="0">
                <a:latin typeface="Calibri"/>
                <a:cs typeface="Calibri"/>
              </a:rPr>
              <a:t>Αυτό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σημαίνει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επίσης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ότι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η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διαδικασία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επαλήθευσης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χρήστη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περιλαμβάνει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επίσης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μια </a:t>
            </a:r>
            <a:r>
              <a:rPr sz="1250" spc="-26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σιωπηρή</a:t>
            </a:r>
            <a:endParaRPr sz="1250">
              <a:latin typeface="Calibri"/>
              <a:cs typeface="Calibri"/>
            </a:endParaRPr>
          </a:p>
          <a:p>
            <a:pPr marL="396875">
              <a:lnSpc>
                <a:spcPct val="100000"/>
              </a:lnSpc>
              <a:spcBef>
                <a:spcPts val="434"/>
              </a:spcBef>
            </a:pPr>
            <a:r>
              <a:rPr sz="1250" spc="55" dirty="0">
                <a:latin typeface="Calibri"/>
                <a:cs typeface="Calibri"/>
              </a:rPr>
              <a:t>διαδικασία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b="1" spc="55" dirty="0">
                <a:latin typeface="Calibri"/>
                <a:cs typeface="Calibri"/>
              </a:rPr>
              <a:t>ταυτοποίησης</a:t>
            </a:r>
            <a:r>
              <a:rPr sz="1250" b="1" spc="30" dirty="0">
                <a:latin typeface="Calibri"/>
                <a:cs typeface="Calibri"/>
              </a:rPr>
              <a:t> </a:t>
            </a:r>
            <a:r>
              <a:rPr sz="1250" spc="50" dirty="0">
                <a:latin typeface="Calibri"/>
                <a:cs typeface="Calibri"/>
              </a:rPr>
              <a:t>για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την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ταυτοποίηση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χρηστών,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διεργασιών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65" dirty="0">
                <a:latin typeface="Calibri"/>
                <a:cs typeface="Calibri"/>
              </a:rPr>
              <a:t>ή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50" dirty="0">
                <a:latin typeface="Calibri"/>
                <a:cs typeface="Calibri"/>
              </a:rPr>
              <a:t>συσκευών</a:t>
            </a:r>
            <a:endParaRPr sz="1250">
              <a:latin typeface="Calibri"/>
              <a:cs typeface="Calibri"/>
            </a:endParaRPr>
          </a:p>
          <a:p>
            <a:pPr marL="167005" indent="-154305">
              <a:lnSpc>
                <a:spcPct val="100000"/>
              </a:lnSpc>
              <a:spcBef>
                <a:spcPts val="1065"/>
              </a:spcBef>
              <a:buClr>
                <a:srgbClr val="FFBA00"/>
              </a:buClr>
              <a:buSzPct val="128571"/>
              <a:buFont typeface="Arial"/>
              <a:buChar char="•"/>
              <a:tabLst>
                <a:tab pos="167005" algn="l"/>
              </a:tabLst>
            </a:pPr>
            <a:r>
              <a:rPr sz="1400" spc="95" dirty="0">
                <a:latin typeface="Calibri"/>
                <a:cs typeface="Calibri"/>
              </a:rPr>
              <a:t>Στα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συστήματα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ηλεκτρικής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ενέργειας,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οι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πόροι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μπορεί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να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είναι: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92810" y="3830816"/>
            <a:ext cx="6777355" cy="242443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530"/>
              </a:spcBef>
              <a:buSzPct val="128000"/>
              <a:buFont typeface="Arial"/>
              <a:buChar char="•"/>
              <a:tabLst>
                <a:tab pos="194945" algn="l"/>
              </a:tabLst>
            </a:pPr>
            <a:r>
              <a:rPr sz="1250" spc="75" dirty="0">
                <a:latin typeface="Calibri"/>
                <a:cs typeface="Calibri"/>
              </a:rPr>
              <a:t>Η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περίμετρος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του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δικτύου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50" dirty="0">
                <a:latin typeface="Calibri"/>
                <a:cs typeface="Calibri"/>
              </a:rPr>
              <a:t>και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50" dirty="0">
                <a:latin typeface="Calibri"/>
                <a:cs typeface="Calibri"/>
              </a:rPr>
              <a:t>οι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πόροι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του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δρομολογητές,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50" dirty="0">
                <a:latin typeface="Calibri"/>
                <a:cs typeface="Calibri"/>
              </a:rPr>
              <a:t>μεταγωγείςproxy...)</a:t>
            </a:r>
            <a:endParaRPr sz="125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905"/>
              </a:spcBef>
              <a:buSzPct val="128000"/>
              <a:buFont typeface="Arial"/>
              <a:buChar char="•"/>
              <a:tabLst>
                <a:tab pos="194945" algn="l"/>
              </a:tabLst>
            </a:pPr>
            <a:r>
              <a:rPr sz="1250" spc="125" dirty="0">
                <a:latin typeface="Calibri"/>
                <a:cs typeface="Calibri"/>
              </a:rPr>
              <a:t>Ο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διακομιστής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SCADA</a:t>
            </a:r>
            <a:endParaRPr sz="125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975"/>
              </a:spcBef>
              <a:buSzPct val="128000"/>
              <a:buFont typeface="Arial"/>
              <a:buChar char="•"/>
              <a:tabLst>
                <a:tab pos="194945" algn="l"/>
              </a:tabLst>
            </a:pPr>
            <a:r>
              <a:rPr sz="1250" spc="105" dirty="0">
                <a:latin typeface="Calibri"/>
                <a:cs typeface="Calibri"/>
              </a:rPr>
              <a:t>Συσκευές</a:t>
            </a:r>
            <a:r>
              <a:rPr sz="1250" spc="-10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PLC/RTU</a:t>
            </a:r>
            <a:endParaRPr sz="125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875"/>
              </a:spcBef>
              <a:buSzPct val="128000"/>
              <a:buFont typeface="Arial"/>
              <a:buChar char="•"/>
              <a:tabLst>
                <a:tab pos="194945" algn="l"/>
              </a:tabLst>
            </a:pPr>
            <a:r>
              <a:rPr sz="1250" spc="50" dirty="0">
                <a:latin typeface="Calibri"/>
                <a:cs typeface="Calibri"/>
              </a:rPr>
              <a:t>(επ)αισθητήρες,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ενεργοποιητές</a:t>
            </a:r>
            <a:endParaRPr sz="125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880"/>
              </a:spcBef>
              <a:buSzPct val="128000"/>
              <a:buFont typeface="Arial"/>
              <a:buChar char="•"/>
              <a:tabLst>
                <a:tab pos="194945" algn="l"/>
              </a:tabLst>
            </a:pPr>
            <a:r>
              <a:rPr sz="1250" spc="90" dirty="0">
                <a:latin typeface="Calibri"/>
                <a:cs typeface="Calibri"/>
              </a:rPr>
              <a:t>Λειτουργικά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συστήματα</a:t>
            </a:r>
            <a:endParaRPr sz="125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875"/>
              </a:spcBef>
              <a:buSzPct val="128000"/>
              <a:buFont typeface="Arial"/>
              <a:buChar char="•"/>
              <a:tabLst>
                <a:tab pos="194945" algn="l"/>
              </a:tabLst>
            </a:pPr>
            <a:r>
              <a:rPr sz="1250" spc="80" dirty="0">
                <a:latin typeface="Calibri"/>
                <a:cs typeface="Calibri"/>
              </a:rPr>
              <a:t>Αρχεία,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βάσεις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δεδομένων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και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αποθετήρια</a:t>
            </a:r>
            <a:endParaRPr sz="125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905"/>
              </a:spcBef>
              <a:buSzPct val="128000"/>
              <a:buFont typeface="Arial"/>
              <a:buChar char="•"/>
              <a:tabLst>
                <a:tab pos="194945" algn="l"/>
              </a:tabLst>
            </a:pPr>
            <a:r>
              <a:rPr sz="1250" spc="85" dirty="0">
                <a:latin typeface="Calibri"/>
                <a:cs typeface="Calibri"/>
              </a:rPr>
              <a:t>Εφαρμογές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λογισμικού</a:t>
            </a:r>
            <a:endParaRPr sz="125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969"/>
              </a:spcBef>
              <a:buSzPct val="128000"/>
              <a:buFont typeface="Arial"/>
              <a:buChar char="•"/>
              <a:tabLst>
                <a:tab pos="194945" algn="l"/>
              </a:tabLst>
            </a:pPr>
            <a:r>
              <a:rPr sz="1250" spc="95" dirty="0">
                <a:latin typeface="Calibri"/>
                <a:cs typeface="Calibri"/>
              </a:rPr>
              <a:t>κ.λπ.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i="1" spc="75" dirty="0">
                <a:latin typeface="Calibri"/>
                <a:cs typeface="Calibri"/>
              </a:rPr>
              <a:t>-</a:t>
            </a:r>
            <a:r>
              <a:rPr sz="1250" i="1" spc="55" dirty="0">
                <a:latin typeface="Calibri"/>
                <a:cs typeface="Calibri"/>
              </a:rPr>
              <a:t> </a:t>
            </a:r>
            <a:r>
              <a:rPr sz="1250" i="1" spc="125" dirty="0">
                <a:latin typeface="Calibri"/>
                <a:cs typeface="Calibri"/>
              </a:rPr>
              <a:t>κάθε</a:t>
            </a:r>
            <a:r>
              <a:rPr sz="1250" i="1" spc="55" dirty="0">
                <a:latin typeface="Calibri"/>
                <a:cs typeface="Calibri"/>
              </a:rPr>
              <a:t> </a:t>
            </a:r>
            <a:r>
              <a:rPr sz="1250" i="1" spc="125" dirty="0">
                <a:latin typeface="Calibri"/>
                <a:cs typeface="Calibri"/>
              </a:rPr>
              <a:t>σύστημα</a:t>
            </a:r>
            <a:r>
              <a:rPr sz="1250" i="1" spc="60" dirty="0">
                <a:latin typeface="Calibri"/>
                <a:cs typeface="Calibri"/>
              </a:rPr>
              <a:t> </a:t>
            </a:r>
            <a:r>
              <a:rPr sz="1250" i="1" spc="130" dirty="0">
                <a:latin typeface="Calibri"/>
                <a:cs typeface="Calibri"/>
              </a:rPr>
              <a:t>ή</a:t>
            </a:r>
            <a:r>
              <a:rPr sz="1250" i="1" spc="60" dirty="0">
                <a:latin typeface="Calibri"/>
                <a:cs typeface="Calibri"/>
              </a:rPr>
              <a:t> </a:t>
            </a:r>
            <a:r>
              <a:rPr sz="1250" i="1" spc="125" dirty="0">
                <a:latin typeface="Calibri"/>
                <a:cs typeface="Calibri"/>
              </a:rPr>
              <a:t>συσκευή</a:t>
            </a:r>
            <a:r>
              <a:rPr sz="1250" i="1" spc="60" dirty="0">
                <a:latin typeface="Calibri"/>
                <a:cs typeface="Calibri"/>
              </a:rPr>
              <a:t> </a:t>
            </a:r>
            <a:r>
              <a:rPr sz="1250" i="1" spc="114" dirty="0">
                <a:latin typeface="Calibri"/>
                <a:cs typeface="Calibri"/>
              </a:rPr>
              <a:t>στην</a:t>
            </a:r>
            <a:r>
              <a:rPr sz="1250" i="1" spc="65" dirty="0">
                <a:latin typeface="Calibri"/>
                <a:cs typeface="Calibri"/>
              </a:rPr>
              <a:t> </a:t>
            </a:r>
            <a:r>
              <a:rPr sz="1250" i="1" spc="120" dirty="0">
                <a:latin typeface="Calibri"/>
                <a:cs typeface="Calibri"/>
              </a:rPr>
              <a:t>οποία</a:t>
            </a:r>
            <a:r>
              <a:rPr sz="1250" i="1" spc="55" dirty="0">
                <a:latin typeface="Calibri"/>
                <a:cs typeface="Calibri"/>
              </a:rPr>
              <a:t> </a:t>
            </a:r>
            <a:r>
              <a:rPr sz="1250" i="1" spc="95" dirty="0">
                <a:latin typeface="Calibri"/>
                <a:cs typeface="Calibri"/>
              </a:rPr>
              <a:t>οι</a:t>
            </a:r>
            <a:r>
              <a:rPr sz="1250" i="1" spc="55" dirty="0">
                <a:latin typeface="Calibri"/>
                <a:cs typeface="Calibri"/>
              </a:rPr>
              <a:t> </a:t>
            </a:r>
            <a:r>
              <a:rPr sz="1250" i="1" spc="110" dirty="0">
                <a:latin typeface="Calibri"/>
                <a:cs typeface="Calibri"/>
              </a:rPr>
              <a:t>χρήστες</a:t>
            </a:r>
            <a:r>
              <a:rPr sz="1250" i="1" spc="55" dirty="0">
                <a:latin typeface="Calibri"/>
                <a:cs typeface="Calibri"/>
              </a:rPr>
              <a:t> </a:t>
            </a:r>
            <a:r>
              <a:rPr sz="1250" i="1" spc="125" dirty="0">
                <a:latin typeface="Calibri"/>
                <a:cs typeface="Calibri"/>
              </a:rPr>
              <a:t>μπορούν</a:t>
            </a:r>
            <a:r>
              <a:rPr sz="1250" i="1" spc="55" dirty="0">
                <a:latin typeface="Calibri"/>
                <a:cs typeface="Calibri"/>
              </a:rPr>
              <a:t> </a:t>
            </a:r>
            <a:r>
              <a:rPr sz="1250" i="1" spc="125" dirty="0">
                <a:latin typeface="Calibri"/>
                <a:cs typeface="Calibri"/>
              </a:rPr>
              <a:t>να</a:t>
            </a:r>
            <a:r>
              <a:rPr sz="1250" i="1" spc="55" dirty="0">
                <a:latin typeface="Calibri"/>
                <a:cs typeface="Calibri"/>
              </a:rPr>
              <a:t> </a:t>
            </a:r>
            <a:r>
              <a:rPr sz="1250" i="1" spc="114" dirty="0">
                <a:latin typeface="Calibri"/>
                <a:cs typeface="Calibri"/>
              </a:rPr>
              <a:t>έχουν</a:t>
            </a:r>
            <a:r>
              <a:rPr sz="1250" i="1" spc="70" dirty="0">
                <a:latin typeface="Calibri"/>
                <a:cs typeface="Calibri"/>
              </a:rPr>
              <a:t> </a:t>
            </a:r>
            <a:r>
              <a:rPr sz="1250" i="1" spc="105" dirty="0">
                <a:latin typeface="Calibri"/>
                <a:cs typeface="Calibri"/>
              </a:rPr>
              <a:t>πρόσβαση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48589" y="6336982"/>
            <a:ext cx="1153795" cy="26543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600" spc="-10" dirty="0">
                <a:latin typeface="Calibri"/>
                <a:cs typeface="Calibri"/>
              </a:rPr>
              <a:t>Π</a:t>
            </a:r>
            <a:r>
              <a:rPr sz="600" spc="-15" dirty="0">
                <a:latin typeface="Calibri"/>
                <a:cs typeface="Calibri"/>
              </a:rPr>
              <a:t>η</a:t>
            </a:r>
            <a:r>
              <a:rPr sz="600" spc="-10" dirty="0">
                <a:latin typeface="Calibri"/>
                <a:cs typeface="Calibri"/>
              </a:rPr>
              <a:t>γ</a:t>
            </a:r>
            <a:r>
              <a:rPr sz="600" spc="-15" dirty="0">
                <a:latin typeface="Calibri"/>
                <a:cs typeface="Calibri"/>
              </a:rPr>
              <a:t>ή</a:t>
            </a:r>
            <a:r>
              <a:rPr sz="600" dirty="0">
                <a:latin typeface="Calibri"/>
                <a:cs typeface="Calibri"/>
              </a:rPr>
              <a:t>:</a:t>
            </a:r>
            <a:r>
              <a:rPr sz="600" spc="-25" dirty="0">
                <a:latin typeface="Calibri"/>
                <a:cs typeface="Calibri"/>
              </a:rPr>
              <a:t> </a:t>
            </a:r>
            <a:r>
              <a:rPr sz="600" spc="-15" dirty="0">
                <a:solidFill>
                  <a:srgbClr val="151515"/>
                </a:solidFill>
                <a:latin typeface="Arial"/>
                <a:cs typeface="Arial"/>
              </a:rPr>
              <a:t>N</a:t>
            </a:r>
            <a:r>
              <a:rPr sz="600" spc="-10" dirty="0">
                <a:solidFill>
                  <a:srgbClr val="151515"/>
                </a:solidFill>
                <a:latin typeface="Arial"/>
                <a:cs typeface="Arial"/>
              </a:rPr>
              <a:t>I</a:t>
            </a:r>
            <a:r>
              <a:rPr sz="600" spc="-15" dirty="0">
                <a:solidFill>
                  <a:srgbClr val="151515"/>
                </a:solidFill>
                <a:latin typeface="Arial"/>
                <a:cs typeface="Arial"/>
              </a:rPr>
              <a:t>S</a:t>
            </a:r>
            <a:r>
              <a:rPr sz="600" spc="-10" dirty="0">
                <a:solidFill>
                  <a:srgbClr val="151515"/>
                </a:solidFill>
                <a:latin typeface="Arial"/>
                <a:cs typeface="Arial"/>
              </a:rPr>
              <a:t>T</a:t>
            </a:r>
            <a:r>
              <a:rPr sz="600" dirty="0">
                <a:solidFill>
                  <a:srgbClr val="151515"/>
                </a:solidFill>
                <a:latin typeface="Arial"/>
                <a:cs typeface="Arial"/>
              </a:rPr>
              <a:t>,</a:t>
            </a:r>
            <a:r>
              <a:rPr sz="600" spc="-20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51515"/>
                </a:solidFill>
                <a:latin typeface="Arial"/>
                <a:cs typeface="Arial"/>
              </a:rPr>
              <a:t>2</a:t>
            </a:r>
            <a:r>
              <a:rPr sz="600" spc="-15" dirty="0">
                <a:solidFill>
                  <a:srgbClr val="151515"/>
                </a:solidFill>
                <a:latin typeface="Arial"/>
                <a:cs typeface="Arial"/>
              </a:rPr>
              <a:t>02</a:t>
            </a:r>
            <a:r>
              <a:rPr sz="600" spc="-10" dirty="0">
                <a:solidFill>
                  <a:srgbClr val="151515"/>
                </a:solidFill>
                <a:latin typeface="Arial"/>
                <a:cs typeface="Arial"/>
              </a:rPr>
              <a:t>4</a:t>
            </a:r>
            <a:r>
              <a:rPr sz="600" dirty="0">
                <a:solidFill>
                  <a:srgbClr val="151515"/>
                </a:solidFill>
                <a:latin typeface="Arial"/>
                <a:cs typeface="Arial"/>
              </a:rPr>
              <a:t>.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600" spc="25" dirty="0">
                <a:latin typeface="Calibri"/>
                <a:cs typeface="Calibri"/>
              </a:rPr>
              <a:t>URL:</a:t>
            </a:r>
            <a:r>
              <a:rPr sz="600" spc="-25" dirty="0">
                <a:latin typeface="Calibri"/>
                <a:cs typeface="Calibri"/>
              </a:rPr>
              <a:t> </a:t>
            </a:r>
            <a:r>
              <a:rPr sz="600" u="sng" spc="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https://csrc.nist.gov/glossary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2554" y="6614159"/>
            <a:ext cx="442531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CSP001_C_E</a:t>
            </a:r>
            <a:r>
              <a:rPr sz="1100" spc="33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6: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Cristina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Alcaraz,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Πανεπιστήμιο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ΜάλαγαΙσπανία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938452" y="5297487"/>
            <a:ext cx="1449070" cy="52578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 marR="5080" indent="1905" algn="ctr">
              <a:lnSpc>
                <a:spcPts val="969"/>
              </a:lnSpc>
              <a:spcBef>
                <a:spcPts val="170"/>
              </a:spcBef>
            </a:pPr>
            <a:r>
              <a:rPr sz="850" spc="50" dirty="0">
                <a:latin typeface="Calibri"/>
                <a:cs typeface="Calibri"/>
              </a:rPr>
              <a:t>Πρώτα </a:t>
            </a:r>
            <a:r>
              <a:rPr sz="850" spc="40" dirty="0">
                <a:latin typeface="Calibri"/>
                <a:cs typeface="Calibri"/>
              </a:rPr>
              <a:t>ταυτοποίηση και </a:t>
            </a:r>
            <a:r>
              <a:rPr sz="850" spc="45" dirty="0">
                <a:latin typeface="Calibri"/>
                <a:cs typeface="Calibri"/>
              </a:rPr>
              <a:t>στη </a:t>
            </a:r>
            <a:r>
              <a:rPr sz="850" spc="-180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συνέχεια</a:t>
            </a:r>
            <a:r>
              <a:rPr sz="850" spc="-1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επαλήθευση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-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πριν </a:t>
            </a:r>
            <a:r>
              <a:rPr sz="850" spc="-18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από </a:t>
            </a:r>
            <a:r>
              <a:rPr sz="850" spc="55" dirty="0">
                <a:latin typeface="Calibri"/>
                <a:cs typeface="Calibri"/>
              </a:rPr>
              <a:t>την </a:t>
            </a:r>
            <a:r>
              <a:rPr sz="850" spc="65" dirty="0">
                <a:latin typeface="Calibri"/>
                <a:cs typeface="Calibri"/>
              </a:rPr>
              <a:t>πρόσβαση </a:t>
            </a:r>
            <a:r>
              <a:rPr sz="850" spc="55" dirty="0">
                <a:latin typeface="Calibri"/>
                <a:cs typeface="Calibri"/>
              </a:rPr>
              <a:t>και τη </a:t>
            </a:r>
            <a:r>
              <a:rPr sz="850" spc="60" dirty="0">
                <a:latin typeface="Calibri"/>
                <a:cs typeface="Calibri"/>
              </a:rPr>
              <a:t> χρήση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των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πόρων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464675" y="4187507"/>
            <a:ext cx="10737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BF0000"/>
                </a:solidFill>
                <a:latin typeface="Calibri"/>
                <a:cs typeface="Calibri"/>
              </a:rPr>
              <a:t>ΠΟΙΟΣ</a:t>
            </a:r>
            <a:r>
              <a:rPr sz="1400" spc="459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BF0000"/>
                </a:solidFill>
                <a:latin typeface="Calibri"/>
                <a:cs typeface="Calibri"/>
              </a:rPr>
              <a:t>είσαι</a:t>
            </a:r>
            <a:r>
              <a:rPr sz="1400" spc="-20" dirty="0">
                <a:solidFill>
                  <a:srgbClr val="BF0000"/>
                </a:solidFill>
                <a:latin typeface="Courier New"/>
                <a:cs typeface="Courier New"/>
              </a:rPr>
              <a:t>;</a:t>
            </a:r>
            <a:endParaRPr sz="1400">
              <a:latin typeface="Courier New"/>
              <a:cs typeface="Courier Ne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864215" y="4844097"/>
            <a:ext cx="93980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45" dirty="0">
                <a:latin typeface="Calibri"/>
                <a:cs typeface="Calibri"/>
              </a:rPr>
              <a:t>(επ)αισθητήρε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890250" y="5481637"/>
            <a:ext cx="8890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45" dirty="0">
                <a:latin typeface="Calibri"/>
                <a:cs typeface="Calibri"/>
              </a:rPr>
              <a:t>ς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890759" y="5717222"/>
            <a:ext cx="42862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5" dirty="0">
                <a:latin typeface="Calibri"/>
                <a:cs typeface="Calibri"/>
              </a:rPr>
              <a:t>P</a:t>
            </a:r>
            <a:r>
              <a:rPr sz="850" b="1" dirty="0">
                <a:latin typeface="Calibri"/>
                <a:cs typeface="Calibri"/>
              </a:rPr>
              <a:t>L</a:t>
            </a:r>
            <a:r>
              <a:rPr sz="850" b="1" spc="5" dirty="0">
                <a:latin typeface="Calibri"/>
                <a:cs typeface="Calibri"/>
              </a:rPr>
              <a:t>C</a:t>
            </a:r>
            <a:r>
              <a:rPr sz="850" b="1" dirty="0">
                <a:latin typeface="Calibri"/>
                <a:cs typeface="Calibri"/>
              </a:rPr>
              <a:t>/</a:t>
            </a:r>
            <a:r>
              <a:rPr sz="850" b="1" spc="5" dirty="0">
                <a:latin typeface="Calibri"/>
                <a:cs typeface="Calibri"/>
              </a:rPr>
              <a:t>RT</a:t>
            </a:r>
            <a:r>
              <a:rPr sz="850" b="1" spc="25" dirty="0">
                <a:latin typeface="Calibri"/>
                <a:cs typeface="Calibri"/>
              </a:rPr>
              <a:t>U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229657" y="6201727"/>
            <a:ext cx="8572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698605" y="105092"/>
            <a:ext cx="330200" cy="640016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spc="120" dirty="0">
                <a:solidFill>
                  <a:srgbClr val="D8D8D8"/>
                </a:solidFill>
                <a:latin typeface="Calibri"/>
                <a:cs typeface="Calibri"/>
              </a:rPr>
              <a:t>ΠΙΣΤΟΠΟΙΗΣΗ</a:t>
            </a:r>
            <a:r>
              <a:rPr sz="240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25" dirty="0">
                <a:solidFill>
                  <a:srgbClr val="D8D8D8"/>
                </a:solidFill>
                <a:latin typeface="Calibri"/>
                <a:cs typeface="Calibri"/>
              </a:rPr>
              <a:t>ΧΡΗΣΤΗ</a:t>
            </a:r>
            <a:r>
              <a:rPr sz="2400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10" dirty="0">
                <a:solidFill>
                  <a:srgbClr val="D8D8D8"/>
                </a:solidFill>
                <a:latin typeface="Calibri"/>
                <a:cs typeface="Calibri"/>
              </a:rPr>
              <a:t>ΣΕ</a:t>
            </a:r>
            <a:r>
              <a:rPr sz="2400" spc="5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05" dirty="0">
                <a:solidFill>
                  <a:srgbClr val="D8D8D8"/>
                </a:solidFill>
                <a:latin typeface="Calibri"/>
                <a:cs typeface="Calibri"/>
              </a:rPr>
              <a:t>ΕΞΟΥΣΙΕΣ/ΔΥΝΑΜΕΙΣ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62545" y="2953385"/>
              <a:ext cx="3739832" cy="315467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690485" y="2982595"/>
              <a:ext cx="3648075" cy="3061335"/>
            </a:xfrm>
            <a:custGeom>
              <a:avLst/>
              <a:gdLst/>
              <a:ahLst/>
              <a:cxnLst/>
              <a:rect l="l" t="t" r="r" b="b"/>
              <a:pathLst>
                <a:path w="3648075" h="3061335">
                  <a:moveTo>
                    <a:pt x="1824037" y="0"/>
                  </a:moveTo>
                  <a:lnTo>
                    <a:pt x="1771015" y="634"/>
                  </a:lnTo>
                  <a:lnTo>
                    <a:pt x="1718627" y="2539"/>
                  </a:lnTo>
                  <a:lnTo>
                    <a:pt x="1666557" y="5714"/>
                  </a:lnTo>
                  <a:lnTo>
                    <a:pt x="1614805" y="9842"/>
                  </a:lnTo>
                  <a:lnTo>
                    <a:pt x="1563687" y="15557"/>
                  </a:lnTo>
                  <a:lnTo>
                    <a:pt x="1512887" y="22225"/>
                  </a:lnTo>
                  <a:lnTo>
                    <a:pt x="1462722" y="30162"/>
                  </a:lnTo>
                  <a:lnTo>
                    <a:pt x="1412875" y="39052"/>
                  </a:lnTo>
                  <a:lnTo>
                    <a:pt x="1363345" y="49212"/>
                  </a:lnTo>
                  <a:lnTo>
                    <a:pt x="1314767" y="60325"/>
                  </a:lnTo>
                  <a:lnTo>
                    <a:pt x="1266507" y="72707"/>
                  </a:lnTo>
                  <a:lnTo>
                    <a:pt x="1218882" y="86359"/>
                  </a:lnTo>
                  <a:lnTo>
                    <a:pt x="1171892" y="100647"/>
                  </a:lnTo>
                  <a:lnTo>
                    <a:pt x="1125537" y="116204"/>
                  </a:lnTo>
                  <a:lnTo>
                    <a:pt x="1079817" y="132714"/>
                  </a:lnTo>
                  <a:lnTo>
                    <a:pt x="1034732" y="150494"/>
                  </a:lnTo>
                  <a:lnTo>
                    <a:pt x="990282" y="168909"/>
                  </a:lnTo>
                  <a:lnTo>
                    <a:pt x="946467" y="188594"/>
                  </a:lnTo>
                  <a:lnTo>
                    <a:pt x="903287" y="208914"/>
                  </a:lnTo>
                  <a:lnTo>
                    <a:pt x="861060" y="230504"/>
                  </a:lnTo>
                  <a:lnTo>
                    <a:pt x="819467" y="252729"/>
                  </a:lnTo>
                  <a:lnTo>
                    <a:pt x="778827" y="276225"/>
                  </a:lnTo>
                  <a:lnTo>
                    <a:pt x="738822" y="300354"/>
                  </a:lnTo>
                  <a:lnTo>
                    <a:pt x="699770" y="325119"/>
                  </a:lnTo>
                  <a:lnTo>
                    <a:pt x="661352" y="351154"/>
                  </a:lnTo>
                  <a:lnTo>
                    <a:pt x="623887" y="377825"/>
                  </a:lnTo>
                  <a:lnTo>
                    <a:pt x="587375" y="405447"/>
                  </a:lnTo>
                  <a:lnTo>
                    <a:pt x="551815" y="433704"/>
                  </a:lnTo>
                  <a:lnTo>
                    <a:pt x="516890" y="462914"/>
                  </a:lnTo>
                  <a:lnTo>
                    <a:pt x="483235" y="493077"/>
                  </a:lnTo>
                  <a:lnTo>
                    <a:pt x="450215" y="523557"/>
                  </a:lnTo>
                  <a:lnTo>
                    <a:pt x="418465" y="554989"/>
                  </a:lnTo>
                  <a:lnTo>
                    <a:pt x="387667" y="587057"/>
                  </a:lnTo>
                  <a:lnTo>
                    <a:pt x="357822" y="620077"/>
                  </a:lnTo>
                  <a:lnTo>
                    <a:pt x="328930" y="653414"/>
                  </a:lnTo>
                  <a:lnTo>
                    <a:pt x="301307" y="687704"/>
                  </a:lnTo>
                  <a:lnTo>
                    <a:pt x="274637" y="722629"/>
                  </a:lnTo>
                  <a:lnTo>
                    <a:pt x="248920" y="758189"/>
                  </a:lnTo>
                  <a:lnTo>
                    <a:pt x="224472" y="794384"/>
                  </a:lnTo>
                  <a:lnTo>
                    <a:pt x="201295" y="830897"/>
                  </a:lnTo>
                  <a:lnTo>
                    <a:pt x="179070" y="868362"/>
                  </a:lnTo>
                  <a:lnTo>
                    <a:pt x="158115" y="906144"/>
                  </a:lnTo>
                  <a:lnTo>
                    <a:pt x="138430" y="944562"/>
                  </a:lnTo>
                  <a:lnTo>
                    <a:pt x="120015" y="983614"/>
                  </a:lnTo>
                  <a:lnTo>
                    <a:pt x="102870" y="1022984"/>
                  </a:lnTo>
                  <a:lnTo>
                    <a:pt x="86677" y="1062989"/>
                  </a:lnTo>
                  <a:lnTo>
                    <a:pt x="72072" y="1103312"/>
                  </a:lnTo>
                  <a:lnTo>
                    <a:pt x="58737" y="1144269"/>
                  </a:lnTo>
                  <a:lnTo>
                    <a:pt x="46672" y="1185544"/>
                  </a:lnTo>
                  <a:lnTo>
                    <a:pt x="35877" y="1227454"/>
                  </a:lnTo>
                  <a:lnTo>
                    <a:pt x="26352" y="1269682"/>
                  </a:lnTo>
                  <a:lnTo>
                    <a:pt x="18415" y="1312227"/>
                  </a:lnTo>
                  <a:lnTo>
                    <a:pt x="11747" y="1355407"/>
                  </a:lnTo>
                  <a:lnTo>
                    <a:pt x="6667" y="1398587"/>
                  </a:lnTo>
                  <a:lnTo>
                    <a:pt x="2857" y="1442402"/>
                  </a:lnTo>
                  <a:lnTo>
                    <a:pt x="635" y="1486217"/>
                  </a:lnTo>
                  <a:lnTo>
                    <a:pt x="0" y="1530667"/>
                  </a:lnTo>
                  <a:lnTo>
                    <a:pt x="635" y="1575117"/>
                  </a:lnTo>
                  <a:lnTo>
                    <a:pt x="2857" y="1618932"/>
                  </a:lnTo>
                  <a:lnTo>
                    <a:pt x="6667" y="1662747"/>
                  </a:lnTo>
                  <a:lnTo>
                    <a:pt x="11747" y="1706244"/>
                  </a:lnTo>
                  <a:lnTo>
                    <a:pt x="18415" y="1749107"/>
                  </a:lnTo>
                  <a:lnTo>
                    <a:pt x="26352" y="1791652"/>
                  </a:lnTo>
                  <a:lnTo>
                    <a:pt x="35877" y="1833879"/>
                  </a:lnTo>
                  <a:lnTo>
                    <a:pt x="46672" y="1875789"/>
                  </a:lnTo>
                  <a:lnTo>
                    <a:pt x="58737" y="1917064"/>
                  </a:lnTo>
                  <a:lnTo>
                    <a:pt x="72072" y="1958022"/>
                  </a:lnTo>
                  <a:lnTo>
                    <a:pt x="86677" y="1998344"/>
                  </a:lnTo>
                  <a:lnTo>
                    <a:pt x="102870" y="2038349"/>
                  </a:lnTo>
                  <a:lnTo>
                    <a:pt x="120015" y="2078037"/>
                  </a:lnTo>
                  <a:lnTo>
                    <a:pt x="138430" y="2116772"/>
                  </a:lnTo>
                  <a:lnTo>
                    <a:pt x="158115" y="2155190"/>
                  </a:lnTo>
                  <a:lnTo>
                    <a:pt x="179070" y="2192972"/>
                  </a:lnTo>
                  <a:lnTo>
                    <a:pt x="201295" y="2230437"/>
                  </a:lnTo>
                  <a:lnTo>
                    <a:pt x="224472" y="2267267"/>
                  </a:lnTo>
                  <a:lnTo>
                    <a:pt x="248920" y="2303144"/>
                  </a:lnTo>
                  <a:lnTo>
                    <a:pt x="274637" y="2338704"/>
                  </a:lnTo>
                  <a:lnTo>
                    <a:pt x="301307" y="2373629"/>
                  </a:lnTo>
                  <a:lnTo>
                    <a:pt x="328930" y="2407919"/>
                  </a:lnTo>
                  <a:lnTo>
                    <a:pt x="357822" y="2441257"/>
                  </a:lnTo>
                  <a:lnTo>
                    <a:pt x="387667" y="2474277"/>
                  </a:lnTo>
                  <a:lnTo>
                    <a:pt x="418465" y="2506344"/>
                  </a:lnTo>
                  <a:lnTo>
                    <a:pt x="450215" y="2537777"/>
                  </a:lnTo>
                  <a:lnTo>
                    <a:pt x="483235" y="2568574"/>
                  </a:lnTo>
                  <a:lnTo>
                    <a:pt x="516890" y="2598419"/>
                  </a:lnTo>
                  <a:lnTo>
                    <a:pt x="551815" y="2627629"/>
                  </a:lnTo>
                  <a:lnTo>
                    <a:pt x="587375" y="2655887"/>
                  </a:lnTo>
                  <a:lnTo>
                    <a:pt x="623887" y="2683510"/>
                  </a:lnTo>
                  <a:lnTo>
                    <a:pt x="661352" y="2710179"/>
                  </a:lnTo>
                  <a:lnTo>
                    <a:pt x="699770" y="2736215"/>
                  </a:lnTo>
                  <a:lnTo>
                    <a:pt x="738822" y="2760979"/>
                  </a:lnTo>
                  <a:lnTo>
                    <a:pt x="778827" y="2785427"/>
                  </a:lnTo>
                  <a:lnTo>
                    <a:pt x="819467" y="2808604"/>
                  </a:lnTo>
                  <a:lnTo>
                    <a:pt x="861060" y="2830829"/>
                  </a:lnTo>
                  <a:lnTo>
                    <a:pt x="903287" y="2852419"/>
                  </a:lnTo>
                  <a:lnTo>
                    <a:pt x="946467" y="2872740"/>
                  </a:lnTo>
                  <a:lnTo>
                    <a:pt x="990282" y="2892424"/>
                  </a:lnTo>
                  <a:lnTo>
                    <a:pt x="1034732" y="2910840"/>
                  </a:lnTo>
                  <a:lnTo>
                    <a:pt x="1079817" y="2928619"/>
                  </a:lnTo>
                  <a:lnTo>
                    <a:pt x="1125537" y="2945129"/>
                  </a:lnTo>
                  <a:lnTo>
                    <a:pt x="1171892" y="2960687"/>
                  </a:lnTo>
                  <a:lnTo>
                    <a:pt x="1218882" y="2975292"/>
                  </a:lnTo>
                  <a:lnTo>
                    <a:pt x="1266507" y="2988627"/>
                  </a:lnTo>
                  <a:lnTo>
                    <a:pt x="1314767" y="3001010"/>
                  </a:lnTo>
                  <a:lnTo>
                    <a:pt x="1363345" y="3012122"/>
                  </a:lnTo>
                  <a:lnTo>
                    <a:pt x="1412875" y="3022282"/>
                  </a:lnTo>
                  <a:lnTo>
                    <a:pt x="1462722" y="3031172"/>
                  </a:lnTo>
                  <a:lnTo>
                    <a:pt x="1512887" y="3039110"/>
                  </a:lnTo>
                  <a:lnTo>
                    <a:pt x="1563687" y="3045777"/>
                  </a:lnTo>
                  <a:lnTo>
                    <a:pt x="1614805" y="3051492"/>
                  </a:lnTo>
                  <a:lnTo>
                    <a:pt x="1666557" y="3055619"/>
                  </a:lnTo>
                  <a:lnTo>
                    <a:pt x="1718627" y="3058794"/>
                  </a:lnTo>
                  <a:lnTo>
                    <a:pt x="1771015" y="3060699"/>
                  </a:lnTo>
                  <a:lnTo>
                    <a:pt x="1824037" y="3061335"/>
                  </a:lnTo>
                  <a:lnTo>
                    <a:pt x="1876742" y="3060699"/>
                  </a:lnTo>
                  <a:lnTo>
                    <a:pt x="1929130" y="3058794"/>
                  </a:lnTo>
                  <a:lnTo>
                    <a:pt x="1981200" y="3055619"/>
                  </a:lnTo>
                  <a:lnTo>
                    <a:pt x="2032952" y="3051492"/>
                  </a:lnTo>
                  <a:lnTo>
                    <a:pt x="2084070" y="3045777"/>
                  </a:lnTo>
                  <a:lnTo>
                    <a:pt x="2134870" y="3039110"/>
                  </a:lnTo>
                  <a:lnTo>
                    <a:pt x="2185352" y="3031172"/>
                  </a:lnTo>
                  <a:lnTo>
                    <a:pt x="2235200" y="3022282"/>
                  </a:lnTo>
                  <a:lnTo>
                    <a:pt x="2284412" y="3012122"/>
                  </a:lnTo>
                  <a:lnTo>
                    <a:pt x="2332990" y="3001010"/>
                  </a:lnTo>
                  <a:lnTo>
                    <a:pt x="2381250" y="2988627"/>
                  </a:lnTo>
                  <a:lnTo>
                    <a:pt x="2428875" y="2975292"/>
                  </a:lnTo>
                  <a:lnTo>
                    <a:pt x="2475865" y="2960687"/>
                  </a:lnTo>
                  <a:lnTo>
                    <a:pt x="2522220" y="2945129"/>
                  </a:lnTo>
                  <a:lnTo>
                    <a:pt x="2568257" y="2928619"/>
                  </a:lnTo>
                  <a:lnTo>
                    <a:pt x="2613342" y="2910840"/>
                  </a:lnTo>
                  <a:lnTo>
                    <a:pt x="2657792" y="2892424"/>
                  </a:lnTo>
                  <a:lnTo>
                    <a:pt x="2701607" y="2872740"/>
                  </a:lnTo>
                  <a:lnTo>
                    <a:pt x="2744470" y="2852419"/>
                  </a:lnTo>
                  <a:lnTo>
                    <a:pt x="2786697" y="2830829"/>
                  </a:lnTo>
                  <a:lnTo>
                    <a:pt x="2828290" y="2808604"/>
                  </a:lnTo>
                  <a:lnTo>
                    <a:pt x="2868930" y="2785427"/>
                  </a:lnTo>
                  <a:lnTo>
                    <a:pt x="2908935" y="2760979"/>
                  </a:lnTo>
                  <a:lnTo>
                    <a:pt x="2948305" y="2736215"/>
                  </a:lnTo>
                  <a:lnTo>
                    <a:pt x="2986405" y="2710179"/>
                  </a:lnTo>
                  <a:lnTo>
                    <a:pt x="3023870" y="2683510"/>
                  </a:lnTo>
                  <a:lnTo>
                    <a:pt x="3060382" y="2655887"/>
                  </a:lnTo>
                  <a:lnTo>
                    <a:pt x="3096260" y="2627629"/>
                  </a:lnTo>
                  <a:lnTo>
                    <a:pt x="3130867" y="2598419"/>
                  </a:lnTo>
                  <a:lnTo>
                    <a:pt x="3164840" y="2568574"/>
                  </a:lnTo>
                  <a:lnTo>
                    <a:pt x="3197542" y="2537777"/>
                  </a:lnTo>
                  <a:lnTo>
                    <a:pt x="3229292" y="2506344"/>
                  </a:lnTo>
                  <a:lnTo>
                    <a:pt x="3260407" y="2474277"/>
                  </a:lnTo>
                  <a:lnTo>
                    <a:pt x="3289935" y="2441257"/>
                  </a:lnTo>
                  <a:lnTo>
                    <a:pt x="3318827" y="2407919"/>
                  </a:lnTo>
                  <a:lnTo>
                    <a:pt x="3346767" y="2373629"/>
                  </a:lnTo>
                  <a:lnTo>
                    <a:pt x="3373437" y="2338704"/>
                  </a:lnTo>
                  <a:lnTo>
                    <a:pt x="3398837" y="2303144"/>
                  </a:lnTo>
                  <a:lnTo>
                    <a:pt x="3423285" y="2267267"/>
                  </a:lnTo>
                  <a:lnTo>
                    <a:pt x="3446462" y="2230437"/>
                  </a:lnTo>
                  <a:lnTo>
                    <a:pt x="3468687" y="2192972"/>
                  </a:lnTo>
                  <a:lnTo>
                    <a:pt x="3489642" y="2155190"/>
                  </a:lnTo>
                  <a:lnTo>
                    <a:pt x="3509327" y="2116772"/>
                  </a:lnTo>
                  <a:lnTo>
                    <a:pt x="3527742" y="2078037"/>
                  </a:lnTo>
                  <a:lnTo>
                    <a:pt x="3545205" y="2038349"/>
                  </a:lnTo>
                  <a:lnTo>
                    <a:pt x="3561080" y="1998344"/>
                  </a:lnTo>
                  <a:lnTo>
                    <a:pt x="3575685" y="1958022"/>
                  </a:lnTo>
                  <a:lnTo>
                    <a:pt x="3589337" y="1917064"/>
                  </a:lnTo>
                  <a:lnTo>
                    <a:pt x="3601402" y="1875789"/>
                  </a:lnTo>
                  <a:lnTo>
                    <a:pt x="3612197" y="1833879"/>
                  </a:lnTo>
                  <a:lnTo>
                    <a:pt x="3621405" y="1791652"/>
                  </a:lnTo>
                  <a:lnTo>
                    <a:pt x="3629342" y="1749107"/>
                  </a:lnTo>
                  <a:lnTo>
                    <a:pt x="3636010" y="1706244"/>
                  </a:lnTo>
                  <a:lnTo>
                    <a:pt x="3641090" y="1662747"/>
                  </a:lnTo>
                  <a:lnTo>
                    <a:pt x="3644900" y="1618932"/>
                  </a:lnTo>
                  <a:lnTo>
                    <a:pt x="3647122" y="1575117"/>
                  </a:lnTo>
                  <a:lnTo>
                    <a:pt x="3647757" y="1530667"/>
                  </a:lnTo>
                  <a:lnTo>
                    <a:pt x="3647122" y="1486217"/>
                  </a:lnTo>
                  <a:lnTo>
                    <a:pt x="3644900" y="1442402"/>
                  </a:lnTo>
                  <a:lnTo>
                    <a:pt x="3641090" y="1398587"/>
                  </a:lnTo>
                  <a:lnTo>
                    <a:pt x="3636010" y="1355407"/>
                  </a:lnTo>
                  <a:lnTo>
                    <a:pt x="3629342" y="1312227"/>
                  </a:lnTo>
                  <a:lnTo>
                    <a:pt x="3621405" y="1269682"/>
                  </a:lnTo>
                  <a:lnTo>
                    <a:pt x="3612197" y="1227454"/>
                  </a:lnTo>
                  <a:lnTo>
                    <a:pt x="3601402" y="1185544"/>
                  </a:lnTo>
                  <a:lnTo>
                    <a:pt x="3589337" y="1144269"/>
                  </a:lnTo>
                  <a:lnTo>
                    <a:pt x="3575685" y="1103312"/>
                  </a:lnTo>
                  <a:lnTo>
                    <a:pt x="3561080" y="1062989"/>
                  </a:lnTo>
                  <a:lnTo>
                    <a:pt x="3545205" y="1022984"/>
                  </a:lnTo>
                  <a:lnTo>
                    <a:pt x="3527742" y="983614"/>
                  </a:lnTo>
                  <a:lnTo>
                    <a:pt x="3509327" y="944562"/>
                  </a:lnTo>
                  <a:lnTo>
                    <a:pt x="3489642" y="906144"/>
                  </a:lnTo>
                  <a:lnTo>
                    <a:pt x="3468687" y="868362"/>
                  </a:lnTo>
                  <a:lnTo>
                    <a:pt x="3446462" y="830897"/>
                  </a:lnTo>
                  <a:lnTo>
                    <a:pt x="3423285" y="794384"/>
                  </a:lnTo>
                  <a:lnTo>
                    <a:pt x="3398837" y="758189"/>
                  </a:lnTo>
                  <a:lnTo>
                    <a:pt x="3373437" y="722629"/>
                  </a:lnTo>
                  <a:lnTo>
                    <a:pt x="3346767" y="687704"/>
                  </a:lnTo>
                  <a:lnTo>
                    <a:pt x="3318827" y="653414"/>
                  </a:lnTo>
                  <a:lnTo>
                    <a:pt x="3289935" y="620077"/>
                  </a:lnTo>
                  <a:lnTo>
                    <a:pt x="3260407" y="587057"/>
                  </a:lnTo>
                  <a:lnTo>
                    <a:pt x="3229292" y="554989"/>
                  </a:lnTo>
                  <a:lnTo>
                    <a:pt x="3197542" y="523557"/>
                  </a:lnTo>
                  <a:lnTo>
                    <a:pt x="3164840" y="493077"/>
                  </a:lnTo>
                  <a:lnTo>
                    <a:pt x="3130867" y="462914"/>
                  </a:lnTo>
                  <a:lnTo>
                    <a:pt x="3096260" y="433704"/>
                  </a:lnTo>
                  <a:lnTo>
                    <a:pt x="3060382" y="405447"/>
                  </a:lnTo>
                  <a:lnTo>
                    <a:pt x="3023870" y="377825"/>
                  </a:lnTo>
                  <a:lnTo>
                    <a:pt x="2986405" y="351154"/>
                  </a:lnTo>
                  <a:lnTo>
                    <a:pt x="2948305" y="325119"/>
                  </a:lnTo>
                  <a:lnTo>
                    <a:pt x="2908935" y="300354"/>
                  </a:lnTo>
                  <a:lnTo>
                    <a:pt x="2868930" y="276225"/>
                  </a:lnTo>
                  <a:lnTo>
                    <a:pt x="2828290" y="252729"/>
                  </a:lnTo>
                  <a:lnTo>
                    <a:pt x="2786697" y="230504"/>
                  </a:lnTo>
                  <a:lnTo>
                    <a:pt x="2744470" y="208914"/>
                  </a:lnTo>
                  <a:lnTo>
                    <a:pt x="2701607" y="188594"/>
                  </a:lnTo>
                  <a:lnTo>
                    <a:pt x="2657792" y="168909"/>
                  </a:lnTo>
                  <a:lnTo>
                    <a:pt x="2613342" y="150494"/>
                  </a:lnTo>
                  <a:lnTo>
                    <a:pt x="2568257" y="132714"/>
                  </a:lnTo>
                  <a:lnTo>
                    <a:pt x="2522220" y="116204"/>
                  </a:lnTo>
                  <a:lnTo>
                    <a:pt x="2475865" y="100647"/>
                  </a:lnTo>
                  <a:lnTo>
                    <a:pt x="2428875" y="86359"/>
                  </a:lnTo>
                  <a:lnTo>
                    <a:pt x="2381250" y="72707"/>
                  </a:lnTo>
                  <a:lnTo>
                    <a:pt x="2332990" y="60325"/>
                  </a:lnTo>
                  <a:lnTo>
                    <a:pt x="2284412" y="49212"/>
                  </a:lnTo>
                  <a:lnTo>
                    <a:pt x="2235200" y="39052"/>
                  </a:lnTo>
                  <a:lnTo>
                    <a:pt x="2185352" y="30162"/>
                  </a:lnTo>
                  <a:lnTo>
                    <a:pt x="2134870" y="22225"/>
                  </a:lnTo>
                  <a:lnTo>
                    <a:pt x="2084070" y="15557"/>
                  </a:lnTo>
                  <a:lnTo>
                    <a:pt x="2032952" y="9842"/>
                  </a:lnTo>
                  <a:lnTo>
                    <a:pt x="1981200" y="5714"/>
                  </a:lnTo>
                  <a:lnTo>
                    <a:pt x="1929130" y="2539"/>
                  </a:lnTo>
                  <a:lnTo>
                    <a:pt x="1876742" y="634"/>
                  </a:lnTo>
                  <a:lnTo>
                    <a:pt x="182403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690485" y="2982595"/>
              <a:ext cx="3648075" cy="3061335"/>
            </a:xfrm>
            <a:custGeom>
              <a:avLst/>
              <a:gdLst/>
              <a:ahLst/>
              <a:cxnLst/>
              <a:rect l="l" t="t" r="r" b="b"/>
              <a:pathLst>
                <a:path w="3648075" h="3061335">
                  <a:moveTo>
                    <a:pt x="0" y="1530667"/>
                  </a:moveTo>
                  <a:lnTo>
                    <a:pt x="635" y="1486217"/>
                  </a:lnTo>
                  <a:lnTo>
                    <a:pt x="2857" y="1442402"/>
                  </a:lnTo>
                  <a:lnTo>
                    <a:pt x="6667" y="1398587"/>
                  </a:lnTo>
                  <a:lnTo>
                    <a:pt x="11747" y="1355407"/>
                  </a:lnTo>
                  <a:lnTo>
                    <a:pt x="18415" y="1312227"/>
                  </a:lnTo>
                  <a:lnTo>
                    <a:pt x="26352" y="1269682"/>
                  </a:lnTo>
                  <a:lnTo>
                    <a:pt x="35877" y="1227454"/>
                  </a:lnTo>
                  <a:lnTo>
                    <a:pt x="46672" y="1185544"/>
                  </a:lnTo>
                  <a:lnTo>
                    <a:pt x="58737" y="1144269"/>
                  </a:lnTo>
                  <a:lnTo>
                    <a:pt x="72072" y="1103312"/>
                  </a:lnTo>
                  <a:lnTo>
                    <a:pt x="86677" y="1062989"/>
                  </a:lnTo>
                  <a:lnTo>
                    <a:pt x="102870" y="1022984"/>
                  </a:lnTo>
                  <a:lnTo>
                    <a:pt x="120015" y="983614"/>
                  </a:lnTo>
                  <a:lnTo>
                    <a:pt x="138430" y="944562"/>
                  </a:lnTo>
                  <a:lnTo>
                    <a:pt x="158115" y="906144"/>
                  </a:lnTo>
                  <a:lnTo>
                    <a:pt x="179070" y="868362"/>
                  </a:lnTo>
                  <a:lnTo>
                    <a:pt x="201295" y="830897"/>
                  </a:lnTo>
                  <a:lnTo>
                    <a:pt x="224472" y="794384"/>
                  </a:lnTo>
                  <a:lnTo>
                    <a:pt x="248920" y="758189"/>
                  </a:lnTo>
                  <a:lnTo>
                    <a:pt x="274637" y="722629"/>
                  </a:lnTo>
                  <a:lnTo>
                    <a:pt x="301307" y="687704"/>
                  </a:lnTo>
                  <a:lnTo>
                    <a:pt x="328930" y="653414"/>
                  </a:lnTo>
                  <a:lnTo>
                    <a:pt x="357822" y="620077"/>
                  </a:lnTo>
                  <a:lnTo>
                    <a:pt x="387667" y="587057"/>
                  </a:lnTo>
                  <a:lnTo>
                    <a:pt x="418465" y="554989"/>
                  </a:lnTo>
                  <a:lnTo>
                    <a:pt x="450215" y="523557"/>
                  </a:lnTo>
                  <a:lnTo>
                    <a:pt x="483235" y="493077"/>
                  </a:lnTo>
                  <a:lnTo>
                    <a:pt x="516890" y="462914"/>
                  </a:lnTo>
                  <a:lnTo>
                    <a:pt x="551815" y="433704"/>
                  </a:lnTo>
                  <a:lnTo>
                    <a:pt x="587375" y="405447"/>
                  </a:lnTo>
                  <a:lnTo>
                    <a:pt x="623887" y="377825"/>
                  </a:lnTo>
                  <a:lnTo>
                    <a:pt x="661352" y="351154"/>
                  </a:lnTo>
                  <a:lnTo>
                    <a:pt x="699770" y="325119"/>
                  </a:lnTo>
                  <a:lnTo>
                    <a:pt x="738822" y="300354"/>
                  </a:lnTo>
                  <a:lnTo>
                    <a:pt x="778827" y="276225"/>
                  </a:lnTo>
                  <a:lnTo>
                    <a:pt x="819467" y="252729"/>
                  </a:lnTo>
                  <a:lnTo>
                    <a:pt x="861060" y="230504"/>
                  </a:lnTo>
                  <a:lnTo>
                    <a:pt x="903287" y="208914"/>
                  </a:lnTo>
                  <a:lnTo>
                    <a:pt x="946467" y="188594"/>
                  </a:lnTo>
                  <a:lnTo>
                    <a:pt x="990282" y="168909"/>
                  </a:lnTo>
                  <a:lnTo>
                    <a:pt x="1034732" y="150494"/>
                  </a:lnTo>
                  <a:lnTo>
                    <a:pt x="1079817" y="132714"/>
                  </a:lnTo>
                  <a:lnTo>
                    <a:pt x="1125537" y="116204"/>
                  </a:lnTo>
                  <a:lnTo>
                    <a:pt x="1171892" y="100647"/>
                  </a:lnTo>
                  <a:lnTo>
                    <a:pt x="1218882" y="86359"/>
                  </a:lnTo>
                  <a:lnTo>
                    <a:pt x="1266507" y="72707"/>
                  </a:lnTo>
                  <a:lnTo>
                    <a:pt x="1314767" y="60325"/>
                  </a:lnTo>
                  <a:lnTo>
                    <a:pt x="1363345" y="49212"/>
                  </a:lnTo>
                  <a:lnTo>
                    <a:pt x="1412875" y="39052"/>
                  </a:lnTo>
                  <a:lnTo>
                    <a:pt x="1462722" y="30162"/>
                  </a:lnTo>
                  <a:lnTo>
                    <a:pt x="1512887" y="22225"/>
                  </a:lnTo>
                  <a:lnTo>
                    <a:pt x="1563687" y="15557"/>
                  </a:lnTo>
                  <a:lnTo>
                    <a:pt x="1614805" y="9842"/>
                  </a:lnTo>
                  <a:lnTo>
                    <a:pt x="1666557" y="5714"/>
                  </a:lnTo>
                  <a:lnTo>
                    <a:pt x="1718627" y="2539"/>
                  </a:lnTo>
                  <a:lnTo>
                    <a:pt x="1771015" y="634"/>
                  </a:lnTo>
                  <a:lnTo>
                    <a:pt x="1824037" y="0"/>
                  </a:lnTo>
                  <a:lnTo>
                    <a:pt x="1876742" y="634"/>
                  </a:lnTo>
                  <a:lnTo>
                    <a:pt x="1929130" y="2539"/>
                  </a:lnTo>
                  <a:lnTo>
                    <a:pt x="1981200" y="5714"/>
                  </a:lnTo>
                  <a:lnTo>
                    <a:pt x="2032952" y="9842"/>
                  </a:lnTo>
                  <a:lnTo>
                    <a:pt x="2084070" y="15557"/>
                  </a:lnTo>
                  <a:lnTo>
                    <a:pt x="2134870" y="22225"/>
                  </a:lnTo>
                  <a:lnTo>
                    <a:pt x="2185352" y="30162"/>
                  </a:lnTo>
                  <a:lnTo>
                    <a:pt x="2235200" y="39052"/>
                  </a:lnTo>
                  <a:lnTo>
                    <a:pt x="2284412" y="49212"/>
                  </a:lnTo>
                  <a:lnTo>
                    <a:pt x="2332990" y="60325"/>
                  </a:lnTo>
                  <a:lnTo>
                    <a:pt x="2381250" y="72707"/>
                  </a:lnTo>
                  <a:lnTo>
                    <a:pt x="2428875" y="86359"/>
                  </a:lnTo>
                  <a:lnTo>
                    <a:pt x="2475865" y="100647"/>
                  </a:lnTo>
                  <a:lnTo>
                    <a:pt x="2522220" y="116204"/>
                  </a:lnTo>
                  <a:lnTo>
                    <a:pt x="2568257" y="132714"/>
                  </a:lnTo>
                  <a:lnTo>
                    <a:pt x="2613342" y="150494"/>
                  </a:lnTo>
                  <a:lnTo>
                    <a:pt x="2657792" y="168909"/>
                  </a:lnTo>
                  <a:lnTo>
                    <a:pt x="2701607" y="188594"/>
                  </a:lnTo>
                  <a:lnTo>
                    <a:pt x="2744470" y="208914"/>
                  </a:lnTo>
                  <a:lnTo>
                    <a:pt x="2786697" y="230504"/>
                  </a:lnTo>
                  <a:lnTo>
                    <a:pt x="2828290" y="252729"/>
                  </a:lnTo>
                  <a:lnTo>
                    <a:pt x="2868930" y="276225"/>
                  </a:lnTo>
                  <a:lnTo>
                    <a:pt x="2908935" y="300354"/>
                  </a:lnTo>
                  <a:lnTo>
                    <a:pt x="2948305" y="325119"/>
                  </a:lnTo>
                  <a:lnTo>
                    <a:pt x="2986405" y="351154"/>
                  </a:lnTo>
                  <a:lnTo>
                    <a:pt x="3023870" y="377825"/>
                  </a:lnTo>
                  <a:lnTo>
                    <a:pt x="3060382" y="405447"/>
                  </a:lnTo>
                  <a:lnTo>
                    <a:pt x="3096260" y="433704"/>
                  </a:lnTo>
                  <a:lnTo>
                    <a:pt x="3130867" y="462914"/>
                  </a:lnTo>
                  <a:lnTo>
                    <a:pt x="3164840" y="493077"/>
                  </a:lnTo>
                  <a:lnTo>
                    <a:pt x="3197542" y="523557"/>
                  </a:lnTo>
                  <a:lnTo>
                    <a:pt x="3229292" y="554989"/>
                  </a:lnTo>
                  <a:lnTo>
                    <a:pt x="3260407" y="587057"/>
                  </a:lnTo>
                  <a:lnTo>
                    <a:pt x="3290252" y="620077"/>
                  </a:lnTo>
                  <a:lnTo>
                    <a:pt x="3318827" y="653414"/>
                  </a:lnTo>
                  <a:lnTo>
                    <a:pt x="3346767" y="687704"/>
                  </a:lnTo>
                  <a:lnTo>
                    <a:pt x="3373437" y="722629"/>
                  </a:lnTo>
                  <a:lnTo>
                    <a:pt x="3398837" y="758189"/>
                  </a:lnTo>
                  <a:lnTo>
                    <a:pt x="3423285" y="794384"/>
                  </a:lnTo>
                  <a:lnTo>
                    <a:pt x="3446462" y="830897"/>
                  </a:lnTo>
                  <a:lnTo>
                    <a:pt x="3468687" y="868362"/>
                  </a:lnTo>
                  <a:lnTo>
                    <a:pt x="3489642" y="906144"/>
                  </a:lnTo>
                  <a:lnTo>
                    <a:pt x="3509327" y="944562"/>
                  </a:lnTo>
                  <a:lnTo>
                    <a:pt x="3527742" y="983614"/>
                  </a:lnTo>
                  <a:lnTo>
                    <a:pt x="3545205" y="1022984"/>
                  </a:lnTo>
                  <a:lnTo>
                    <a:pt x="3561080" y="1062989"/>
                  </a:lnTo>
                  <a:lnTo>
                    <a:pt x="3575685" y="1103312"/>
                  </a:lnTo>
                  <a:lnTo>
                    <a:pt x="3589337" y="1144269"/>
                  </a:lnTo>
                  <a:lnTo>
                    <a:pt x="3601402" y="1185544"/>
                  </a:lnTo>
                  <a:lnTo>
                    <a:pt x="3612197" y="1227454"/>
                  </a:lnTo>
                  <a:lnTo>
                    <a:pt x="3621405" y="1269682"/>
                  </a:lnTo>
                  <a:lnTo>
                    <a:pt x="3629342" y="1312227"/>
                  </a:lnTo>
                  <a:lnTo>
                    <a:pt x="3636010" y="1355407"/>
                  </a:lnTo>
                  <a:lnTo>
                    <a:pt x="3641090" y="1398587"/>
                  </a:lnTo>
                  <a:lnTo>
                    <a:pt x="3644900" y="1442402"/>
                  </a:lnTo>
                  <a:lnTo>
                    <a:pt x="3647122" y="1486217"/>
                  </a:lnTo>
                  <a:lnTo>
                    <a:pt x="3647757" y="1530667"/>
                  </a:lnTo>
                  <a:lnTo>
                    <a:pt x="3647122" y="1575117"/>
                  </a:lnTo>
                  <a:lnTo>
                    <a:pt x="3644900" y="1618932"/>
                  </a:lnTo>
                  <a:lnTo>
                    <a:pt x="3641090" y="1662747"/>
                  </a:lnTo>
                  <a:lnTo>
                    <a:pt x="3636010" y="1706244"/>
                  </a:lnTo>
                  <a:lnTo>
                    <a:pt x="3629342" y="1749107"/>
                  </a:lnTo>
                  <a:lnTo>
                    <a:pt x="3621405" y="1791652"/>
                  </a:lnTo>
                  <a:lnTo>
                    <a:pt x="3612197" y="1833879"/>
                  </a:lnTo>
                  <a:lnTo>
                    <a:pt x="3601402" y="1875789"/>
                  </a:lnTo>
                  <a:lnTo>
                    <a:pt x="3589337" y="1917064"/>
                  </a:lnTo>
                  <a:lnTo>
                    <a:pt x="3575685" y="1958022"/>
                  </a:lnTo>
                  <a:lnTo>
                    <a:pt x="3561080" y="1998344"/>
                  </a:lnTo>
                  <a:lnTo>
                    <a:pt x="3545205" y="2038349"/>
                  </a:lnTo>
                  <a:lnTo>
                    <a:pt x="3527742" y="2078037"/>
                  </a:lnTo>
                  <a:lnTo>
                    <a:pt x="3509327" y="2116772"/>
                  </a:lnTo>
                  <a:lnTo>
                    <a:pt x="3489642" y="2155190"/>
                  </a:lnTo>
                  <a:lnTo>
                    <a:pt x="3468687" y="2192972"/>
                  </a:lnTo>
                  <a:lnTo>
                    <a:pt x="3446462" y="2230437"/>
                  </a:lnTo>
                  <a:lnTo>
                    <a:pt x="3423285" y="2267267"/>
                  </a:lnTo>
                  <a:lnTo>
                    <a:pt x="3398837" y="2303144"/>
                  </a:lnTo>
                  <a:lnTo>
                    <a:pt x="3373437" y="2338704"/>
                  </a:lnTo>
                  <a:lnTo>
                    <a:pt x="3346767" y="2373629"/>
                  </a:lnTo>
                  <a:lnTo>
                    <a:pt x="3318827" y="2407919"/>
                  </a:lnTo>
                  <a:lnTo>
                    <a:pt x="3290252" y="2441257"/>
                  </a:lnTo>
                  <a:lnTo>
                    <a:pt x="3260407" y="2474277"/>
                  </a:lnTo>
                  <a:lnTo>
                    <a:pt x="3229292" y="2506344"/>
                  </a:lnTo>
                  <a:lnTo>
                    <a:pt x="3197542" y="2537777"/>
                  </a:lnTo>
                  <a:lnTo>
                    <a:pt x="3164840" y="2568574"/>
                  </a:lnTo>
                  <a:lnTo>
                    <a:pt x="3130867" y="2598419"/>
                  </a:lnTo>
                  <a:lnTo>
                    <a:pt x="3096260" y="2627629"/>
                  </a:lnTo>
                  <a:lnTo>
                    <a:pt x="3060382" y="2655887"/>
                  </a:lnTo>
                  <a:lnTo>
                    <a:pt x="3023870" y="2683510"/>
                  </a:lnTo>
                  <a:lnTo>
                    <a:pt x="2986405" y="2710179"/>
                  </a:lnTo>
                  <a:lnTo>
                    <a:pt x="2948305" y="2736215"/>
                  </a:lnTo>
                  <a:lnTo>
                    <a:pt x="2908935" y="2760979"/>
                  </a:lnTo>
                  <a:lnTo>
                    <a:pt x="2868930" y="2785427"/>
                  </a:lnTo>
                  <a:lnTo>
                    <a:pt x="2828290" y="2808604"/>
                  </a:lnTo>
                  <a:lnTo>
                    <a:pt x="2786697" y="2830829"/>
                  </a:lnTo>
                  <a:lnTo>
                    <a:pt x="2744470" y="2852419"/>
                  </a:lnTo>
                  <a:lnTo>
                    <a:pt x="2701607" y="2872740"/>
                  </a:lnTo>
                  <a:lnTo>
                    <a:pt x="2657792" y="2892424"/>
                  </a:lnTo>
                  <a:lnTo>
                    <a:pt x="2613342" y="2910840"/>
                  </a:lnTo>
                  <a:lnTo>
                    <a:pt x="2568257" y="2928619"/>
                  </a:lnTo>
                  <a:lnTo>
                    <a:pt x="2522220" y="2945129"/>
                  </a:lnTo>
                  <a:lnTo>
                    <a:pt x="2475865" y="2960687"/>
                  </a:lnTo>
                  <a:lnTo>
                    <a:pt x="2428875" y="2975292"/>
                  </a:lnTo>
                  <a:lnTo>
                    <a:pt x="2381250" y="2988627"/>
                  </a:lnTo>
                  <a:lnTo>
                    <a:pt x="2332990" y="3001010"/>
                  </a:lnTo>
                  <a:lnTo>
                    <a:pt x="2284412" y="3012122"/>
                  </a:lnTo>
                  <a:lnTo>
                    <a:pt x="2235200" y="3022282"/>
                  </a:lnTo>
                  <a:lnTo>
                    <a:pt x="2185352" y="3031172"/>
                  </a:lnTo>
                  <a:lnTo>
                    <a:pt x="2134870" y="3039110"/>
                  </a:lnTo>
                  <a:lnTo>
                    <a:pt x="2084070" y="3045777"/>
                  </a:lnTo>
                  <a:lnTo>
                    <a:pt x="2032952" y="3051492"/>
                  </a:lnTo>
                  <a:lnTo>
                    <a:pt x="1981200" y="3055619"/>
                  </a:lnTo>
                  <a:lnTo>
                    <a:pt x="1929130" y="3058794"/>
                  </a:lnTo>
                  <a:lnTo>
                    <a:pt x="1876742" y="3060699"/>
                  </a:lnTo>
                  <a:lnTo>
                    <a:pt x="1824037" y="3061335"/>
                  </a:lnTo>
                  <a:lnTo>
                    <a:pt x="1771015" y="3060699"/>
                  </a:lnTo>
                  <a:lnTo>
                    <a:pt x="1718627" y="3058794"/>
                  </a:lnTo>
                  <a:lnTo>
                    <a:pt x="1666557" y="3055619"/>
                  </a:lnTo>
                  <a:lnTo>
                    <a:pt x="1614805" y="3051492"/>
                  </a:lnTo>
                  <a:lnTo>
                    <a:pt x="1563687" y="3045777"/>
                  </a:lnTo>
                  <a:lnTo>
                    <a:pt x="1512887" y="3039110"/>
                  </a:lnTo>
                  <a:lnTo>
                    <a:pt x="1462722" y="3031172"/>
                  </a:lnTo>
                  <a:lnTo>
                    <a:pt x="1412875" y="3022282"/>
                  </a:lnTo>
                  <a:lnTo>
                    <a:pt x="1363345" y="3012122"/>
                  </a:lnTo>
                  <a:lnTo>
                    <a:pt x="1314767" y="3001010"/>
                  </a:lnTo>
                  <a:lnTo>
                    <a:pt x="1266507" y="2988627"/>
                  </a:lnTo>
                  <a:lnTo>
                    <a:pt x="1218882" y="2975292"/>
                  </a:lnTo>
                  <a:lnTo>
                    <a:pt x="1171892" y="2960687"/>
                  </a:lnTo>
                  <a:lnTo>
                    <a:pt x="1125537" y="2945129"/>
                  </a:lnTo>
                  <a:lnTo>
                    <a:pt x="1079817" y="2928619"/>
                  </a:lnTo>
                  <a:lnTo>
                    <a:pt x="1034732" y="2910840"/>
                  </a:lnTo>
                  <a:lnTo>
                    <a:pt x="990282" y="2892424"/>
                  </a:lnTo>
                  <a:lnTo>
                    <a:pt x="946467" y="2872740"/>
                  </a:lnTo>
                  <a:lnTo>
                    <a:pt x="903287" y="2852419"/>
                  </a:lnTo>
                  <a:lnTo>
                    <a:pt x="861060" y="2830829"/>
                  </a:lnTo>
                  <a:lnTo>
                    <a:pt x="819467" y="2808604"/>
                  </a:lnTo>
                  <a:lnTo>
                    <a:pt x="778827" y="2785427"/>
                  </a:lnTo>
                  <a:lnTo>
                    <a:pt x="738822" y="2760979"/>
                  </a:lnTo>
                  <a:lnTo>
                    <a:pt x="699770" y="2736215"/>
                  </a:lnTo>
                  <a:lnTo>
                    <a:pt x="661352" y="2710179"/>
                  </a:lnTo>
                  <a:lnTo>
                    <a:pt x="623887" y="2683510"/>
                  </a:lnTo>
                  <a:lnTo>
                    <a:pt x="587375" y="2655887"/>
                  </a:lnTo>
                  <a:lnTo>
                    <a:pt x="551815" y="2627629"/>
                  </a:lnTo>
                  <a:lnTo>
                    <a:pt x="516890" y="2598419"/>
                  </a:lnTo>
                  <a:lnTo>
                    <a:pt x="483235" y="2568574"/>
                  </a:lnTo>
                  <a:lnTo>
                    <a:pt x="450215" y="2537777"/>
                  </a:lnTo>
                  <a:lnTo>
                    <a:pt x="418465" y="2506344"/>
                  </a:lnTo>
                  <a:lnTo>
                    <a:pt x="387667" y="2474277"/>
                  </a:lnTo>
                  <a:lnTo>
                    <a:pt x="357822" y="2441257"/>
                  </a:lnTo>
                  <a:lnTo>
                    <a:pt x="328930" y="2407919"/>
                  </a:lnTo>
                  <a:lnTo>
                    <a:pt x="301307" y="2373629"/>
                  </a:lnTo>
                  <a:lnTo>
                    <a:pt x="274637" y="2338704"/>
                  </a:lnTo>
                  <a:lnTo>
                    <a:pt x="248920" y="2303144"/>
                  </a:lnTo>
                  <a:lnTo>
                    <a:pt x="224472" y="2267267"/>
                  </a:lnTo>
                  <a:lnTo>
                    <a:pt x="201295" y="2230437"/>
                  </a:lnTo>
                  <a:lnTo>
                    <a:pt x="179070" y="2192972"/>
                  </a:lnTo>
                  <a:lnTo>
                    <a:pt x="158115" y="2155190"/>
                  </a:lnTo>
                  <a:lnTo>
                    <a:pt x="138430" y="2116772"/>
                  </a:lnTo>
                  <a:lnTo>
                    <a:pt x="120015" y="2078037"/>
                  </a:lnTo>
                  <a:lnTo>
                    <a:pt x="102870" y="2038349"/>
                  </a:lnTo>
                  <a:lnTo>
                    <a:pt x="86677" y="1998344"/>
                  </a:lnTo>
                  <a:lnTo>
                    <a:pt x="72072" y="1958022"/>
                  </a:lnTo>
                  <a:lnTo>
                    <a:pt x="58737" y="1917064"/>
                  </a:lnTo>
                  <a:lnTo>
                    <a:pt x="46672" y="1875789"/>
                  </a:lnTo>
                  <a:lnTo>
                    <a:pt x="35877" y="1833879"/>
                  </a:lnTo>
                  <a:lnTo>
                    <a:pt x="26352" y="1791652"/>
                  </a:lnTo>
                  <a:lnTo>
                    <a:pt x="18415" y="1749107"/>
                  </a:lnTo>
                  <a:lnTo>
                    <a:pt x="11747" y="1706244"/>
                  </a:lnTo>
                  <a:lnTo>
                    <a:pt x="6667" y="1662747"/>
                  </a:lnTo>
                  <a:lnTo>
                    <a:pt x="2857" y="1618932"/>
                  </a:lnTo>
                  <a:lnTo>
                    <a:pt x="635" y="1575117"/>
                  </a:lnTo>
                  <a:lnTo>
                    <a:pt x="0" y="1530667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94320" y="3386454"/>
              <a:ext cx="3340735" cy="257238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920990" y="3415665"/>
              <a:ext cx="3249295" cy="2479675"/>
            </a:xfrm>
            <a:custGeom>
              <a:avLst/>
              <a:gdLst/>
              <a:ahLst/>
              <a:cxnLst/>
              <a:rect l="l" t="t" r="r" b="b"/>
              <a:pathLst>
                <a:path w="3249295" h="2479675">
                  <a:moveTo>
                    <a:pt x="1624329" y="0"/>
                  </a:moveTo>
                  <a:lnTo>
                    <a:pt x="1569719" y="635"/>
                  </a:lnTo>
                  <a:lnTo>
                    <a:pt x="1515427" y="2857"/>
                  </a:lnTo>
                  <a:lnTo>
                    <a:pt x="1461769" y="6032"/>
                  </a:lnTo>
                  <a:lnTo>
                    <a:pt x="1408429" y="10795"/>
                  </a:lnTo>
                  <a:lnTo>
                    <a:pt x="1355725" y="16827"/>
                  </a:lnTo>
                  <a:lnTo>
                    <a:pt x="1303654" y="24130"/>
                  </a:lnTo>
                  <a:lnTo>
                    <a:pt x="1251902" y="32702"/>
                  </a:lnTo>
                  <a:lnTo>
                    <a:pt x="1201102" y="42545"/>
                  </a:lnTo>
                  <a:lnTo>
                    <a:pt x="1150619" y="53657"/>
                  </a:lnTo>
                  <a:lnTo>
                    <a:pt x="1101089" y="65722"/>
                  </a:lnTo>
                  <a:lnTo>
                    <a:pt x="1052194" y="79057"/>
                  </a:lnTo>
                  <a:lnTo>
                    <a:pt x="1003934" y="93662"/>
                  </a:lnTo>
                  <a:lnTo>
                    <a:pt x="956627" y="109220"/>
                  </a:lnTo>
                  <a:lnTo>
                    <a:pt x="909954" y="126047"/>
                  </a:lnTo>
                  <a:lnTo>
                    <a:pt x="864234" y="143827"/>
                  </a:lnTo>
                  <a:lnTo>
                    <a:pt x="819467" y="162877"/>
                  </a:lnTo>
                  <a:lnTo>
                    <a:pt x="775334" y="182562"/>
                  </a:lnTo>
                  <a:lnTo>
                    <a:pt x="732154" y="203517"/>
                  </a:lnTo>
                  <a:lnTo>
                    <a:pt x="689927" y="225742"/>
                  </a:lnTo>
                  <a:lnTo>
                    <a:pt x="648652" y="248602"/>
                  </a:lnTo>
                  <a:lnTo>
                    <a:pt x="608329" y="272415"/>
                  </a:lnTo>
                  <a:lnTo>
                    <a:pt x="569277" y="297180"/>
                  </a:lnTo>
                  <a:lnTo>
                    <a:pt x="530859" y="322897"/>
                  </a:lnTo>
                  <a:lnTo>
                    <a:pt x="494029" y="349567"/>
                  </a:lnTo>
                  <a:lnTo>
                    <a:pt x="457834" y="376872"/>
                  </a:lnTo>
                  <a:lnTo>
                    <a:pt x="422909" y="405447"/>
                  </a:lnTo>
                  <a:lnTo>
                    <a:pt x="389254" y="434340"/>
                  </a:lnTo>
                  <a:lnTo>
                    <a:pt x="356869" y="464502"/>
                  </a:lnTo>
                  <a:lnTo>
                    <a:pt x="325437" y="494982"/>
                  </a:lnTo>
                  <a:lnTo>
                    <a:pt x="295592" y="526732"/>
                  </a:lnTo>
                  <a:lnTo>
                    <a:pt x="266700" y="558800"/>
                  </a:lnTo>
                  <a:lnTo>
                    <a:pt x="239394" y="591820"/>
                  </a:lnTo>
                  <a:lnTo>
                    <a:pt x="213359" y="625475"/>
                  </a:lnTo>
                  <a:lnTo>
                    <a:pt x="188594" y="659765"/>
                  </a:lnTo>
                  <a:lnTo>
                    <a:pt x="165100" y="694690"/>
                  </a:lnTo>
                  <a:lnTo>
                    <a:pt x="143192" y="730250"/>
                  </a:lnTo>
                  <a:lnTo>
                    <a:pt x="122554" y="766445"/>
                  </a:lnTo>
                  <a:lnTo>
                    <a:pt x="103504" y="803275"/>
                  </a:lnTo>
                  <a:lnTo>
                    <a:pt x="86042" y="840422"/>
                  </a:lnTo>
                  <a:lnTo>
                    <a:pt x="70167" y="878205"/>
                  </a:lnTo>
                  <a:lnTo>
                    <a:pt x="55879" y="916622"/>
                  </a:lnTo>
                  <a:lnTo>
                    <a:pt x="42862" y="955675"/>
                  </a:lnTo>
                  <a:lnTo>
                    <a:pt x="31750" y="995045"/>
                  </a:lnTo>
                  <a:lnTo>
                    <a:pt x="22225" y="1034732"/>
                  </a:lnTo>
                  <a:lnTo>
                    <a:pt x="14287" y="1075055"/>
                  </a:lnTo>
                  <a:lnTo>
                    <a:pt x="7937" y="1115695"/>
                  </a:lnTo>
                  <a:lnTo>
                    <a:pt x="3492" y="1156652"/>
                  </a:lnTo>
                  <a:lnTo>
                    <a:pt x="952" y="1198245"/>
                  </a:lnTo>
                  <a:lnTo>
                    <a:pt x="0" y="1239837"/>
                  </a:lnTo>
                  <a:lnTo>
                    <a:pt x="952" y="1281747"/>
                  </a:lnTo>
                  <a:lnTo>
                    <a:pt x="3492" y="1323022"/>
                  </a:lnTo>
                  <a:lnTo>
                    <a:pt x="7937" y="1363980"/>
                  </a:lnTo>
                  <a:lnTo>
                    <a:pt x="14287" y="1404620"/>
                  </a:lnTo>
                  <a:lnTo>
                    <a:pt x="22225" y="1444942"/>
                  </a:lnTo>
                  <a:lnTo>
                    <a:pt x="31750" y="1484947"/>
                  </a:lnTo>
                  <a:lnTo>
                    <a:pt x="42862" y="1524317"/>
                  </a:lnTo>
                  <a:lnTo>
                    <a:pt x="55879" y="1563052"/>
                  </a:lnTo>
                  <a:lnTo>
                    <a:pt x="70167" y="1601470"/>
                  </a:lnTo>
                  <a:lnTo>
                    <a:pt x="86042" y="1639252"/>
                  </a:lnTo>
                  <a:lnTo>
                    <a:pt x="103504" y="1676717"/>
                  </a:lnTo>
                  <a:lnTo>
                    <a:pt x="122554" y="1713547"/>
                  </a:lnTo>
                  <a:lnTo>
                    <a:pt x="143192" y="1749425"/>
                  </a:lnTo>
                  <a:lnTo>
                    <a:pt x="165100" y="1785302"/>
                  </a:lnTo>
                  <a:lnTo>
                    <a:pt x="188594" y="1820227"/>
                  </a:lnTo>
                  <a:lnTo>
                    <a:pt x="213359" y="1854517"/>
                  </a:lnTo>
                  <a:lnTo>
                    <a:pt x="239394" y="1888172"/>
                  </a:lnTo>
                  <a:lnTo>
                    <a:pt x="266700" y="1920875"/>
                  </a:lnTo>
                  <a:lnTo>
                    <a:pt x="295592" y="1953260"/>
                  </a:lnTo>
                  <a:lnTo>
                    <a:pt x="325437" y="1984692"/>
                  </a:lnTo>
                  <a:lnTo>
                    <a:pt x="356869" y="2015490"/>
                  </a:lnTo>
                  <a:lnTo>
                    <a:pt x="389254" y="2045335"/>
                  </a:lnTo>
                  <a:lnTo>
                    <a:pt x="422909" y="2074545"/>
                  </a:lnTo>
                  <a:lnTo>
                    <a:pt x="457834" y="2102802"/>
                  </a:lnTo>
                  <a:lnTo>
                    <a:pt x="494029" y="2130107"/>
                  </a:lnTo>
                  <a:lnTo>
                    <a:pt x="530859" y="2156777"/>
                  </a:lnTo>
                  <a:lnTo>
                    <a:pt x="569277" y="2182495"/>
                  </a:lnTo>
                  <a:lnTo>
                    <a:pt x="608329" y="2207260"/>
                  </a:lnTo>
                  <a:lnTo>
                    <a:pt x="648652" y="2231390"/>
                  </a:lnTo>
                  <a:lnTo>
                    <a:pt x="689927" y="2254250"/>
                  </a:lnTo>
                  <a:lnTo>
                    <a:pt x="732154" y="2276157"/>
                  </a:lnTo>
                  <a:lnTo>
                    <a:pt x="775334" y="2297112"/>
                  </a:lnTo>
                  <a:lnTo>
                    <a:pt x="819467" y="2317115"/>
                  </a:lnTo>
                  <a:lnTo>
                    <a:pt x="864234" y="2335847"/>
                  </a:lnTo>
                  <a:lnTo>
                    <a:pt x="909954" y="2353627"/>
                  </a:lnTo>
                  <a:lnTo>
                    <a:pt x="956627" y="2370455"/>
                  </a:lnTo>
                  <a:lnTo>
                    <a:pt x="1003934" y="2386012"/>
                  </a:lnTo>
                  <a:lnTo>
                    <a:pt x="1052194" y="2400617"/>
                  </a:lnTo>
                  <a:lnTo>
                    <a:pt x="1101089" y="2413952"/>
                  </a:lnTo>
                  <a:lnTo>
                    <a:pt x="1150619" y="2426335"/>
                  </a:lnTo>
                  <a:lnTo>
                    <a:pt x="1201102" y="2437130"/>
                  </a:lnTo>
                  <a:lnTo>
                    <a:pt x="1251902" y="2446972"/>
                  </a:lnTo>
                  <a:lnTo>
                    <a:pt x="1303654" y="2455545"/>
                  </a:lnTo>
                  <a:lnTo>
                    <a:pt x="1355725" y="2462847"/>
                  </a:lnTo>
                  <a:lnTo>
                    <a:pt x="1408429" y="2468880"/>
                  </a:lnTo>
                  <a:lnTo>
                    <a:pt x="1461769" y="2473642"/>
                  </a:lnTo>
                  <a:lnTo>
                    <a:pt x="1515427" y="2477135"/>
                  </a:lnTo>
                  <a:lnTo>
                    <a:pt x="1569719" y="2479040"/>
                  </a:lnTo>
                  <a:lnTo>
                    <a:pt x="1624329" y="2479675"/>
                  </a:lnTo>
                  <a:lnTo>
                    <a:pt x="1679257" y="2479040"/>
                  </a:lnTo>
                  <a:lnTo>
                    <a:pt x="1733232" y="2477135"/>
                  </a:lnTo>
                  <a:lnTo>
                    <a:pt x="1787207" y="2473642"/>
                  </a:lnTo>
                  <a:lnTo>
                    <a:pt x="1840547" y="2468880"/>
                  </a:lnTo>
                  <a:lnTo>
                    <a:pt x="1893252" y="2462847"/>
                  </a:lnTo>
                  <a:lnTo>
                    <a:pt x="1945322" y="2455545"/>
                  </a:lnTo>
                  <a:lnTo>
                    <a:pt x="1996757" y="2446972"/>
                  </a:lnTo>
                  <a:lnTo>
                    <a:pt x="2047875" y="2437130"/>
                  </a:lnTo>
                  <a:lnTo>
                    <a:pt x="2098039" y="2426335"/>
                  </a:lnTo>
                  <a:lnTo>
                    <a:pt x="2147569" y="2413952"/>
                  </a:lnTo>
                  <a:lnTo>
                    <a:pt x="2196464" y="2400617"/>
                  </a:lnTo>
                  <a:lnTo>
                    <a:pt x="2244725" y="2386012"/>
                  </a:lnTo>
                  <a:lnTo>
                    <a:pt x="2292032" y="2370455"/>
                  </a:lnTo>
                  <a:lnTo>
                    <a:pt x="2338704" y="2353627"/>
                  </a:lnTo>
                  <a:lnTo>
                    <a:pt x="2384425" y="2335847"/>
                  </a:lnTo>
                  <a:lnTo>
                    <a:pt x="2429509" y="2317115"/>
                  </a:lnTo>
                  <a:lnTo>
                    <a:pt x="2473642" y="2297112"/>
                  </a:lnTo>
                  <a:lnTo>
                    <a:pt x="2516822" y="2276157"/>
                  </a:lnTo>
                  <a:lnTo>
                    <a:pt x="2559050" y="2254250"/>
                  </a:lnTo>
                  <a:lnTo>
                    <a:pt x="2600007" y="2231390"/>
                  </a:lnTo>
                  <a:lnTo>
                    <a:pt x="2640329" y="2207260"/>
                  </a:lnTo>
                  <a:lnTo>
                    <a:pt x="2679700" y="2182495"/>
                  </a:lnTo>
                  <a:lnTo>
                    <a:pt x="2717800" y="2156777"/>
                  </a:lnTo>
                  <a:lnTo>
                    <a:pt x="2754947" y="2130107"/>
                  </a:lnTo>
                  <a:lnTo>
                    <a:pt x="2790825" y="2102802"/>
                  </a:lnTo>
                  <a:lnTo>
                    <a:pt x="2825750" y="2074545"/>
                  </a:lnTo>
                  <a:lnTo>
                    <a:pt x="2859404" y="2045335"/>
                  </a:lnTo>
                  <a:lnTo>
                    <a:pt x="2892107" y="2015490"/>
                  </a:lnTo>
                  <a:lnTo>
                    <a:pt x="2923222" y="1984692"/>
                  </a:lnTo>
                  <a:lnTo>
                    <a:pt x="2953384" y="1953260"/>
                  </a:lnTo>
                  <a:lnTo>
                    <a:pt x="2981959" y="1920875"/>
                  </a:lnTo>
                  <a:lnTo>
                    <a:pt x="3009582" y="1888172"/>
                  </a:lnTo>
                  <a:lnTo>
                    <a:pt x="3035617" y="1854517"/>
                  </a:lnTo>
                  <a:lnTo>
                    <a:pt x="3060382" y="1820227"/>
                  </a:lnTo>
                  <a:lnTo>
                    <a:pt x="3083877" y="1785302"/>
                  </a:lnTo>
                  <a:lnTo>
                    <a:pt x="3105784" y="1749425"/>
                  </a:lnTo>
                  <a:lnTo>
                    <a:pt x="3126104" y="1713547"/>
                  </a:lnTo>
                  <a:lnTo>
                    <a:pt x="3145154" y="1676717"/>
                  </a:lnTo>
                  <a:lnTo>
                    <a:pt x="3162617" y="1639252"/>
                  </a:lnTo>
                  <a:lnTo>
                    <a:pt x="3178809" y="1601470"/>
                  </a:lnTo>
                  <a:lnTo>
                    <a:pt x="3193097" y="1563052"/>
                  </a:lnTo>
                  <a:lnTo>
                    <a:pt x="3205797" y="1524317"/>
                  </a:lnTo>
                  <a:lnTo>
                    <a:pt x="3217227" y="1484947"/>
                  </a:lnTo>
                  <a:lnTo>
                    <a:pt x="3226752" y="1444942"/>
                  </a:lnTo>
                  <a:lnTo>
                    <a:pt x="3234689" y="1404620"/>
                  </a:lnTo>
                  <a:lnTo>
                    <a:pt x="3240722" y="1363980"/>
                  </a:lnTo>
                  <a:lnTo>
                    <a:pt x="3245167" y="1323022"/>
                  </a:lnTo>
                  <a:lnTo>
                    <a:pt x="3248025" y="1281747"/>
                  </a:lnTo>
                  <a:lnTo>
                    <a:pt x="3248977" y="1239837"/>
                  </a:lnTo>
                  <a:lnTo>
                    <a:pt x="3248025" y="1198245"/>
                  </a:lnTo>
                  <a:lnTo>
                    <a:pt x="3245167" y="1156652"/>
                  </a:lnTo>
                  <a:lnTo>
                    <a:pt x="3240722" y="1115695"/>
                  </a:lnTo>
                  <a:lnTo>
                    <a:pt x="3234689" y="1075055"/>
                  </a:lnTo>
                  <a:lnTo>
                    <a:pt x="3226752" y="1034732"/>
                  </a:lnTo>
                  <a:lnTo>
                    <a:pt x="3217227" y="995045"/>
                  </a:lnTo>
                  <a:lnTo>
                    <a:pt x="3205797" y="955675"/>
                  </a:lnTo>
                  <a:lnTo>
                    <a:pt x="3193097" y="916622"/>
                  </a:lnTo>
                  <a:lnTo>
                    <a:pt x="3178809" y="878205"/>
                  </a:lnTo>
                  <a:lnTo>
                    <a:pt x="3162617" y="840422"/>
                  </a:lnTo>
                  <a:lnTo>
                    <a:pt x="3145154" y="803275"/>
                  </a:lnTo>
                  <a:lnTo>
                    <a:pt x="3126104" y="766445"/>
                  </a:lnTo>
                  <a:lnTo>
                    <a:pt x="3105784" y="730250"/>
                  </a:lnTo>
                  <a:lnTo>
                    <a:pt x="3083877" y="694690"/>
                  </a:lnTo>
                  <a:lnTo>
                    <a:pt x="3060382" y="659765"/>
                  </a:lnTo>
                  <a:lnTo>
                    <a:pt x="3035617" y="625475"/>
                  </a:lnTo>
                  <a:lnTo>
                    <a:pt x="3009582" y="591820"/>
                  </a:lnTo>
                  <a:lnTo>
                    <a:pt x="2981959" y="558800"/>
                  </a:lnTo>
                  <a:lnTo>
                    <a:pt x="2953384" y="526732"/>
                  </a:lnTo>
                  <a:lnTo>
                    <a:pt x="2923222" y="494982"/>
                  </a:lnTo>
                  <a:lnTo>
                    <a:pt x="2892107" y="464502"/>
                  </a:lnTo>
                  <a:lnTo>
                    <a:pt x="2859404" y="434340"/>
                  </a:lnTo>
                  <a:lnTo>
                    <a:pt x="2825750" y="405447"/>
                  </a:lnTo>
                  <a:lnTo>
                    <a:pt x="2790825" y="376872"/>
                  </a:lnTo>
                  <a:lnTo>
                    <a:pt x="2754947" y="349567"/>
                  </a:lnTo>
                  <a:lnTo>
                    <a:pt x="2717800" y="322897"/>
                  </a:lnTo>
                  <a:lnTo>
                    <a:pt x="2679700" y="297180"/>
                  </a:lnTo>
                  <a:lnTo>
                    <a:pt x="2640329" y="272415"/>
                  </a:lnTo>
                  <a:lnTo>
                    <a:pt x="2600007" y="248602"/>
                  </a:lnTo>
                  <a:lnTo>
                    <a:pt x="2559050" y="225742"/>
                  </a:lnTo>
                  <a:lnTo>
                    <a:pt x="2516822" y="203517"/>
                  </a:lnTo>
                  <a:lnTo>
                    <a:pt x="2473642" y="182562"/>
                  </a:lnTo>
                  <a:lnTo>
                    <a:pt x="2429509" y="162877"/>
                  </a:lnTo>
                  <a:lnTo>
                    <a:pt x="2384425" y="143827"/>
                  </a:lnTo>
                  <a:lnTo>
                    <a:pt x="2338704" y="126047"/>
                  </a:lnTo>
                  <a:lnTo>
                    <a:pt x="2292032" y="109220"/>
                  </a:lnTo>
                  <a:lnTo>
                    <a:pt x="2244725" y="93662"/>
                  </a:lnTo>
                  <a:lnTo>
                    <a:pt x="2196464" y="79057"/>
                  </a:lnTo>
                  <a:lnTo>
                    <a:pt x="2147569" y="65722"/>
                  </a:lnTo>
                  <a:lnTo>
                    <a:pt x="2098039" y="53657"/>
                  </a:lnTo>
                  <a:lnTo>
                    <a:pt x="2047875" y="42545"/>
                  </a:lnTo>
                  <a:lnTo>
                    <a:pt x="1996757" y="32702"/>
                  </a:lnTo>
                  <a:lnTo>
                    <a:pt x="1945322" y="24130"/>
                  </a:lnTo>
                  <a:lnTo>
                    <a:pt x="1893252" y="16827"/>
                  </a:lnTo>
                  <a:lnTo>
                    <a:pt x="1840547" y="10795"/>
                  </a:lnTo>
                  <a:lnTo>
                    <a:pt x="1787207" y="6032"/>
                  </a:lnTo>
                  <a:lnTo>
                    <a:pt x="1733232" y="2857"/>
                  </a:lnTo>
                  <a:lnTo>
                    <a:pt x="1679257" y="635"/>
                  </a:lnTo>
                  <a:lnTo>
                    <a:pt x="1624329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920990" y="3415665"/>
              <a:ext cx="3249295" cy="2479675"/>
            </a:xfrm>
            <a:custGeom>
              <a:avLst/>
              <a:gdLst/>
              <a:ahLst/>
              <a:cxnLst/>
              <a:rect l="l" t="t" r="r" b="b"/>
              <a:pathLst>
                <a:path w="3249295" h="2479675">
                  <a:moveTo>
                    <a:pt x="0" y="1239837"/>
                  </a:moveTo>
                  <a:lnTo>
                    <a:pt x="952" y="1198245"/>
                  </a:lnTo>
                  <a:lnTo>
                    <a:pt x="3492" y="1156652"/>
                  </a:lnTo>
                  <a:lnTo>
                    <a:pt x="7937" y="1115695"/>
                  </a:lnTo>
                  <a:lnTo>
                    <a:pt x="14287" y="1075055"/>
                  </a:lnTo>
                  <a:lnTo>
                    <a:pt x="22225" y="1034732"/>
                  </a:lnTo>
                  <a:lnTo>
                    <a:pt x="31750" y="995045"/>
                  </a:lnTo>
                  <a:lnTo>
                    <a:pt x="42862" y="955675"/>
                  </a:lnTo>
                  <a:lnTo>
                    <a:pt x="55879" y="916622"/>
                  </a:lnTo>
                  <a:lnTo>
                    <a:pt x="70167" y="878205"/>
                  </a:lnTo>
                  <a:lnTo>
                    <a:pt x="86042" y="840422"/>
                  </a:lnTo>
                  <a:lnTo>
                    <a:pt x="103504" y="803275"/>
                  </a:lnTo>
                  <a:lnTo>
                    <a:pt x="122554" y="766445"/>
                  </a:lnTo>
                  <a:lnTo>
                    <a:pt x="143192" y="730250"/>
                  </a:lnTo>
                  <a:lnTo>
                    <a:pt x="165100" y="694690"/>
                  </a:lnTo>
                  <a:lnTo>
                    <a:pt x="188594" y="659765"/>
                  </a:lnTo>
                  <a:lnTo>
                    <a:pt x="213359" y="625475"/>
                  </a:lnTo>
                  <a:lnTo>
                    <a:pt x="239394" y="591820"/>
                  </a:lnTo>
                  <a:lnTo>
                    <a:pt x="266700" y="558800"/>
                  </a:lnTo>
                  <a:lnTo>
                    <a:pt x="295592" y="526732"/>
                  </a:lnTo>
                  <a:lnTo>
                    <a:pt x="325437" y="494982"/>
                  </a:lnTo>
                  <a:lnTo>
                    <a:pt x="356869" y="464502"/>
                  </a:lnTo>
                  <a:lnTo>
                    <a:pt x="389254" y="434340"/>
                  </a:lnTo>
                  <a:lnTo>
                    <a:pt x="422909" y="405447"/>
                  </a:lnTo>
                  <a:lnTo>
                    <a:pt x="457834" y="376872"/>
                  </a:lnTo>
                  <a:lnTo>
                    <a:pt x="494029" y="349567"/>
                  </a:lnTo>
                  <a:lnTo>
                    <a:pt x="530859" y="322897"/>
                  </a:lnTo>
                  <a:lnTo>
                    <a:pt x="569277" y="297180"/>
                  </a:lnTo>
                  <a:lnTo>
                    <a:pt x="608329" y="272415"/>
                  </a:lnTo>
                  <a:lnTo>
                    <a:pt x="648652" y="248602"/>
                  </a:lnTo>
                  <a:lnTo>
                    <a:pt x="689927" y="225742"/>
                  </a:lnTo>
                  <a:lnTo>
                    <a:pt x="732154" y="203517"/>
                  </a:lnTo>
                  <a:lnTo>
                    <a:pt x="775334" y="182562"/>
                  </a:lnTo>
                  <a:lnTo>
                    <a:pt x="819467" y="162877"/>
                  </a:lnTo>
                  <a:lnTo>
                    <a:pt x="864234" y="143827"/>
                  </a:lnTo>
                  <a:lnTo>
                    <a:pt x="909954" y="126047"/>
                  </a:lnTo>
                  <a:lnTo>
                    <a:pt x="956627" y="109220"/>
                  </a:lnTo>
                  <a:lnTo>
                    <a:pt x="1003934" y="93662"/>
                  </a:lnTo>
                  <a:lnTo>
                    <a:pt x="1052194" y="79057"/>
                  </a:lnTo>
                  <a:lnTo>
                    <a:pt x="1101089" y="65722"/>
                  </a:lnTo>
                  <a:lnTo>
                    <a:pt x="1150619" y="53657"/>
                  </a:lnTo>
                  <a:lnTo>
                    <a:pt x="1201102" y="42545"/>
                  </a:lnTo>
                  <a:lnTo>
                    <a:pt x="1251902" y="32702"/>
                  </a:lnTo>
                  <a:lnTo>
                    <a:pt x="1303654" y="24130"/>
                  </a:lnTo>
                  <a:lnTo>
                    <a:pt x="1355725" y="16827"/>
                  </a:lnTo>
                  <a:lnTo>
                    <a:pt x="1408429" y="10795"/>
                  </a:lnTo>
                  <a:lnTo>
                    <a:pt x="1461769" y="6032"/>
                  </a:lnTo>
                  <a:lnTo>
                    <a:pt x="1515427" y="2857"/>
                  </a:lnTo>
                  <a:lnTo>
                    <a:pt x="1569719" y="635"/>
                  </a:lnTo>
                  <a:lnTo>
                    <a:pt x="1624329" y="0"/>
                  </a:lnTo>
                  <a:lnTo>
                    <a:pt x="1679257" y="635"/>
                  </a:lnTo>
                  <a:lnTo>
                    <a:pt x="1733232" y="2857"/>
                  </a:lnTo>
                  <a:lnTo>
                    <a:pt x="1787207" y="6032"/>
                  </a:lnTo>
                  <a:lnTo>
                    <a:pt x="1840547" y="10795"/>
                  </a:lnTo>
                  <a:lnTo>
                    <a:pt x="1893252" y="16827"/>
                  </a:lnTo>
                  <a:lnTo>
                    <a:pt x="1945322" y="24130"/>
                  </a:lnTo>
                  <a:lnTo>
                    <a:pt x="1996757" y="32702"/>
                  </a:lnTo>
                  <a:lnTo>
                    <a:pt x="2047875" y="42545"/>
                  </a:lnTo>
                  <a:lnTo>
                    <a:pt x="2098039" y="53657"/>
                  </a:lnTo>
                  <a:lnTo>
                    <a:pt x="2147569" y="65722"/>
                  </a:lnTo>
                  <a:lnTo>
                    <a:pt x="2196464" y="79057"/>
                  </a:lnTo>
                  <a:lnTo>
                    <a:pt x="2244725" y="93662"/>
                  </a:lnTo>
                  <a:lnTo>
                    <a:pt x="2292032" y="109220"/>
                  </a:lnTo>
                  <a:lnTo>
                    <a:pt x="2338704" y="126047"/>
                  </a:lnTo>
                  <a:lnTo>
                    <a:pt x="2384425" y="143827"/>
                  </a:lnTo>
                  <a:lnTo>
                    <a:pt x="2429509" y="162877"/>
                  </a:lnTo>
                  <a:lnTo>
                    <a:pt x="2473642" y="182562"/>
                  </a:lnTo>
                  <a:lnTo>
                    <a:pt x="2516822" y="203517"/>
                  </a:lnTo>
                  <a:lnTo>
                    <a:pt x="2559050" y="225742"/>
                  </a:lnTo>
                  <a:lnTo>
                    <a:pt x="2600007" y="248602"/>
                  </a:lnTo>
                  <a:lnTo>
                    <a:pt x="2640329" y="272415"/>
                  </a:lnTo>
                  <a:lnTo>
                    <a:pt x="2679700" y="297180"/>
                  </a:lnTo>
                  <a:lnTo>
                    <a:pt x="2717800" y="322897"/>
                  </a:lnTo>
                  <a:lnTo>
                    <a:pt x="2754947" y="349567"/>
                  </a:lnTo>
                  <a:lnTo>
                    <a:pt x="2790825" y="376872"/>
                  </a:lnTo>
                  <a:lnTo>
                    <a:pt x="2825750" y="405447"/>
                  </a:lnTo>
                  <a:lnTo>
                    <a:pt x="2859404" y="434340"/>
                  </a:lnTo>
                  <a:lnTo>
                    <a:pt x="2892107" y="464502"/>
                  </a:lnTo>
                  <a:lnTo>
                    <a:pt x="2923222" y="494982"/>
                  </a:lnTo>
                  <a:lnTo>
                    <a:pt x="2953384" y="526732"/>
                  </a:lnTo>
                  <a:lnTo>
                    <a:pt x="2981959" y="558800"/>
                  </a:lnTo>
                  <a:lnTo>
                    <a:pt x="3009582" y="591820"/>
                  </a:lnTo>
                  <a:lnTo>
                    <a:pt x="3035617" y="625475"/>
                  </a:lnTo>
                  <a:lnTo>
                    <a:pt x="3060382" y="659765"/>
                  </a:lnTo>
                  <a:lnTo>
                    <a:pt x="3083877" y="694690"/>
                  </a:lnTo>
                  <a:lnTo>
                    <a:pt x="3105784" y="730250"/>
                  </a:lnTo>
                  <a:lnTo>
                    <a:pt x="3126104" y="766445"/>
                  </a:lnTo>
                  <a:lnTo>
                    <a:pt x="3145154" y="803275"/>
                  </a:lnTo>
                  <a:lnTo>
                    <a:pt x="3162617" y="840422"/>
                  </a:lnTo>
                  <a:lnTo>
                    <a:pt x="3178809" y="878205"/>
                  </a:lnTo>
                  <a:lnTo>
                    <a:pt x="3193097" y="916622"/>
                  </a:lnTo>
                  <a:lnTo>
                    <a:pt x="3205797" y="955675"/>
                  </a:lnTo>
                  <a:lnTo>
                    <a:pt x="3217227" y="995045"/>
                  </a:lnTo>
                  <a:lnTo>
                    <a:pt x="3226752" y="1034732"/>
                  </a:lnTo>
                  <a:lnTo>
                    <a:pt x="3234689" y="1075055"/>
                  </a:lnTo>
                  <a:lnTo>
                    <a:pt x="3240722" y="1115695"/>
                  </a:lnTo>
                  <a:lnTo>
                    <a:pt x="3245167" y="1156652"/>
                  </a:lnTo>
                  <a:lnTo>
                    <a:pt x="3248025" y="1198245"/>
                  </a:lnTo>
                  <a:lnTo>
                    <a:pt x="3248977" y="1239837"/>
                  </a:lnTo>
                  <a:lnTo>
                    <a:pt x="3248025" y="1281747"/>
                  </a:lnTo>
                  <a:lnTo>
                    <a:pt x="3245167" y="1323022"/>
                  </a:lnTo>
                  <a:lnTo>
                    <a:pt x="3240722" y="1363980"/>
                  </a:lnTo>
                  <a:lnTo>
                    <a:pt x="3234689" y="1404620"/>
                  </a:lnTo>
                  <a:lnTo>
                    <a:pt x="3226752" y="1444942"/>
                  </a:lnTo>
                  <a:lnTo>
                    <a:pt x="3217227" y="1484947"/>
                  </a:lnTo>
                  <a:lnTo>
                    <a:pt x="3205797" y="1524317"/>
                  </a:lnTo>
                  <a:lnTo>
                    <a:pt x="3193097" y="1563052"/>
                  </a:lnTo>
                  <a:lnTo>
                    <a:pt x="3178809" y="1601470"/>
                  </a:lnTo>
                  <a:lnTo>
                    <a:pt x="3162617" y="1639252"/>
                  </a:lnTo>
                  <a:lnTo>
                    <a:pt x="3145154" y="1676717"/>
                  </a:lnTo>
                  <a:lnTo>
                    <a:pt x="3126104" y="1713547"/>
                  </a:lnTo>
                  <a:lnTo>
                    <a:pt x="3105784" y="1749425"/>
                  </a:lnTo>
                  <a:lnTo>
                    <a:pt x="3083877" y="1785302"/>
                  </a:lnTo>
                  <a:lnTo>
                    <a:pt x="3060382" y="1820227"/>
                  </a:lnTo>
                  <a:lnTo>
                    <a:pt x="3035617" y="1854517"/>
                  </a:lnTo>
                  <a:lnTo>
                    <a:pt x="3009582" y="1888172"/>
                  </a:lnTo>
                  <a:lnTo>
                    <a:pt x="2981959" y="1920875"/>
                  </a:lnTo>
                  <a:lnTo>
                    <a:pt x="2953384" y="1953260"/>
                  </a:lnTo>
                  <a:lnTo>
                    <a:pt x="2923222" y="1984692"/>
                  </a:lnTo>
                  <a:lnTo>
                    <a:pt x="2892107" y="2015490"/>
                  </a:lnTo>
                  <a:lnTo>
                    <a:pt x="2859404" y="2045335"/>
                  </a:lnTo>
                  <a:lnTo>
                    <a:pt x="2825750" y="2074545"/>
                  </a:lnTo>
                  <a:lnTo>
                    <a:pt x="2790825" y="2102802"/>
                  </a:lnTo>
                  <a:lnTo>
                    <a:pt x="2754947" y="2130107"/>
                  </a:lnTo>
                  <a:lnTo>
                    <a:pt x="2717800" y="2156777"/>
                  </a:lnTo>
                  <a:lnTo>
                    <a:pt x="2679700" y="2182495"/>
                  </a:lnTo>
                  <a:lnTo>
                    <a:pt x="2640329" y="2207260"/>
                  </a:lnTo>
                  <a:lnTo>
                    <a:pt x="2600007" y="2231390"/>
                  </a:lnTo>
                  <a:lnTo>
                    <a:pt x="2559050" y="2254250"/>
                  </a:lnTo>
                  <a:lnTo>
                    <a:pt x="2516822" y="2276157"/>
                  </a:lnTo>
                  <a:lnTo>
                    <a:pt x="2473642" y="2297112"/>
                  </a:lnTo>
                  <a:lnTo>
                    <a:pt x="2429509" y="2317115"/>
                  </a:lnTo>
                  <a:lnTo>
                    <a:pt x="2384425" y="2335847"/>
                  </a:lnTo>
                  <a:lnTo>
                    <a:pt x="2338704" y="2353627"/>
                  </a:lnTo>
                  <a:lnTo>
                    <a:pt x="2292032" y="2370455"/>
                  </a:lnTo>
                  <a:lnTo>
                    <a:pt x="2244725" y="2386012"/>
                  </a:lnTo>
                  <a:lnTo>
                    <a:pt x="2196464" y="2400617"/>
                  </a:lnTo>
                  <a:lnTo>
                    <a:pt x="2147569" y="2413952"/>
                  </a:lnTo>
                  <a:lnTo>
                    <a:pt x="2098039" y="2426335"/>
                  </a:lnTo>
                  <a:lnTo>
                    <a:pt x="2047875" y="2437130"/>
                  </a:lnTo>
                  <a:lnTo>
                    <a:pt x="1996757" y="2446972"/>
                  </a:lnTo>
                  <a:lnTo>
                    <a:pt x="1945322" y="2455545"/>
                  </a:lnTo>
                  <a:lnTo>
                    <a:pt x="1893252" y="2462847"/>
                  </a:lnTo>
                  <a:lnTo>
                    <a:pt x="1840547" y="2468880"/>
                  </a:lnTo>
                  <a:lnTo>
                    <a:pt x="1787207" y="2473642"/>
                  </a:lnTo>
                  <a:lnTo>
                    <a:pt x="1733232" y="2477135"/>
                  </a:lnTo>
                  <a:lnTo>
                    <a:pt x="1679257" y="2479040"/>
                  </a:lnTo>
                  <a:lnTo>
                    <a:pt x="1624329" y="2479675"/>
                  </a:lnTo>
                  <a:lnTo>
                    <a:pt x="1569719" y="2479040"/>
                  </a:lnTo>
                  <a:lnTo>
                    <a:pt x="1515427" y="2477135"/>
                  </a:lnTo>
                  <a:lnTo>
                    <a:pt x="1461769" y="2473642"/>
                  </a:lnTo>
                  <a:lnTo>
                    <a:pt x="1408429" y="2468880"/>
                  </a:lnTo>
                  <a:lnTo>
                    <a:pt x="1355725" y="2462847"/>
                  </a:lnTo>
                  <a:lnTo>
                    <a:pt x="1303654" y="2455545"/>
                  </a:lnTo>
                  <a:lnTo>
                    <a:pt x="1251902" y="2446972"/>
                  </a:lnTo>
                  <a:lnTo>
                    <a:pt x="1201102" y="2437130"/>
                  </a:lnTo>
                  <a:lnTo>
                    <a:pt x="1150619" y="2426335"/>
                  </a:lnTo>
                  <a:lnTo>
                    <a:pt x="1101089" y="2413952"/>
                  </a:lnTo>
                  <a:lnTo>
                    <a:pt x="1052194" y="2400617"/>
                  </a:lnTo>
                  <a:lnTo>
                    <a:pt x="1003934" y="2386012"/>
                  </a:lnTo>
                  <a:lnTo>
                    <a:pt x="956627" y="2370455"/>
                  </a:lnTo>
                  <a:lnTo>
                    <a:pt x="909954" y="2353627"/>
                  </a:lnTo>
                  <a:lnTo>
                    <a:pt x="864234" y="2335847"/>
                  </a:lnTo>
                  <a:lnTo>
                    <a:pt x="819467" y="2317115"/>
                  </a:lnTo>
                  <a:lnTo>
                    <a:pt x="775334" y="2297112"/>
                  </a:lnTo>
                  <a:lnTo>
                    <a:pt x="732154" y="2276157"/>
                  </a:lnTo>
                  <a:lnTo>
                    <a:pt x="689927" y="2254250"/>
                  </a:lnTo>
                  <a:lnTo>
                    <a:pt x="648652" y="2231390"/>
                  </a:lnTo>
                  <a:lnTo>
                    <a:pt x="608329" y="2207260"/>
                  </a:lnTo>
                  <a:lnTo>
                    <a:pt x="569277" y="2182495"/>
                  </a:lnTo>
                  <a:lnTo>
                    <a:pt x="530859" y="2156777"/>
                  </a:lnTo>
                  <a:lnTo>
                    <a:pt x="494029" y="2130107"/>
                  </a:lnTo>
                  <a:lnTo>
                    <a:pt x="457834" y="2102802"/>
                  </a:lnTo>
                  <a:lnTo>
                    <a:pt x="422909" y="2074545"/>
                  </a:lnTo>
                  <a:lnTo>
                    <a:pt x="389254" y="2045335"/>
                  </a:lnTo>
                  <a:lnTo>
                    <a:pt x="356869" y="2015490"/>
                  </a:lnTo>
                  <a:lnTo>
                    <a:pt x="325437" y="1984692"/>
                  </a:lnTo>
                  <a:lnTo>
                    <a:pt x="295592" y="1953260"/>
                  </a:lnTo>
                  <a:lnTo>
                    <a:pt x="266700" y="1920875"/>
                  </a:lnTo>
                  <a:lnTo>
                    <a:pt x="239394" y="1888172"/>
                  </a:lnTo>
                  <a:lnTo>
                    <a:pt x="213359" y="1854517"/>
                  </a:lnTo>
                  <a:lnTo>
                    <a:pt x="188594" y="1820227"/>
                  </a:lnTo>
                  <a:lnTo>
                    <a:pt x="165100" y="1785302"/>
                  </a:lnTo>
                  <a:lnTo>
                    <a:pt x="143192" y="1749425"/>
                  </a:lnTo>
                  <a:lnTo>
                    <a:pt x="122554" y="1713547"/>
                  </a:lnTo>
                  <a:lnTo>
                    <a:pt x="103504" y="1676717"/>
                  </a:lnTo>
                  <a:lnTo>
                    <a:pt x="86042" y="1639252"/>
                  </a:lnTo>
                  <a:lnTo>
                    <a:pt x="70167" y="1601470"/>
                  </a:lnTo>
                  <a:lnTo>
                    <a:pt x="55879" y="1563052"/>
                  </a:lnTo>
                  <a:lnTo>
                    <a:pt x="42862" y="1524317"/>
                  </a:lnTo>
                  <a:lnTo>
                    <a:pt x="31750" y="1484947"/>
                  </a:lnTo>
                  <a:lnTo>
                    <a:pt x="22225" y="1444942"/>
                  </a:lnTo>
                  <a:lnTo>
                    <a:pt x="14287" y="1404620"/>
                  </a:lnTo>
                  <a:lnTo>
                    <a:pt x="7937" y="1363980"/>
                  </a:lnTo>
                  <a:lnTo>
                    <a:pt x="3492" y="1323022"/>
                  </a:lnTo>
                  <a:lnTo>
                    <a:pt x="952" y="1281747"/>
                  </a:lnTo>
                  <a:lnTo>
                    <a:pt x="0" y="1239837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19745" y="3672840"/>
              <a:ext cx="2892425" cy="229520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8148637" y="3699509"/>
              <a:ext cx="2799715" cy="2203450"/>
            </a:xfrm>
            <a:custGeom>
              <a:avLst/>
              <a:gdLst/>
              <a:ahLst/>
              <a:cxnLst/>
              <a:rect l="l" t="t" r="r" b="b"/>
              <a:pathLst>
                <a:path w="2799715" h="2203450">
                  <a:moveTo>
                    <a:pt x="1399857" y="0"/>
                  </a:moveTo>
                  <a:lnTo>
                    <a:pt x="1346200" y="952"/>
                  </a:lnTo>
                  <a:lnTo>
                    <a:pt x="1292859" y="3175"/>
                  </a:lnTo>
                  <a:lnTo>
                    <a:pt x="1240154" y="6984"/>
                  </a:lnTo>
                  <a:lnTo>
                    <a:pt x="1188084" y="12382"/>
                  </a:lnTo>
                  <a:lnTo>
                    <a:pt x="1136650" y="19367"/>
                  </a:lnTo>
                  <a:lnTo>
                    <a:pt x="1086167" y="27939"/>
                  </a:lnTo>
                  <a:lnTo>
                    <a:pt x="1036002" y="37464"/>
                  </a:lnTo>
                  <a:lnTo>
                    <a:pt x="986472" y="48894"/>
                  </a:lnTo>
                  <a:lnTo>
                    <a:pt x="937895" y="61277"/>
                  </a:lnTo>
                  <a:lnTo>
                    <a:pt x="890270" y="75247"/>
                  </a:lnTo>
                  <a:lnTo>
                    <a:pt x="843279" y="90487"/>
                  </a:lnTo>
                  <a:lnTo>
                    <a:pt x="797242" y="106997"/>
                  </a:lnTo>
                  <a:lnTo>
                    <a:pt x="752157" y="124777"/>
                  </a:lnTo>
                  <a:lnTo>
                    <a:pt x="707707" y="143827"/>
                  </a:lnTo>
                  <a:lnTo>
                    <a:pt x="664527" y="164147"/>
                  </a:lnTo>
                  <a:lnTo>
                    <a:pt x="622300" y="185419"/>
                  </a:lnTo>
                  <a:lnTo>
                    <a:pt x="581342" y="207962"/>
                  </a:lnTo>
                  <a:lnTo>
                    <a:pt x="541020" y="231457"/>
                  </a:lnTo>
                  <a:lnTo>
                    <a:pt x="502284" y="256222"/>
                  </a:lnTo>
                  <a:lnTo>
                    <a:pt x="464502" y="281939"/>
                  </a:lnTo>
                  <a:lnTo>
                    <a:pt x="427672" y="308927"/>
                  </a:lnTo>
                  <a:lnTo>
                    <a:pt x="392429" y="336867"/>
                  </a:lnTo>
                  <a:lnTo>
                    <a:pt x="358457" y="365442"/>
                  </a:lnTo>
                  <a:lnTo>
                    <a:pt x="325754" y="395287"/>
                  </a:lnTo>
                  <a:lnTo>
                    <a:pt x="294322" y="425767"/>
                  </a:lnTo>
                  <a:lnTo>
                    <a:pt x="264159" y="457517"/>
                  </a:lnTo>
                  <a:lnTo>
                    <a:pt x="235584" y="489902"/>
                  </a:lnTo>
                  <a:lnTo>
                    <a:pt x="208279" y="523239"/>
                  </a:lnTo>
                  <a:lnTo>
                    <a:pt x="182562" y="557212"/>
                  </a:lnTo>
                  <a:lnTo>
                    <a:pt x="158432" y="591819"/>
                  </a:lnTo>
                  <a:lnTo>
                    <a:pt x="135890" y="627379"/>
                  </a:lnTo>
                  <a:lnTo>
                    <a:pt x="114934" y="663575"/>
                  </a:lnTo>
                  <a:lnTo>
                    <a:pt x="95567" y="700722"/>
                  </a:lnTo>
                  <a:lnTo>
                    <a:pt x="78104" y="738187"/>
                  </a:lnTo>
                  <a:lnTo>
                    <a:pt x="61912" y="776604"/>
                  </a:lnTo>
                  <a:lnTo>
                    <a:pt x="47625" y="815339"/>
                  </a:lnTo>
                  <a:lnTo>
                    <a:pt x="35242" y="854709"/>
                  </a:lnTo>
                  <a:lnTo>
                    <a:pt x="24765" y="894714"/>
                  </a:lnTo>
                  <a:lnTo>
                    <a:pt x="15875" y="935354"/>
                  </a:lnTo>
                  <a:lnTo>
                    <a:pt x="8890" y="976312"/>
                  </a:lnTo>
                  <a:lnTo>
                    <a:pt x="4127" y="1017587"/>
                  </a:lnTo>
                  <a:lnTo>
                    <a:pt x="952" y="1059497"/>
                  </a:lnTo>
                  <a:lnTo>
                    <a:pt x="0" y="1101725"/>
                  </a:lnTo>
                  <a:lnTo>
                    <a:pt x="952" y="1143952"/>
                  </a:lnTo>
                  <a:lnTo>
                    <a:pt x="4127" y="1185862"/>
                  </a:lnTo>
                  <a:lnTo>
                    <a:pt x="8890" y="1227454"/>
                  </a:lnTo>
                  <a:lnTo>
                    <a:pt x="15875" y="1268412"/>
                  </a:lnTo>
                  <a:lnTo>
                    <a:pt x="24765" y="1308734"/>
                  </a:lnTo>
                  <a:lnTo>
                    <a:pt x="35242" y="1348739"/>
                  </a:lnTo>
                  <a:lnTo>
                    <a:pt x="47625" y="1388109"/>
                  </a:lnTo>
                  <a:lnTo>
                    <a:pt x="61912" y="1426845"/>
                  </a:lnTo>
                  <a:lnTo>
                    <a:pt x="78104" y="1465262"/>
                  </a:lnTo>
                  <a:lnTo>
                    <a:pt x="95567" y="1502727"/>
                  </a:lnTo>
                  <a:lnTo>
                    <a:pt x="114934" y="1539874"/>
                  </a:lnTo>
                  <a:lnTo>
                    <a:pt x="135890" y="1576070"/>
                  </a:lnTo>
                  <a:lnTo>
                    <a:pt x="158432" y="1611630"/>
                  </a:lnTo>
                  <a:lnTo>
                    <a:pt x="182562" y="1646554"/>
                  </a:lnTo>
                  <a:lnTo>
                    <a:pt x="208279" y="1680527"/>
                  </a:lnTo>
                  <a:lnTo>
                    <a:pt x="235584" y="1713547"/>
                  </a:lnTo>
                  <a:lnTo>
                    <a:pt x="264159" y="1745932"/>
                  </a:lnTo>
                  <a:lnTo>
                    <a:pt x="294322" y="1777682"/>
                  </a:lnTo>
                  <a:lnTo>
                    <a:pt x="325754" y="1808162"/>
                  </a:lnTo>
                  <a:lnTo>
                    <a:pt x="358457" y="1838007"/>
                  </a:lnTo>
                  <a:lnTo>
                    <a:pt x="392429" y="1866900"/>
                  </a:lnTo>
                  <a:lnTo>
                    <a:pt x="427672" y="1894522"/>
                  </a:lnTo>
                  <a:lnTo>
                    <a:pt x="464502" y="1921509"/>
                  </a:lnTo>
                  <a:lnTo>
                    <a:pt x="502284" y="1947227"/>
                  </a:lnTo>
                  <a:lnTo>
                    <a:pt x="541020" y="1971992"/>
                  </a:lnTo>
                  <a:lnTo>
                    <a:pt x="581342" y="1995487"/>
                  </a:lnTo>
                  <a:lnTo>
                    <a:pt x="622300" y="2018029"/>
                  </a:lnTo>
                  <a:lnTo>
                    <a:pt x="664527" y="2039620"/>
                  </a:lnTo>
                  <a:lnTo>
                    <a:pt x="707707" y="2059622"/>
                  </a:lnTo>
                  <a:lnTo>
                    <a:pt x="752157" y="2078672"/>
                  </a:lnTo>
                  <a:lnTo>
                    <a:pt x="797242" y="2096452"/>
                  </a:lnTo>
                  <a:lnTo>
                    <a:pt x="843279" y="2112962"/>
                  </a:lnTo>
                  <a:lnTo>
                    <a:pt x="890270" y="2128202"/>
                  </a:lnTo>
                  <a:lnTo>
                    <a:pt x="937895" y="2142172"/>
                  </a:lnTo>
                  <a:lnTo>
                    <a:pt x="986472" y="2154872"/>
                  </a:lnTo>
                  <a:lnTo>
                    <a:pt x="1036002" y="2165985"/>
                  </a:lnTo>
                  <a:lnTo>
                    <a:pt x="1086167" y="2175827"/>
                  </a:lnTo>
                  <a:lnTo>
                    <a:pt x="1136650" y="2184082"/>
                  </a:lnTo>
                  <a:lnTo>
                    <a:pt x="1188084" y="2191067"/>
                  </a:lnTo>
                  <a:lnTo>
                    <a:pt x="1240154" y="2196465"/>
                  </a:lnTo>
                  <a:lnTo>
                    <a:pt x="1292859" y="2200275"/>
                  </a:lnTo>
                  <a:lnTo>
                    <a:pt x="1346200" y="2202815"/>
                  </a:lnTo>
                  <a:lnTo>
                    <a:pt x="1399857" y="2203450"/>
                  </a:lnTo>
                  <a:lnTo>
                    <a:pt x="1453515" y="2202815"/>
                  </a:lnTo>
                  <a:lnTo>
                    <a:pt x="1506537" y="2200275"/>
                  </a:lnTo>
                  <a:lnTo>
                    <a:pt x="1559242" y="2196465"/>
                  </a:lnTo>
                  <a:lnTo>
                    <a:pt x="1611312" y="2191067"/>
                  </a:lnTo>
                  <a:lnTo>
                    <a:pt x="1662747" y="2184082"/>
                  </a:lnTo>
                  <a:lnTo>
                    <a:pt x="1713547" y="2175827"/>
                  </a:lnTo>
                  <a:lnTo>
                    <a:pt x="1763712" y="2165985"/>
                  </a:lnTo>
                  <a:lnTo>
                    <a:pt x="1812925" y="2154872"/>
                  </a:lnTo>
                  <a:lnTo>
                    <a:pt x="1861502" y="2142172"/>
                  </a:lnTo>
                  <a:lnTo>
                    <a:pt x="1909445" y="2128202"/>
                  </a:lnTo>
                  <a:lnTo>
                    <a:pt x="1956434" y="2112962"/>
                  </a:lnTo>
                  <a:lnTo>
                    <a:pt x="2002472" y="2096452"/>
                  </a:lnTo>
                  <a:lnTo>
                    <a:pt x="2047557" y="2078672"/>
                  </a:lnTo>
                  <a:lnTo>
                    <a:pt x="2091690" y="2059622"/>
                  </a:lnTo>
                  <a:lnTo>
                    <a:pt x="2134870" y="2039620"/>
                  </a:lnTo>
                  <a:lnTo>
                    <a:pt x="2177097" y="2018029"/>
                  </a:lnTo>
                  <a:lnTo>
                    <a:pt x="2218372" y="1995487"/>
                  </a:lnTo>
                  <a:lnTo>
                    <a:pt x="2258377" y="1971992"/>
                  </a:lnTo>
                  <a:lnTo>
                    <a:pt x="2297429" y="1947227"/>
                  </a:lnTo>
                  <a:lnTo>
                    <a:pt x="2335212" y="1921509"/>
                  </a:lnTo>
                  <a:lnTo>
                    <a:pt x="2371725" y="1894522"/>
                  </a:lnTo>
                  <a:lnTo>
                    <a:pt x="2406967" y="1866900"/>
                  </a:lnTo>
                  <a:lnTo>
                    <a:pt x="2441257" y="1838007"/>
                  </a:lnTo>
                  <a:lnTo>
                    <a:pt x="2473959" y="1808162"/>
                  </a:lnTo>
                  <a:lnTo>
                    <a:pt x="2505392" y="1777682"/>
                  </a:lnTo>
                  <a:lnTo>
                    <a:pt x="2535237" y="1745932"/>
                  </a:lnTo>
                  <a:lnTo>
                    <a:pt x="2564129" y="1713547"/>
                  </a:lnTo>
                  <a:lnTo>
                    <a:pt x="2591117" y="1680527"/>
                  </a:lnTo>
                  <a:lnTo>
                    <a:pt x="2616834" y="1646554"/>
                  </a:lnTo>
                  <a:lnTo>
                    <a:pt x="2640965" y="1611630"/>
                  </a:lnTo>
                  <a:lnTo>
                    <a:pt x="2663507" y="1576070"/>
                  </a:lnTo>
                  <a:lnTo>
                    <a:pt x="2684462" y="1539874"/>
                  </a:lnTo>
                  <a:lnTo>
                    <a:pt x="2703829" y="1502727"/>
                  </a:lnTo>
                  <a:lnTo>
                    <a:pt x="2721609" y="1465262"/>
                  </a:lnTo>
                  <a:lnTo>
                    <a:pt x="2737484" y="1426845"/>
                  </a:lnTo>
                  <a:lnTo>
                    <a:pt x="2751772" y="1388109"/>
                  </a:lnTo>
                  <a:lnTo>
                    <a:pt x="2764154" y="1348739"/>
                  </a:lnTo>
                  <a:lnTo>
                    <a:pt x="2774950" y="1308734"/>
                  </a:lnTo>
                  <a:lnTo>
                    <a:pt x="2783522" y="1268412"/>
                  </a:lnTo>
                  <a:lnTo>
                    <a:pt x="2790507" y="1227454"/>
                  </a:lnTo>
                  <a:lnTo>
                    <a:pt x="2795587" y="1185862"/>
                  </a:lnTo>
                  <a:lnTo>
                    <a:pt x="2798445" y="1143952"/>
                  </a:lnTo>
                  <a:lnTo>
                    <a:pt x="2799715" y="1101725"/>
                  </a:lnTo>
                  <a:lnTo>
                    <a:pt x="2798445" y="1059497"/>
                  </a:lnTo>
                  <a:lnTo>
                    <a:pt x="2795587" y="1017587"/>
                  </a:lnTo>
                  <a:lnTo>
                    <a:pt x="2790507" y="976312"/>
                  </a:lnTo>
                  <a:lnTo>
                    <a:pt x="2783522" y="935354"/>
                  </a:lnTo>
                  <a:lnTo>
                    <a:pt x="2774950" y="894714"/>
                  </a:lnTo>
                  <a:lnTo>
                    <a:pt x="2764154" y="854709"/>
                  </a:lnTo>
                  <a:lnTo>
                    <a:pt x="2751772" y="815339"/>
                  </a:lnTo>
                  <a:lnTo>
                    <a:pt x="2737484" y="776604"/>
                  </a:lnTo>
                  <a:lnTo>
                    <a:pt x="2721609" y="738187"/>
                  </a:lnTo>
                  <a:lnTo>
                    <a:pt x="2703829" y="700722"/>
                  </a:lnTo>
                  <a:lnTo>
                    <a:pt x="2684462" y="663575"/>
                  </a:lnTo>
                  <a:lnTo>
                    <a:pt x="2663507" y="627379"/>
                  </a:lnTo>
                  <a:lnTo>
                    <a:pt x="2640965" y="591819"/>
                  </a:lnTo>
                  <a:lnTo>
                    <a:pt x="2616834" y="557212"/>
                  </a:lnTo>
                  <a:lnTo>
                    <a:pt x="2591117" y="523239"/>
                  </a:lnTo>
                  <a:lnTo>
                    <a:pt x="2564129" y="489902"/>
                  </a:lnTo>
                  <a:lnTo>
                    <a:pt x="2535237" y="457517"/>
                  </a:lnTo>
                  <a:lnTo>
                    <a:pt x="2505392" y="425767"/>
                  </a:lnTo>
                  <a:lnTo>
                    <a:pt x="2473959" y="395287"/>
                  </a:lnTo>
                  <a:lnTo>
                    <a:pt x="2441257" y="365442"/>
                  </a:lnTo>
                  <a:lnTo>
                    <a:pt x="2406967" y="336867"/>
                  </a:lnTo>
                  <a:lnTo>
                    <a:pt x="2371725" y="308927"/>
                  </a:lnTo>
                  <a:lnTo>
                    <a:pt x="2335212" y="281939"/>
                  </a:lnTo>
                  <a:lnTo>
                    <a:pt x="2297429" y="256222"/>
                  </a:lnTo>
                  <a:lnTo>
                    <a:pt x="2258377" y="231457"/>
                  </a:lnTo>
                  <a:lnTo>
                    <a:pt x="2218372" y="207962"/>
                  </a:lnTo>
                  <a:lnTo>
                    <a:pt x="2177097" y="185419"/>
                  </a:lnTo>
                  <a:lnTo>
                    <a:pt x="2134870" y="164147"/>
                  </a:lnTo>
                  <a:lnTo>
                    <a:pt x="2091690" y="143827"/>
                  </a:lnTo>
                  <a:lnTo>
                    <a:pt x="2047557" y="124777"/>
                  </a:lnTo>
                  <a:lnTo>
                    <a:pt x="2002472" y="106997"/>
                  </a:lnTo>
                  <a:lnTo>
                    <a:pt x="1956434" y="90487"/>
                  </a:lnTo>
                  <a:lnTo>
                    <a:pt x="1909445" y="75247"/>
                  </a:lnTo>
                  <a:lnTo>
                    <a:pt x="1861502" y="61277"/>
                  </a:lnTo>
                  <a:lnTo>
                    <a:pt x="1812925" y="48894"/>
                  </a:lnTo>
                  <a:lnTo>
                    <a:pt x="1763712" y="37464"/>
                  </a:lnTo>
                  <a:lnTo>
                    <a:pt x="1713547" y="27939"/>
                  </a:lnTo>
                  <a:lnTo>
                    <a:pt x="1662747" y="19367"/>
                  </a:lnTo>
                  <a:lnTo>
                    <a:pt x="1611312" y="12382"/>
                  </a:lnTo>
                  <a:lnTo>
                    <a:pt x="1559242" y="6984"/>
                  </a:lnTo>
                  <a:lnTo>
                    <a:pt x="1506537" y="3175"/>
                  </a:lnTo>
                  <a:lnTo>
                    <a:pt x="1453515" y="952"/>
                  </a:lnTo>
                  <a:lnTo>
                    <a:pt x="1399857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148637" y="3699509"/>
              <a:ext cx="2799715" cy="2203450"/>
            </a:xfrm>
            <a:custGeom>
              <a:avLst/>
              <a:gdLst/>
              <a:ahLst/>
              <a:cxnLst/>
              <a:rect l="l" t="t" r="r" b="b"/>
              <a:pathLst>
                <a:path w="2799715" h="2203450">
                  <a:moveTo>
                    <a:pt x="0" y="1101725"/>
                  </a:moveTo>
                  <a:lnTo>
                    <a:pt x="952" y="1059497"/>
                  </a:lnTo>
                  <a:lnTo>
                    <a:pt x="4127" y="1017587"/>
                  </a:lnTo>
                  <a:lnTo>
                    <a:pt x="8890" y="976312"/>
                  </a:lnTo>
                  <a:lnTo>
                    <a:pt x="15875" y="935354"/>
                  </a:lnTo>
                  <a:lnTo>
                    <a:pt x="24765" y="894714"/>
                  </a:lnTo>
                  <a:lnTo>
                    <a:pt x="35242" y="854709"/>
                  </a:lnTo>
                  <a:lnTo>
                    <a:pt x="47625" y="815339"/>
                  </a:lnTo>
                  <a:lnTo>
                    <a:pt x="61912" y="776604"/>
                  </a:lnTo>
                  <a:lnTo>
                    <a:pt x="78104" y="738187"/>
                  </a:lnTo>
                  <a:lnTo>
                    <a:pt x="95567" y="700722"/>
                  </a:lnTo>
                  <a:lnTo>
                    <a:pt x="114934" y="663575"/>
                  </a:lnTo>
                  <a:lnTo>
                    <a:pt x="135890" y="627379"/>
                  </a:lnTo>
                  <a:lnTo>
                    <a:pt x="158432" y="591819"/>
                  </a:lnTo>
                  <a:lnTo>
                    <a:pt x="182562" y="557212"/>
                  </a:lnTo>
                  <a:lnTo>
                    <a:pt x="208279" y="523239"/>
                  </a:lnTo>
                  <a:lnTo>
                    <a:pt x="235584" y="489902"/>
                  </a:lnTo>
                  <a:lnTo>
                    <a:pt x="264159" y="457517"/>
                  </a:lnTo>
                  <a:lnTo>
                    <a:pt x="294322" y="425767"/>
                  </a:lnTo>
                  <a:lnTo>
                    <a:pt x="325754" y="395287"/>
                  </a:lnTo>
                  <a:lnTo>
                    <a:pt x="358457" y="365442"/>
                  </a:lnTo>
                  <a:lnTo>
                    <a:pt x="392429" y="336867"/>
                  </a:lnTo>
                  <a:lnTo>
                    <a:pt x="427672" y="308927"/>
                  </a:lnTo>
                  <a:lnTo>
                    <a:pt x="464502" y="281939"/>
                  </a:lnTo>
                  <a:lnTo>
                    <a:pt x="502284" y="256222"/>
                  </a:lnTo>
                  <a:lnTo>
                    <a:pt x="541020" y="231457"/>
                  </a:lnTo>
                  <a:lnTo>
                    <a:pt x="581342" y="207962"/>
                  </a:lnTo>
                  <a:lnTo>
                    <a:pt x="622300" y="185419"/>
                  </a:lnTo>
                  <a:lnTo>
                    <a:pt x="664527" y="164147"/>
                  </a:lnTo>
                  <a:lnTo>
                    <a:pt x="707707" y="143827"/>
                  </a:lnTo>
                  <a:lnTo>
                    <a:pt x="752157" y="124777"/>
                  </a:lnTo>
                  <a:lnTo>
                    <a:pt x="797242" y="106997"/>
                  </a:lnTo>
                  <a:lnTo>
                    <a:pt x="843279" y="90487"/>
                  </a:lnTo>
                  <a:lnTo>
                    <a:pt x="890270" y="75247"/>
                  </a:lnTo>
                  <a:lnTo>
                    <a:pt x="937895" y="61277"/>
                  </a:lnTo>
                  <a:lnTo>
                    <a:pt x="986472" y="48894"/>
                  </a:lnTo>
                  <a:lnTo>
                    <a:pt x="1036002" y="37464"/>
                  </a:lnTo>
                  <a:lnTo>
                    <a:pt x="1086167" y="27939"/>
                  </a:lnTo>
                  <a:lnTo>
                    <a:pt x="1136650" y="19367"/>
                  </a:lnTo>
                  <a:lnTo>
                    <a:pt x="1188084" y="12382"/>
                  </a:lnTo>
                  <a:lnTo>
                    <a:pt x="1240154" y="6984"/>
                  </a:lnTo>
                  <a:lnTo>
                    <a:pt x="1292859" y="3175"/>
                  </a:lnTo>
                  <a:lnTo>
                    <a:pt x="1346200" y="952"/>
                  </a:lnTo>
                  <a:lnTo>
                    <a:pt x="1399857" y="0"/>
                  </a:lnTo>
                  <a:lnTo>
                    <a:pt x="1453515" y="952"/>
                  </a:lnTo>
                  <a:lnTo>
                    <a:pt x="1506537" y="3175"/>
                  </a:lnTo>
                  <a:lnTo>
                    <a:pt x="1559242" y="6984"/>
                  </a:lnTo>
                  <a:lnTo>
                    <a:pt x="1611312" y="12382"/>
                  </a:lnTo>
                  <a:lnTo>
                    <a:pt x="1662747" y="19367"/>
                  </a:lnTo>
                  <a:lnTo>
                    <a:pt x="1713547" y="27939"/>
                  </a:lnTo>
                  <a:lnTo>
                    <a:pt x="1763712" y="37464"/>
                  </a:lnTo>
                  <a:lnTo>
                    <a:pt x="1812925" y="48894"/>
                  </a:lnTo>
                  <a:lnTo>
                    <a:pt x="1861502" y="61277"/>
                  </a:lnTo>
                  <a:lnTo>
                    <a:pt x="1909445" y="75247"/>
                  </a:lnTo>
                  <a:lnTo>
                    <a:pt x="1956434" y="90487"/>
                  </a:lnTo>
                  <a:lnTo>
                    <a:pt x="2002472" y="106997"/>
                  </a:lnTo>
                  <a:lnTo>
                    <a:pt x="2047557" y="124777"/>
                  </a:lnTo>
                  <a:lnTo>
                    <a:pt x="2091690" y="143827"/>
                  </a:lnTo>
                  <a:lnTo>
                    <a:pt x="2134870" y="164147"/>
                  </a:lnTo>
                  <a:lnTo>
                    <a:pt x="2177097" y="185419"/>
                  </a:lnTo>
                  <a:lnTo>
                    <a:pt x="2218372" y="207962"/>
                  </a:lnTo>
                  <a:lnTo>
                    <a:pt x="2258377" y="231457"/>
                  </a:lnTo>
                  <a:lnTo>
                    <a:pt x="2297429" y="256222"/>
                  </a:lnTo>
                  <a:lnTo>
                    <a:pt x="2335212" y="281939"/>
                  </a:lnTo>
                  <a:lnTo>
                    <a:pt x="2371725" y="308927"/>
                  </a:lnTo>
                  <a:lnTo>
                    <a:pt x="2406967" y="336867"/>
                  </a:lnTo>
                  <a:lnTo>
                    <a:pt x="2441257" y="365442"/>
                  </a:lnTo>
                  <a:lnTo>
                    <a:pt x="2473959" y="395287"/>
                  </a:lnTo>
                  <a:lnTo>
                    <a:pt x="2505392" y="425767"/>
                  </a:lnTo>
                  <a:lnTo>
                    <a:pt x="2535237" y="457517"/>
                  </a:lnTo>
                  <a:lnTo>
                    <a:pt x="2564129" y="489902"/>
                  </a:lnTo>
                  <a:lnTo>
                    <a:pt x="2591117" y="523239"/>
                  </a:lnTo>
                  <a:lnTo>
                    <a:pt x="2616834" y="557212"/>
                  </a:lnTo>
                  <a:lnTo>
                    <a:pt x="2640965" y="591819"/>
                  </a:lnTo>
                  <a:lnTo>
                    <a:pt x="2663507" y="627379"/>
                  </a:lnTo>
                  <a:lnTo>
                    <a:pt x="2684462" y="663575"/>
                  </a:lnTo>
                  <a:lnTo>
                    <a:pt x="2703829" y="700722"/>
                  </a:lnTo>
                  <a:lnTo>
                    <a:pt x="2721609" y="738187"/>
                  </a:lnTo>
                  <a:lnTo>
                    <a:pt x="2737484" y="776604"/>
                  </a:lnTo>
                  <a:lnTo>
                    <a:pt x="2751772" y="815339"/>
                  </a:lnTo>
                  <a:lnTo>
                    <a:pt x="2764154" y="854709"/>
                  </a:lnTo>
                  <a:lnTo>
                    <a:pt x="2774950" y="894714"/>
                  </a:lnTo>
                  <a:lnTo>
                    <a:pt x="2783522" y="935354"/>
                  </a:lnTo>
                  <a:lnTo>
                    <a:pt x="2790507" y="976312"/>
                  </a:lnTo>
                  <a:lnTo>
                    <a:pt x="2795587" y="1017587"/>
                  </a:lnTo>
                  <a:lnTo>
                    <a:pt x="2798445" y="1059497"/>
                  </a:lnTo>
                  <a:lnTo>
                    <a:pt x="2799715" y="1101725"/>
                  </a:lnTo>
                  <a:lnTo>
                    <a:pt x="2798445" y="1143952"/>
                  </a:lnTo>
                  <a:lnTo>
                    <a:pt x="2795587" y="1185862"/>
                  </a:lnTo>
                  <a:lnTo>
                    <a:pt x="2790507" y="1227454"/>
                  </a:lnTo>
                  <a:lnTo>
                    <a:pt x="2783522" y="1268412"/>
                  </a:lnTo>
                  <a:lnTo>
                    <a:pt x="2774950" y="1308734"/>
                  </a:lnTo>
                  <a:lnTo>
                    <a:pt x="2764154" y="1348739"/>
                  </a:lnTo>
                  <a:lnTo>
                    <a:pt x="2751772" y="1388109"/>
                  </a:lnTo>
                  <a:lnTo>
                    <a:pt x="2737484" y="1426845"/>
                  </a:lnTo>
                  <a:lnTo>
                    <a:pt x="2721609" y="1465262"/>
                  </a:lnTo>
                  <a:lnTo>
                    <a:pt x="2703829" y="1502727"/>
                  </a:lnTo>
                  <a:lnTo>
                    <a:pt x="2684462" y="1539874"/>
                  </a:lnTo>
                  <a:lnTo>
                    <a:pt x="2663507" y="1576070"/>
                  </a:lnTo>
                  <a:lnTo>
                    <a:pt x="2640965" y="1611630"/>
                  </a:lnTo>
                  <a:lnTo>
                    <a:pt x="2616834" y="1646554"/>
                  </a:lnTo>
                  <a:lnTo>
                    <a:pt x="2591117" y="1680527"/>
                  </a:lnTo>
                  <a:lnTo>
                    <a:pt x="2564129" y="1713547"/>
                  </a:lnTo>
                  <a:lnTo>
                    <a:pt x="2535237" y="1745932"/>
                  </a:lnTo>
                  <a:lnTo>
                    <a:pt x="2505392" y="1777682"/>
                  </a:lnTo>
                  <a:lnTo>
                    <a:pt x="2473959" y="1808162"/>
                  </a:lnTo>
                  <a:lnTo>
                    <a:pt x="2441257" y="1838007"/>
                  </a:lnTo>
                  <a:lnTo>
                    <a:pt x="2406967" y="1866900"/>
                  </a:lnTo>
                  <a:lnTo>
                    <a:pt x="2371725" y="1894522"/>
                  </a:lnTo>
                  <a:lnTo>
                    <a:pt x="2335212" y="1921509"/>
                  </a:lnTo>
                  <a:lnTo>
                    <a:pt x="2297429" y="1947227"/>
                  </a:lnTo>
                  <a:lnTo>
                    <a:pt x="2258377" y="1971992"/>
                  </a:lnTo>
                  <a:lnTo>
                    <a:pt x="2218372" y="1995487"/>
                  </a:lnTo>
                  <a:lnTo>
                    <a:pt x="2177097" y="2018029"/>
                  </a:lnTo>
                  <a:lnTo>
                    <a:pt x="2134870" y="2039620"/>
                  </a:lnTo>
                  <a:lnTo>
                    <a:pt x="2091690" y="2059622"/>
                  </a:lnTo>
                  <a:lnTo>
                    <a:pt x="2047557" y="2078672"/>
                  </a:lnTo>
                  <a:lnTo>
                    <a:pt x="2002472" y="2096452"/>
                  </a:lnTo>
                  <a:lnTo>
                    <a:pt x="1956434" y="2112962"/>
                  </a:lnTo>
                  <a:lnTo>
                    <a:pt x="1909445" y="2128202"/>
                  </a:lnTo>
                  <a:lnTo>
                    <a:pt x="1861502" y="2142172"/>
                  </a:lnTo>
                  <a:lnTo>
                    <a:pt x="1812925" y="2154872"/>
                  </a:lnTo>
                  <a:lnTo>
                    <a:pt x="1763712" y="2165985"/>
                  </a:lnTo>
                  <a:lnTo>
                    <a:pt x="1713547" y="2175827"/>
                  </a:lnTo>
                  <a:lnTo>
                    <a:pt x="1662747" y="2184082"/>
                  </a:lnTo>
                  <a:lnTo>
                    <a:pt x="1611312" y="2191067"/>
                  </a:lnTo>
                  <a:lnTo>
                    <a:pt x="1559242" y="2196465"/>
                  </a:lnTo>
                  <a:lnTo>
                    <a:pt x="1506537" y="2200275"/>
                  </a:lnTo>
                  <a:lnTo>
                    <a:pt x="1453515" y="2202815"/>
                  </a:lnTo>
                  <a:lnTo>
                    <a:pt x="1399857" y="2203450"/>
                  </a:lnTo>
                  <a:lnTo>
                    <a:pt x="1346200" y="2202815"/>
                  </a:lnTo>
                  <a:lnTo>
                    <a:pt x="1292859" y="2200275"/>
                  </a:lnTo>
                  <a:lnTo>
                    <a:pt x="1240154" y="2196465"/>
                  </a:lnTo>
                  <a:lnTo>
                    <a:pt x="1188084" y="2191067"/>
                  </a:lnTo>
                  <a:lnTo>
                    <a:pt x="1136650" y="2184082"/>
                  </a:lnTo>
                  <a:lnTo>
                    <a:pt x="1086167" y="2175827"/>
                  </a:lnTo>
                  <a:lnTo>
                    <a:pt x="1036002" y="2165985"/>
                  </a:lnTo>
                  <a:lnTo>
                    <a:pt x="986472" y="2154872"/>
                  </a:lnTo>
                  <a:lnTo>
                    <a:pt x="937895" y="2142172"/>
                  </a:lnTo>
                  <a:lnTo>
                    <a:pt x="890270" y="2128202"/>
                  </a:lnTo>
                  <a:lnTo>
                    <a:pt x="843279" y="2112962"/>
                  </a:lnTo>
                  <a:lnTo>
                    <a:pt x="797242" y="2096452"/>
                  </a:lnTo>
                  <a:lnTo>
                    <a:pt x="752157" y="2078672"/>
                  </a:lnTo>
                  <a:lnTo>
                    <a:pt x="707707" y="2059622"/>
                  </a:lnTo>
                  <a:lnTo>
                    <a:pt x="664527" y="2039620"/>
                  </a:lnTo>
                  <a:lnTo>
                    <a:pt x="622300" y="2018029"/>
                  </a:lnTo>
                  <a:lnTo>
                    <a:pt x="581342" y="1995487"/>
                  </a:lnTo>
                  <a:lnTo>
                    <a:pt x="541020" y="1971992"/>
                  </a:lnTo>
                  <a:lnTo>
                    <a:pt x="502284" y="1947227"/>
                  </a:lnTo>
                  <a:lnTo>
                    <a:pt x="464502" y="1921509"/>
                  </a:lnTo>
                  <a:lnTo>
                    <a:pt x="427672" y="1894522"/>
                  </a:lnTo>
                  <a:lnTo>
                    <a:pt x="392429" y="1866900"/>
                  </a:lnTo>
                  <a:lnTo>
                    <a:pt x="358457" y="1838007"/>
                  </a:lnTo>
                  <a:lnTo>
                    <a:pt x="325754" y="1808162"/>
                  </a:lnTo>
                  <a:lnTo>
                    <a:pt x="294322" y="1777682"/>
                  </a:lnTo>
                  <a:lnTo>
                    <a:pt x="264159" y="1745932"/>
                  </a:lnTo>
                  <a:lnTo>
                    <a:pt x="235584" y="1713547"/>
                  </a:lnTo>
                  <a:lnTo>
                    <a:pt x="208279" y="1680527"/>
                  </a:lnTo>
                  <a:lnTo>
                    <a:pt x="182562" y="1646554"/>
                  </a:lnTo>
                  <a:lnTo>
                    <a:pt x="158432" y="1611630"/>
                  </a:lnTo>
                  <a:lnTo>
                    <a:pt x="135890" y="1576070"/>
                  </a:lnTo>
                  <a:lnTo>
                    <a:pt x="114934" y="1539874"/>
                  </a:lnTo>
                  <a:lnTo>
                    <a:pt x="95567" y="1502727"/>
                  </a:lnTo>
                  <a:lnTo>
                    <a:pt x="78104" y="1465262"/>
                  </a:lnTo>
                  <a:lnTo>
                    <a:pt x="61912" y="1426845"/>
                  </a:lnTo>
                  <a:lnTo>
                    <a:pt x="47625" y="1388109"/>
                  </a:lnTo>
                  <a:lnTo>
                    <a:pt x="35242" y="1348739"/>
                  </a:lnTo>
                  <a:lnTo>
                    <a:pt x="24765" y="1308734"/>
                  </a:lnTo>
                  <a:lnTo>
                    <a:pt x="15875" y="1268412"/>
                  </a:lnTo>
                  <a:lnTo>
                    <a:pt x="8890" y="1227454"/>
                  </a:lnTo>
                  <a:lnTo>
                    <a:pt x="4127" y="1185862"/>
                  </a:lnTo>
                  <a:lnTo>
                    <a:pt x="952" y="1143952"/>
                  </a:lnTo>
                  <a:lnTo>
                    <a:pt x="0" y="1101725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448992" y="3935095"/>
              <a:ext cx="2286000" cy="199643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8476615" y="3964304"/>
              <a:ext cx="2195195" cy="1904364"/>
            </a:xfrm>
            <a:custGeom>
              <a:avLst/>
              <a:gdLst/>
              <a:ahLst/>
              <a:cxnLst/>
              <a:rect l="l" t="t" r="r" b="b"/>
              <a:pathLst>
                <a:path w="2195195" h="1904364">
                  <a:moveTo>
                    <a:pt x="1097597" y="0"/>
                  </a:moveTo>
                  <a:lnTo>
                    <a:pt x="1045844" y="952"/>
                  </a:lnTo>
                  <a:lnTo>
                    <a:pt x="995044" y="4127"/>
                  </a:lnTo>
                  <a:lnTo>
                    <a:pt x="944562" y="9207"/>
                  </a:lnTo>
                  <a:lnTo>
                    <a:pt x="894714" y="16192"/>
                  </a:lnTo>
                  <a:lnTo>
                    <a:pt x="845819" y="25082"/>
                  </a:lnTo>
                  <a:lnTo>
                    <a:pt x="797877" y="35877"/>
                  </a:lnTo>
                  <a:lnTo>
                    <a:pt x="750569" y="48577"/>
                  </a:lnTo>
                  <a:lnTo>
                    <a:pt x="704532" y="62865"/>
                  </a:lnTo>
                  <a:lnTo>
                    <a:pt x="659129" y="79057"/>
                  </a:lnTo>
                  <a:lnTo>
                    <a:pt x="614997" y="96837"/>
                  </a:lnTo>
                  <a:lnTo>
                    <a:pt x="571817" y="116205"/>
                  </a:lnTo>
                  <a:lnTo>
                    <a:pt x="529907" y="137160"/>
                  </a:lnTo>
                  <a:lnTo>
                    <a:pt x="488950" y="159702"/>
                  </a:lnTo>
                  <a:lnTo>
                    <a:pt x="449262" y="183832"/>
                  </a:lnTo>
                  <a:lnTo>
                    <a:pt x="411162" y="209232"/>
                  </a:lnTo>
                  <a:lnTo>
                    <a:pt x="374332" y="235902"/>
                  </a:lnTo>
                  <a:lnTo>
                    <a:pt x="338772" y="264160"/>
                  </a:lnTo>
                  <a:lnTo>
                    <a:pt x="304800" y="293687"/>
                  </a:lnTo>
                  <a:lnTo>
                    <a:pt x="272097" y="324485"/>
                  </a:lnTo>
                  <a:lnTo>
                    <a:pt x="240982" y="356552"/>
                  </a:lnTo>
                  <a:lnTo>
                    <a:pt x="211772" y="389890"/>
                  </a:lnTo>
                  <a:lnTo>
                    <a:pt x="184150" y="424180"/>
                  </a:lnTo>
                  <a:lnTo>
                    <a:pt x="158114" y="459422"/>
                  </a:lnTo>
                  <a:lnTo>
                    <a:pt x="133984" y="495935"/>
                  </a:lnTo>
                  <a:lnTo>
                    <a:pt x="111442" y="533400"/>
                  </a:lnTo>
                  <a:lnTo>
                    <a:pt x="91122" y="571817"/>
                  </a:lnTo>
                  <a:lnTo>
                    <a:pt x="72389" y="611187"/>
                  </a:lnTo>
                  <a:lnTo>
                    <a:pt x="55879" y="651192"/>
                  </a:lnTo>
                  <a:lnTo>
                    <a:pt x="41275" y="692150"/>
                  </a:lnTo>
                  <a:lnTo>
                    <a:pt x="28892" y="733742"/>
                  </a:lnTo>
                  <a:lnTo>
                    <a:pt x="18732" y="776287"/>
                  </a:lnTo>
                  <a:lnTo>
                    <a:pt x="10477" y="819467"/>
                  </a:lnTo>
                  <a:lnTo>
                    <a:pt x="4762" y="862965"/>
                  </a:lnTo>
                  <a:lnTo>
                    <a:pt x="1269" y="907415"/>
                  </a:lnTo>
                  <a:lnTo>
                    <a:pt x="0" y="952182"/>
                  </a:lnTo>
                  <a:lnTo>
                    <a:pt x="1269" y="996950"/>
                  </a:lnTo>
                  <a:lnTo>
                    <a:pt x="4762" y="1041400"/>
                  </a:lnTo>
                  <a:lnTo>
                    <a:pt x="10477" y="1084897"/>
                  </a:lnTo>
                  <a:lnTo>
                    <a:pt x="18732" y="1128077"/>
                  </a:lnTo>
                  <a:lnTo>
                    <a:pt x="28892" y="1170305"/>
                  </a:lnTo>
                  <a:lnTo>
                    <a:pt x="41275" y="1212215"/>
                  </a:lnTo>
                  <a:lnTo>
                    <a:pt x="55879" y="1253172"/>
                  </a:lnTo>
                  <a:lnTo>
                    <a:pt x="72389" y="1293177"/>
                  </a:lnTo>
                  <a:lnTo>
                    <a:pt x="91122" y="1332547"/>
                  </a:lnTo>
                  <a:lnTo>
                    <a:pt x="111442" y="1370965"/>
                  </a:lnTo>
                  <a:lnTo>
                    <a:pt x="133984" y="1408430"/>
                  </a:lnTo>
                  <a:lnTo>
                    <a:pt x="158114" y="1444625"/>
                  </a:lnTo>
                  <a:lnTo>
                    <a:pt x="184150" y="1480185"/>
                  </a:lnTo>
                  <a:lnTo>
                    <a:pt x="211772" y="1514475"/>
                  </a:lnTo>
                  <a:lnTo>
                    <a:pt x="240982" y="1547812"/>
                  </a:lnTo>
                  <a:lnTo>
                    <a:pt x="272097" y="1579562"/>
                  </a:lnTo>
                  <a:lnTo>
                    <a:pt x="304800" y="1610360"/>
                  </a:lnTo>
                  <a:lnTo>
                    <a:pt x="338772" y="1639887"/>
                  </a:lnTo>
                  <a:lnTo>
                    <a:pt x="374332" y="1668145"/>
                  </a:lnTo>
                  <a:lnTo>
                    <a:pt x="411162" y="1695132"/>
                  </a:lnTo>
                  <a:lnTo>
                    <a:pt x="449262" y="1720532"/>
                  </a:lnTo>
                  <a:lnTo>
                    <a:pt x="488950" y="1744662"/>
                  </a:lnTo>
                  <a:lnTo>
                    <a:pt x="529907" y="1767205"/>
                  </a:lnTo>
                  <a:lnTo>
                    <a:pt x="571817" y="1788160"/>
                  </a:lnTo>
                  <a:lnTo>
                    <a:pt x="614997" y="1807527"/>
                  </a:lnTo>
                  <a:lnTo>
                    <a:pt x="659129" y="1825307"/>
                  </a:lnTo>
                  <a:lnTo>
                    <a:pt x="704532" y="1841500"/>
                  </a:lnTo>
                  <a:lnTo>
                    <a:pt x="750569" y="1855787"/>
                  </a:lnTo>
                  <a:lnTo>
                    <a:pt x="797877" y="1868487"/>
                  </a:lnTo>
                  <a:lnTo>
                    <a:pt x="845819" y="1879282"/>
                  </a:lnTo>
                  <a:lnTo>
                    <a:pt x="894714" y="1888172"/>
                  </a:lnTo>
                  <a:lnTo>
                    <a:pt x="944562" y="1895157"/>
                  </a:lnTo>
                  <a:lnTo>
                    <a:pt x="995044" y="1900237"/>
                  </a:lnTo>
                  <a:lnTo>
                    <a:pt x="1045844" y="1903412"/>
                  </a:lnTo>
                  <a:lnTo>
                    <a:pt x="1097597" y="1904365"/>
                  </a:lnTo>
                  <a:lnTo>
                    <a:pt x="1149350" y="1903412"/>
                  </a:lnTo>
                  <a:lnTo>
                    <a:pt x="1200467" y="1900237"/>
                  </a:lnTo>
                  <a:lnTo>
                    <a:pt x="1250632" y="1895157"/>
                  </a:lnTo>
                  <a:lnTo>
                    <a:pt x="1300479" y="1888172"/>
                  </a:lnTo>
                  <a:lnTo>
                    <a:pt x="1349375" y="1879282"/>
                  </a:lnTo>
                  <a:lnTo>
                    <a:pt x="1397317" y="1868487"/>
                  </a:lnTo>
                  <a:lnTo>
                    <a:pt x="1444625" y="1855787"/>
                  </a:lnTo>
                  <a:lnTo>
                    <a:pt x="1490662" y="1841500"/>
                  </a:lnTo>
                  <a:lnTo>
                    <a:pt x="1536064" y="1825307"/>
                  </a:lnTo>
                  <a:lnTo>
                    <a:pt x="1580197" y="1807527"/>
                  </a:lnTo>
                  <a:lnTo>
                    <a:pt x="1623377" y="1788160"/>
                  </a:lnTo>
                  <a:lnTo>
                    <a:pt x="1665604" y="1767205"/>
                  </a:lnTo>
                  <a:lnTo>
                    <a:pt x="1706244" y="1744662"/>
                  </a:lnTo>
                  <a:lnTo>
                    <a:pt x="1745932" y="1720532"/>
                  </a:lnTo>
                  <a:lnTo>
                    <a:pt x="1784032" y="1695132"/>
                  </a:lnTo>
                  <a:lnTo>
                    <a:pt x="1821179" y="1668145"/>
                  </a:lnTo>
                  <a:lnTo>
                    <a:pt x="1856422" y="1639887"/>
                  </a:lnTo>
                  <a:lnTo>
                    <a:pt x="1890712" y="1610360"/>
                  </a:lnTo>
                  <a:lnTo>
                    <a:pt x="1923097" y="1579562"/>
                  </a:lnTo>
                  <a:lnTo>
                    <a:pt x="1954212" y="1547812"/>
                  </a:lnTo>
                  <a:lnTo>
                    <a:pt x="1983422" y="1514475"/>
                  </a:lnTo>
                  <a:lnTo>
                    <a:pt x="2011044" y="1480185"/>
                  </a:lnTo>
                  <a:lnTo>
                    <a:pt x="2037079" y="1444625"/>
                  </a:lnTo>
                  <a:lnTo>
                    <a:pt x="2061209" y="1408430"/>
                  </a:lnTo>
                  <a:lnTo>
                    <a:pt x="2083752" y="1370965"/>
                  </a:lnTo>
                  <a:lnTo>
                    <a:pt x="2104072" y="1332547"/>
                  </a:lnTo>
                  <a:lnTo>
                    <a:pt x="2122804" y="1293177"/>
                  </a:lnTo>
                  <a:lnTo>
                    <a:pt x="2139314" y="1253172"/>
                  </a:lnTo>
                  <a:lnTo>
                    <a:pt x="2153919" y="1212215"/>
                  </a:lnTo>
                  <a:lnTo>
                    <a:pt x="2166302" y="1170305"/>
                  </a:lnTo>
                  <a:lnTo>
                    <a:pt x="2176462" y="1128077"/>
                  </a:lnTo>
                  <a:lnTo>
                    <a:pt x="2184717" y="1084897"/>
                  </a:lnTo>
                  <a:lnTo>
                    <a:pt x="2190432" y="1041400"/>
                  </a:lnTo>
                  <a:lnTo>
                    <a:pt x="2193925" y="996950"/>
                  </a:lnTo>
                  <a:lnTo>
                    <a:pt x="2195194" y="952182"/>
                  </a:lnTo>
                  <a:lnTo>
                    <a:pt x="2193925" y="907415"/>
                  </a:lnTo>
                  <a:lnTo>
                    <a:pt x="2190432" y="862965"/>
                  </a:lnTo>
                  <a:lnTo>
                    <a:pt x="2184717" y="819467"/>
                  </a:lnTo>
                  <a:lnTo>
                    <a:pt x="2176462" y="776287"/>
                  </a:lnTo>
                  <a:lnTo>
                    <a:pt x="2166302" y="733742"/>
                  </a:lnTo>
                  <a:lnTo>
                    <a:pt x="2153919" y="692150"/>
                  </a:lnTo>
                  <a:lnTo>
                    <a:pt x="2139314" y="651192"/>
                  </a:lnTo>
                  <a:lnTo>
                    <a:pt x="2122804" y="611187"/>
                  </a:lnTo>
                  <a:lnTo>
                    <a:pt x="2104072" y="571817"/>
                  </a:lnTo>
                  <a:lnTo>
                    <a:pt x="2083752" y="533400"/>
                  </a:lnTo>
                  <a:lnTo>
                    <a:pt x="2061209" y="495935"/>
                  </a:lnTo>
                  <a:lnTo>
                    <a:pt x="2037079" y="459422"/>
                  </a:lnTo>
                  <a:lnTo>
                    <a:pt x="2011044" y="424180"/>
                  </a:lnTo>
                  <a:lnTo>
                    <a:pt x="1983422" y="389890"/>
                  </a:lnTo>
                  <a:lnTo>
                    <a:pt x="1954212" y="356552"/>
                  </a:lnTo>
                  <a:lnTo>
                    <a:pt x="1923097" y="324485"/>
                  </a:lnTo>
                  <a:lnTo>
                    <a:pt x="1890712" y="293687"/>
                  </a:lnTo>
                  <a:lnTo>
                    <a:pt x="1856422" y="264160"/>
                  </a:lnTo>
                  <a:lnTo>
                    <a:pt x="1821179" y="235902"/>
                  </a:lnTo>
                  <a:lnTo>
                    <a:pt x="1784032" y="209232"/>
                  </a:lnTo>
                  <a:lnTo>
                    <a:pt x="1745932" y="183832"/>
                  </a:lnTo>
                  <a:lnTo>
                    <a:pt x="1706244" y="159702"/>
                  </a:lnTo>
                  <a:lnTo>
                    <a:pt x="1665604" y="137160"/>
                  </a:lnTo>
                  <a:lnTo>
                    <a:pt x="1623377" y="116205"/>
                  </a:lnTo>
                  <a:lnTo>
                    <a:pt x="1580197" y="96837"/>
                  </a:lnTo>
                  <a:lnTo>
                    <a:pt x="1536064" y="79057"/>
                  </a:lnTo>
                  <a:lnTo>
                    <a:pt x="1490662" y="62865"/>
                  </a:lnTo>
                  <a:lnTo>
                    <a:pt x="1444625" y="48577"/>
                  </a:lnTo>
                  <a:lnTo>
                    <a:pt x="1397317" y="35877"/>
                  </a:lnTo>
                  <a:lnTo>
                    <a:pt x="1349375" y="25082"/>
                  </a:lnTo>
                  <a:lnTo>
                    <a:pt x="1300479" y="16192"/>
                  </a:lnTo>
                  <a:lnTo>
                    <a:pt x="1250632" y="9207"/>
                  </a:lnTo>
                  <a:lnTo>
                    <a:pt x="1200467" y="4127"/>
                  </a:lnTo>
                  <a:lnTo>
                    <a:pt x="1149350" y="952"/>
                  </a:lnTo>
                  <a:lnTo>
                    <a:pt x="1097597" y="0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476615" y="3964304"/>
              <a:ext cx="2195195" cy="1904364"/>
            </a:xfrm>
            <a:custGeom>
              <a:avLst/>
              <a:gdLst/>
              <a:ahLst/>
              <a:cxnLst/>
              <a:rect l="l" t="t" r="r" b="b"/>
              <a:pathLst>
                <a:path w="2195195" h="1904364">
                  <a:moveTo>
                    <a:pt x="0" y="952182"/>
                  </a:moveTo>
                  <a:lnTo>
                    <a:pt x="1269" y="907415"/>
                  </a:lnTo>
                  <a:lnTo>
                    <a:pt x="4762" y="862965"/>
                  </a:lnTo>
                  <a:lnTo>
                    <a:pt x="10477" y="819467"/>
                  </a:lnTo>
                  <a:lnTo>
                    <a:pt x="18732" y="776287"/>
                  </a:lnTo>
                  <a:lnTo>
                    <a:pt x="28892" y="733742"/>
                  </a:lnTo>
                  <a:lnTo>
                    <a:pt x="41275" y="692150"/>
                  </a:lnTo>
                  <a:lnTo>
                    <a:pt x="55879" y="651192"/>
                  </a:lnTo>
                  <a:lnTo>
                    <a:pt x="72389" y="611187"/>
                  </a:lnTo>
                  <a:lnTo>
                    <a:pt x="91122" y="571817"/>
                  </a:lnTo>
                  <a:lnTo>
                    <a:pt x="111442" y="533400"/>
                  </a:lnTo>
                  <a:lnTo>
                    <a:pt x="133984" y="495935"/>
                  </a:lnTo>
                  <a:lnTo>
                    <a:pt x="158114" y="459422"/>
                  </a:lnTo>
                  <a:lnTo>
                    <a:pt x="184150" y="424180"/>
                  </a:lnTo>
                  <a:lnTo>
                    <a:pt x="211772" y="389890"/>
                  </a:lnTo>
                  <a:lnTo>
                    <a:pt x="240982" y="356552"/>
                  </a:lnTo>
                  <a:lnTo>
                    <a:pt x="272097" y="324485"/>
                  </a:lnTo>
                  <a:lnTo>
                    <a:pt x="304800" y="293687"/>
                  </a:lnTo>
                  <a:lnTo>
                    <a:pt x="338772" y="264160"/>
                  </a:lnTo>
                  <a:lnTo>
                    <a:pt x="374332" y="235902"/>
                  </a:lnTo>
                  <a:lnTo>
                    <a:pt x="411162" y="209232"/>
                  </a:lnTo>
                  <a:lnTo>
                    <a:pt x="449262" y="183832"/>
                  </a:lnTo>
                  <a:lnTo>
                    <a:pt x="488950" y="159702"/>
                  </a:lnTo>
                  <a:lnTo>
                    <a:pt x="529907" y="137160"/>
                  </a:lnTo>
                  <a:lnTo>
                    <a:pt x="571817" y="116205"/>
                  </a:lnTo>
                  <a:lnTo>
                    <a:pt x="614997" y="96837"/>
                  </a:lnTo>
                  <a:lnTo>
                    <a:pt x="659129" y="79057"/>
                  </a:lnTo>
                  <a:lnTo>
                    <a:pt x="704532" y="62865"/>
                  </a:lnTo>
                  <a:lnTo>
                    <a:pt x="750569" y="48577"/>
                  </a:lnTo>
                  <a:lnTo>
                    <a:pt x="797877" y="35877"/>
                  </a:lnTo>
                  <a:lnTo>
                    <a:pt x="845819" y="25082"/>
                  </a:lnTo>
                  <a:lnTo>
                    <a:pt x="894714" y="16192"/>
                  </a:lnTo>
                  <a:lnTo>
                    <a:pt x="944562" y="9207"/>
                  </a:lnTo>
                  <a:lnTo>
                    <a:pt x="995044" y="4127"/>
                  </a:lnTo>
                  <a:lnTo>
                    <a:pt x="1045844" y="952"/>
                  </a:lnTo>
                  <a:lnTo>
                    <a:pt x="1097597" y="0"/>
                  </a:lnTo>
                  <a:lnTo>
                    <a:pt x="1149350" y="952"/>
                  </a:lnTo>
                  <a:lnTo>
                    <a:pt x="1200467" y="4127"/>
                  </a:lnTo>
                  <a:lnTo>
                    <a:pt x="1250632" y="9207"/>
                  </a:lnTo>
                  <a:lnTo>
                    <a:pt x="1300479" y="16192"/>
                  </a:lnTo>
                  <a:lnTo>
                    <a:pt x="1349375" y="25082"/>
                  </a:lnTo>
                  <a:lnTo>
                    <a:pt x="1397317" y="35877"/>
                  </a:lnTo>
                  <a:lnTo>
                    <a:pt x="1444625" y="48577"/>
                  </a:lnTo>
                  <a:lnTo>
                    <a:pt x="1490662" y="62865"/>
                  </a:lnTo>
                  <a:lnTo>
                    <a:pt x="1536064" y="79057"/>
                  </a:lnTo>
                  <a:lnTo>
                    <a:pt x="1580197" y="96837"/>
                  </a:lnTo>
                  <a:lnTo>
                    <a:pt x="1623377" y="116205"/>
                  </a:lnTo>
                  <a:lnTo>
                    <a:pt x="1665604" y="137160"/>
                  </a:lnTo>
                  <a:lnTo>
                    <a:pt x="1706244" y="159702"/>
                  </a:lnTo>
                  <a:lnTo>
                    <a:pt x="1745932" y="183832"/>
                  </a:lnTo>
                  <a:lnTo>
                    <a:pt x="1784032" y="209232"/>
                  </a:lnTo>
                  <a:lnTo>
                    <a:pt x="1821179" y="235902"/>
                  </a:lnTo>
                  <a:lnTo>
                    <a:pt x="1856422" y="264160"/>
                  </a:lnTo>
                  <a:lnTo>
                    <a:pt x="1890712" y="293687"/>
                  </a:lnTo>
                  <a:lnTo>
                    <a:pt x="1923097" y="324485"/>
                  </a:lnTo>
                  <a:lnTo>
                    <a:pt x="1954212" y="356552"/>
                  </a:lnTo>
                  <a:lnTo>
                    <a:pt x="1983422" y="389890"/>
                  </a:lnTo>
                  <a:lnTo>
                    <a:pt x="2011044" y="424180"/>
                  </a:lnTo>
                  <a:lnTo>
                    <a:pt x="2037079" y="459422"/>
                  </a:lnTo>
                  <a:lnTo>
                    <a:pt x="2061209" y="495935"/>
                  </a:lnTo>
                  <a:lnTo>
                    <a:pt x="2083752" y="533400"/>
                  </a:lnTo>
                  <a:lnTo>
                    <a:pt x="2104072" y="571817"/>
                  </a:lnTo>
                  <a:lnTo>
                    <a:pt x="2122804" y="611187"/>
                  </a:lnTo>
                  <a:lnTo>
                    <a:pt x="2139314" y="651192"/>
                  </a:lnTo>
                  <a:lnTo>
                    <a:pt x="2153919" y="692150"/>
                  </a:lnTo>
                  <a:lnTo>
                    <a:pt x="2166302" y="733742"/>
                  </a:lnTo>
                  <a:lnTo>
                    <a:pt x="2176462" y="776287"/>
                  </a:lnTo>
                  <a:lnTo>
                    <a:pt x="2184717" y="819467"/>
                  </a:lnTo>
                  <a:lnTo>
                    <a:pt x="2190432" y="862965"/>
                  </a:lnTo>
                  <a:lnTo>
                    <a:pt x="2193925" y="907415"/>
                  </a:lnTo>
                  <a:lnTo>
                    <a:pt x="2195194" y="952182"/>
                  </a:lnTo>
                  <a:lnTo>
                    <a:pt x="2193925" y="996950"/>
                  </a:lnTo>
                  <a:lnTo>
                    <a:pt x="2190432" y="1041400"/>
                  </a:lnTo>
                  <a:lnTo>
                    <a:pt x="2184717" y="1084897"/>
                  </a:lnTo>
                  <a:lnTo>
                    <a:pt x="2176462" y="1128077"/>
                  </a:lnTo>
                  <a:lnTo>
                    <a:pt x="2166302" y="1170305"/>
                  </a:lnTo>
                  <a:lnTo>
                    <a:pt x="2153919" y="1212215"/>
                  </a:lnTo>
                  <a:lnTo>
                    <a:pt x="2139314" y="1253172"/>
                  </a:lnTo>
                  <a:lnTo>
                    <a:pt x="2122804" y="1293177"/>
                  </a:lnTo>
                  <a:lnTo>
                    <a:pt x="2104072" y="1332547"/>
                  </a:lnTo>
                  <a:lnTo>
                    <a:pt x="2083752" y="1370965"/>
                  </a:lnTo>
                  <a:lnTo>
                    <a:pt x="2061209" y="1408430"/>
                  </a:lnTo>
                  <a:lnTo>
                    <a:pt x="2037079" y="1444625"/>
                  </a:lnTo>
                  <a:lnTo>
                    <a:pt x="2011044" y="1480185"/>
                  </a:lnTo>
                  <a:lnTo>
                    <a:pt x="1983422" y="1514475"/>
                  </a:lnTo>
                  <a:lnTo>
                    <a:pt x="1954212" y="1547812"/>
                  </a:lnTo>
                  <a:lnTo>
                    <a:pt x="1923097" y="1579562"/>
                  </a:lnTo>
                  <a:lnTo>
                    <a:pt x="1890712" y="1610360"/>
                  </a:lnTo>
                  <a:lnTo>
                    <a:pt x="1856422" y="1639887"/>
                  </a:lnTo>
                  <a:lnTo>
                    <a:pt x="1821179" y="1668145"/>
                  </a:lnTo>
                  <a:lnTo>
                    <a:pt x="1784032" y="1695132"/>
                  </a:lnTo>
                  <a:lnTo>
                    <a:pt x="1745932" y="1720532"/>
                  </a:lnTo>
                  <a:lnTo>
                    <a:pt x="1706244" y="1744662"/>
                  </a:lnTo>
                  <a:lnTo>
                    <a:pt x="1665604" y="1767205"/>
                  </a:lnTo>
                  <a:lnTo>
                    <a:pt x="1623377" y="1788160"/>
                  </a:lnTo>
                  <a:lnTo>
                    <a:pt x="1580197" y="1807527"/>
                  </a:lnTo>
                  <a:lnTo>
                    <a:pt x="1536064" y="1825307"/>
                  </a:lnTo>
                  <a:lnTo>
                    <a:pt x="1490662" y="1841500"/>
                  </a:lnTo>
                  <a:lnTo>
                    <a:pt x="1444625" y="1855787"/>
                  </a:lnTo>
                  <a:lnTo>
                    <a:pt x="1397317" y="1868487"/>
                  </a:lnTo>
                  <a:lnTo>
                    <a:pt x="1349375" y="1879282"/>
                  </a:lnTo>
                  <a:lnTo>
                    <a:pt x="1300479" y="1888172"/>
                  </a:lnTo>
                  <a:lnTo>
                    <a:pt x="1250632" y="1895157"/>
                  </a:lnTo>
                  <a:lnTo>
                    <a:pt x="1200467" y="1900237"/>
                  </a:lnTo>
                  <a:lnTo>
                    <a:pt x="1149350" y="1903412"/>
                  </a:lnTo>
                  <a:lnTo>
                    <a:pt x="1097597" y="1904365"/>
                  </a:lnTo>
                  <a:lnTo>
                    <a:pt x="1045844" y="1903412"/>
                  </a:lnTo>
                  <a:lnTo>
                    <a:pt x="995044" y="1900237"/>
                  </a:lnTo>
                  <a:lnTo>
                    <a:pt x="944562" y="1895157"/>
                  </a:lnTo>
                  <a:lnTo>
                    <a:pt x="894714" y="1888172"/>
                  </a:lnTo>
                  <a:lnTo>
                    <a:pt x="845819" y="1879282"/>
                  </a:lnTo>
                  <a:lnTo>
                    <a:pt x="797877" y="1868487"/>
                  </a:lnTo>
                  <a:lnTo>
                    <a:pt x="750569" y="1855787"/>
                  </a:lnTo>
                  <a:lnTo>
                    <a:pt x="704532" y="1841500"/>
                  </a:lnTo>
                  <a:lnTo>
                    <a:pt x="659129" y="1825307"/>
                  </a:lnTo>
                  <a:lnTo>
                    <a:pt x="614997" y="1807527"/>
                  </a:lnTo>
                  <a:lnTo>
                    <a:pt x="571817" y="1788160"/>
                  </a:lnTo>
                  <a:lnTo>
                    <a:pt x="529907" y="1767205"/>
                  </a:lnTo>
                  <a:lnTo>
                    <a:pt x="488950" y="1744662"/>
                  </a:lnTo>
                  <a:lnTo>
                    <a:pt x="449262" y="1720532"/>
                  </a:lnTo>
                  <a:lnTo>
                    <a:pt x="411162" y="1695132"/>
                  </a:lnTo>
                  <a:lnTo>
                    <a:pt x="374332" y="1668145"/>
                  </a:lnTo>
                  <a:lnTo>
                    <a:pt x="338772" y="1639887"/>
                  </a:lnTo>
                  <a:lnTo>
                    <a:pt x="304800" y="1610360"/>
                  </a:lnTo>
                  <a:lnTo>
                    <a:pt x="272097" y="1579562"/>
                  </a:lnTo>
                  <a:lnTo>
                    <a:pt x="240982" y="1547812"/>
                  </a:lnTo>
                  <a:lnTo>
                    <a:pt x="211772" y="1514475"/>
                  </a:lnTo>
                  <a:lnTo>
                    <a:pt x="184150" y="1480185"/>
                  </a:lnTo>
                  <a:lnTo>
                    <a:pt x="158114" y="1444625"/>
                  </a:lnTo>
                  <a:lnTo>
                    <a:pt x="133984" y="1408430"/>
                  </a:lnTo>
                  <a:lnTo>
                    <a:pt x="111442" y="1370965"/>
                  </a:lnTo>
                  <a:lnTo>
                    <a:pt x="91122" y="1332547"/>
                  </a:lnTo>
                  <a:lnTo>
                    <a:pt x="72389" y="1293177"/>
                  </a:lnTo>
                  <a:lnTo>
                    <a:pt x="55879" y="1253172"/>
                  </a:lnTo>
                  <a:lnTo>
                    <a:pt x="41275" y="1212215"/>
                  </a:lnTo>
                  <a:lnTo>
                    <a:pt x="28892" y="1170305"/>
                  </a:lnTo>
                  <a:lnTo>
                    <a:pt x="18732" y="1128077"/>
                  </a:lnTo>
                  <a:lnTo>
                    <a:pt x="10477" y="1084897"/>
                  </a:lnTo>
                  <a:lnTo>
                    <a:pt x="4762" y="1041400"/>
                  </a:lnTo>
                  <a:lnTo>
                    <a:pt x="1269" y="996950"/>
                  </a:lnTo>
                  <a:lnTo>
                    <a:pt x="0" y="952182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56967" y="4273232"/>
              <a:ext cx="1633854" cy="164274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8785225" y="4300537"/>
              <a:ext cx="1542415" cy="1550670"/>
            </a:xfrm>
            <a:custGeom>
              <a:avLst/>
              <a:gdLst/>
              <a:ahLst/>
              <a:cxnLst/>
              <a:rect l="l" t="t" r="r" b="b"/>
              <a:pathLst>
                <a:path w="1542415" h="1550670">
                  <a:moveTo>
                    <a:pt x="771207" y="0"/>
                  </a:moveTo>
                  <a:lnTo>
                    <a:pt x="722312" y="1587"/>
                  </a:lnTo>
                  <a:lnTo>
                    <a:pt x="674370" y="6032"/>
                  </a:lnTo>
                  <a:lnTo>
                    <a:pt x="627379" y="13335"/>
                  </a:lnTo>
                  <a:lnTo>
                    <a:pt x="581342" y="23812"/>
                  </a:lnTo>
                  <a:lnTo>
                    <a:pt x="536257" y="36512"/>
                  </a:lnTo>
                  <a:lnTo>
                    <a:pt x="492442" y="52069"/>
                  </a:lnTo>
                  <a:lnTo>
                    <a:pt x="449897" y="70167"/>
                  </a:lnTo>
                  <a:lnTo>
                    <a:pt x="408622" y="90805"/>
                  </a:lnTo>
                  <a:lnTo>
                    <a:pt x="368934" y="113664"/>
                  </a:lnTo>
                  <a:lnTo>
                    <a:pt x="330517" y="138747"/>
                  </a:lnTo>
                  <a:lnTo>
                    <a:pt x="294004" y="166369"/>
                  </a:lnTo>
                  <a:lnTo>
                    <a:pt x="259079" y="195580"/>
                  </a:lnTo>
                  <a:lnTo>
                    <a:pt x="225742" y="227012"/>
                  </a:lnTo>
                  <a:lnTo>
                    <a:pt x="194627" y="260350"/>
                  </a:lnTo>
                  <a:lnTo>
                    <a:pt x="165417" y="295592"/>
                  </a:lnTo>
                  <a:lnTo>
                    <a:pt x="138112" y="332422"/>
                  </a:lnTo>
                  <a:lnTo>
                    <a:pt x="113029" y="370839"/>
                  </a:lnTo>
                  <a:lnTo>
                    <a:pt x="90487" y="410844"/>
                  </a:lnTo>
                  <a:lnTo>
                    <a:pt x="69850" y="452119"/>
                  </a:lnTo>
                  <a:lnTo>
                    <a:pt x="51752" y="494982"/>
                  </a:lnTo>
                  <a:lnTo>
                    <a:pt x="36512" y="539114"/>
                  </a:lnTo>
                  <a:lnTo>
                    <a:pt x="23495" y="584200"/>
                  </a:lnTo>
                  <a:lnTo>
                    <a:pt x="13334" y="630555"/>
                  </a:lnTo>
                  <a:lnTo>
                    <a:pt x="6032" y="677862"/>
                  </a:lnTo>
                  <a:lnTo>
                    <a:pt x="1587" y="726122"/>
                  </a:lnTo>
                  <a:lnTo>
                    <a:pt x="0" y="775335"/>
                  </a:lnTo>
                  <a:lnTo>
                    <a:pt x="1587" y="824230"/>
                  </a:lnTo>
                  <a:lnTo>
                    <a:pt x="6032" y="872489"/>
                  </a:lnTo>
                  <a:lnTo>
                    <a:pt x="13334" y="919797"/>
                  </a:lnTo>
                  <a:lnTo>
                    <a:pt x="23495" y="966152"/>
                  </a:lnTo>
                  <a:lnTo>
                    <a:pt x="36512" y="1011237"/>
                  </a:lnTo>
                  <a:lnTo>
                    <a:pt x="51752" y="1055370"/>
                  </a:lnTo>
                  <a:lnTo>
                    <a:pt x="69850" y="1098232"/>
                  </a:lnTo>
                  <a:lnTo>
                    <a:pt x="90487" y="1139825"/>
                  </a:lnTo>
                  <a:lnTo>
                    <a:pt x="113029" y="1179830"/>
                  </a:lnTo>
                  <a:lnTo>
                    <a:pt x="138112" y="1218247"/>
                  </a:lnTo>
                  <a:lnTo>
                    <a:pt x="165417" y="1255077"/>
                  </a:lnTo>
                  <a:lnTo>
                    <a:pt x="194627" y="1290002"/>
                  </a:lnTo>
                  <a:lnTo>
                    <a:pt x="225742" y="1323340"/>
                  </a:lnTo>
                  <a:lnTo>
                    <a:pt x="259079" y="1354772"/>
                  </a:lnTo>
                  <a:lnTo>
                    <a:pt x="294004" y="1384300"/>
                  </a:lnTo>
                  <a:lnTo>
                    <a:pt x="330517" y="1411605"/>
                  </a:lnTo>
                  <a:lnTo>
                    <a:pt x="368934" y="1436687"/>
                  </a:lnTo>
                  <a:lnTo>
                    <a:pt x="408622" y="1459547"/>
                  </a:lnTo>
                  <a:lnTo>
                    <a:pt x="449897" y="1480185"/>
                  </a:lnTo>
                  <a:lnTo>
                    <a:pt x="492442" y="1498282"/>
                  </a:lnTo>
                  <a:lnTo>
                    <a:pt x="536257" y="1513840"/>
                  </a:lnTo>
                  <a:lnTo>
                    <a:pt x="581342" y="1526857"/>
                  </a:lnTo>
                  <a:lnTo>
                    <a:pt x="627379" y="1537017"/>
                  </a:lnTo>
                  <a:lnTo>
                    <a:pt x="674370" y="1544320"/>
                  </a:lnTo>
                  <a:lnTo>
                    <a:pt x="722312" y="1549082"/>
                  </a:lnTo>
                  <a:lnTo>
                    <a:pt x="771207" y="1550352"/>
                  </a:lnTo>
                  <a:lnTo>
                    <a:pt x="819784" y="1549082"/>
                  </a:lnTo>
                  <a:lnTo>
                    <a:pt x="867727" y="1544320"/>
                  </a:lnTo>
                  <a:lnTo>
                    <a:pt x="915034" y="1537017"/>
                  </a:lnTo>
                  <a:lnTo>
                    <a:pt x="961072" y="1526857"/>
                  </a:lnTo>
                  <a:lnTo>
                    <a:pt x="1006157" y="1513840"/>
                  </a:lnTo>
                  <a:lnTo>
                    <a:pt x="1049972" y="1498282"/>
                  </a:lnTo>
                  <a:lnTo>
                    <a:pt x="1092517" y="1480185"/>
                  </a:lnTo>
                  <a:lnTo>
                    <a:pt x="1133792" y="1459547"/>
                  </a:lnTo>
                  <a:lnTo>
                    <a:pt x="1173479" y="1436687"/>
                  </a:lnTo>
                  <a:lnTo>
                    <a:pt x="1211579" y="1411605"/>
                  </a:lnTo>
                  <a:lnTo>
                    <a:pt x="1248409" y="1384300"/>
                  </a:lnTo>
                  <a:lnTo>
                    <a:pt x="1283334" y="1354772"/>
                  </a:lnTo>
                  <a:lnTo>
                    <a:pt x="1316354" y="1323340"/>
                  </a:lnTo>
                  <a:lnTo>
                    <a:pt x="1347787" y="1290002"/>
                  </a:lnTo>
                  <a:lnTo>
                    <a:pt x="1376997" y="1255077"/>
                  </a:lnTo>
                  <a:lnTo>
                    <a:pt x="1403984" y="1218247"/>
                  </a:lnTo>
                  <a:lnTo>
                    <a:pt x="1429067" y="1179830"/>
                  </a:lnTo>
                  <a:lnTo>
                    <a:pt x="1451927" y="1139825"/>
                  </a:lnTo>
                  <a:lnTo>
                    <a:pt x="1472247" y="1098232"/>
                  </a:lnTo>
                  <a:lnTo>
                    <a:pt x="1490345" y="1055370"/>
                  </a:lnTo>
                  <a:lnTo>
                    <a:pt x="1505902" y="1011237"/>
                  </a:lnTo>
                  <a:lnTo>
                    <a:pt x="1518602" y="966152"/>
                  </a:lnTo>
                  <a:lnTo>
                    <a:pt x="1529079" y="919797"/>
                  </a:lnTo>
                  <a:lnTo>
                    <a:pt x="1536382" y="872489"/>
                  </a:lnTo>
                  <a:lnTo>
                    <a:pt x="1540827" y="824230"/>
                  </a:lnTo>
                  <a:lnTo>
                    <a:pt x="1542415" y="775335"/>
                  </a:lnTo>
                  <a:lnTo>
                    <a:pt x="1540827" y="726122"/>
                  </a:lnTo>
                  <a:lnTo>
                    <a:pt x="1536382" y="677862"/>
                  </a:lnTo>
                  <a:lnTo>
                    <a:pt x="1529079" y="630555"/>
                  </a:lnTo>
                  <a:lnTo>
                    <a:pt x="1518602" y="584200"/>
                  </a:lnTo>
                  <a:lnTo>
                    <a:pt x="1505902" y="539114"/>
                  </a:lnTo>
                  <a:lnTo>
                    <a:pt x="1490345" y="494982"/>
                  </a:lnTo>
                  <a:lnTo>
                    <a:pt x="1472247" y="452119"/>
                  </a:lnTo>
                  <a:lnTo>
                    <a:pt x="1451927" y="410844"/>
                  </a:lnTo>
                  <a:lnTo>
                    <a:pt x="1429067" y="370839"/>
                  </a:lnTo>
                  <a:lnTo>
                    <a:pt x="1403984" y="332422"/>
                  </a:lnTo>
                  <a:lnTo>
                    <a:pt x="1376997" y="295592"/>
                  </a:lnTo>
                  <a:lnTo>
                    <a:pt x="1347787" y="260350"/>
                  </a:lnTo>
                  <a:lnTo>
                    <a:pt x="1316354" y="227012"/>
                  </a:lnTo>
                  <a:lnTo>
                    <a:pt x="1283334" y="195580"/>
                  </a:lnTo>
                  <a:lnTo>
                    <a:pt x="1248409" y="166369"/>
                  </a:lnTo>
                  <a:lnTo>
                    <a:pt x="1211579" y="138747"/>
                  </a:lnTo>
                  <a:lnTo>
                    <a:pt x="1173479" y="113664"/>
                  </a:lnTo>
                  <a:lnTo>
                    <a:pt x="1133792" y="90805"/>
                  </a:lnTo>
                  <a:lnTo>
                    <a:pt x="1092517" y="70167"/>
                  </a:lnTo>
                  <a:lnTo>
                    <a:pt x="1049972" y="52069"/>
                  </a:lnTo>
                  <a:lnTo>
                    <a:pt x="1006157" y="36512"/>
                  </a:lnTo>
                  <a:lnTo>
                    <a:pt x="961072" y="23812"/>
                  </a:lnTo>
                  <a:lnTo>
                    <a:pt x="915034" y="13335"/>
                  </a:lnTo>
                  <a:lnTo>
                    <a:pt x="867727" y="6032"/>
                  </a:lnTo>
                  <a:lnTo>
                    <a:pt x="819784" y="1587"/>
                  </a:lnTo>
                  <a:lnTo>
                    <a:pt x="771207" y="0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785225" y="4300537"/>
              <a:ext cx="1542415" cy="1550670"/>
            </a:xfrm>
            <a:custGeom>
              <a:avLst/>
              <a:gdLst/>
              <a:ahLst/>
              <a:cxnLst/>
              <a:rect l="l" t="t" r="r" b="b"/>
              <a:pathLst>
                <a:path w="1542415" h="1550670">
                  <a:moveTo>
                    <a:pt x="0" y="775335"/>
                  </a:moveTo>
                  <a:lnTo>
                    <a:pt x="1587" y="726122"/>
                  </a:lnTo>
                  <a:lnTo>
                    <a:pt x="6032" y="677862"/>
                  </a:lnTo>
                  <a:lnTo>
                    <a:pt x="13334" y="630555"/>
                  </a:lnTo>
                  <a:lnTo>
                    <a:pt x="23495" y="584200"/>
                  </a:lnTo>
                  <a:lnTo>
                    <a:pt x="36512" y="539114"/>
                  </a:lnTo>
                  <a:lnTo>
                    <a:pt x="51752" y="494982"/>
                  </a:lnTo>
                  <a:lnTo>
                    <a:pt x="69850" y="452119"/>
                  </a:lnTo>
                  <a:lnTo>
                    <a:pt x="90487" y="410844"/>
                  </a:lnTo>
                  <a:lnTo>
                    <a:pt x="113029" y="370839"/>
                  </a:lnTo>
                  <a:lnTo>
                    <a:pt x="138112" y="332422"/>
                  </a:lnTo>
                  <a:lnTo>
                    <a:pt x="165417" y="295592"/>
                  </a:lnTo>
                  <a:lnTo>
                    <a:pt x="194627" y="260350"/>
                  </a:lnTo>
                  <a:lnTo>
                    <a:pt x="225742" y="227012"/>
                  </a:lnTo>
                  <a:lnTo>
                    <a:pt x="259079" y="195580"/>
                  </a:lnTo>
                  <a:lnTo>
                    <a:pt x="294004" y="166369"/>
                  </a:lnTo>
                  <a:lnTo>
                    <a:pt x="330517" y="138747"/>
                  </a:lnTo>
                  <a:lnTo>
                    <a:pt x="368934" y="113664"/>
                  </a:lnTo>
                  <a:lnTo>
                    <a:pt x="408622" y="90805"/>
                  </a:lnTo>
                  <a:lnTo>
                    <a:pt x="449897" y="70167"/>
                  </a:lnTo>
                  <a:lnTo>
                    <a:pt x="492442" y="52069"/>
                  </a:lnTo>
                  <a:lnTo>
                    <a:pt x="536257" y="36512"/>
                  </a:lnTo>
                  <a:lnTo>
                    <a:pt x="581342" y="23812"/>
                  </a:lnTo>
                  <a:lnTo>
                    <a:pt x="627379" y="13335"/>
                  </a:lnTo>
                  <a:lnTo>
                    <a:pt x="674370" y="6032"/>
                  </a:lnTo>
                  <a:lnTo>
                    <a:pt x="722312" y="1587"/>
                  </a:lnTo>
                  <a:lnTo>
                    <a:pt x="771207" y="0"/>
                  </a:lnTo>
                  <a:lnTo>
                    <a:pt x="819784" y="1587"/>
                  </a:lnTo>
                  <a:lnTo>
                    <a:pt x="867727" y="6032"/>
                  </a:lnTo>
                  <a:lnTo>
                    <a:pt x="915034" y="13335"/>
                  </a:lnTo>
                  <a:lnTo>
                    <a:pt x="961072" y="23812"/>
                  </a:lnTo>
                  <a:lnTo>
                    <a:pt x="1006157" y="36512"/>
                  </a:lnTo>
                  <a:lnTo>
                    <a:pt x="1049972" y="52069"/>
                  </a:lnTo>
                  <a:lnTo>
                    <a:pt x="1092517" y="70167"/>
                  </a:lnTo>
                  <a:lnTo>
                    <a:pt x="1133792" y="90805"/>
                  </a:lnTo>
                  <a:lnTo>
                    <a:pt x="1173479" y="113664"/>
                  </a:lnTo>
                  <a:lnTo>
                    <a:pt x="1211579" y="138747"/>
                  </a:lnTo>
                  <a:lnTo>
                    <a:pt x="1248409" y="166369"/>
                  </a:lnTo>
                  <a:lnTo>
                    <a:pt x="1283334" y="195580"/>
                  </a:lnTo>
                  <a:lnTo>
                    <a:pt x="1316354" y="227012"/>
                  </a:lnTo>
                  <a:lnTo>
                    <a:pt x="1347787" y="260350"/>
                  </a:lnTo>
                  <a:lnTo>
                    <a:pt x="1376997" y="295592"/>
                  </a:lnTo>
                  <a:lnTo>
                    <a:pt x="1403984" y="332422"/>
                  </a:lnTo>
                  <a:lnTo>
                    <a:pt x="1429067" y="370839"/>
                  </a:lnTo>
                  <a:lnTo>
                    <a:pt x="1451927" y="410844"/>
                  </a:lnTo>
                  <a:lnTo>
                    <a:pt x="1472247" y="452119"/>
                  </a:lnTo>
                  <a:lnTo>
                    <a:pt x="1490345" y="494982"/>
                  </a:lnTo>
                  <a:lnTo>
                    <a:pt x="1505902" y="539114"/>
                  </a:lnTo>
                  <a:lnTo>
                    <a:pt x="1518602" y="584200"/>
                  </a:lnTo>
                  <a:lnTo>
                    <a:pt x="1529079" y="630555"/>
                  </a:lnTo>
                  <a:lnTo>
                    <a:pt x="1536382" y="677862"/>
                  </a:lnTo>
                  <a:lnTo>
                    <a:pt x="1540827" y="726122"/>
                  </a:lnTo>
                  <a:lnTo>
                    <a:pt x="1542415" y="775335"/>
                  </a:lnTo>
                  <a:lnTo>
                    <a:pt x="1540827" y="824230"/>
                  </a:lnTo>
                  <a:lnTo>
                    <a:pt x="1536382" y="872489"/>
                  </a:lnTo>
                  <a:lnTo>
                    <a:pt x="1529079" y="919797"/>
                  </a:lnTo>
                  <a:lnTo>
                    <a:pt x="1518602" y="966152"/>
                  </a:lnTo>
                  <a:lnTo>
                    <a:pt x="1505902" y="1011237"/>
                  </a:lnTo>
                  <a:lnTo>
                    <a:pt x="1490345" y="1055370"/>
                  </a:lnTo>
                  <a:lnTo>
                    <a:pt x="1472247" y="1098232"/>
                  </a:lnTo>
                  <a:lnTo>
                    <a:pt x="1451927" y="1139825"/>
                  </a:lnTo>
                  <a:lnTo>
                    <a:pt x="1429067" y="1179830"/>
                  </a:lnTo>
                  <a:lnTo>
                    <a:pt x="1403984" y="1218247"/>
                  </a:lnTo>
                  <a:lnTo>
                    <a:pt x="1376997" y="1255077"/>
                  </a:lnTo>
                  <a:lnTo>
                    <a:pt x="1347787" y="1290002"/>
                  </a:lnTo>
                  <a:lnTo>
                    <a:pt x="1316354" y="1323340"/>
                  </a:lnTo>
                  <a:lnTo>
                    <a:pt x="1283334" y="1354772"/>
                  </a:lnTo>
                  <a:lnTo>
                    <a:pt x="1248409" y="1384300"/>
                  </a:lnTo>
                  <a:lnTo>
                    <a:pt x="1211579" y="1411605"/>
                  </a:lnTo>
                  <a:lnTo>
                    <a:pt x="1173479" y="1436687"/>
                  </a:lnTo>
                  <a:lnTo>
                    <a:pt x="1133792" y="1459547"/>
                  </a:lnTo>
                  <a:lnTo>
                    <a:pt x="1092517" y="1480185"/>
                  </a:lnTo>
                  <a:lnTo>
                    <a:pt x="1049972" y="1498282"/>
                  </a:lnTo>
                  <a:lnTo>
                    <a:pt x="1006157" y="1513840"/>
                  </a:lnTo>
                  <a:lnTo>
                    <a:pt x="961072" y="1526857"/>
                  </a:lnTo>
                  <a:lnTo>
                    <a:pt x="915034" y="1537017"/>
                  </a:lnTo>
                  <a:lnTo>
                    <a:pt x="867727" y="1544320"/>
                  </a:lnTo>
                  <a:lnTo>
                    <a:pt x="819784" y="1549082"/>
                  </a:lnTo>
                  <a:lnTo>
                    <a:pt x="771207" y="1550352"/>
                  </a:lnTo>
                  <a:lnTo>
                    <a:pt x="722312" y="1549082"/>
                  </a:lnTo>
                  <a:lnTo>
                    <a:pt x="674370" y="1544320"/>
                  </a:lnTo>
                  <a:lnTo>
                    <a:pt x="627379" y="1537017"/>
                  </a:lnTo>
                  <a:lnTo>
                    <a:pt x="581342" y="1526857"/>
                  </a:lnTo>
                  <a:lnTo>
                    <a:pt x="536257" y="1513840"/>
                  </a:lnTo>
                  <a:lnTo>
                    <a:pt x="492442" y="1498282"/>
                  </a:lnTo>
                  <a:lnTo>
                    <a:pt x="449897" y="1480185"/>
                  </a:lnTo>
                  <a:lnTo>
                    <a:pt x="408622" y="1459547"/>
                  </a:lnTo>
                  <a:lnTo>
                    <a:pt x="368934" y="1436687"/>
                  </a:lnTo>
                  <a:lnTo>
                    <a:pt x="330517" y="1411605"/>
                  </a:lnTo>
                  <a:lnTo>
                    <a:pt x="294004" y="1384300"/>
                  </a:lnTo>
                  <a:lnTo>
                    <a:pt x="259079" y="1354772"/>
                  </a:lnTo>
                  <a:lnTo>
                    <a:pt x="225742" y="1323340"/>
                  </a:lnTo>
                  <a:lnTo>
                    <a:pt x="194627" y="1290002"/>
                  </a:lnTo>
                  <a:lnTo>
                    <a:pt x="165417" y="1255077"/>
                  </a:lnTo>
                  <a:lnTo>
                    <a:pt x="138112" y="1218247"/>
                  </a:lnTo>
                  <a:lnTo>
                    <a:pt x="113029" y="1179830"/>
                  </a:lnTo>
                  <a:lnTo>
                    <a:pt x="90487" y="1139825"/>
                  </a:lnTo>
                  <a:lnTo>
                    <a:pt x="69850" y="1098232"/>
                  </a:lnTo>
                  <a:lnTo>
                    <a:pt x="51752" y="1055370"/>
                  </a:lnTo>
                  <a:lnTo>
                    <a:pt x="36512" y="1011237"/>
                  </a:lnTo>
                  <a:lnTo>
                    <a:pt x="23495" y="966152"/>
                  </a:lnTo>
                  <a:lnTo>
                    <a:pt x="13334" y="919797"/>
                  </a:lnTo>
                  <a:lnTo>
                    <a:pt x="6032" y="872489"/>
                  </a:lnTo>
                  <a:lnTo>
                    <a:pt x="1587" y="824230"/>
                  </a:lnTo>
                  <a:lnTo>
                    <a:pt x="0" y="775335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94127" y="4666615"/>
              <a:ext cx="1356359" cy="1216025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8923337" y="4693602"/>
              <a:ext cx="1263650" cy="1125855"/>
            </a:xfrm>
            <a:custGeom>
              <a:avLst/>
              <a:gdLst/>
              <a:ahLst/>
              <a:cxnLst/>
              <a:rect l="l" t="t" r="r" b="b"/>
              <a:pathLst>
                <a:path w="1263650" h="1125854">
                  <a:moveTo>
                    <a:pt x="631825" y="0"/>
                  </a:moveTo>
                  <a:lnTo>
                    <a:pt x="579754" y="1905"/>
                  </a:lnTo>
                  <a:lnTo>
                    <a:pt x="529272" y="7302"/>
                  </a:lnTo>
                  <a:lnTo>
                    <a:pt x="479742" y="16510"/>
                  </a:lnTo>
                  <a:lnTo>
                    <a:pt x="432117" y="28575"/>
                  </a:lnTo>
                  <a:lnTo>
                    <a:pt x="385762" y="44132"/>
                  </a:lnTo>
                  <a:lnTo>
                    <a:pt x="341312" y="62865"/>
                  </a:lnTo>
                  <a:lnTo>
                    <a:pt x="299084" y="84455"/>
                  </a:lnTo>
                  <a:lnTo>
                    <a:pt x="258762" y="108585"/>
                  </a:lnTo>
                  <a:lnTo>
                    <a:pt x="220662" y="135572"/>
                  </a:lnTo>
                  <a:lnTo>
                    <a:pt x="185102" y="164782"/>
                  </a:lnTo>
                  <a:lnTo>
                    <a:pt x="152082" y="196532"/>
                  </a:lnTo>
                  <a:lnTo>
                    <a:pt x="121920" y="230505"/>
                  </a:lnTo>
                  <a:lnTo>
                    <a:pt x="94615" y="266382"/>
                  </a:lnTo>
                  <a:lnTo>
                    <a:pt x="70484" y="304165"/>
                  </a:lnTo>
                  <a:lnTo>
                    <a:pt x="49529" y="343852"/>
                  </a:lnTo>
                  <a:lnTo>
                    <a:pt x="32067" y="384810"/>
                  </a:lnTo>
                  <a:lnTo>
                    <a:pt x="18415" y="427672"/>
                  </a:lnTo>
                  <a:lnTo>
                    <a:pt x="8254" y="471487"/>
                  </a:lnTo>
                  <a:lnTo>
                    <a:pt x="2222" y="516572"/>
                  </a:lnTo>
                  <a:lnTo>
                    <a:pt x="0" y="562927"/>
                  </a:lnTo>
                  <a:lnTo>
                    <a:pt x="2222" y="608965"/>
                  </a:lnTo>
                  <a:lnTo>
                    <a:pt x="8254" y="654050"/>
                  </a:lnTo>
                  <a:lnTo>
                    <a:pt x="18415" y="698182"/>
                  </a:lnTo>
                  <a:lnTo>
                    <a:pt x="32067" y="740727"/>
                  </a:lnTo>
                  <a:lnTo>
                    <a:pt x="49529" y="782002"/>
                  </a:lnTo>
                  <a:lnTo>
                    <a:pt x="70484" y="821690"/>
                  </a:lnTo>
                  <a:lnTo>
                    <a:pt x="94615" y="859472"/>
                  </a:lnTo>
                  <a:lnTo>
                    <a:pt x="121920" y="895350"/>
                  </a:lnTo>
                  <a:lnTo>
                    <a:pt x="152082" y="929322"/>
                  </a:lnTo>
                  <a:lnTo>
                    <a:pt x="185102" y="960755"/>
                  </a:lnTo>
                  <a:lnTo>
                    <a:pt x="220662" y="990282"/>
                  </a:lnTo>
                  <a:lnTo>
                    <a:pt x="258762" y="1017270"/>
                  </a:lnTo>
                  <a:lnTo>
                    <a:pt x="299084" y="1041400"/>
                  </a:lnTo>
                  <a:lnTo>
                    <a:pt x="341312" y="1062990"/>
                  </a:lnTo>
                  <a:lnTo>
                    <a:pt x="385762" y="1081405"/>
                  </a:lnTo>
                  <a:lnTo>
                    <a:pt x="432117" y="1096962"/>
                  </a:lnTo>
                  <a:lnTo>
                    <a:pt x="479742" y="1109345"/>
                  </a:lnTo>
                  <a:lnTo>
                    <a:pt x="529272" y="1118235"/>
                  </a:lnTo>
                  <a:lnTo>
                    <a:pt x="579754" y="1123950"/>
                  </a:lnTo>
                  <a:lnTo>
                    <a:pt x="631825" y="1125855"/>
                  </a:lnTo>
                  <a:lnTo>
                    <a:pt x="683577" y="1123950"/>
                  </a:lnTo>
                  <a:lnTo>
                    <a:pt x="734059" y="1118235"/>
                  </a:lnTo>
                  <a:lnTo>
                    <a:pt x="783590" y="1109345"/>
                  </a:lnTo>
                  <a:lnTo>
                    <a:pt x="831215" y="1096962"/>
                  </a:lnTo>
                  <a:lnTo>
                    <a:pt x="877570" y="1081405"/>
                  </a:lnTo>
                  <a:lnTo>
                    <a:pt x="922020" y="1062990"/>
                  </a:lnTo>
                  <a:lnTo>
                    <a:pt x="964565" y="1041400"/>
                  </a:lnTo>
                  <a:lnTo>
                    <a:pt x="1004887" y="1017270"/>
                  </a:lnTo>
                  <a:lnTo>
                    <a:pt x="1042670" y="990282"/>
                  </a:lnTo>
                  <a:lnTo>
                    <a:pt x="1078229" y="960755"/>
                  </a:lnTo>
                  <a:lnTo>
                    <a:pt x="1111250" y="929322"/>
                  </a:lnTo>
                  <a:lnTo>
                    <a:pt x="1141412" y="895350"/>
                  </a:lnTo>
                  <a:lnTo>
                    <a:pt x="1168717" y="859472"/>
                  </a:lnTo>
                  <a:lnTo>
                    <a:pt x="1192847" y="821690"/>
                  </a:lnTo>
                  <a:lnTo>
                    <a:pt x="1213802" y="782002"/>
                  </a:lnTo>
                  <a:lnTo>
                    <a:pt x="1231265" y="740727"/>
                  </a:lnTo>
                  <a:lnTo>
                    <a:pt x="1244917" y="698182"/>
                  </a:lnTo>
                  <a:lnTo>
                    <a:pt x="1255077" y="654050"/>
                  </a:lnTo>
                  <a:lnTo>
                    <a:pt x="1261427" y="608965"/>
                  </a:lnTo>
                  <a:lnTo>
                    <a:pt x="1263332" y="562927"/>
                  </a:lnTo>
                  <a:lnTo>
                    <a:pt x="1261427" y="516572"/>
                  </a:lnTo>
                  <a:lnTo>
                    <a:pt x="1255077" y="471487"/>
                  </a:lnTo>
                  <a:lnTo>
                    <a:pt x="1244917" y="427672"/>
                  </a:lnTo>
                  <a:lnTo>
                    <a:pt x="1231265" y="384810"/>
                  </a:lnTo>
                  <a:lnTo>
                    <a:pt x="1213802" y="343852"/>
                  </a:lnTo>
                  <a:lnTo>
                    <a:pt x="1192847" y="304165"/>
                  </a:lnTo>
                  <a:lnTo>
                    <a:pt x="1168717" y="266382"/>
                  </a:lnTo>
                  <a:lnTo>
                    <a:pt x="1141412" y="230505"/>
                  </a:lnTo>
                  <a:lnTo>
                    <a:pt x="1111250" y="196532"/>
                  </a:lnTo>
                  <a:lnTo>
                    <a:pt x="1078229" y="164782"/>
                  </a:lnTo>
                  <a:lnTo>
                    <a:pt x="1042670" y="135572"/>
                  </a:lnTo>
                  <a:lnTo>
                    <a:pt x="1004887" y="108585"/>
                  </a:lnTo>
                  <a:lnTo>
                    <a:pt x="964565" y="84455"/>
                  </a:lnTo>
                  <a:lnTo>
                    <a:pt x="922020" y="62865"/>
                  </a:lnTo>
                  <a:lnTo>
                    <a:pt x="877570" y="44132"/>
                  </a:lnTo>
                  <a:lnTo>
                    <a:pt x="831215" y="28575"/>
                  </a:lnTo>
                  <a:lnTo>
                    <a:pt x="783590" y="16510"/>
                  </a:lnTo>
                  <a:lnTo>
                    <a:pt x="734059" y="7302"/>
                  </a:lnTo>
                  <a:lnTo>
                    <a:pt x="683577" y="1905"/>
                  </a:lnTo>
                  <a:lnTo>
                    <a:pt x="631825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923337" y="4693602"/>
              <a:ext cx="1263650" cy="1125855"/>
            </a:xfrm>
            <a:custGeom>
              <a:avLst/>
              <a:gdLst/>
              <a:ahLst/>
              <a:cxnLst/>
              <a:rect l="l" t="t" r="r" b="b"/>
              <a:pathLst>
                <a:path w="1263650" h="1125854">
                  <a:moveTo>
                    <a:pt x="0" y="562927"/>
                  </a:moveTo>
                  <a:lnTo>
                    <a:pt x="2222" y="516572"/>
                  </a:lnTo>
                  <a:lnTo>
                    <a:pt x="8254" y="471487"/>
                  </a:lnTo>
                  <a:lnTo>
                    <a:pt x="18415" y="427672"/>
                  </a:lnTo>
                  <a:lnTo>
                    <a:pt x="32067" y="384810"/>
                  </a:lnTo>
                  <a:lnTo>
                    <a:pt x="49529" y="343852"/>
                  </a:lnTo>
                  <a:lnTo>
                    <a:pt x="70484" y="304165"/>
                  </a:lnTo>
                  <a:lnTo>
                    <a:pt x="94615" y="266382"/>
                  </a:lnTo>
                  <a:lnTo>
                    <a:pt x="121920" y="230505"/>
                  </a:lnTo>
                  <a:lnTo>
                    <a:pt x="152082" y="196532"/>
                  </a:lnTo>
                  <a:lnTo>
                    <a:pt x="185102" y="164782"/>
                  </a:lnTo>
                  <a:lnTo>
                    <a:pt x="220662" y="135572"/>
                  </a:lnTo>
                  <a:lnTo>
                    <a:pt x="258762" y="108585"/>
                  </a:lnTo>
                  <a:lnTo>
                    <a:pt x="299084" y="84455"/>
                  </a:lnTo>
                  <a:lnTo>
                    <a:pt x="341312" y="62865"/>
                  </a:lnTo>
                  <a:lnTo>
                    <a:pt x="385762" y="44132"/>
                  </a:lnTo>
                  <a:lnTo>
                    <a:pt x="432117" y="28575"/>
                  </a:lnTo>
                  <a:lnTo>
                    <a:pt x="479742" y="16510"/>
                  </a:lnTo>
                  <a:lnTo>
                    <a:pt x="529272" y="7302"/>
                  </a:lnTo>
                  <a:lnTo>
                    <a:pt x="579754" y="1905"/>
                  </a:lnTo>
                  <a:lnTo>
                    <a:pt x="631825" y="0"/>
                  </a:lnTo>
                  <a:lnTo>
                    <a:pt x="683577" y="1905"/>
                  </a:lnTo>
                  <a:lnTo>
                    <a:pt x="734059" y="7302"/>
                  </a:lnTo>
                  <a:lnTo>
                    <a:pt x="783590" y="16510"/>
                  </a:lnTo>
                  <a:lnTo>
                    <a:pt x="831215" y="28575"/>
                  </a:lnTo>
                  <a:lnTo>
                    <a:pt x="877570" y="44132"/>
                  </a:lnTo>
                  <a:lnTo>
                    <a:pt x="922020" y="62865"/>
                  </a:lnTo>
                  <a:lnTo>
                    <a:pt x="964565" y="84455"/>
                  </a:lnTo>
                  <a:lnTo>
                    <a:pt x="1004887" y="108585"/>
                  </a:lnTo>
                  <a:lnTo>
                    <a:pt x="1042670" y="135572"/>
                  </a:lnTo>
                  <a:lnTo>
                    <a:pt x="1078229" y="164782"/>
                  </a:lnTo>
                  <a:lnTo>
                    <a:pt x="1111250" y="196532"/>
                  </a:lnTo>
                  <a:lnTo>
                    <a:pt x="1141412" y="230505"/>
                  </a:lnTo>
                  <a:lnTo>
                    <a:pt x="1168717" y="266382"/>
                  </a:lnTo>
                  <a:lnTo>
                    <a:pt x="1192847" y="304165"/>
                  </a:lnTo>
                  <a:lnTo>
                    <a:pt x="1213802" y="343852"/>
                  </a:lnTo>
                  <a:lnTo>
                    <a:pt x="1231265" y="384810"/>
                  </a:lnTo>
                  <a:lnTo>
                    <a:pt x="1244917" y="427672"/>
                  </a:lnTo>
                  <a:lnTo>
                    <a:pt x="1255077" y="471487"/>
                  </a:lnTo>
                  <a:lnTo>
                    <a:pt x="1261427" y="516572"/>
                  </a:lnTo>
                  <a:lnTo>
                    <a:pt x="1263332" y="562927"/>
                  </a:lnTo>
                  <a:lnTo>
                    <a:pt x="1261427" y="608965"/>
                  </a:lnTo>
                  <a:lnTo>
                    <a:pt x="1255077" y="654050"/>
                  </a:lnTo>
                  <a:lnTo>
                    <a:pt x="1244917" y="698182"/>
                  </a:lnTo>
                  <a:lnTo>
                    <a:pt x="1231265" y="740727"/>
                  </a:lnTo>
                  <a:lnTo>
                    <a:pt x="1213802" y="782002"/>
                  </a:lnTo>
                  <a:lnTo>
                    <a:pt x="1192847" y="821690"/>
                  </a:lnTo>
                  <a:lnTo>
                    <a:pt x="1168717" y="859472"/>
                  </a:lnTo>
                  <a:lnTo>
                    <a:pt x="1141412" y="895350"/>
                  </a:lnTo>
                  <a:lnTo>
                    <a:pt x="1111250" y="929322"/>
                  </a:lnTo>
                  <a:lnTo>
                    <a:pt x="1078229" y="960755"/>
                  </a:lnTo>
                  <a:lnTo>
                    <a:pt x="1042670" y="990282"/>
                  </a:lnTo>
                  <a:lnTo>
                    <a:pt x="1004887" y="1017270"/>
                  </a:lnTo>
                  <a:lnTo>
                    <a:pt x="964565" y="1041400"/>
                  </a:lnTo>
                  <a:lnTo>
                    <a:pt x="922020" y="1062990"/>
                  </a:lnTo>
                  <a:lnTo>
                    <a:pt x="877570" y="1081405"/>
                  </a:lnTo>
                  <a:lnTo>
                    <a:pt x="831215" y="1096962"/>
                  </a:lnTo>
                  <a:lnTo>
                    <a:pt x="783590" y="1109345"/>
                  </a:lnTo>
                  <a:lnTo>
                    <a:pt x="734059" y="1118235"/>
                  </a:lnTo>
                  <a:lnTo>
                    <a:pt x="683577" y="1123950"/>
                  </a:lnTo>
                  <a:lnTo>
                    <a:pt x="631825" y="1125855"/>
                  </a:lnTo>
                  <a:lnTo>
                    <a:pt x="579754" y="1123950"/>
                  </a:lnTo>
                  <a:lnTo>
                    <a:pt x="529272" y="1118235"/>
                  </a:lnTo>
                  <a:lnTo>
                    <a:pt x="479742" y="1109345"/>
                  </a:lnTo>
                  <a:lnTo>
                    <a:pt x="432117" y="1096962"/>
                  </a:lnTo>
                  <a:lnTo>
                    <a:pt x="385762" y="1081405"/>
                  </a:lnTo>
                  <a:lnTo>
                    <a:pt x="341312" y="1062990"/>
                  </a:lnTo>
                  <a:lnTo>
                    <a:pt x="299084" y="1041400"/>
                  </a:lnTo>
                  <a:lnTo>
                    <a:pt x="258762" y="1017270"/>
                  </a:lnTo>
                  <a:lnTo>
                    <a:pt x="220662" y="990282"/>
                  </a:lnTo>
                  <a:lnTo>
                    <a:pt x="185102" y="960755"/>
                  </a:lnTo>
                  <a:lnTo>
                    <a:pt x="152082" y="929322"/>
                  </a:lnTo>
                  <a:lnTo>
                    <a:pt x="121920" y="895350"/>
                  </a:lnTo>
                  <a:lnTo>
                    <a:pt x="94615" y="859472"/>
                  </a:lnTo>
                  <a:lnTo>
                    <a:pt x="70484" y="821690"/>
                  </a:lnTo>
                  <a:lnTo>
                    <a:pt x="49529" y="782002"/>
                  </a:lnTo>
                  <a:lnTo>
                    <a:pt x="32067" y="740727"/>
                  </a:lnTo>
                  <a:lnTo>
                    <a:pt x="18415" y="698182"/>
                  </a:lnTo>
                  <a:lnTo>
                    <a:pt x="8254" y="654050"/>
                  </a:lnTo>
                  <a:lnTo>
                    <a:pt x="2222" y="608965"/>
                  </a:lnTo>
                  <a:lnTo>
                    <a:pt x="0" y="562927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954895" y="3336925"/>
              <a:ext cx="655320" cy="2316480"/>
            </a:xfrm>
            <a:custGeom>
              <a:avLst/>
              <a:gdLst/>
              <a:ahLst/>
              <a:cxnLst/>
              <a:rect l="l" t="t" r="r" b="b"/>
              <a:pathLst>
                <a:path w="655320" h="2316479">
                  <a:moveTo>
                    <a:pt x="655002" y="1988820"/>
                  </a:moveTo>
                  <a:lnTo>
                    <a:pt x="0" y="1988820"/>
                  </a:lnTo>
                  <a:lnTo>
                    <a:pt x="327342" y="2316162"/>
                  </a:lnTo>
                  <a:lnTo>
                    <a:pt x="655002" y="1988820"/>
                  </a:lnTo>
                  <a:close/>
                </a:path>
                <a:path w="655320" h="2316479">
                  <a:moveTo>
                    <a:pt x="491172" y="0"/>
                  </a:moveTo>
                  <a:lnTo>
                    <a:pt x="163829" y="0"/>
                  </a:lnTo>
                  <a:lnTo>
                    <a:pt x="163829" y="1988820"/>
                  </a:lnTo>
                  <a:lnTo>
                    <a:pt x="491172" y="1988820"/>
                  </a:lnTo>
                  <a:lnTo>
                    <a:pt x="491172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855344" y="776287"/>
            <a:ext cx="629285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0" spc="185" dirty="0">
                <a:solidFill>
                  <a:srgbClr val="000000"/>
                </a:solidFill>
                <a:latin typeface="Times New Roman"/>
                <a:cs typeface="Times New Roman"/>
              </a:rPr>
              <a:t>Επαλήθευση</a:t>
            </a:r>
            <a:r>
              <a:rPr sz="2200" b="0" spc="20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25" dirty="0">
                <a:solidFill>
                  <a:srgbClr val="000000"/>
                </a:solidFill>
                <a:latin typeface="Times New Roman"/>
                <a:cs typeface="Times New Roman"/>
              </a:rPr>
              <a:t>σε</a:t>
            </a:r>
            <a:r>
              <a:rPr sz="2200" b="0" spc="1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65" dirty="0">
                <a:solidFill>
                  <a:srgbClr val="000000"/>
                </a:solidFill>
                <a:latin typeface="Times New Roman"/>
                <a:cs typeface="Times New Roman"/>
              </a:rPr>
              <a:t>συστήματα</a:t>
            </a:r>
            <a:r>
              <a:rPr sz="2200" b="0" spc="1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70" dirty="0">
                <a:solidFill>
                  <a:srgbClr val="000000"/>
                </a:solidFill>
                <a:latin typeface="Times New Roman"/>
                <a:cs typeface="Times New Roman"/>
              </a:rPr>
              <a:t>εξουσίας/δυνάμεων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91515" y="1547177"/>
            <a:ext cx="6431280" cy="2787015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03505" marR="46355" indent="-91440">
              <a:lnSpc>
                <a:spcPts val="1480"/>
              </a:lnSpc>
              <a:spcBef>
                <a:spcPts val="165"/>
              </a:spcBef>
              <a:buClr>
                <a:srgbClr val="FFBA00"/>
              </a:buClr>
              <a:buSzPct val="144000"/>
              <a:buFont typeface="Arial"/>
              <a:buChar char="•"/>
              <a:tabLst>
                <a:tab pos="167005" algn="l"/>
              </a:tabLst>
            </a:pPr>
            <a:r>
              <a:rPr sz="1250" spc="85" dirty="0">
                <a:latin typeface="Calibri"/>
                <a:cs typeface="Calibri"/>
              </a:rPr>
              <a:t>Πραγματικά,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η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ταυτοποίηση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χρήστη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αποτελεί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ύψιστη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απαίτηση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στις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υποδομές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που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βασίζονται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στην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ΤΠ/ΤΠ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και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αντιστοιχεί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στην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πρώτη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b="1" spc="100" dirty="0">
                <a:latin typeface="Calibri"/>
                <a:cs typeface="Calibri"/>
              </a:rPr>
              <a:t>γραμμή</a:t>
            </a:r>
            <a:r>
              <a:rPr sz="1250" b="1" spc="35" dirty="0">
                <a:latin typeface="Calibri"/>
                <a:cs typeface="Calibri"/>
              </a:rPr>
              <a:t> </a:t>
            </a:r>
            <a:r>
              <a:rPr sz="1250" b="1" spc="90" dirty="0">
                <a:latin typeface="Calibri"/>
                <a:cs typeface="Calibri"/>
              </a:rPr>
              <a:t>άμυνας</a:t>
            </a:r>
            <a:r>
              <a:rPr sz="1250" spc="90" dirty="0">
                <a:latin typeface="Calibri"/>
                <a:cs typeface="Calibri"/>
              </a:rPr>
              <a:t>.</a:t>
            </a:r>
            <a:endParaRPr sz="1250">
              <a:latin typeface="Calibri"/>
              <a:cs typeface="Calibri"/>
            </a:endParaRPr>
          </a:p>
          <a:p>
            <a:pPr marL="103505" marR="84455" indent="-91440">
              <a:lnSpc>
                <a:spcPct val="103299"/>
              </a:lnSpc>
              <a:spcBef>
                <a:spcPts val="615"/>
              </a:spcBef>
              <a:buClr>
                <a:srgbClr val="FFBA00"/>
              </a:buClr>
              <a:buSzPct val="112000"/>
              <a:buFont typeface="Arial"/>
              <a:buChar char="•"/>
              <a:tabLst>
                <a:tab pos="152400" algn="l"/>
              </a:tabLst>
            </a:pPr>
            <a:r>
              <a:rPr dirty="0"/>
              <a:t>	</a:t>
            </a:r>
            <a:r>
              <a:rPr sz="1250" spc="60" dirty="0">
                <a:latin typeface="Calibri"/>
                <a:cs typeface="Calibri"/>
              </a:rPr>
              <a:t>Το </a:t>
            </a:r>
            <a:r>
              <a:rPr sz="1250" spc="55" dirty="0">
                <a:latin typeface="Calibri"/>
                <a:cs typeface="Calibri"/>
              </a:rPr>
              <a:t>χαρακτηριστικό/πρόβλημα </a:t>
            </a:r>
            <a:r>
              <a:rPr sz="1250" spc="60" dirty="0">
                <a:latin typeface="Calibri"/>
                <a:cs typeface="Calibri"/>
              </a:rPr>
              <a:t>αυτό </a:t>
            </a:r>
            <a:r>
              <a:rPr sz="1250" spc="50" dirty="0">
                <a:latin typeface="Calibri"/>
                <a:cs typeface="Calibri"/>
              </a:rPr>
              <a:t>εξετάζεται </a:t>
            </a:r>
            <a:r>
              <a:rPr sz="1250" spc="55" dirty="0">
                <a:latin typeface="Calibri"/>
                <a:cs typeface="Calibri"/>
              </a:rPr>
              <a:t>επίσης </a:t>
            </a:r>
            <a:r>
              <a:rPr sz="1250" spc="65" dirty="0">
                <a:latin typeface="Calibri"/>
                <a:cs typeface="Calibri"/>
              </a:rPr>
              <a:t>από </a:t>
            </a:r>
            <a:r>
              <a:rPr sz="1250" spc="55" dirty="0">
                <a:latin typeface="Calibri"/>
                <a:cs typeface="Calibri"/>
              </a:rPr>
              <a:t>τον </a:t>
            </a:r>
            <a:r>
              <a:rPr sz="1250" spc="60" dirty="0">
                <a:latin typeface="Calibri"/>
                <a:cs typeface="Calibri"/>
              </a:rPr>
              <a:t>Οργανισμό </a:t>
            </a:r>
            <a:r>
              <a:rPr sz="1250" spc="55" dirty="0">
                <a:latin typeface="Calibri"/>
                <a:cs typeface="Calibri"/>
              </a:rPr>
              <a:t>της </a:t>
            </a:r>
            <a:r>
              <a:rPr sz="1250" spc="60" dirty="0">
                <a:latin typeface="Calibri"/>
                <a:cs typeface="Calibri"/>
              </a:rPr>
              <a:t> Ευρωπαϊκής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Ένωσης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50" dirty="0">
                <a:latin typeface="Calibri"/>
                <a:cs typeface="Calibri"/>
              </a:rPr>
              <a:t>για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την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ασφάλεια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στον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κυβερνοχώρο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ENISA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(Ευρωπαϊκή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Υπηρεσία </a:t>
            </a:r>
            <a:r>
              <a:rPr sz="1250" spc="-265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Κυβερνοασφάλειας))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50" dirty="0">
                <a:latin typeface="Calibri"/>
                <a:cs typeface="Calibri"/>
              </a:rPr>
              <a:t>για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τα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50" dirty="0">
                <a:latin typeface="Calibri"/>
                <a:cs typeface="Calibri"/>
              </a:rPr>
              <a:t>δίκτυα.</a:t>
            </a:r>
            <a:endParaRPr sz="1250">
              <a:latin typeface="Calibri"/>
              <a:cs typeface="Calibri"/>
            </a:endParaRPr>
          </a:p>
          <a:p>
            <a:pPr marL="396875" marR="5080" lvl="1" indent="-182880">
              <a:lnSpc>
                <a:spcPts val="1480"/>
              </a:lnSpc>
              <a:spcBef>
                <a:spcPts val="925"/>
              </a:spcBef>
              <a:buSzPct val="128000"/>
              <a:buFont typeface="Arial"/>
              <a:buChar char="•"/>
              <a:tabLst>
                <a:tab pos="396875" algn="l"/>
              </a:tabLst>
            </a:pPr>
            <a:r>
              <a:rPr sz="1250" spc="80" dirty="0">
                <a:latin typeface="Calibri"/>
                <a:cs typeface="Calibri"/>
              </a:rPr>
              <a:t>Στην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αναφορά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της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με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θέμα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i="1" spc="85" dirty="0">
                <a:latin typeface="Calibri"/>
                <a:cs typeface="Calibri"/>
              </a:rPr>
              <a:t>"Κατάλληλες</a:t>
            </a:r>
            <a:r>
              <a:rPr sz="1250" i="1" spc="40" dirty="0">
                <a:latin typeface="Calibri"/>
                <a:cs typeface="Calibri"/>
              </a:rPr>
              <a:t> </a:t>
            </a:r>
            <a:r>
              <a:rPr sz="1250" i="1" spc="85" dirty="0">
                <a:latin typeface="Calibri"/>
                <a:cs typeface="Calibri"/>
              </a:rPr>
              <a:t>ασφαλείς</a:t>
            </a:r>
            <a:r>
              <a:rPr sz="1250" i="1" spc="40" dirty="0">
                <a:latin typeface="Calibri"/>
                <a:cs typeface="Calibri"/>
              </a:rPr>
              <a:t> </a:t>
            </a:r>
            <a:r>
              <a:rPr sz="1250" i="1" spc="80" dirty="0">
                <a:latin typeface="Calibri"/>
                <a:cs typeface="Calibri"/>
              </a:rPr>
              <a:t>λύσεις</a:t>
            </a:r>
            <a:r>
              <a:rPr sz="1250" i="1" spc="45" dirty="0">
                <a:latin typeface="Calibri"/>
                <a:cs typeface="Calibri"/>
              </a:rPr>
              <a:t> </a:t>
            </a:r>
            <a:r>
              <a:rPr sz="1250" i="1" spc="75" dirty="0">
                <a:latin typeface="Calibri"/>
                <a:cs typeface="Calibri"/>
              </a:rPr>
              <a:t>για</a:t>
            </a:r>
            <a:r>
              <a:rPr sz="1250" i="1" spc="45" dirty="0">
                <a:latin typeface="Calibri"/>
                <a:cs typeface="Calibri"/>
              </a:rPr>
              <a:t> </a:t>
            </a:r>
            <a:r>
              <a:rPr sz="1250" i="1" spc="90" dirty="0">
                <a:latin typeface="Calibri"/>
                <a:cs typeface="Calibri"/>
              </a:rPr>
              <a:t>τα</a:t>
            </a:r>
            <a:r>
              <a:rPr sz="1250" i="1" spc="45" dirty="0">
                <a:latin typeface="Calibri"/>
                <a:cs typeface="Calibri"/>
              </a:rPr>
              <a:t> </a:t>
            </a:r>
            <a:r>
              <a:rPr sz="1250" i="1" spc="85" dirty="0">
                <a:latin typeface="Calibri"/>
                <a:cs typeface="Calibri"/>
              </a:rPr>
              <a:t>έξυπνα</a:t>
            </a:r>
            <a:r>
              <a:rPr sz="1250" i="1" spc="40" dirty="0">
                <a:latin typeface="Calibri"/>
                <a:cs typeface="Calibri"/>
              </a:rPr>
              <a:t> </a:t>
            </a:r>
            <a:r>
              <a:rPr sz="1250" i="1" spc="75" dirty="0">
                <a:latin typeface="Calibri"/>
                <a:cs typeface="Calibri"/>
              </a:rPr>
              <a:t>δίκτυα</a:t>
            </a:r>
            <a:r>
              <a:rPr sz="1250" spc="75" dirty="0">
                <a:latin typeface="Calibri"/>
                <a:cs typeface="Calibri"/>
              </a:rPr>
              <a:t>", </a:t>
            </a:r>
            <a:r>
              <a:rPr sz="1250" spc="-26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προσθέτει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την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ταυτοποίηση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χρήστη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ως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μέρος:</a:t>
            </a:r>
            <a:endParaRPr sz="1250">
              <a:latin typeface="Calibri"/>
              <a:cs typeface="Calibri"/>
            </a:endParaRPr>
          </a:p>
          <a:p>
            <a:pPr marL="579120" marR="200025" lvl="2" indent="-182880">
              <a:lnSpc>
                <a:spcPct val="101699"/>
              </a:lnSpc>
              <a:spcBef>
                <a:spcPts val="770"/>
              </a:spcBef>
              <a:buSzPct val="127272"/>
              <a:buFont typeface="Arial"/>
              <a:buChar char="•"/>
              <a:tabLst>
                <a:tab pos="579755" algn="l"/>
              </a:tabLst>
            </a:pPr>
            <a:r>
              <a:rPr sz="1100" spc="70" dirty="0">
                <a:latin typeface="Calibri"/>
                <a:cs typeface="Calibri"/>
              </a:rPr>
              <a:t>Λογικός έλεγχος </a:t>
            </a:r>
            <a:r>
              <a:rPr sz="1100" spc="80" dirty="0">
                <a:latin typeface="Calibri"/>
                <a:cs typeface="Calibri"/>
              </a:rPr>
              <a:t>πρόσβασης </a:t>
            </a:r>
            <a:r>
              <a:rPr sz="1100" spc="105" dirty="0">
                <a:latin typeface="Calibri"/>
                <a:cs typeface="Calibri"/>
              </a:rPr>
              <a:t>SM </a:t>
            </a:r>
            <a:r>
              <a:rPr sz="1100" spc="75" dirty="0">
                <a:latin typeface="Calibri"/>
                <a:cs typeface="Calibri"/>
              </a:rPr>
              <a:t>9.3</a:t>
            </a:r>
            <a:r>
              <a:rPr sz="1100" i="1" spc="75" dirty="0">
                <a:latin typeface="Calibri"/>
                <a:cs typeface="Calibri"/>
              </a:rPr>
              <a:t>"</a:t>
            </a:r>
            <a:r>
              <a:rPr sz="1100" spc="75" dirty="0">
                <a:latin typeface="Calibri"/>
                <a:cs typeface="Calibri"/>
              </a:rPr>
              <a:t>Ο </a:t>
            </a:r>
            <a:r>
              <a:rPr sz="1100" i="1" spc="80" dirty="0">
                <a:latin typeface="Calibri"/>
                <a:cs typeface="Calibri"/>
              </a:rPr>
              <a:t>πάροχος </a:t>
            </a:r>
            <a:r>
              <a:rPr sz="1100" i="1" spc="90" dirty="0">
                <a:latin typeface="Calibri"/>
                <a:cs typeface="Calibri"/>
              </a:rPr>
              <a:t>θα </a:t>
            </a:r>
            <a:r>
              <a:rPr sz="1100" i="1" spc="75" dirty="0">
                <a:latin typeface="Calibri"/>
                <a:cs typeface="Calibri"/>
              </a:rPr>
              <a:t>πρέπει </a:t>
            </a:r>
            <a:r>
              <a:rPr sz="1100" i="1" spc="80" dirty="0">
                <a:latin typeface="Calibri"/>
                <a:cs typeface="Calibri"/>
              </a:rPr>
              <a:t>να </a:t>
            </a:r>
            <a:r>
              <a:rPr sz="1100" i="1" spc="70" dirty="0">
                <a:latin typeface="Calibri"/>
                <a:cs typeface="Calibri"/>
              </a:rPr>
              <a:t>επιβάλλει τη λογική </a:t>
            </a:r>
            <a:r>
              <a:rPr sz="1100" i="1" spc="75" dirty="0">
                <a:latin typeface="Calibri"/>
                <a:cs typeface="Calibri"/>
              </a:rPr>
              <a:t> </a:t>
            </a:r>
            <a:r>
              <a:rPr sz="1100" i="1" spc="85" dirty="0">
                <a:latin typeface="Calibri"/>
                <a:cs typeface="Calibri"/>
              </a:rPr>
              <a:t>πρόσβαση</a:t>
            </a:r>
            <a:r>
              <a:rPr sz="1100" i="1" spc="35" dirty="0">
                <a:latin typeface="Calibri"/>
                <a:cs typeface="Calibri"/>
              </a:rPr>
              <a:t> </a:t>
            </a:r>
            <a:r>
              <a:rPr sz="1100" i="1" spc="80" dirty="0">
                <a:latin typeface="Calibri"/>
                <a:cs typeface="Calibri"/>
              </a:rPr>
              <a:t>σε</a:t>
            </a:r>
            <a:r>
              <a:rPr sz="1100" i="1" spc="35" dirty="0">
                <a:latin typeface="Calibri"/>
                <a:cs typeface="Calibri"/>
              </a:rPr>
              <a:t> </a:t>
            </a:r>
            <a:r>
              <a:rPr sz="1100" i="1" spc="75" dirty="0">
                <a:latin typeface="Calibri"/>
                <a:cs typeface="Calibri"/>
              </a:rPr>
              <a:t>εξουσιοδοτημένες</a:t>
            </a:r>
            <a:r>
              <a:rPr sz="1100" i="1" spc="30" dirty="0">
                <a:latin typeface="Calibri"/>
                <a:cs typeface="Calibri"/>
              </a:rPr>
              <a:t> </a:t>
            </a:r>
            <a:r>
              <a:rPr sz="1100" i="1" spc="70" dirty="0">
                <a:latin typeface="Calibri"/>
                <a:cs typeface="Calibri"/>
              </a:rPr>
              <a:t>οντότητες</a:t>
            </a:r>
            <a:r>
              <a:rPr sz="1100" i="1" spc="35" dirty="0">
                <a:latin typeface="Calibri"/>
                <a:cs typeface="Calibri"/>
              </a:rPr>
              <a:t> </a:t>
            </a:r>
            <a:r>
              <a:rPr sz="1100" i="1" spc="75" dirty="0">
                <a:latin typeface="Calibri"/>
                <a:cs typeface="Calibri"/>
              </a:rPr>
              <a:t>στα</a:t>
            </a:r>
            <a:r>
              <a:rPr sz="1100" i="1" spc="35" dirty="0">
                <a:latin typeface="Calibri"/>
                <a:cs typeface="Calibri"/>
              </a:rPr>
              <a:t> </a:t>
            </a:r>
            <a:r>
              <a:rPr sz="1100" i="1" spc="80" dirty="0">
                <a:latin typeface="Calibri"/>
                <a:cs typeface="Calibri"/>
              </a:rPr>
              <a:t>συστήματα</a:t>
            </a:r>
            <a:r>
              <a:rPr sz="1100" i="1" spc="35" dirty="0">
                <a:latin typeface="Calibri"/>
                <a:cs typeface="Calibri"/>
              </a:rPr>
              <a:t> </a:t>
            </a:r>
            <a:r>
              <a:rPr sz="1100" i="1" spc="80" dirty="0">
                <a:latin typeface="Calibri"/>
                <a:cs typeface="Calibri"/>
              </a:rPr>
              <a:t>πληροφοριών</a:t>
            </a:r>
            <a:r>
              <a:rPr sz="1100" i="1" spc="40" dirty="0">
                <a:latin typeface="Calibri"/>
                <a:cs typeface="Calibri"/>
              </a:rPr>
              <a:t> </a:t>
            </a:r>
            <a:r>
              <a:rPr sz="1100" i="1" spc="75" dirty="0">
                <a:latin typeface="Calibri"/>
                <a:cs typeface="Calibri"/>
              </a:rPr>
              <a:t>του</a:t>
            </a:r>
            <a:r>
              <a:rPr sz="1100" i="1" spc="35" dirty="0">
                <a:latin typeface="Calibri"/>
                <a:cs typeface="Calibri"/>
              </a:rPr>
              <a:t> </a:t>
            </a:r>
            <a:r>
              <a:rPr sz="1100" i="1" spc="80" dirty="0">
                <a:latin typeface="Calibri"/>
                <a:cs typeface="Calibri"/>
              </a:rPr>
              <a:t>έξυπνου </a:t>
            </a:r>
            <a:r>
              <a:rPr sz="1100" i="1" spc="-235" dirty="0">
                <a:latin typeface="Calibri"/>
                <a:cs typeface="Calibri"/>
              </a:rPr>
              <a:t> </a:t>
            </a:r>
            <a:r>
              <a:rPr sz="1100" i="1" spc="70" dirty="0">
                <a:latin typeface="Calibri"/>
                <a:cs typeface="Calibri"/>
              </a:rPr>
              <a:t>δικτύου</a:t>
            </a:r>
            <a:r>
              <a:rPr sz="1100" i="1" spc="25" dirty="0">
                <a:latin typeface="Calibri"/>
                <a:cs typeface="Calibri"/>
              </a:rPr>
              <a:t> </a:t>
            </a:r>
            <a:r>
              <a:rPr sz="1100" i="1" spc="70" dirty="0">
                <a:latin typeface="Calibri"/>
                <a:cs typeface="Calibri"/>
              </a:rPr>
              <a:t>και</a:t>
            </a:r>
            <a:r>
              <a:rPr sz="1100" i="1" spc="35" dirty="0">
                <a:latin typeface="Calibri"/>
                <a:cs typeface="Calibri"/>
              </a:rPr>
              <a:t> </a:t>
            </a:r>
            <a:r>
              <a:rPr sz="1100" i="1" spc="60" dirty="0">
                <a:latin typeface="Calibri"/>
                <a:cs typeface="Calibri"/>
              </a:rPr>
              <a:t>στις</a:t>
            </a:r>
            <a:r>
              <a:rPr sz="1100" i="1" spc="35" dirty="0">
                <a:latin typeface="Calibri"/>
                <a:cs typeface="Calibri"/>
              </a:rPr>
              <a:t> </a:t>
            </a:r>
            <a:r>
              <a:rPr sz="1100" i="1" spc="70" dirty="0">
                <a:latin typeface="Calibri"/>
                <a:cs typeface="Calibri"/>
              </a:rPr>
              <a:t>περιφέρειες</a:t>
            </a:r>
            <a:r>
              <a:rPr sz="1100" i="1" spc="35" dirty="0">
                <a:latin typeface="Calibri"/>
                <a:cs typeface="Calibri"/>
              </a:rPr>
              <a:t> </a:t>
            </a:r>
            <a:r>
              <a:rPr sz="1100" i="1" spc="80" dirty="0">
                <a:latin typeface="Calibri"/>
                <a:cs typeface="Calibri"/>
              </a:rPr>
              <a:t>ασφαλείας"</a:t>
            </a:r>
            <a:endParaRPr sz="1100">
              <a:latin typeface="Calibri"/>
              <a:cs typeface="Calibri"/>
            </a:endParaRPr>
          </a:p>
          <a:p>
            <a:pPr marL="579120" marR="201930" lvl="2" indent="-182880">
              <a:lnSpc>
                <a:spcPts val="1290"/>
              </a:lnSpc>
              <a:spcBef>
                <a:spcPts val="940"/>
              </a:spcBef>
              <a:buSzPct val="127272"/>
              <a:buFont typeface="Arial"/>
              <a:buChar char="•"/>
              <a:tabLst>
                <a:tab pos="579755" algn="l"/>
              </a:tabLst>
            </a:pPr>
            <a:r>
              <a:rPr sz="1100" spc="120" dirty="0">
                <a:latin typeface="Calibri"/>
                <a:cs typeface="Calibri"/>
              </a:rPr>
              <a:t>Ασφαλή </a:t>
            </a:r>
            <a:r>
              <a:rPr sz="1100" spc="110" dirty="0">
                <a:latin typeface="Calibri"/>
                <a:cs typeface="Calibri"/>
              </a:rPr>
              <a:t>απομακρυσμένη </a:t>
            </a:r>
            <a:r>
              <a:rPr sz="1100" spc="114" dirty="0">
                <a:latin typeface="Calibri"/>
                <a:cs typeface="Calibri"/>
              </a:rPr>
              <a:t>πρόσβαση </a:t>
            </a:r>
            <a:r>
              <a:rPr sz="1100" spc="140" dirty="0">
                <a:latin typeface="Calibri"/>
                <a:cs typeface="Calibri"/>
              </a:rPr>
              <a:t>SM </a:t>
            </a:r>
            <a:r>
              <a:rPr sz="1100" spc="100" dirty="0">
                <a:latin typeface="Calibri"/>
                <a:cs typeface="Calibri"/>
              </a:rPr>
              <a:t>9.4</a:t>
            </a:r>
            <a:r>
              <a:rPr sz="1100" i="1" spc="100" dirty="0">
                <a:latin typeface="Calibri"/>
                <a:cs typeface="Calibri"/>
              </a:rPr>
              <a:t>"</a:t>
            </a:r>
            <a:r>
              <a:rPr sz="1100" spc="100" dirty="0">
                <a:latin typeface="Calibri"/>
                <a:cs typeface="Calibri"/>
              </a:rPr>
              <a:t>Ο </a:t>
            </a:r>
            <a:r>
              <a:rPr sz="1100" i="1" spc="105" dirty="0">
                <a:latin typeface="Calibri"/>
                <a:cs typeface="Calibri"/>
              </a:rPr>
              <a:t>πάροχος </a:t>
            </a:r>
            <a:r>
              <a:rPr sz="1100" i="1" spc="125" dirty="0">
                <a:latin typeface="Calibri"/>
                <a:cs typeface="Calibri"/>
              </a:rPr>
              <a:t>θα </a:t>
            </a:r>
            <a:r>
              <a:rPr sz="1100" i="1" spc="100" dirty="0">
                <a:latin typeface="Calibri"/>
                <a:cs typeface="Calibri"/>
              </a:rPr>
              <a:t>πρέπει </a:t>
            </a:r>
            <a:r>
              <a:rPr sz="1100" i="1" spc="110" dirty="0">
                <a:latin typeface="Calibri"/>
                <a:cs typeface="Calibri"/>
              </a:rPr>
              <a:t>να </a:t>
            </a:r>
            <a:r>
              <a:rPr sz="1100" i="1" spc="100" dirty="0">
                <a:latin typeface="Calibri"/>
                <a:cs typeface="Calibri"/>
              </a:rPr>
              <a:t>δημιουργεί </a:t>
            </a:r>
            <a:r>
              <a:rPr sz="1100" i="1" spc="-235" dirty="0">
                <a:latin typeface="Calibri"/>
                <a:cs typeface="Calibri"/>
              </a:rPr>
              <a:t> </a:t>
            </a:r>
            <a:r>
              <a:rPr sz="1100" i="1" spc="110" dirty="0">
                <a:latin typeface="Calibri"/>
                <a:cs typeface="Calibri"/>
              </a:rPr>
              <a:t>να</a:t>
            </a:r>
            <a:r>
              <a:rPr sz="1100" i="1" spc="55" dirty="0">
                <a:latin typeface="Calibri"/>
                <a:cs typeface="Calibri"/>
              </a:rPr>
              <a:t> </a:t>
            </a:r>
            <a:r>
              <a:rPr sz="1100" i="1" spc="95" dirty="0">
                <a:latin typeface="Calibri"/>
                <a:cs typeface="Calibri"/>
              </a:rPr>
              <a:t>διατηρεί</a:t>
            </a:r>
            <a:r>
              <a:rPr sz="1100" i="1" spc="50" dirty="0">
                <a:latin typeface="Calibri"/>
                <a:cs typeface="Calibri"/>
              </a:rPr>
              <a:t> </a:t>
            </a:r>
            <a:r>
              <a:rPr sz="1100" i="1" spc="120" dirty="0">
                <a:latin typeface="Calibri"/>
                <a:cs typeface="Calibri"/>
              </a:rPr>
              <a:t>ασφαλή</a:t>
            </a:r>
            <a:r>
              <a:rPr sz="1100" i="1" spc="60" dirty="0">
                <a:latin typeface="Calibri"/>
                <a:cs typeface="Calibri"/>
              </a:rPr>
              <a:t> </a:t>
            </a:r>
            <a:r>
              <a:rPr sz="1100" i="1" spc="110" dirty="0">
                <a:latin typeface="Calibri"/>
                <a:cs typeface="Calibri"/>
              </a:rPr>
              <a:t>απομακρυσμένη</a:t>
            </a:r>
            <a:r>
              <a:rPr sz="1100" i="1" spc="50" dirty="0">
                <a:latin typeface="Calibri"/>
                <a:cs typeface="Calibri"/>
              </a:rPr>
              <a:t> </a:t>
            </a:r>
            <a:r>
              <a:rPr sz="1100" i="1" spc="105" dirty="0">
                <a:latin typeface="Calibri"/>
                <a:cs typeface="Calibri"/>
              </a:rPr>
              <a:t>πρόσβαση,</a:t>
            </a:r>
            <a:r>
              <a:rPr sz="1100" i="1" spc="50" dirty="0">
                <a:latin typeface="Calibri"/>
                <a:cs typeface="Calibri"/>
              </a:rPr>
              <a:t> </a:t>
            </a:r>
            <a:r>
              <a:rPr sz="1100" i="1" spc="105" dirty="0">
                <a:latin typeface="Calibri"/>
                <a:cs typeface="Calibri"/>
              </a:rPr>
              <a:t>κατά</a:t>
            </a:r>
            <a:r>
              <a:rPr sz="1100" i="1" spc="55" dirty="0">
                <a:latin typeface="Calibri"/>
                <a:cs typeface="Calibri"/>
              </a:rPr>
              <a:t> </a:t>
            </a:r>
            <a:r>
              <a:rPr sz="1100" i="1" spc="100" dirty="0">
                <a:latin typeface="Calibri"/>
                <a:cs typeface="Calibri"/>
              </a:rPr>
              <a:t>περίπτωση,</a:t>
            </a:r>
            <a:r>
              <a:rPr sz="1100" i="1" spc="55" dirty="0">
                <a:latin typeface="Calibri"/>
                <a:cs typeface="Calibri"/>
              </a:rPr>
              <a:t> </a:t>
            </a:r>
            <a:r>
              <a:rPr sz="1100" i="1" spc="105" dirty="0">
                <a:latin typeface="Calibri"/>
                <a:cs typeface="Calibri"/>
              </a:rPr>
              <a:t>στα</a:t>
            </a:r>
            <a:r>
              <a:rPr sz="1100" i="1" spc="55" dirty="0">
                <a:latin typeface="Calibri"/>
                <a:cs typeface="Calibri"/>
              </a:rPr>
              <a:t> </a:t>
            </a:r>
            <a:r>
              <a:rPr sz="1100" i="1" spc="105" dirty="0">
                <a:latin typeface="Calibri"/>
                <a:cs typeface="Calibri"/>
              </a:rPr>
              <a:t>συστήματα </a:t>
            </a:r>
            <a:r>
              <a:rPr sz="1100" i="1" spc="-235" dirty="0">
                <a:latin typeface="Calibri"/>
                <a:cs typeface="Calibri"/>
              </a:rPr>
              <a:t> </a:t>
            </a:r>
            <a:r>
              <a:rPr sz="1100" i="1" spc="110" dirty="0">
                <a:latin typeface="Calibri"/>
                <a:cs typeface="Calibri"/>
              </a:rPr>
              <a:t>πληροφοριών</a:t>
            </a:r>
            <a:r>
              <a:rPr sz="1100" i="1" spc="45" dirty="0">
                <a:latin typeface="Calibri"/>
                <a:cs typeface="Calibri"/>
              </a:rPr>
              <a:t> </a:t>
            </a:r>
            <a:r>
              <a:rPr sz="1100" i="1" spc="100" dirty="0">
                <a:latin typeface="Calibri"/>
                <a:cs typeface="Calibri"/>
              </a:rPr>
              <a:t>του</a:t>
            </a:r>
            <a:r>
              <a:rPr sz="1100" i="1" spc="45" dirty="0">
                <a:latin typeface="Calibri"/>
                <a:cs typeface="Calibri"/>
              </a:rPr>
              <a:t> </a:t>
            </a:r>
            <a:r>
              <a:rPr sz="1100" i="1" spc="105" dirty="0">
                <a:latin typeface="Calibri"/>
                <a:cs typeface="Calibri"/>
              </a:rPr>
              <a:t>έξυπνου</a:t>
            </a:r>
            <a:r>
              <a:rPr sz="1100" i="1" spc="40" dirty="0">
                <a:latin typeface="Calibri"/>
                <a:cs typeface="Calibri"/>
              </a:rPr>
              <a:t> </a:t>
            </a:r>
            <a:r>
              <a:rPr sz="1100" i="1" spc="95" dirty="0">
                <a:latin typeface="Calibri"/>
                <a:cs typeface="Calibri"/>
              </a:rPr>
              <a:t>δικτύου"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91515" y="4425632"/>
            <a:ext cx="6159500" cy="902969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396875" marR="5080" indent="-182880">
              <a:lnSpc>
                <a:spcPts val="1480"/>
              </a:lnSpc>
              <a:spcBef>
                <a:spcPts val="165"/>
              </a:spcBef>
              <a:buSzPct val="128000"/>
              <a:buFont typeface="Arial"/>
              <a:buChar char="•"/>
              <a:tabLst>
                <a:tab pos="396875" algn="l"/>
              </a:tabLst>
            </a:pPr>
            <a:r>
              <a:rPr sz="1250" spc="50" dirty="0">
                <a:latin typeface="Calibri"/>
                <a:cs typeface="Calibri"/>
              </a:rPr>
              <a:t>Και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50" dirty="0">
                <a:latin typeface="Calibri"/>
                <a:cs typeface="Calibri"/>
              </a:rPr>
              <a:t>για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40" dirty="0">
                <a:latin typeface="Calibri"/>
                <a:cs typeface="Calibri"/>
              </a:rPr>
              <a:t>τις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65" dirty="0">
                <a:latin typeface="Calibri"/>
                <a:cs typeface="Calibri"/>
              </a:rPr>
              <a:t>δύο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συνθήκες,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ουσιώδες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να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50" dirty="0">
                <a:latin typeface="Calibri"/>
                <a:cs typeface="Calibri"/>
              </a:rPr>
              <a:t>διαχειρίζεστε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40" dirty="0">
                <a:latin typeface="Calibri"/>
                <a:cs typeface="Calibri"/>
              </a:rPr>
              <a:t>τις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μεθόδους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επαλήθευσης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χρήστη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50" dirty="0">
                <a:latin typeface="Calibri"/>
                <a:cs typeface="Calibri"/>
              </a:rPr>
              <a:t>και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τα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μέτρα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ταυτοποίησης.</a:t>
            </a:r>
            <a:endParaRPr sz="1250">
              <a:latin typeface="Calibri"/>
              <a:cs typeface="Calibri"/>
            </a:endParaRPr>
          </a:p>
          <a:p>
            <a:pPr marL="103505" marR="90170" indent="-91440">
              <a:lnSpc>
                <a:spcPct val="101699"/>
              </a:lnSpc>
              <a:spcBef>
                <a:spcPts val="835"/>
              </a:spcBef>
              <a:buClr>
                <a:srgbClr val="FFBA00"/>
              </a:buClr>
              <a:buSzPct val="128000"/>
              <a:buFont typeface="Arial"/>
              <a:buChar char="•"/>
              <a:tabLst>
                <a:tab pos="158750" algn="l"/>
              </a:tabLst>
            </a:pPr>
            <a:r>
              <a:rPr sz="1250" spc="85" dirty="0">
                <a:latin typeface="Calibri"/>
                <a:cs typeface="Calibri"/>
              </a:rPr>
              <a:t>Συνεπώς,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η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ταυτοποίηση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χρήστη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ΠΡΕΠΕΙ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να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αποτελεί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επίσης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μέρος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της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b="1" spc="95" dirty="0">
                <a:latin typeface="Calibri"/>
                <a:cs typeface="Calibri"/>
              </a:rPr>
              <a:t>άμυνας </a:t>
            </a:r>
            <a:r>
              <a:rPr sz="1250" b="1" spc="-270" dirty="0">
                <a:latin typeface="Calibri"/>
                <a:cs typeface="Calibri"/>
              </a:rPr>
              <a:t> </a:t>
            </a:r>
            <a:r>
              <a:rPr sz="1250" b="1" spc="90" dirty="0">
                <a:latin typeface="Calibri"/>
                <a:cs typeface="Calibri"/>
              </a:rPr>
              <a:t>σε</a:t>
            </a:r>
            <a:r>
              <a:rPr sz="1250" b="1" spc="35" dirty="0">
                <a:latin typeface="Calibri"/>
                <a:cs typeface="Calibri"/>
              </a:rPr>
              <a:t> </a:t>
            </a:r>
            <a:r>
              <a:rPr sz="1250" b="1" spc="95" dirty="0">
                <a:latin typeface="Calibri"/>
                <a:cs typeface="Calibri"/>
              </a:rPr>
              <a:t>βάθος</a:t>
            </a:r>
            <a:r>
              <a:rPr sz="1250" b="1" spc="40" dirty="0">
                <a:latin typeface="Calibri"/>
                <a:cs typeface="Calibri"/>
              </a:rPr>
              <a:t> </a:t>
            </a:r>
            <a:r>
              <a:rPr sz="1250" b="1" spc="80" dirty="0">
                <a:latin typeface="Calibri"/>
                <a:cs typeface="Calibri"/>
              </a:rPr>
              <a:t>και</a:t>
            </a:r>
            <a:r>
              <a:rPr sz="1250" b="1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πρέπει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να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εξετάζεται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από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κανονιστική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και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τεχνική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άποψη</a:t>
            </a:r>
            <a:r>
              <a:rPr sz="1250" b="1" spc="95" dirty="0">
                <a:latin typeface="Calibri"/>
                <a:cs typeface="Calibri"/>
              </a:rPr>
              <a:t>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884284" y="2943542"/>
            <a:ext cx="2111375" cy="379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680" marR="5080" indent="-347980">
              <a:lnSpc>
                <a:spcPct val="145100"/>
              </a:lnSpc>
              <a:spcBef>
                <a:spcPts val="100"/>
              </a:spcBef>
            </a:pPr>
            <a:r>
              <a:rPr sz="800" b="1" spc="35" dirty="0">
                <a:solidFill>
                  <a:srgbClr val="FFFFFF"/>
                </a:solidFill>
                <a:latin typeface="Calibri"/>
                <a:cs typeface="Calibri"/>
              </a:rPr>
              <a:t>ΠΟΛΙΤΙΚΈΣ, </a:t>
            </a:r>
            <a:r>
              <a:rPr sz="800" b="1" spc="30" dirty="0">
                <a:solidFill>
                  <a:srgbClr val="FFFFFF"/>
                </a:solidFill>
                <a:latin typeface="Calibri"/>
                <a:cs typeface="Calibri"/>
              </a:rPr>
              <a:t>ΔΙΑΔΙΚΑΣΊΕΣ, </a:t>
            </a:r>
            <a:r>
              <a:rPr sz="800" b="1" spc="40" dirty="0">
                <a:solidFill>
                  <a:srgbClr val="FFFFFF"/>
                </a:solidFill>
                <a:latin typeface="Calibri"/>
                <a:cs typeface="Calibri"/>
              </a:rPr>
              <a:t>ΕΥΑΙΣΘΗΤΟΠΟΊΗΣΗ </a:t>
            </a:r>
            <a:r>
              <a:rPr sz="800" b="1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-15" dirty="0">
                <a:solidFill>
                  <a:srgbClr val="FFFFFF"/>
                </a:solidFill>
                <a:latin typeface="Calibri"/>
                <a:cs typeface="Calibri"/>
              </a:rPr>
              <a:t>ΔΙΚΤΥΩΜΕΝΟ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249409" y="3419475"/>
            <a:ext cx="3479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5" dirty="0">
                <a:solidFill>
                  <a:srgbClr val="FFFFFF"/>
                </a:solidFill>
                <a:latin typeface="Calibri"/>
                <a:cs typeface="Calibri"/>
              </a:rPr>
              <a:t>ΔΊΚΤΥΟ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383712" y="3677602"/>
            <a:ext cx="2603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FFFFFF"/>
                </a:solidFill>
                <a:latin typeface="Calibri"/>
                <a:cs typeface="Calibri"/>
              </a:rPr>
              <a:t>HO</a:t>
            </a:r>
            <a:r>
              <a:rPr sz="800" b="1" spc="-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800" b="1" spc="2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234169" y="4045902"/>
            <a:ext cx="60452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60" dirty="0">
                <a:solidFill>
                  <a:srgbClr val="FFFFFF"/>
                </a:solidFill>
                <a:latin typeface="Calibri"/>
                <a:cs typeface="Calibri"/>
              </a:rPr>
              <a:t>ΕΦΑΡΜΟΓΗ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270047" y="4743450"/>
            <a:ext cx="56134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25" dirty="0">
                <a:solidFill>
                  <a:srgbClr val="7E7E7E"/>
                </a:solidFill>
                <a:latin typeface="Calibri"/>
                <a:cs typeface="Calibri"/>
              </a:rPr>
              <a:t>ΔΕΔΟΜΕΝΑ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22554" y="5562917"/>
            <a:ext cx="7578725" cy="46482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30480">
              <a:lnSpc>
                <a:spcPct val="100000"/>
              </a:lnSpc>
              <a:spcBef>
                <a:spcPts val="325"/>
              </a:spcBef>
            </a:pPr>
            <a:r>
              <a:rPr sz="600" spc="-5" dirty="0">
                <a:latin typeface="Calibri"/>
                <a:cs typeface="Calibri"/>
              </a:rPr>
              <a:t>Πηγή: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5" dirty="0">
                <a:solidFill>
                  <a:srgbClr val="151515"/>
                </a:solidFill>
                <a:latin typeface="Arial"/>
                <a:cs typeface="Arial"/>
              </a:rPr>
              <a:t>ENISA</a:t>
            </a:r>
            <a:r>
              <a:rPr sz="600" spc="10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151515"/>
                </a:solidFill>
                <a:latin typeface="Arial"/>
                <a:cs typeface="Arial"/>
              </a:rPr>
              <a:t>(Ευρωπαϊκή</a:t>
            </a:r>
            <a:r>
              <a:rPr sz="600" spc="10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151515"/>
                </a:solidFill>
                <a:latin typeface="Arial"/>
                <a:cs typeface="Arial"/>
              </a:rPr>
              <a:t>Υπηρεσία</a:t>
            </a:r>
            <a:r>
              <a:rPr sz="600" spc="15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151515"/>
                </a:solidFill>
                <a:latin typeface="Arial"/>
                <a:cs typeface="Arial"/>
              </a:rPr>
              <a:t>Κυβερνοασφάλειας),</a:t>
            </a:r>
            <a:r>
              <a:rPr sz="600" spc="15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151515"/>
                </a:solidFill>
                <a:latin typeface="Arial"/>
                <a:cs typeface="Arial"/>
              </a:rPr>
              <a:t>"Κατάλληλες</a:t>
            </a:r>
            <a:r>
              <a:rPr sz="600" spc="15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151515"/>
                </a:solidFill>
                <a:latin typeface="Arial"/>
                <a:cs typeface="Arial"/>
              </a:rPr>
              <a:t>ασφαλείς</a:t>
            </a:r>
            <a:r>
              <a:rPr sz="600" spc="15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151515"/>
                </a:solidFill>
                <a:latin typeface="Arial"/>
                <a:cs typeface="Arial"/>
              </a:rPr>
              <a:t>λύσεις</a:t>
            </a:r>
            <a:r>
              <a:rPr sz="600" spc="10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151515"/>
                </a:solidFill>
                <a:latin typeface="Arial"/>
                <a:cs typeface="Arial"/>
              </a:rPr>
              <a:t>για</a:t>
            </a:r>
            <a:r>
              <a:rPr sz="600" spc="15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51515"/>
                </a:solidFill>
                <a:latin typeface="Arial"/>
                <a:cs typeface="Arial"/>
              </a:rPr>
              <a:t>τα</a:t>
            </a:r>
            <a:r>
              <a:rPr sz="600" spc="15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151515"/>
                </a:solidFill>
                <a:latin typeface="Arial"/>
                <a:cs typeface="Arial"/>
              </a:rPr>
              <a:t>έξυπνα</a:t>
            </a:r>
            <a:r>
              <a:rPr sz="600" spc="15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151515"/>
                </a:solidFill>
                <a:latin typeface="Arial"/>
                <a:cs typeface="Arial"/>
              </a:rPr>
              <a:t>δίκτυα.</a:t>
            </a:r>
            <a:r>
              <a:rPr sz="600" spc="15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151515"/>
                </a:solidFill>
                <a:latin typeface="Arial"/>
                <a:cs typeface="Arial"/>
              </a:rPr>
              <a:t>Κατευθυντήριες</a:t>
            </a:r>
            <a:r>
              <a:rPr sz="600" spc="15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151515"/>
                </a:solidFill>
                <a:latin typeface="Arial"/>
                <a:cs typeface="Arial"/>
              </a:rPr>
              <a:t>γραμμές</a:t>
            </a:r>
            <a:r>
              <a:rPr sz="600" spc="10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151515"/>
                </a:solidFill>
                <a:latin typeface="Arial"/>
                <a:cs typeface="Arial"/>
              </a:rPr>
              <a:t>για</a:t>
            </a:r>
            <a:r>
              <a:rPr sz="600" spc="15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151515"/>
                </a:solidFill>
                <a:latin typeface="Arial"/>
                <a:cs typeface="Arial"/>
              </a:rPr>
              <a:t>την</a:t>
            </a:r>
            <a:r>
              <a:rPr sz="600" spc="20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151515"/>
                </a:solidFill>
                <a:latin typeface="Arial"/>
                <a:cs typeface="Arial"/>
              </a:rPr>
              <a:t>αξιολόγηση</a:t>
            </a:r>
            <a:r>
              <a:rPr sz="600" spc="15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151515"/>
                </a:solidFill>
                <a:latin typeface="Arial"/>
                <a:cs typeface="Arial"/>
              </a:rPr>
              <a:t>της</a:t>
            </a:r>
            <a:r>
              <a:rPr sz="600" spc="15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151515"/>
                </a:solidFill>
                <a:latin typeface="Arial"/>
                <a:cs typeface="Arial"/>
              </a:rPr>
              <a:t>πολυπλοκότητας</a:t>
            </a:r>
            <a:r>
              <a:rPr sz="600" spc="20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151515"/>
                </a:solidFill>
                <a:latin typeface="Arial"/>
                <a:cs typeface="Arial"/>
              </a:rPr>
              <a:t>της</a:t>
            </a:r>
            <a:r>
              <a:rPr sz="600" spc="15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151515"/>
                </a:solidFill>
                <a:latin typeface="Arial"/>
                <a:cs typeface="Arial"/>
              </a:rPr>
              <a:t>υλοποίησης</a:t>
            </a:r>
            <a:r>
              <a:rPr sz="600" spc="20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151515"/>
                </a:solidFill>
                <a:latin typeface="Arial"/>
                <a:cs typeface="Arial"/>
              </a:rPr>
              <a:t>των</a:t>
            </a:r>
            <a:r>
              <a:rPr sz="600" spc="10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151515"/>
                </a:solidFill>
                <a:latin typeface="Arial"/>
                <a:cs typeface="Arial"/>
              </a:rPr>
              <a:t>μέτρων</a:t>
            </a:r>
            <a:r>
              <a:rPr sz="600" spc="10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151515"/>
                </a:solidFill>
                <a:latin typeface="Arial"/>
                <a:cs typeface="Arial"/>
              </a:rPr>
              <a:t>ασφαλείας",</a:t>
            </a:r>
            <a:r>
              <a:rPr sz="600" spc="15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151515"/>
                </a:solidFill>
                <a:latin typeface="Arial"/>
                <a:cs typeface="Arial"/>
              </a:rPr>
              <a:t>2012.</a:t>
            </a:r>
            <a:endParaRPr sz="600">
              <a:latin typeface="Arial"/>
              <a:cs typeface="Arial"/>
            </a:endParaRPr>
          </a:p>
          <a:p>
            <a:pPr marL="234950">
              <a:lnSpc>
                <a:spcPct val="100000"/>
              </a:lnSpc>
              <a:spcBef>
                <a:spcPts val="225"/>
              </a:spcBef>
            </a:pPr>
            <a:r>
              <a:rPr sz="600" spc="25" dirty="0">
                <a:latin typeface="Calibri"/>
                <a:cs typeface="Calibri"/>
              </a:rPr>
              <a:t>URL:</a:t>
            </a:r>
            <a:r>
              <a:rPr sz="600" spc="45" dirty="0">
                <a:latin typeface="Calibri"/>
                <a:cs typeface="Calibri"/>
              </a:rPr>
              <a:t> </a:t>
            </a:r>
            <a:r>
              <a:rPr sz="60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10"/>
              </a:rPr>
              <a:t>XML-ph-0000@DeepL</a:t>
            </a:r>
            <a:r>
              <a:rPr sz="60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10"/>
              </a:rPr>
              <a:t> </a:t>
            </a:r>
            <a:r>
              <a:rPr sz="600" u="sng" spc="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10"/>
              </a:rPr>
              <a:t>(logισμικό</a:t>
            </a:r>
            <a:r>
              <a:rPr sz="600" u="sng" spc="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10"/>
              </a:rPr>
              <a:t> </a:t>
            </a:r>
            <a:r>
              <a:rPr sz="60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10"/>
              </a:rPr>
              <a:t>μηχανικής</a:t>
            </a:r>
            <a:r>
              <a:rPr sz="60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10"/>
              </a:rPr>
              <a:t> </a:t>
            </a:r>
            <a:r>
              <a:rPr sz="60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10"/>
              </a:rPr>
              <a:t>μετάφρασης βασισμένο</a:t>
            </a:r>
            <a:r>
              <a:rPr sz="600" u="sng" spc="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10"/>
              </a:rPr>
              <a:t> </a:t>
            </a:r>
            <a:r>
              <a:rPr sz="60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10"/>
              </a:rPr>
              <a:t>σtην</a:t>
            </a:r>
            <a:r>
              <a:rPr sz="60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10"/>
              </a:rPr>
              <a:t> </a:t>
            </a:r>
            <a:r>
              <a:rPr sz="60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10"/>
              </a:rPr>
              <a:t>ΤΝ)</a:t>
            </a:r>
            <a:r>
              <a:rPr sz="600" u="sng" spc="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10"/>
              </a:rPr>
              <a:t> </a:t>
            </a:r>
            <a:r>
              <a:rPr sz="600" u="sng" spc="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10"/>
              </a:rPr>
              <a:t>https://www.enisa.europa.eu/publications/κατάλληλες-ασφαλείς-μέθοδοι-</a:t>
            </a:r>
            <a:r>
              <a:rPr sz="600" u="sng" spc="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για-smart-grid</a:t>
            </a:r>
            <a:r>
              <a:rPr sz="600" spc="10" dirty="0">
                <a:solidFill>
                  <a:srgbClr val="87872D"/>
                </a:solidFill>
                <a:latin typeface="Calibri"/>
                <a:cs typeface="Calibri"/>
              </a:rPr>
              <a:t>s</a:t>
            </a:r>
            <a:endParaRPr sz="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sz="1100" spc="80" dirty="0">
                <a:latin typeface="Calibri"/>
                <a:cs typeface="Calibri"/>
              </a:rPr>
              <a:t>CSP001_C_E</a:t>
            </a:r>
            <a:r>
              <a:rPr sz="1100" spc="33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6: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Cristina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Alcaraz,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Πανεπιστήμιο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ΜάλαγαΙσπανία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1698605" y="105092"/>
            <a:ext cx="330200" cy="520255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spc="130" dirty="0">
                <a:solidFill>
                  <a:srgbClr val="D8D8D8"/>
                </a:solidFill>
                <a:latin typeface="Calibri"/>
                <a:cs typeface="Calibri"/>
              </a:rPr>
              <a:t>ΕΠΑΛΗΘΕΥΣΗ</a:t>
            </a:r>
            <a:r>
              <a:rPr sz="2400" spc="3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25" dirty="0">
                <a:solidFill>
                  <a:srgbClr val="D8D8D8"/>
                </a:solidFill>
                <a:latin typeface="Calibri"/>
                <a:cs typeface="Calibri"/>
              </a:rPr>
              <a:t>ΧΡΗΣΤΗ</a:t>
            </a:r>
            <a:r>
              <a:rPr sz="2400" spc="3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14" dirty="0">
                <a:solidFill>
                  <a:srgbClr val="D8D8D8"/>
                </a:solidFill>
                <a:latin typeface="Calibri"/>
                <a:cs typeface="Calibri"/>
              </a:rPr>
              <a:t>ΣΕ</a:t>
            </a:r>
            <a:r>
              <a:rPr sz="2400" spc="5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20" dirty="0">
                <a:solidFill>
                  <a:srgbClr val="D8D8D8"/>
                </a:solidFill>
                <a:latin typeface="Calibri"/>
                <a:cs typeface="Calibri"/>
              </a:rPr>
              <a:t>ΣΥΣΤΉΜΑΤΑ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147934" y="3333479"/>
            <a:ext cx="165100" cy="19291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145"/>
              </a:lnSpc>
            </a:pPr>
            <a:r>
              <a:rPr sz="1100" b="1" spc="70" dirty="0">
                <a:solidFill>
                  <a:srgbClr val="FFFFFF"/>
                </a:solidFill>
                <a:latin typeface="Calibri"/>
                <a:cs typeface="Calibri"/>
              </a:rPr>
              <a:t>Εξετάζεται</a:t>
            </a:r>
            <a:r>
              <a:rPr sz="11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80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10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85" dirty="0">
                <a:solidFill>
                  <a:srgbClr val="FFFFFF"/>
                </a:solidFill>
                <a:latin typeface="Calibri"/>
                <a:cs typeface="Calibri"/>
              </a:rPr>
              <a:t>όλα</a:t>
            </a:r>
            <a:r>
              <a:rPr sz="11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75" dirty="0">
                <a:solidFill>
                  <a:srgbClr val="FFFFFF"/>
                </a:solidFill>
                <a:latin typeface="Calibri"/>
                <a:cs typeface="Calibri"/>
              </a:rPr>
              <a:t>τα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70" dirty="0">
                <a:solidFill>
                  <a:srgbClr val="FFFFFF"/>
                </a:solidFill>
                <a:latin typeface="Calibri"/>
                <a:cs typeface="Calibri"/>
              </a:rPr>
              <a:t>σημεία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1204575" y="5638482"/>
            <a:ext cx="8064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71855" y="0"/>
            <a:ext cx="11316970" cy="6880225"/>
            <a:chOff x="871855" y="0"/>
            <a:chExt cx="1131697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4" y="6167437"/>
              <a:ext cx="3294062" cy="6121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71855" y="2129472"/>
              <a:ext cx="6325870" cy="3067685"/>
            </a:xfrm>
            <a:custGeom>
              <a:avLst/>
              <a:gdLst/>
              <a:ahLst/>
              <a:cxnLst/>
              <a:rect l="l" t="t" r="r" b="b"/>
              <a:pathLst>
                <a:path w="6325870" h="3067685">
                  <a:moveTo>
                    <a:pt x="6192837" y="0"/>
                  </a:moveTo>
                  <a:lnTo>
                    <a:pt x="99377" y="0"/>
                  </a:lnTo>
                  <a:lnTo>
                    <a:pt x="62547" y="7619"/>
                  </a:lnTo>
                  <a:lnTo>
                    <a:pt x="32384" y="27939"/>
                  </a:lnTo>
                  <a:lnTo>
                    <a:pt x="12064" y="58102"/>
                  </a:lnTo>
                  <a:lnTo>
                    <a:pt x="4444" y="94932"/>
                  </a:lnTo>
                  <a:lnTo>
                    <a:pt x="4444" y="474344"/>
                  </a:lnTo>
                  <a:lnTo>
                    <a:pt x="12064" y="511492"/>
                  </a:lnTo>
                  <a:lnTo>
                    <a:pt x="32384" y="541654"/>
                  </a:lnTo>
                  <a:lnTo>
                    <a:pt x="62547" y="561975"/>
                  </a:lnTo>
                  <a:lnTo>
                    <a:pt x="99377" y="569277"/>
                  </a:lnTo>
                  <a:lnTo>
                    <a:pt x="6192837" y="569277"/>
                  </a:lnTo>
                  <a:lnTo>
                    <a:pt x="6229985" y="561975"/>
                  </a:lnTo>
                  <a:lnTo>
                    <a:pt x="6260147" y="541654"/>
                  </a:lnTo>
                  <a:lnTo>
                    <a:pt x="6280467" y="511492"/>
                  </a:lnTo>
                  <a:lnTo>
                    <a:pt x="6287770" y="474344"/>
                  </a:lnTo>
                  <a:lnTo>
                    <a:pt x="6287770" y="94932"/>
                  </a:lnTo>
                  <a:lnTo>
                    <a:pt x="6280467" y="58102"/>
                  </a:lnTo>
                  <a:lnTo>
                    <a:pt x="6260147" y="27939"/>
                  </a:lnTo>
                  <a:lnTo>
                    <a:pt x="6229985" y="7619"/>
                  </a:lnTo>
                  <a:lnTo>
                    <a:pt x="6192837" y="0"/>
                  </a:lnTo>
                  <a:close/>
                </a:path>
                <a:path w="6325870" h="3067685">
                  <a:moveTo>
                    <a:pt x="6234112" y="2517140"/>
                  </a:moveTo>
                  <a:lnTo>
                    <a:pt x="91757" y="2517140"/>
                  </a:lnTo>
                  <a:lnTo>
                    <a:pt x="55879" y="2524125"/>
                  </a:lnTo>
                  <a:lnTo>
                    <a:pt x="26987" y="2543810"/>
                  </a:lnTo>
                  <a:lnTo>
                    <a:pt x="7302" y="2573020"/>
                  </a:lnTo>
                  <a:lnTo>
                    <a:pt x="0" y="2608897"/>
                  </a:lnTo>
                  <a:lnTo>
                    <a:pt x="0" y="2975610"/>
                  </a:lnTo>
                  <a:lnTo>
                    <a:pt x="7302" y="3011487"/>
                  </a:lnTo>
                  <a:lnTo>
                    <a:pt x="26987" y="3040379"/>
                  </a:lnTo>
                  <a:lnTo>
                    <a:pt x="55879" y="3060065"/>
                  </a:lnTo>
                  <a:lnTo>
                    <a:pt x="91757" y="3067367"/>
                  </a:lnTo>
                  <a:lnTo>
                    <a:pt x="6234112" y="3067367"/>
                  </a:lnTo>
                  <a:lnTo>
                    <a:pt x="6269672" y="3060065"/>
                  </a:lnTo>
                  <a:lnTo>
                    <a:pt x="6298882" y="3040379"/>
                  </a:lnTo>
                  <a:lnTo>
                    <a:pt x="6318567" y="3011487"/>
                  </a:lnTo>
                  <a:lnTo>
                    <a:pt x="6325870" y="2975610"/>
                  </a:lnTo>
                  <a:lnTo>
                    <a:pt x="6325870" y="2608897"/>
                  </a:lnTo>
                  <a:lnTo>
                    <a:pt x="6318567" y="2573020"/>
                  </a:lnTo>
                  <a:lnTo>
                    <a:pt x="6298882" y="2543810"/>
                  </a:lnTo>
                  <a:lnTo>
                    <a:pt x="6269672" y="2524125"/>
                  </a:lnTo>
                  <a:lnTo>
                    <a:pt x="6234112" y="2517140"/>
                  </a:lnTo>
                  <a:close/>
                </a:path>
                <a:path w="6325870" h="3067685">
                  <a:moveTo>
                    <a:pt x="6230937" y="1331277"/>
                  </a:moveTo>
                  <a:lnTo>
                    <a:pt x="94932" y="1331277"/>
                  </a:lnTo>
                  <a:lnTo>
                    <a:pt x="58102" y="1338579"/>
                  </a:lnTo>
                  <a:lnTo>
                    <a:pt x="27939" y="1358900"/>
                  </a:lnTo>
                  <a:lnTo>
                    <a:pt x="7302" y="1389062"/>
                  </a:lnTo>
                  <a:lnTo>
                    <a:pt x="0" y="1425892"/>
                  </a:lnTo>
                  <a:lnTo>
                    <a:pt x="0" y="1805622"/>
                  </a:lnTo>
                  <a:lnTo>
                    <a:pt x="7302" y="1842452"/>
                  </a:lnTo>
                  <a:lnTo>
                    <a:pt x="27939" y="1872614"/>
                  </a:lnTo>
                  <a:lnTo>
                    <a:pt x="58102" y="1892934"/>
                  </a:lnTo>
                  <a:lnTo>
                    <a:pt x="94932" y="1900554"/>
                  </a:lnTo>
                  <a:lnTo>
                    <a:pt x="6230937" y="1900554"/>
                  </a:lnTo>
                  <a:lnTo>
                    <a:pt x="6267767" y="1892934"/>
                  </a:lnTo>
                  <a:lnTo>
                    <a:pt x="6297930" y="1872614"/>
                  </a:lnTo>
                  <a:lnTo>
                    <a:pt x="6318250" y="1842452"/>
                  </a:lnTo>
                  <a:lnTo>
                    <a:pt x="6325870" y="1805622"/>
                  </a:lnTo>
                  <a:lnTo>
                    <a:pt x="6325870" y="1425892"/>
                  </a:lnTo>
                  <a:lnTo>
                    <a:pt x="6318250" y="1389062"/>
                  </a:lnTo>
                  <a:lnTo>
                    <a:pt x="6297930" y="1358900"/>
                  </a:lnTo>
                  <a:lnTo>
                    <a:pt x="6267767" y="1338579"/>
                  </a:lnTo>
                  <a:lnTo>
                    <a:pt x="6230937" y="1331277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382067" y="1798637"/>
              <a:ext cx="1899285" cy="566420"/>
            </a:xfrm>
            <a:custGeom>
              <a:avLst/>
              <a:gdLst/>
              <a:ahLst/>
              <a:cxnLst/>
              <a:rect l="l" t="t" r="r" b="b"/>
              <a:pathLst>
                <a:path w="1899284" h="566419">
                  <a:moveTo>
                    <a:pt x="1217510" y="513079"/>
                  </a:moveTo>
                  <a:lnTo>
                    <a:pt x="725170" y="513079"/>
                  </a:lnTo>
                  <a:lnTo>
                    <a:pt x="757237" y="529272"/>
                  </a:lnTo>
                  <a:lnTo>
                    <a:pt x="795337" y="542925"/>
                  </a:lnTo>
                  <a:lnTo>
                    <a:pt x="838517" y="553720"/>
                  </a:lnTo>
                  <a:lnTo>
                    <a:pt x="886142" y="561657"/>
                  </a:lnTo>
                  <a:lnTo>
                    <a:pt x="945197" y="566420"/>
                  </a:lnTo>
                  <a:lnTo>
                    <a:pt x="1003617" y="566102"/>
                  </a:lnTo>
                  <a:lnTo>
                    <a:pt x="1059815" y="561339"/>
                  </a:lnTo>
                  <a:lnTo>
                    <a:pt x="1112202" y="552450"/>
                  </a:lnTo>
                  <a:lnTo>
                    <a:pt x="1159827" y="539750"/>
                  </a:lnTo>
                  <a:lnTo>
                    <a:pt x="1200467" y="523239"/>
                  </a:lnTo>
                  <a:lnTo>
                    <a:pt x="1217510" y="513079"/>
                  </a:lnTo>
                  <a:close/>
                </a:path>
                <a:path w="1899284" h="566419">
                  <a:moveTo>
                    <a:pt x="475297" y="49529"/>
                  </a:moveTo>
                  <a:lnTo>
                    <a:pt x="426085" y="50482"/>
                  </a:lnTo>
                  <a:lnTo>
                    <a:pt x="359410" y="57467"/>
                  </a:lnTo>
                  <a:lnTo>
                    <a:pt x="300672" y="69850"/>
                  </a:lnTo>
                  <a:lnTo>
                    <a:pt x="250507" y="86995"/>
                  </a:lnTo>
                  <a:lnTo>
                    <a:pt x="211137" y="107950"/>
                  </a:lnTo>
                  <a:lnTo>
                    <a:pt x="170179" y="158432"/>
                  </a:lnTo>
                  <a:lnTo>
                    <a:pt x="171450" y="186372"/>
                  </a:lnTo>
                  <a:lnTo>
                    <a:pt x="169862" y="187960"/>
                  </a:lnTo>
                  <a:lnTo>
                    <a:pt x="126047" y="192087"/>
                  </a:lnTo>
                  <a:lnTo>
                    <a:pt x="86042" y="200025"/>
                  </a:lnTo>
                  <a:lnTo>
                    <a:pt x="24765" y="226377"/>
                  </a:lnTo>
                  <a:lnTo>
                    <a:pt x="0" y="255587"/>
                  </a:lnTo>
                  <a:lnTo>
                    <a:pt x="4762" y="285432"/>
                  </a:lnTo>
                  <a:lnTo>
                    <a:pt x="36512" y="312420"/>
                  </a:lnTo>
                  <a:lnTo>
                    <a:pt x="93027" y="333057"/>
                  </a:lnTo>
                  <a:lnTo>
                    <a:pt x="67945" y="346710"/>
                  </a:lnTo>
                  <a:lnTo>
                    <a:pt x="50800" y="361950"/>
                  </a:lnTo>
                  <a:lnTo>
                    <a:pt x="42227" y="378142"/>
                  </a:lnTo>
                  <a:lnTo>
                    <a:pt x="42545" y="395287"/>
                  </a:lnTo>
                  <a:lnTo>
                    <a:pt x="92392" y="439102"/>
                  </a:lnTo>
                  <a:lnTo>
                    <a:pt x="138429" y="453707"/>
                  </a:lnTo>
                  <a:lnTo>
                    <a:pt x="193992" y="462279"/>
                  </a:lnTo>
                  <a:lnTo>
                    <a:pt x="255270" y="463232"/>
                  </a:lnTo>
                  <a:lnTo>
                    <a:pt x="256540" y="464185"/>
                  </a:lnTo>
                  <a:lnTo>
                    <a:pt x="291147" y="484187"/>
                  </a:lnTo>
                  <a:lnTo>
                    <a:pt x="329247" y="499745"/>
                  </a:lnTo>
                  <a:lnTo>
                    <a:pt x="371792" y="512445"/>
                  </a:lnTo>
                  <a:lnTo>
                    <a:pt x="418465" y="521970"/>
                  </a:lnTo>
                  <a:lnTo>
                    <a:pt x="467995" y="528637"/>
                  </a:lnTo>
                  <a:lnTo>
                    <a:pt x="519429" y="532129"/>
                  </a:lnTo>
                  <a:lnTo>
                    <a:pt x="571817" y="532447"/>
                  </a:lnTo>
                  <a:lnTo>
                    <a:pt x="624204" y="529589"/>
                  </a:lnTo>
                  <a:lnTo>
                    <a:pt x="675640" y="522922"/>
                  </a:lnTo>
                  <a:lnTo>
                    <a:pt x="725170" y="513079"/>
                  </a:lnTo>
                  <a:lnTo>
                    <a:pt x="1217510" y="513079"/>
                  </a:lnTo>
                  <a:lnTo>
                    <a:pt x="1233487" y="503554"/>
                  </a:lnTo>
                  <a:lnTo>
                    <a:pt x="1256347" y="481012"/>
                  </a:lnTo>
                  <a:lnTo>
                    <a:pt x="1524177" y="481012"/>
                  </a:lnTo>
                  <a:lnTo>
                    <a:pt x="1569720" y="467042"/>
                  </a:lnTo>
                  <a:lnTo>
                    <a:pt x="1610042" y="446087"/>
                  </a:lnTo>
                  <a:lnTo>
                    <a:pt x="1645920" y="394017"/>
                  </a:lnTo>
                  <a:lnTo>
                    <a:pt x="1683385" y="390842"/>
                  </a:lnTo>
                  <a:lnTo>
                    <a:pt x="1753552" y="379095"/>
                  </a:lnTo>
                  <a:lnTo>
                    <a:pt x="1841500" y="347345"/>
                  </a:lnTo>
                  <a:lnTo>
                    <a:pt x="1879600" y="320039"/>
                  </a:lnTo>
                  <a:lnTo>
                    <a:pt x="1899285" y="259079"/>
                  </a:lnTo>
                  <a:lnTo>
                    <a:pt x="1879917" y="228917"/>
                  </a:lnTo>
                  <a:lnTo>
                    <a:pt x="1839912" y="200660"/>
                  </a:lnTo>
                  <a:lnTo>
                    <a:pt x="1844357" y="196532"/>
                  </a:lnTo>
                  <a:lnTo>
                    <a:pt x="1847850" y="192404"/>
                  </a:lnTo>
                  <a:lnTo>
                    <a:pt x="1850707" y="187960"/>
                  </a:lnTo>
                  <a:lnTo>
                    <a:pt x="1858645" y="157797"/>
                  </a:lnTo>
                  <a:lnTo>
                    <a:pt x="1843404" y="128904"/>
                  </a:lnTo>
                  <a:lnTo>
                    <a:pt x="1807845" y="103504"/>
                  </a:lnTo>
                  <a:lnTo>
                    <a:pt x="1754504" y="83502"/>
                  </a:lnTo>
                  <a:lnTo>
                    <a:pt x="1685925" y="70802"/>
                  </a:lnTo>
                  <a:lnTo>
                    <a:pt x="1682750" y="66039"/>
                  </a:lnTo>
                  <a:lnTo>
                    <a:pt x="616267" y="66039"/>
                  </a:lnTo>
                  <a:lnTo>
                    <a:pt x="571500" y="57467"/>
                  </a:lnTo>
                  <a:lnTo>
                    <a:pt x="524192" y="51752"/>
                  </a:lnTo>
                  <a:lnTo>
                    <a:pt x="475297" y="49529"/>
                  </a:lnTo>
                  <a:close/>
                </a:path>
                <a:path w="1899284" h="566419">
                  <a:moveTo>
                    <a:pt x="1524177" y="481012"/>
                  </a:moveTo>
                  <a:lnTo>
                    <a:pt x="1256347" y="481012"/>
                  </a:lnTo>
                  <a:lnTo>
                    <a:pt x="1287462" y="487679"/>
                  </a:lnTo>
                  <a:lnTo>
                    <a:pt x="1320165" y="492442"/>
                  </a:lnTo>
                  <a:lnTo>
                    <a:pt x="1354137" y="495617"/>
                  </a:lnTo>
                  <a:lnTo>
                    <a:pt x="1389379" y="496570"/>
                  </a:lnTo>
                  <a:lnTo>
                    <a:pt x="1457007" y="493077"/>
                  </a:lnTo>
                  <a:lnTo>
                    <a:pt x="1517967" y="482917"/>
                  </a:lnTo>
                  <a:lnTo>
                    <a:pt x="1524177" y="481012"/>
                  </a:lnTo>
                  <a:close/>
                </a:path>
                <a:path w="1899284" h="566419">
                  <a:moveTo>
                    <a:pt x="831215" y="15557"/>
                  </a:moveTo>
                  <a:lnTo>
                    <a:pt x="779779" y="17145"/>
                  </a:lnTo>
                  <a:lnTo>
                    <a:pt x="730567" y="23177"/>
                  </a:lnTo>
                  <a:lnTo>
                    <a:pt x="685800" y="33654"/>
                  </a:lnTo>
                  <a:lnTo>
                    <a:pt x="647065" y="47942"/>
                  </a:lnTo>
                  <a:lnTo>
                    <a:pt x="616267" y="66039"/>
                  </a:lnTo>
                  <a:lnTo>
                    <a:pt x="1682750" y="66039"/>
                  </a:lnTo>
                  <a:lnTo>
                    <a:pt x="1676400" y="56514"/>
                  </a:lnTo>
                  <a:lnTo>
                    <a:pt x="1657016" y="42862"/>
                  </a:lnTo>
                  <a:lnTo>
                    <a:pt x="988060" y="42862"/>
                  </a:lnTo>
                  <a:lnTo>
                    <a:pt x="975677" y="38100"/>
                  </a:lnTo>
                  <a:lnTo>
                    <a:pt x="933450" y="26670"/>
                  </a:lnTo>
                  <a:lnTo>
                    <a:pt x="882967" y="18414"/>
                  </a:lnTo>
                  <a:lnTo>
                    <a:pt x="831215" y="15557"/>
                  </a:lnTo>
                  <a:close/>
                </a:path>
                <a:path w="1899284" h="566419">
                  <a:moveTo>
                    <a:pt x="1187132" y="317"/>
                  </a:moveTo>
                  <a:lnTo>
                    <a:pt x="1127760" y="635"/>
                  </a:lnTo>
                  <a:lnTo>
                    <a:pt x="1071879" y="8254"/>
                  </a:lnTo>
                  <a:lnTo>
                    <a:pt x="1023937" y="22542"/>
                  </a:lnTo>
                  <a:lnTo>
                    <a:pt x="988060" y="42862"/>
                  </a:lnTo>
                  <a:lnTo>
                    <a:pt x="1657016" y="42862"/>
                  </a:lnTo>
                  <a:lnTo>
                    <a:pt x="1639887" y="30797"/>
                  </a:lnTo>
                  <a:lnTo>
                    <a:pt x="1637852" y="30162"/>
                  </a:lnTo>
                  <a:lnTo>
                    <a:pt x="1312545" y="30162"/>
                  </a:lnTo>
                  <a:lnTo>
                    <a:pt x="1298257" y="23495"/>
                  </a:lnTo>
                  <a:lnTo>
                    <a:pt x="1282382" y="17462"/>
                  </a:lnTo>
                  <a:lnTo>
                    <a:pt x="1264602" y="12064"/>
                  </a:lnTo>
                  <a:lnTo>
                    <a:pt x="1245552" y="7937"/>
                  </a:lnTo>
                  <a:lnTo>
                    <a:pt x="1187132" y="317"/>
                  </a:lnTo>
                  <a:close/>
                </a:path>
                <a:path w="1899284" h="566419">
                  <a:moveTo>
                    <a:pt x="1458277" y="0"/>
                  </a:moveTo>
                  <a:lnTo>
                    <a:pt x="1404620" y="4762"/>
                  </a:lnTo>
                  <a:lnTo>
                    <a:pt x="1355090" y="14604"/>
                  </a:lnTo>
                  <a:lnTo>
                    <a:pt x="1312545" y="30162"/>
                  </a:lnTo>
                  <a:lnTo>
                    <a:pt x="1637852" y="30162"/>
                  </a:lnTo>
                  <a:lnTo>
                    <a:pt x="1565592" y="7620"/>
                  </a:lnTo>
                  <a:lnTo>
                    <a:pt x="1512570" y="952"/>
                  </a:lnTo>
                  <a:lnTo>
                    <a:pt x="14582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84047" y="2353945"/>
              <a:ext cx="150495" cy="1778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382067" y="1798637"/>
              <a:ext cx="1899285" cy="566420"/>
            </a:xfrm>
            <a:custGeom>
              <a:avLst/>
              <a:gdLst/>
              <a:ahLst/>
              <a:cxnLst/>
              <a:rect l="l" t="t" r="r" b="b"/>
              <a:pathLst>
                <a:path w="1899284" h="566419">
                  <a:moveTo>
                    <a:pt x="171450" y="186372"/>
                  </a:moveTo>
                  <a:lnTo>
                    <a:pt x="183832" y="132079"/>
                  </a:lnTo>
                  <a:lnTo>
                    <a:pt x="250507" y="86995"/>
                  </a:lnTo>
                  <a:lnTo>
                    <a:pt x="300672" y="69850"/>
                  </a:lnTo>
                  <a:lnTo>
                    <a:pt x="359410" y="57467"/>
                  </a:lnTo>
                  <a:lnTo>
                    <a:pt x="426085" y="50482"/>
                  </a:lnTo>
                  <a:lnTo>
                    <a:pt x="475297" y="49529"/>
                  </a:lnTo>
                  <a:lnTo>
                    <a:pt x="524192" y="51752"/>
                  </a:lnTo>
                  <a:lnTo>
                    <a:pt x="571500" y="57467"/>
                  </a:lnTo>
                  <a:lnTo>
                    <a:pt x="616267" y="66039"/>
                  </a:lnTo>
                  <a:lnTo>
                    <a:pt x="647065" y="47942"/>
                  </a:lnTo>
                  <a:lnTo>
                    <a:pt x="685800" y="33654"/>
                  </a:lnTo>
                  <a:lnTo>
                    <a:pt x="730567" y="23177"/>
                  </a:lnTo>
                  <a:lnTo>
                    <a:pt x="779779" y="17145"/>
                  </a:lnTo>
                  <a:lnTo>
                    <a:pt x="831215" y="15557"/>
                  </a:lnTo>
                  <a:lnTo>
                    <a:pt x="882967" y="18414"/>
                  </a:lnTo>
                  <a:lnTo>
                    <a:pt x="933450" y="26670"/>
                  </a:lnTo>
                  <a:lnTo>
                    <a:pt x="975677" y="38100"/>
                  </a:lnTo>
                  <a:lnTo>
                    <a:pt x="988060" y="42862"/>
                  </a:lnTo>
                  <a:lnTo>
                    <a:pt x="1023937" y="22542"/>
                  </a:lnTo>
                  <a:lnTo>
                    <a:pt x="1071879" y="8254"/>
                  </a:lnTo>
                  <a:lnTo>
                    <a:pt x="1127760" y="635"/>
                  </a:lnTo>
                  <a:lnTo>
                    <a:pt x="1187132" y="317"/>
                  </a:lnTo>
                  <a:lnTo>
                    <a:pt x="1245552" y="7937"/>
                  </a:lnTo>
                  <a:lnTo>
                    <a:pt x="1264602" y="12064"/>
                  </a:lnTo>
                  <a:lnTo>
                    <a:pt x="1282382" y="17462"/>
                  </a:lnTo>
                  <a:lnTo>
                    <a:pt x="1298257" y="23495"/>
                  </a:lnTo>
                  <a:lnTo>
                    <a:pt x="1312545" y="30162"/>
                  </a:lnTo>
                  <a:lnTo>
                    <a:pt x="1355090" y="14604"/>
                  </a:lnTo>
                  <a:lnTo>
                    <a:pt x="1404620" y="4762"/>
                  </a:lnTo>
                  <a:lnTo>
                    <a:pt x="1458277" y="0"/>
                  </a:lnTo>
                  <a:lnTo>
                    <a:pt x="1512570" y="952"/>
                  </a:lnTo>
                  <a:lnTo>
                    <a:pt x="1565592" y="7620"/>
                  </a:lnTo>
                  <a:lnTo>
                    <a:pt x="1613852" y="20320"/>
                  </a:lnTo>
                  <a:lnTo>
                    <a:pt x="1660842" y="43179"/>
                  </a:lnTo>
                  <a:lnTo>
                    <a:pt x="1685925" y="70802"/>
                  </a:lnTo>
                  <a:lnTo>
                    <a:pt x="1754504" y="83502"/>
                  </a:lnTo>
                  <a:lnTo>
                    <a:pt x="1807845" y="103504"/>
                  </a:lnTo>
                  <a:lnTo>
                    <a:pt x="1843404" y="128904"/>
                  </a:lnTo>
                  <a:lnTo>
                    <a:pt x="1858645" y="157797"/>
                  </a:lnTo>
                  <a:lnTo>
                    <a:pt x="1850707" y="187960"/>
                  </a:lnTo>
                  <a:lnTo>
                    <a:pt x="1847850" y="192404"/>
                  </a:lnTo>
                  <a:lnTo>
                    <a:pt x="1844357" y="196532"/>
                  </a:lnTo>
                  <a:lnTo>
                    <a:pt x="1839912" y="200660"/>
                  </a:lnTo>
                  <a:lnTo>
                    <a:pt x="1879917" y="228917"/>
                  </a:lnTo>
                  <a:lnTo>
                    <a:pt x="1899285" y="259079"/>
                  </a:lnTo>
                  <a:lnTo>
                    <a:pt x="1899285" y="290195"/>
                  </a:lnTo>
                  <a:lnTo>
                    <a:pt x="1841500" y="347345"/>
                  </a:lnTo>
                  <a:lnTo>
                    <a:pt x="1785302" y="370204"/>
                  </a:lnTo>
                  <a:lnTo>
                    <a:pt x="1719262" y="385762"/>
                  </a:lnTo>
                  <a:lnTo>
                    <a:pt x="1645920" y="394017"/>
                  </a:lnTo>
                  <a:lnTo>
                    <a:pt x="1636077" y="421639"/>
                  </a:lnTo>
                  <a:lnTo>
                    <a:pt x="1569720" y="467042"/>
                  </a:lnTo>
                  <a:lnTo>
                    <a:pt x="1517967" y="482917"/>
                  </a:lnTo>
                  <a:lnTo>
                    <a:pt x="1457007" y="493077"/>
                  </a:lnTo>
                  <a:lnTo>
                    <a:pt x="1389379" y="496570"/>
                  </a:lnTo>
                  <a:lnTo>
                    <a:pt x="1354137" y="495617"/>
                  </a:lnTo>
                  <a:lnTo>
                    <a:pt x="1320165" y="492442"/>
                  </a:lnTo>
                  <a:lnTo>
                    <a:pt x="1287462" y="487679"/>
                  </a:lnTo>
                  <a:lnTo>
                    <a:pt x="1256347" y="481012"/>
                  </a:lnTo>
                  <a:lnTo>
                    <a:pt x="1233487" y="503554"/>
                  </a:lnTo>
                  <a:lnTo>
                    <a:pt x="1200467" y="523239"/>
                  </a:lnTo>
                  <a:lnTo>
                    <a:pt x="1159827" y="539750"/>
                  </a:lnTo>
                  <a:lnTo>
                    <a:pt x="1112202" y="552450"/>
                  </a:lnTo>
                  <a:lnTo>
                    <a:pt x="1059815" y="561339"/>
                  </a:lnTo>
                  <a:lnTo>
                    <a:pt x="1003617" y="566102"/>
                  </a:lnTo>
                  <a:lnTo>
                    <a:pt x="945197" y="566420"/>
                  </a:lnTo>
                  <a:lnTo>
                    <a:pt x="886142" y="561657"/>
                  </a:lnTo>
                  <a:lnTo>
                    <a:pt x="838517" y="553720"/>
                  </a:lnTo>
                  <a:lnTo>
                    <a:pt x="795337" y="542925"/>
                  </a:lnTo>
                  <a:lnTo>
                    <a:pt x="757237" y="529272"/>
                  </a:lnTo>
                  <a:lnTo>
                    <a:pt x="725170" y="513079"/>
                  </a:lnTo>
                  <a:lnTo>
                    <a:pt x="675640" y="522922"/>
                  </a:lnTo>
                  <a:lnTo>
                    <a:pt x="624204" y="529589"/>
                  </a:lnTo>
                  <a:lnTo>
                    <a:pt x="571817" y="532447"/>
                  </a:lnTo>
                  <a:lnTo>
                    <a:pt x="519429" y="532129"/>
                  </a:lnTo>
                  <a:lnTo>
                    <a:pt x="467995" y="528637"/>
                  </a:lnTo>
                  <a:lnTo>
                    <a:pt x="418465" y="521970"/>
                  </a:lnTo>
                  <a:lnTo>
                    <a:pt x="371792" y="512445"/>
                  </a:lnTo>
                  <a:lnTo>
                    <a:pt x="329247" y="499745"/>
                  </a:lnTo>
                  <a:lnTo>
                    <a:pt x="291147" y="484187"/>
                  </a:lnTo>
                  <a:lnTo>
                    <a:pt x="257810" y="464820"/>
                  </a:lnTo>
                  <a:lnTo>
                    <a:pt x="255270" y="463232"/>
                  </a:lnTo>
                  <a:lnTo>
                    <a:pt x="193992" y="462279"/>
                  </a:lnTo>
                  <a:lnTo>
                    <a:pt x="138429" y="453707"/>
                  </a:lnTo>
                  <a:lnTo>
                    <a:pt x="92392" y="439102"/>
                  </a:lnTo>
                  <a:lnTo>
                    <a:pt x="59372" y="419100"/>
                  </a:lnTo>
                  <a:lnTo>
                    <a:pt x="42227" y="378142"/>
                  </a:lnTo>
                  <a:lnTo>
                    <a:pt x="50800" y="361950"/>
                  </a:lnTo>
                  <a:lnTo>
                    <a:pt x="67945" y="346710"/>
                  </a:lnTo>
                  <a:lnTo>
                    <a:pt x="93027" y="333057"/>
                  </a:lnTo>
                  <a:lnTo>
                    <a:pt x="36512" y="312420"/>
                  </a:lnTo>
                  <a:lnTo>
                    <a:pt x="4762" y="285432"/>
                  </a:lnTo>
                  <a:lnTo>
                    <a:pt x="0" y="255587"/>
                  </a:lnTo>
                  <a:lnTo>
                    <a:pt x="24765" y="226377"/>
                  </a:lnTo>
                  <a:lnTo>
                    <a:pt x="51752" y="211772"/>
                  </a:lnTo>
                  <a:lnTo>
                    <a:pt x="86042" y="200025"/>
                  </a:lnTo>
                  <a:lnTo>
                    <a:pt x="126047" y="192087"/>
                  </a:lnTo>
                  <a:lnTo>
                    <a:pt x="169862" y="187960"/>
                  </a:lnTo>
                  <a:lnTo>
                    <a:pt x="171450" y="186372"/>
                  </a:lnTo>
                </a:path>
              </a:pathLst>
            </a:custGeom>
            <a:ln w="158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76109" y="2346007"/>
              <a:ext cx="166370" cy="19367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553517" y="1827212"/>
              <a:ext cx="1667510" cy="482600"/>
            </a:xfrm>
            <a:custGeom>
              <a:avLst/>
              <a:gdLst/>
              <a:ahLst/>
              <a:cxnLst/>
              <a:rect l="l" t="t" r="r" b="b"/>
              <a:pathLst>
                <a:path w="1667509" h="482600">
                  <a:moveTo>
                    <a:pt x="133350" y="427354"/>
                  </a:moveTo>
                  <a:lnTo>
                    <a:pt x="121285" y="428942"/>
                  </a:lnTo>
                  <a:lnTo>
                    <a:pt x="109220" y="430529"/>
                  </a:lnTo>
                  <a:lnTo>
                    <a:pt x="96837" y="431482"/>
                  </a:lnTo>
                  <a:lnTo>
                    <a:pt x="84454" y="432435"/>
                  </a:lnTo>
                </a:path>
                <a:path w="1667509" h="482600">
                  <a:moveTo>
                    <a:pt x="553402" y="482282"/>
                  </a:moveTo>
                  <a:lnTo>
                    <a:pt x="545147" y="476885"/>
                  </a:lnTo>
                  <a:lnTo>
                    <a:pt x="537210" y="471170"/>
                  </a:lnTo>
                  <a:lnTo>
                    <a:pt x="530225" y="465454"/>
                  </a:lnTo>
                  <a:lnTo>
                    <a:pt x="524192" y="459422"/>
                  </a:lnTo>
                </a:path>
                <a:path w="1667509" h="482600">
                  <a:moveTo>
                    <a:pt x="1096962" y="425450"/>
                  </a:moveTo>
                  <a:lnTo>
                    <a:pt x="1095057" y="431800"/>
                  </a:lnTo>
                  <a:lnTo>
                    <a:pt x="1092517" y="438150"/>
                  </a:lnTo>
                  <a:lnTo>
                    <a:pt x="1089342" y="444182"/>
                  </a:lnTo>
                  <a:lnTo>
                    <a:pt x="1085215" y="450532"/>
                  </a:lnTo>
                </a:path>
                <a:path w="1667509" h="482600">
                  <a:moveTo>
                    <a:pt x="1330007" y="270510"/>
                  </a:moveTo>
                  <a:lnTo>
                    <a:pt x="1389697" y="287020"/>
                  </a:lnTo>
                  <a:lnTo>
                    <a:pt x="1435100" y="308927"/>
                  </a:lnTo>
                  <a:lnTo>
                    <a:pt x="1463675" y="335279"/>
                  </a:lnTo>
                  <a:lnTo>
                    <a:pt x="1473200" y="364172"/>
                  </a:lnTo>
                </a:path>
                <a:path w="1667509" h="482600">
                  <a:moveTo>
                    <a:pt x="1667510" y="170814"/>
                  </a:moveTo>
                  <a:lnTo>
                    <a:pt x="1655445" y="180657"/>
                  </a:lnTo>
                  <a:lnTo>
                    <a:pt x="1640840" y="189864"/>
                  </a:lnTo>
                  <a:lnTo>
                    <a:pt x="1623377" y="198437"/>
                  </a:lnTo>
                  <a:lnTo>
                    <a:pt x="1604010" y="206057"/>
                  </a:lnTo>
                </a:path>
                <a:path w="1667509" h="482600">
                  <a:moveTo>
                    <a:pt x="1514792" y="40639"/>
                  </a:moveTo>
                  <a:lnTo>
                    <a:pt x="1517015" y="46037"/>
                  </a:lnTo>
                  <a:lnTo>
                    <a:pt x="1518285" y="51435"/>
                  </a:lnTo>
                  <a:lnTo>
                    <a:pt x="1517967" y="57150"/>
                  </a:lnTo>
                </a:path>
                <a:path w="1667509" h="482600">
                  <a:moveTo>
                    <a:pt x="1107757" y="21272"/>
                  </a:moveTo>
                  <a:lnTo>
                    <a:pt x="1114742" y="15557"/>
                  </a:lnTo>
                  <a:lnTo>
                    <a:pt x="1122362" y="10160"/>
                  </a:lnTo>
                  <a:lnTo>
                    <a:pt x="1130935" y="4762"/>
                  </a:lnTo>
                  <a:lnTo>
                    <a:pt x="1140460" y="0"/>
                  </a:lnTo>
                </a:path>
                <a:path w="1667509" h="482600">
                  <a:moveTo>
                    <a:pt x="802640" y="31114"/>
                  </a:moveTo>
                  <a:lnTo>
                    <a:pt x="806132" y="24764"/>
                  </a:lnTo>
                  <a:lnTo>
                    <a:pt x="811212" y="18732"/>
                  </a:lnTo>
                  <a:lnTo>
                    <a:pt x="818515" y="13017"/>
                  </a:lnTo>
                </a:path>
                <a:path w="1667509" h="482600">
                  <a:moveTo>
                    <a:pt x="444500" y="37464"/>
                  </a:moveTo>
                  <a:lnTo>
                    <a:pt x="459740" y="41275"/>
                  </a:lnTo>
                  <a:lnTo>
                    <a:pt x="474345" y="45720"/>
                  </a:lnTo>
                  <a:lnTo>
                    <a:pt x="488315" y="50164"/>
                  </a:lnTo>
                  <a:lnTo>
                    <a:pt x="501650" y="55245"/>
                  </a:lnTo>
                </a:path>
                <a:path w="1667509" h="482600">
                  <a:moveTo>
                    <a:pt x="10160" y="176529"/>
                  </a:moveTo>
                  <a:lnTo>
                    <a:pt x="5397" y="170497"/>
                  </a:lnTo>
                  <a:lnTo>
                    <a:pt x="2222" y="164147"/>
                  </a:lnTo>
                  <a:lnTo>
                    <a:pt x="0" y="157797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01192" y="2188527"/>
              <a:ext cx="1011872" cy="101187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61492" y="3206750"/>
              <a:ext cx="743584" cy="101377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64032" y="4477384"/>
              <a:ext cx="917575" cy="917574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855344" y="776604"/>
            <a:ext cx="750379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0" spc="180" dirty="0">
                <a:solidFill>
                  <a:srgbClr val="000000"/>
                </a:solidFill>
                <a:latin typeface="Times New Roman"/>
                <a:cs typeface="Times New Roman"/>
              </a:rPr>
              <a:t>Ταυτοποίηση</a:t>
            </a:r>
            <a:r>
              <a:rPr sz="2200" b="0" spc="2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75" dirty="0">
                <a:solidFill>
                  <a:srgbClr val="000000"/>
                </a:solidFill>
                <a:latin typeface="Times New Roman"/>
                <a:cs typeface="Times New Roman"/>
              </a:rPr>
              <a:t>χρήστη</a:t>
            </a:r>
            <a:r>
              <a:rPr sz="2200" b="0" spc="22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25" dirty="0">
                <a:solidFill>
                  <a:srgbClr val="000000"/>
                </a:solidFill>
                <a:latin typeface="Times New Roman"/>
                <a:cs typeface="Times New Roman"/>
              </a:rPr>
              <a:t>σε</a:t>
            </a:r>
            <a:r>
              <a:rPr sz="2200" b="0" spc="1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65" dirty="0">
                <a:solidFill>
                  <a:srgbClr val="000000"/>
                </a:solidFill>
                <a:latin typeface="Times New Roman"/>
                <a:cs typeface="Times New Roman"/>
              </a:rPr>
              <a:t>συστήματα</a:t>
            </a:r>
            <a:r>
              <a:rPr sz="2200" b="0" spc="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70" dirty="0">
                <a:solidFill>
                  <a:srgbClr val="000000"/>
                </a:solidFill>
                <a:latin typeface="Times New Roman"/>
                <a:cs typeface="Times New Roman"/>
              </a:rPr>
              <a:t>εξουσιών/δυνάμεων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91515" y="1527809"/>
            <a:ext cx="3776979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3355" indent="-160655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25000"/>
              <a:buFont typeface="Arial"/>
              <a:buChar char="•"/>
              <a:tabLst>
                <a:tab pos="173355" algn="l"/>
              </a:tabLst>
            </a:pPr>
            <a:r>
              <a:rPr sz="1600" spc="120" dirty="0">
                <a:latin typeface="Calibri"/>
                <a:cs typeface="Calibri"/>
              </a:rPr>
              <a:t>Υπάρχουν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spc="95" dirty="0">
                <a:latin typeface="Calibri"/>
                <a:cs typeface="Calibri"/>
              </a:rPr>
              <a:t>τρεις</a:t>
            </a:r>
            <a:r>
              <a:rPr sz="1600" spc="50" dirty="0">
                <a:latin typeface="Calibri"/>
                <a:cs typeface="Calibri"/>
              </a:rPr>
              <a:t> </a:t>
            </a:r>
            <a:r>
              <a:rPr sz="1600" spc="105" dirty="0">
                <a:latin typeface="Calibri"/>
                <a:cs typeface="Calibri"/>
              </a:rPr>
              <a:t>τρόποι</a:t>
            </a:r>
            <a:r>
              <a:rPr sz="1600" spc="50" dirty="0">
                <a:latin typeface="Calibri"/>
                <a:cs typeface="Calibri"/>
              </a:rPr>
              <a:t> </a:t>
            </a:r>
            <a:r>
              <a:rPr sz="1600" spc="105" dirty="0">
                <a:latin typeface="Calibri"/>
                <a:cs typeface="Calibri"/>
              </a:rPr>
              <a:t>επαλήθευσης: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298825" y="2161540"/>
            <a:ext cx="7359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80" dirty="0">
                <a:solidFill>
                  <a:srgbClr val="FFFFFF"/>
                </a:solidFill>
                <a:latin typeface="Calibri"/>
                <a:cs typeface="Calibri"/>
              </a:rPr>
              <a:t>Τι</a:t>
            </a:r>
            <a:r>
              <a:rPr sz="1400" i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i="1" spc="85" dirty="0">
                <a:solidFill>
                  <a:srgbClr val="FFFFFF"/>
                </a:solidFill>
                <a:latin typeface="Calibri"/>
                <a:cs typeface="Calibri"/>
              </a:rPr>
              <a:t>ξέρω</a:t>
            </a:r>
            <a:r>
              <a:rPr sz="1400" i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i="1" spc="55" dirty="0">
                <a:solidFill>
                  <a:srgbClr val="FFFFFF"/>
                </a:solidFill>
                <a:latin typeface="Calibri"/>
                <a:cs typeface="Calibri"/>
              </a:rPr>
              <a:t>;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31544" y="2667317"/>
            <a:ext cx="5351145" cy="405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5080" indent="-285750">
              <a:lnSpc>
                <a:spcPct val="100000"/>
              </a:lnSpc>
              <a:spcBef>
                <a:spcPts val="100"/>
              </a:spcBef>
              <a:buSzPct val="128000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250" spc="95" dirty="0">
                <a:latin typeface="Calibri"/>
                <a:cs typeface="Calibri"/>
              </a:rPr>
              <a:t>Επαλήθευση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χρήστη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με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βάση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πληροφορίες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που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είναι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γνωστές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μόνο </a:t>
            </a:r>
            <a:r>
              <a:rPr sz="1250" spc="-26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στην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αντίστοιχη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οντότητα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097529" y="3363277"/>
            <a:ext cx="6026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80" dirty="0">
                <a:solidFill>
                  <a:srgbClr val="FFFFFF"/>
                </a:solidFill>
                <a:latin typeface="Calibri"/>
                <a:cs typeface="Calibri"/>
              </a:rPr>
              <a:t>Τι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85" dirty="0">
                <a:solidFill>
                  <a:srgbClr val="FFFFFF"/>
                </a:solidFill>
                <a:latin typeface="Calibri"/>
                <a:cs typeface="Calibri"/>
              </a:rPr>
              <a:t>έχω;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464300" y="1999932"/>
            <a:ext cx="211454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u="heavy" spc="39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00" u="heavy" spc="7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868477" y="1745932"/>
            <a:ext cx="796925" cy="447040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40"/>
              </a:spcBef>
            </a:pPr>
            <a:r>
              <a:rPr sz="1100" spc="40" dirty="0">
                <a:latin typeface="Calibri"/>
                <a:cs typeface="Calibri"/>
              </a:rPr>
              <a:t>Epll4c+MME</a:t>
            </a:r>
            <a:endParaRPr sz="110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  <a:spcBef>
                <a:spcPts val="340"/>
              </a:spcBef>
            </a:pPr>
            <a:r>
              <a:rPr sz="1100" spc="75" dirty="0">
                <a:latin typeface="Calibri"/>
                <a:cs typeface="Calibri"/>
              </a:rPr>
              <a:t>!#@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953884" y="3187700"/>
            <a:ext cx="278130" cy="19050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270"/>
              </a:spcBef>
            </a:pPr>
            <a:r>
              <a:rPr sz="400" b="1" i="1" spc="-25" dirty="0">
                <a:latin typeface="Calibri"/>
                <a:cs typeface="Calibri"/>
              </a:rPr>
              <a:t>ΛΕΙΤΟΥΡΓΙΚΟ</a:t>
            </a:r>
            <a:endParaRPr sz="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400" spc="-25" dirty="0">
                <a:latin typeface="Arial Black"/>
                <a:cs typeface="Arial Black"/>
              </a:rPr>
              <a:t>:</a:t>
            </a:r>
            <a:r>
              <a:rPr sz="400" spc="-45" dirty="0">
                <a:latin typeface="Arial Black"/>
                <a:cs typeface="Arial Black"/>
              </a:rPr>
              <a:t>1A</a:t>
            </a:r>
            <a:r>
              <a:rPr sz="400" spc="-25" dirty="0">
                <a:latin typeface="Arial Black"/>
                <a:cs typeface="Arial Black"/>
              </a:rPr>
              <a:t> </a:t>
            </a:r>
            <a:r>
              <a:rPr sz="400" spc="-55" dirty="0">
                <a:latin typeface="Arial Black"/>
                <a:cs typeface="Arial Black"/>
              </a:rPr>
              <a:t>B</a:t>
            </a:r>
            <a:r>
              <a:rPr sz="400" spc="-40" dirty="0">
                <a:latin typeface="Arial Black"/>
                <a:cs typeface="Arial Black"/>
              </a:rPr>
              <a:t>3</a:t>
            </a:r>
            <a:endParaRPr sz="400">
              <a:latin typeface="Arial Black"/>
              <a:cs typeface="Arial Black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16939" y="4032884"/>
            <a:ext cx="468820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815" indent="-285115">
              <a:lnSpc>
                <a:spcPct val="100000"/>
              </a:lnSpc>
              <a:spcBef>
                <a:spcPts val="100"/>
              </a:spcBef>
              <a:buSzPct val="128000"/>
              <a:buFont typeface="Arial"/>
              <a:buChar char="•"/>
              <a:tabLst>
                <a:tab pos="297180" algn="l"/>
                <a:tab pos="297815" algn="l"/>
              </a:tabLst>
            </a:pPr>
            <a:r>
              <a:rPr sz="1250" spc="90" dirty="0">
                <a:latin typeface="Calibri"/>
                <a:cs typeface="Calibri"/>
              </a:rPr>
              <a:t>Ταυτοποίηση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χρήστη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με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βάση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κάτι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που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κατέχει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η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οντότητα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394075" y="4590415"/>
            <a:ext cx="84010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95" dirty="0" err="1">
                <a:solidFill>
                  <a:srgbClr val="FFFFFF"/>
                </a:solidFill>
                <a:latin typeface="Calibri"/>
                <a:cs typeface="Calibri"/>
              </a:rPr>
              <a:t>Ποιος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l-GR" sz="1400" spc="-20" dirty="0" err="1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lang="el-GR" sz="1400" spc="95" dirty="0" err="1">
                <a:solidFill>
                  <a:srgbClr val="FFFFFF"/>
                </a:solidFill>
                <a:latin typeface="Calibri"/>
                <a:cs typeface="Calibri"/>
              </a:rPr>
              <a:t>ίμ</a:t>
            </a:r>
            <a:r>
              <a:rPr sz="1400" spc="95" dirty="0">
                <a:solidFill>
                  <a:srgbClr val="FFFFFF"/>
                </a:solidFill>
                <a:latin typeface="Calibri"/>
                <a:cs typeface="Calibri"/>
              </a:rPr>
              <a:t>αι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49960" y="5160009"/>
            <a:ext cx="486727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SzPct val="128000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250" spc="120" dirty="0">
                <a:latin typeface="Calibri"/>
                <a:cs typeface="Calibri"/>
              </a:rPr>
              <a:t>Ταυτοποίηση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χρήστη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με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30" dirty="0">
                <a:latin typeface="Calibri"/>
                <a:cs typeface="Calibri"/>
              </a:rPr>
              <a:t>βάση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βιομετρικό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χαρακτηριστικό/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229657" y="6064884"/>
            <a:ext cx="8572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22554" y="6250304"/>
            <a:ext cx="442531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CSP001_C_E</a:t>
            </a:r>
            <a:r>
              <a:rPr sz="1100" spc="33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6: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Cristina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Alcaraz,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Πανεπιστήμιο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ΜάλαγαΙσπανία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698605" y="105092"/>
            <a:ext cx="330200" cy="520255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spc="130" dirty="0">
                <a:solidFill>
                  <a:srgbClr val="D8D8D8"/>
                </a:solidFill>
                <a:latin typeface="Calibri"/>
                <a:cs typeface="Calibri"/>
              </a:rPr>
              <a:t>ΕΠΑΛΗΘΕΥΣΗ</a:t>
            </a:r>
            <a:r>
              <a:rPr sz="2400" spc="3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25" dirty="0">
                <a:solidFill>
                  <a:srgbClr val="D8D8D8"/>
                </a:solidFill>
                <a:latin typeface="Calibri"/>
                <a:cs typeface="Calibri"/>
              </a:rPr>
              <a:t>ΧΡΗΣΤΗ</a:t>
            </a:r>
            <a:r>
              <a:rPr sz="2400" spc="3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14" dirty="0">
                <a:solidFill>
                  <a:srgbClr val="D8D8D8"/>
                </a:solidFill>
                <a:latin typeface="Calibri"/>
                <a:cs typeface="Calibri"/>
              </a:rPr>
              <a:t>ΣΕ</a:t>
            </a:r>
            <a:r>
              <a:rPr sz="2400" spc="5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20" dirty="0">
                <a:solidFill>
                  <a:srgbClr val="D8D8D8"/>
                </a:solidFill>
                <a:latin typeface="Calibri"/>
                <a:cs typeface="Calibri"/>
              </a:rPr>
              <a:t>ΣΥΣΤΉΜΑΤΑ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47369" y="0"/>
            <a:ext cx="11640820" cy="6880225"/>
            <a:chOff x="547369" y="0"/>
            <a:chExt cx="1164082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435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76299" y="2129472"/>
              <a:ext cx="6283325" cy="569595"/>
            </a:xfrm>
            <a:custGeom>
              <a:avLst/>
              <a:gdLst/>
              <a:ahLst/>
              <a:cxnLst/>
              <a:rect l="l" t="t" r="r" b="b"/>
              <a:pathLst>
                <a:path w="6283325" h="569594">
                  <a:moveTo>
                    <a:pt x="6188392" y="0"/>
                  </a:moveTo>
                  <a:lnTo>
                    <a:pt x="94932" y="0"/>
                  </a:lnTo>
                  <a:lnTo>
                    <a:pt x="58102" y="7302"/>
                  </a:lnTo>
                  <a:lnTo>
                    <a:pt x="27940" y="27939"/>
                  </a:lnTo>
                  <a:lnTo>
                    <a:pt x="7302" y="58102"/>
                  </a:lnTo>
                  <a:lnTo>
                    <a:pt x="0" y="94932"/>
                  </a:lnTo>
                  <a:lnTo>
                    <a:pt x="0" y="474344"/>
                  </a:lnTo>
                  <a:lnTo>
                    <a:pt x="7302" y="511492"/>
                  </a:lnTo>
                  <a:lnTo>
                    <a:pt x="27940" y="541654"/>
                  </a:lnTo>
                  <a:lnTo>
                    <a:pt x="58102" y="561975"/>
                  </a:lnTo>
                  <a:lnTo>
                    <a:pt x="94932" y="569277"/>
                  </a:lnTo>
                  <a:lnTo>
                    <a:pt x="6188392" y="569277"/>
                  </a:lnTo>
                  <a:lnTo>
                    <a:pt x="6225222" y="561975"/>
                  </a:lnTo>
                  <a:lnTo>
                    <a:pt x="6255384" y="541654"/>
                  </a:lnTo>
                  <a:lnTo>
                    <a:pt x="6275705" y="511492"/>
                  </a:lnTo>
                  <a:lnTo>
                    <a:pt x="6283325" y="474344"/>
                  </a:lnTo>
                  <a:lnTo>
                    <a:pt x="6283325" y="94932"/>
                  </a:lnTo>
                  <a:lnTo>
                    <a:pt x="6275705" y="58102"/>
                  </a:lnTo>
                  <a:lnTo>
                    <a:pt x="6255384" y="27939"/>
                  </a:lnTo>
                  <a:lnTo>
                    <a:pt x="6225222" y="7302"/>
                  </a:lnTo>
                  <a:lnTo>
                    <a:pt x="6188392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72172" y="2892425"/>
              <a:ext cx="6295390" cy="1314450"/>
            </a:xfrm>
            <a:custGeom>
              <a:avLst/>
              <a:gdLst/>
              <a:ahLst/>
              <a:cxnLst/>
              <a:rect l="l" t="t" r="r" b="b"/>
              <a:pathLst>
                <a:path w="6295390" h="1314450">
                  <a:moveTo>
                    <a:pt x="6192520" y="0"/>
                  </a:moveTo>
                  <a:lnTo>
                    <a:pt x="94932" y="0"/>
                  </a:lnTo>
                  <a:lnTo>
                    <a:pt x="58102" y="7302"/>
                  </a:lnTo>
                  <a:lnTo>
                    <a:pt x="27940" y="27939"/>
                  </a:lnTo>
                  <a:lnTo>
                    <a:pt x="7302" y="58102"/>
                  </a:lnTo>
                  <a:lnTo>
                    <a:pt x="0" y="94932"/>
                  </a:lnTo>
                  <a:lnTo>
                    <a:pt x="0" y="474345"/>
                  </a:lnTo>
                  <a:lnTo>
                    <a:pt x="7302" y="511492"/>
                  </a:lnTo>
                  <a:lnTo>
                    <a:pt x="27940" y="541654"/>
                  </a:lnTo>
                  <a:lnTo>
                    <a:pt x="58102" y="561975"/>
                  </a:lnTo>
                  <a:lnTo>
                    <a:pt x="94932" y="569277"/>
                  </a:lnTo>
                  <a:lnTo>
                    <a:pt x="6192520" y="569277"/>
                  </a:lnTo>
                  <a:lnTo>
                    <a:pt x="6229349" y="561975"/>
                  </a:lnTo>
                  <a:lnTo>
                    <a:pt x="6259512" y="541654"/>
                  </a:lnTo>
                  <a:lnTo>
                    <a:pt x="6279832" y="511492"/>
                  </a:lnTo>
                  <a:lnTo>
                    <a:pt x="6287452" y="474345"/>
                  </a:lnTo>
                  <a:lnTo>
                    <a:pt x="6287452" y="94932"/>
                  </a:lnTo>
                  <a:lnTo>
                    <a:pt x="6279832" y="58102"/>
                  </a:lnTo>
                  <a:lnTo>
                    <a:pt x="6259512" y="27939"/>
                  </a:lnTo>
                  <a:lnTo>
                    <a:pt x="6229349" y="7302"/>
                  </a:lnTo>
                  <a:lnTo>
                    <a:pt x="6192520" y="0"/>
                  </a:lnTo>
                  <a:close/>
                </a:path>
                <a:path w="6295390" h="1314450">
                  <a:moveTo>
                    <a:pt x="6203632" y="763905"/>
                  </a:moveTo>
                  <a:lnTo>
                    <a:pt x="99695" y="763905"/>
                  </a:lnTo>
                  <a:lnTo>
                    <a:pt x="64134" y="770889"/>
                  </a:lnTo>
                  <a:lnTo>
                    <a:pt x="34925" y="790575"/>
                  </a:lnTo>
                  <a:lnTo>
                    <a:pt x="15240" y="819785"/>
                  </a:lnTo>
                  <a:lnTo>
                    <a:pt x="7937" y="855662"/>
                  </a:lnTo>
                  <a:lnTo>
                    <a:pt x="7937" y="1222375"/>
                  </a:lnTo>
                  <a:lnTo>
                    <a:pt x="15240" y="1258252"/>
                  </a:lnTo>
                  <a:lnTo>
                    <a:pt x="34925" y="1287145"/>
                  </a:lnTo>
                  <a:lnTo>
                    <a:pt x="64134" y="1306830"/>
                  </a:lnTo>
                  <a:lnTo>
                    <a:pt x="99695" y="1314132"/>
                  </a:lnTo>
                  <a:lnTo>
                    <a:pt x="6203632" y="1314132"/>
                  </a:lnTo>
                  <a:lnTo>
                    <a:pt x="6239510" y="1306830"/>
                  </a:lnTo>
                  <a:lnTo>
                    <a:pt x="6268720" y="1287145"/>
                  </a:lnTo>
                  <a:lnTo>
                    <a:pt x="6288405" y="1258252"/>
                  </a:lnTo>
                  <a:lnTo>
                    <a:pt x="6295390" y="1222375"/>
                  </a:lnTo>
                  <a:lnTo>
                    <a:pt x="6295390" y="855662"/>
                  </a:lnTo>
                  <a:lnTo>
                    <a:pt x="6288405" y="819785"/>
                  </a:lnTo>
                  <a:lnTo>
                    <a:pt x="6268720" y="790575"/>
                  </a:lnTo>
                  <a:lnTo>
                    <a:pt x="6239510" y="770889"/>
                  </a:lnTo>
                  <a:lnTo>
                    <a:pt x="6203632" y="763905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10977" y="4370704"/>
              <a:ext cx="1834832" cy="193548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47369" y="5452745"/>
              <a:ext cx="3691890" cy="200025"/>
            </a:xfrm>
            <a:custGeom>
              <a:avLst/>
              <a:gdLst/>
              <a:ahLst/>
              <a:cxnLst/>
              <a:rect l="l" t="t" r="r" b="b"/>
              <a:pathLst>
                <a:path w="3691890" h="200025">
                  <a:moveTo>
                    <a:pt x="3491865" y="0"/>
                  </a:moveTo>
                  <a:lnTo>
                    <a:pt x="3491865" y="200024"/>
                  </a:lnTo>
                  <a:lnTo>
                    <a:pt x="3625215" y="133349"/>
                  </a:lnTo>
                  <a:lnTo>
                    <a:pt x="3525202" y="133349"/>
                  </a:lnTo>
                  <a:lnTo>
                    <a:pt x="3525202" y="66674"/>
                  </a:lnTo>
                  <a:lnTo>
                    <a:pt x="3625215" y="66674"/>
                  </a:lnTo>
                  <a:lnTo>
                    <a:pt x="3491865" y="0"/>
                  </a:lnTo>
                  <a:close/>
                </a:path>
                <a:path w="3691890" h="200025">
                  <a:moveTo>
                    <a:pt x="3491865" y="66674"/>
                  </a:moveTo>
                  <a:lnTo>
                    <a:pt x="0" y="66674"/>
                  </a:lnTo>
                  <a:lnTo>
                    <a:pt x="0" y="133349"/>
                  </a:lnTo>
                  <a:lnTo>
                    <a:pt x="3491865" y="133349"/>
                  </a:lnTo>
                  <a:lnTo>
                    <a:pt x="3491865" y="66674"/>
                  </a:lnTo>
                  <a:close/>
                </a:path>
                <a:path w="3691890" h="200025">
                  <a:moveTo>
                    <a:pt x="3625215" y="66674"/>
                  </a:moveTo>
                  <a:lnTo>
                    <a:pt x="3525202" y="66674"/>
                  </a:lnTo>
                  <a:lnTo>
                    <a:pt x="3525202" y="133349"/>
                  </a:lnTo>
                  <a:lnTo>
                    <a:pt x="3625215" y="133349"/>
                  </a:lnTo>
                  <a:lnTo>
                    <a:pt x="3691890" y="100012"/>
                  </a:lnTo>
                  <a:lnTo>
                    <a:pt x="3625215" y="66674"/>
                  </a:lnTo>
                  <a:close/>
                </a:path>
              </a:pathLst>
            </a:custGeom>
            <a:solidFill>
              <a:srgbClr val="CF2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55344" y="776604"/>
            <a:ext cx="744537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0" spc="180" dirty="0">
                <a:solidFill>
                  <a:srgbClr val="000000"/>
                </a:solidFill>
                <a:latin typeface="Times New Roman"/>
                <a:cs typeface="Times New Roman"/>
              </a:rPr>
              <a:t>Ταυτοποίηση</a:t>
            </a:r>
            <a:r>
              <a:rPr sz="2200" b="0" spc="2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75" dirty="0">
                <a:solidFill>
                  <a:srgbClr val="000000"/>
                </a:solidFill>
                <a:latin typeface="Times New Roman"/>
                <a:cs typeface="Times New Roman"/>
              </a:rPr>
              <a:t>χρήστη</a:t>
            </a:r>
            <a:r>
              <a:rPr sz="2200" b="0" spc="2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25" dirty="0">
                <a:solidFill>
                  <a:srgbClr val="000000"/>
                </a:solidFill>
                <a:latin typeface="Times New Roman"/>
                <a:cs typeface="Times New Roman"/>
              </a:rPr>
              <a:t>σε</a:t>
            </a:r>
            <a:r>
              <a:rPr sz="2200" b="0" spc="1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65" dirty="0">
                <a:solidFill>
                  <a:srgbClr val="000000"/>
                </a:solidFill>
                <a:latin typeface="Times New Roman"/>
                <a:cs typeface="Times New Roman"/>
              </a:rPr>
              <a:t>συστήματα</a:t>
            </a:r>
            <a:r>
              <a:rPr sz="2200" b="0" spc="1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70" dirty="0">
                <a:solidFill>
                  <a:srgbClr val="000000"/>
                </a:solidFill>
                <a:latin typeface="Times New Roman"/>
                <a:cs typeface="Times New Roman"/>
              </a:rPr>
              <a:t>εξουσίας/δυνάμεων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1515" y="1527175"/>
            <a:ext cx="3776979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3355" indent="-160655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25000"/>
              <a:buFont typeface="Arial"/>
              <a:buChar char="•"/>
              <a:tabLst>
                <a:tab pos="173355" algn="l"/>
              </a:tabLst>
            </a:pPr>
            <a:r>
              <a:rPr sz="1600" spc="120" dirty="0">
                <a:latin typeface="Calibri"/>
                <a:cs typeface="Calibri"/>
              </a:rPr>
              <a:t>Υπάρχουν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spc="95" dirty="0">
                <a:latin typeface="Calibri"/>
                <a:cs typeface="Calibri"/>
              </a:rPr>
              <a:t>τρεις</a:t>
            </a:r>
            <a:r>
              <a:rPr sz="1600" spc="50" dirty="0">
                <a:latin typeface="Calibri"/>
                <a:cs typeface="Calibri"/>
              </a:rPr>
              <a:t> </a:t>
            </a:r>
            <a:r>
              <a:rPr sz="1600" spc="105" dirty="0">
                <a:latin typeface="Calibri"/>
                <a:cs typeface="Calibri"/>
              </a:rPr>
              <a:t>τρόποι</a:t>
            </a:r>
            <a:r>
              <a:rPr sz="1600" spc="50" dirty="0">
                <a:latin typeface="Calibri"/>
                <a:cs typeface="Calibri"/>
              </a:rPr>
              <a:t> </a:t>
            </a:r>
            <a:r>
              <a:rPr sz="1600" spc="105" dirty="0">
                <a:latin typeface="Calibri"/>
                <a:cs typeface="Calibri"/>
              </a:rPr>
              <a:t>επαλήθευσης: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79114" y="2161540"/>
            <a:ext cx="1144270" cy="1632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2410">
              <a:lnSpc>
                <a:spcPct val="100000"/>
              </a:lnSpc>
              <a:spcBef>
                <a:spcPts val="100"/>
              </a:spcBef>
            </a:pPr>
            <a:r>
              <a:rPr sz="1400" i="1" spc="80" dirty="0">
                <a:solidFill>
                  <a:srgbClr val="FFFFFF"/>
                </a:solidFill>
                <a:latin typeface="Calibri"/>
                <a:cs typeface="Calibri"/>
              </a:rPr>
              <a:t>Τι</a:t>
            </a:r>
            <a:r>
              <a:rPr sz="1400" i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i="1" spc="85" dirty="0">
                <a:solidFill>
                  <a:srgbClr val="FFFFFF"/>
                </a:solidFill>
                <a:latin typeface="Calibri"/>
                <a:cs typeface="Calibri"/>
              </a:rPr>
              <a:t>ξέρω</a:t>
            </a:r>
            <a:r>
              <a:rPr sz="1400" i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i="1" spc="55" dirty="0">
                <a:solidFill>
                  <a:srgbClr val="FFFFFF"/>
                </a:solidFill>
                <a:latin typeface="Calibri"/>
                <a:cs typeface="Calibri"/>
              </a:rPr>
              <a:t>;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spc="80" dirty="0">
                <a:solidFill>
                  <a:srgbClr val="7E7E7E"/>
                </a:solidFill>
                <a:latin typeface="Calibri"/>
                <a:cs typeface="Calibri"/>
              </a:rPr>
              <a:t>Τι</a:t>
            </a:r>
            <a:r>
              <a:rPr sz="1400" spc="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85" dirty="0">
                <a:solidFill>
                  <a:srgbClr val="7E7E7E"/>
                </a:solidFill>
                <a:latin typeface="Calibri"/>
                <a:cs typeface="Calibri"/>
              </a:rPr>
              <a:t>έχω;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700">
              <a:latin typeface="Calibri"/>
              <a:cs typeface="Calibri"/>
            </a:endParaRPr>
          </a:p>
          <a:p>
            <a:pPr marL="316230">
              <a:lnSpc>
                <a:spcPct val="100000"/>
              </a:lnSpc>
            </a:pPr>
            <a:r>
              <a:rPr sz="1400" spc="95" dirty="0">
                <a:solidFill>
                  <a:srgbClr val="7E7E7E"/>
                </a:solidFill>
                <a:latin typeface="Calibri"/>
                <a:cs typeface="Calibri"/>
              </a:rPr>
              <a:t>Ποιος</a:t>
            </a:r>
            <a:r>
              <a:rPr sz="1400" spc="-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95" dirty="0">
                <a:solidFill>
                  <a:srgbClr val="7E7E7E"/>
                </a:solidFill>
                <a:latin typeface="Calibri"/>
                <a:cs typeface="Calibri"/>
              </a:rPr>
              <a:t>μαι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653404" y="4726940"/>
            <a:ext cx="1807210" cy="671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95" dirty="0">
                <a:latin typeface="Calibri"/>
                <a:cs typeface="Calibri"/>
              </a:rPr>
              <a:t>PLC/RTU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ts val="1710"/>
              </a:lnSpc>
              <a:spcBef>
                <a:spcPts val="45"/>
              </a:spcBef>
            </a:pPr>
            <a:r>
              <a:rPr sz="1400" spc="95" dirty="0">
                <a:latin typeface="Calibri"/>
                <a:cs typeface="Calibri"/>
              </a:rPr>
              <a:t>Εξυπηρετητής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SCADA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HMIs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229657" y="5911532"/>
            <a:ext cx="8572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2554" y="6096952"/>
            <a:ext cx="442531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CSP001_C_E</a:t>
            </a:r>
            <a:r>
              <a:rPr sz="1100" spc="33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6: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Cristina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Alcaraz,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Πανεπιστήμιο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ΜάλαγαΙσπανία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698605" y="105092"/>
            <a:ext cx="330200" cy="520255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spc="130" dirty="0">
                <a:solidFill>
                  <a:srgbClr val="D8D8D8"/>
                </a:solidFill>
                <a:latin typeface="Calibri"/>
                <a:cs typeface="Calibri"/>
              </a:rPr>
              <a:t>ΕΠΑΛΗΘΕΥΣΗ</a:t>
            </a:r>
            <a:r>
              <a:rPr sz="2400" spc="3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25" dirty="0">
                <a:solidFill>
                  <a:srgbClr val="D8D8D8"/>
                </a:solidFill>
                <a:latin typeface="Calibri"/>
                <a:cs typeface="Calibri"/>
              </a:rPr>
              <a:t>ΧΡΗΣΤΗ</a:t>
            </a:r>
            <a:r>
              <a:rPr sz="2400" spc="3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14" dirty="0">
                <a:solidFill>
                  <a:srgbClr val="D8D8D8"/>
                </a:solidFill>
                <a:latin typeface="Calibri"/>
                <a:cs typeface="Calibri"/>
              </a:rPr>
              <a:t>ΣΕ</a:t>
            </a:r>
            <a:r>
              <a:rPr sz="2400" spc="5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20" dirty="0">
                <a:solidFill>
                  <a:srgbClr val="D8D8D8"/>
                </a:solidFill>
                <a:latin typeface="Calibri"/>
                <a:cs typeface="Calibri"/>
              </a:rPr>
              <a:t>ΣΥΣΤΉΜΑΤΑ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70420" y="12065"/>
              <a:ext cx="5021580" cy="684593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502919" y="4873942"/>
            <a:ext cx="1928495" cy="1642745"/>
            <a:chOff x="502919" y="4873942"/>
            <a:chExt cx="1928495" cy="164274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2919" y="5489574"/>
              <a:ext cx="1078865" cy="102711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25854" y="5437187"/>
              <a:ext cx="150494" cy="1778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23874" y="4881879"/>
              <a:ext cx="1899285" cy="566420"/>
            </a:xfrm>
            <a:custGeom>
              <a:avLst/>
              <a:gdLst/>
              <a:ahLst/>
              <a:cxnLst/>
              <a:rect l="l" t="t" r="r" b="b"/>
              <a:pathLst>
                <a:path w="1899285" h="566420">
                  <a:moveTo>
                    <a:pt x="171450" y="186372"/>
                  </a:moveTo>
                  <a:lnTo>
                    <a:pt x="183832" y="132080"/>
                  </a:lnTo>
                  <a:lnTo>
                    <a:pt x="250507" y="86995"/>
                  </a:lnTo>
                  <a:lnTo>
                    <a:pt x="300672" y="69850"/>
                  </a:lnTo>
                  <a:lnTo>
                    <a:pt x="359409" y="57467"/>
                  </a:lnTo>
                  <a:lnTo>
                    <a:pt x="426084" y="50482"/>
                  </a:lnTo>
                  <a:lnTo>
                    <a:pt x="475297" y="49530"/>
                  </a:lnTo>
                  <a:lnTo>
                    <a:pt x="524192" y="51752"/>
                  </a:lnTo>
                  <a:lnTo>
                    <a:pt x="571500" y="57467"/>
                  </a:lnTo>
                  <a:lnTo>
                    <a:pt x="616267" y="66040"/>
                  </a:lnTo>
                  <a:lnTo>
                    <a:pt x="647065" y="47942"/>
                  </a:lnTo>
                  <a:lnTo>
                    <a:pt x="685800" y="33655"/>
                  </a:lnTo>
                  <a:lnTo>
                    <a:pt x="730567" y="23177"/>
                  </a:lnTo>
                  <a:lnTo>
                    <a:pt x="779780" y="17145"/>
                  </a:lnTo>
                  <a:lnTo>
                    <a:pt x="831215" y="15557"/>
                  </a:lnTo>
                  <a:lnTo>
                    <a:pt x="882967" y="18415"/>
                  </a:lnTo>
                  <a:lnTo>
                    <a:pt x="933450" y="26670"/>
                  </a:lnTo>
                  <a:lnTo>
                    <a:pt x="975677" y="38100"/>
                  </a:lnTo>
                  <a:lnTo>
                    <a:pt x="988060" y="42862"/>
                  </a:lnTo>
                  <a:lnTo>
                    <a:pt x="1023937" y="22542"/>
                  </a:lnTo>
                  <a:lnTo>
                    <a:pt x="1071880" y="8255"/>
                  </a:lnTo>
                  <a:lnTo>
                    <a:pt x="1127760" y="635"/>
                  </a:lnTo>
                  <a:lnTo>
                    <a:pt x="1187132" y="317"/>
                  </a:lnTo>
                  <a:lnTo>
                    <a:pt x="1245552" y="7937"/>
                  </a:lnTo>
                  <a:lnTo>
                    <a:pt x="1264602" y="12065"/>
                  </a:lnTo>
                  <a:lnTo>
                    <a:pt x="1282382" y="17462"/>
                  </a:lnTo>
                  <a:lnTo>
                    <a:pt x="1298257" y="23495"/>
                  </a:lnTo>
                  <a:lnTo>
                    <a:pt x="1312545" y="30162"/>
                  </a:lnTo>
                  <a:lnTo>
                    <a:pt x="1355089" y="14605"/>
                  </a:lnTo>
                  <a:lnTo>
                    <a:pt x="1404620" y="4762"/>
                  </a:lnTo>
                  <a:lnTo>
                    <a:pt x="1458277" y="0"/>
                  </a:lnTo>
                  <a:lnTo>
                    <a:pt x="1512570" y="952"/>
                  </a:lnTo>
                  <a:lnTo>
                    <a:pt x="1565592" y="7620"/>
                  </a:lnTo>
                  <a:lnTo>
                    <a:pt x="1613852" y="20320"/>
                  </a:lnTo>
                  <a:lnTo>
                    <a:pt x="1660842" y="43180"/>
                  </a:lnTo>
                  <a:lnTo>
                    <a:pt x="1685925" y="70802"/>
                  </a:lnTo>
                  <a:lnTo>
                    <a:pt x="1754505" y="83502"/>
                  </a:lnTo>
                  <a:lnTo>
                    <a:pt x="1807845" y="103505"/>
                  </a:lnTo>
                  <a:lnTo>
                    <a:pt x="1843405" y="128905"/>
                  </a:lnTo>
                  <a:lnTo>
                    <a:pt x="1858645" y="157797"/>
                  </a:lnTo>
                  <a:lnTo>
                    <a:pt x="1850707" y="187960"/>
                  </a:lnTo>
                  <a:lnTo>
                    <a:pt x="1847850" y="192405"/>
                  </a:lnTo>
                  <a:lnTo>
                    <a:pt x="1844357" y="196532"/>
                  </a:lnTo>
                  <a:lnTo>
                    <a:pt x="1839912" y="200660"/>
                  </a:lnTo>
                  <a:lnTo>
                    <a:pt x="1879917" y="228917"/>
                  </a:lnTo>
                  <a:lnTo>
                    <a:pt x="1899285" y="259080"/>
                  </a:lnTo>
                  <a:lnTo>
                    <a:pt x="1899285" y="290195"/>
                  </a:lnTo>
                  <a:lnTo>
                    <a:pt x="1841500" y="347345"/>
                  </a:lnTo>
                  <a:lnTo>
                    <a:pt x="1785302" y="370205"/>
                  </a:lnTo>
                  <a:lnTo>
                    <a:pt x="1719262" y="385762"/>
                  </a:lnTo>
                  <a:lnTo>
                    <a:pt x="1645920" y="394017"/>
                  </a:lnTo>
                  <a:lnTo>
                    <a:pt x="1636077" y="421640"/>
                  </a:lnTo>
                  <a:lnTo>
                    <a:pt x="1569720" y="467042"/>
                  </a:lnTo>
                  <a:lnTo>
                    <a:pt x="1517967" y="482917"/>
                  </a:lnTo>
                  <a:lnTo>
                    <a:pt x="1457007" y="493077"/>
                  </a:lnTo>
                  <a:lnTo>
                    <a:pt x="1389380" y="496570"/>
                  </a:lnTo>
                  <a:lnTo>
                    <a:pt x="1354137" y="495617"/>
                  </a:lnTo>
                  <a:lnTo>
                    <a:pt x="1320164" y="492442"/>
                  </a:lnTo>
                  <a:lnTo>
                    <a:pt x="1287462" y="487680"/>
                  </a:lnTo>
                  <a:lnTo>
                    <a:pt x="1256347" y="481012"/>
                  </a:lnTo>
                  <a:lnTo>
                    <a:pt x="1233487" y="503555"/>
                  </a:lnTo>
                  <a:lnTo>
                    <a:pt x="1200467" y="523240"/>
                  </a:lnTo>
                  <a:lnTo>
                    <a:pt x="1159827" y="539750"/>
                  </a:lnTo>
                  <a:lnTo>
                    <a:pt x="1112202" y="552450"/>
                  </a:lnTo>
                  <a:lnTo>
                    <a:pt x="1059815" y="561340"/>
                  </a:lnTo>
                  <a:lnTo>
                    <a:pt x="1003617" y="566102"/>
                  </a:lnTo>
                  <a:lnTo>
                    <a:pt x="945197" y="566420"/>
                  </a:lnTo>
                  <a:lnTo>
                    <a:pt x="886142" y="561657"/>
                  </a:lnTo>
                  <a:lnTo>
                    <a:pt x="838517" y="553720"/>
                  </a:lnTo>
                  <a:lnTo>
                    <a:pt x="795337" y="542925"/>
                  </a:lnTo>
                  <a:lnTo>
                    <a:pt x="757237" y="529272"/>
                  </a:lnTo>
                  <a:lnTo>
                    <a:pt x="725169" y="513080"/>
                  </a:lnTo>
                  <a:lnTo>
                    <a:pt x="675640" y="522922"/>
                  </a:lnTo>
                  <a:lnTo>
                    <a:pt x="624205" y="529590"/>
                  </a:lnTo>
                  <a:lnTo>
                    <a:pt x="571817" y="532447"/>
                  </a:lnTo>
                  <a:lnTo>
                    <a:pt x="519430" y="532130"/>
                  </a:lnTo>
                  <a:lnTo>
                    <a:pt x="467994" y="528637"/>
                  </a:lnTo>
                  <a:lnTo>
                    <a:pt x="418465" y="521970"/>
                  </a:lnTo>
                  <a:lnTo>
                    <a:pt x="371792" y="512445"/>
                  </a:lnTo>
                  <a:lnTo>
                    <a:pt x="329247" y="499745"/>
                  </a:lnTo>
                  <a:lnTo>
                    <a:pt x="291147" y="484187"/>
                  </a:lnTo>
                  <a:lnTo>
                    <a:pt x="257809" y="464820"/>
                  </a:lnTo>
                  <a:lnTo>
                    <a:pt x="255270" y="463232"/>
                  </a:lnTo>
                  <a:lnTo>
                    <a:pt x="193992" y="462280"/>
                  </a:lnTo>
                  <a:lnTo>
                    <a:pt x="138429" y="453707"/>
                  </a:lnTo>
                  <a:lnTo>
                    <a:pt x="92392" y="439102"/>
                  </a:lnTo>
                  <a:lnTo>
                    <a:pt x="59372" y="419100"/>
                  </a:lnTo>
                  <a:lnTo>
                    <a:pt x="42227" y="378142"/>
                  </a:lnTo>
                  <a:lnTo>
                    <a:pt x="50800" y="361950"/>
                  </a:lnTo>
                  <a:lnTo>
                    <a:pt x="67945" y="346710"/>
                  </a:lnTo>
                  <a:lnTo>
                    <a:pt x="93027" y="333057"/>
                  </a:lnTo>
                  <a:lnTo>
                    <a:pt x="36512" y="312420"/>
                  </a:lnTo>
                  <a:lnTo>
                    <a:pt x="4762" y="285432"/>
                  </a:lnTo>
                  <a:lnTo>
                    <a:pt x="0" y="255587"/>
                  </a:lnTo>
                  <a:lnTo>
                    <a:pt x="24765" y="226377"/>
                  </a:lnTo>
                  <a:lnTo>
                    <a:pt x="51752" y="211772"/>
                  </a:lnTo>
                  <a:lnTo>
                    <a:pt x="86042" y="200025"/>
                  </a:lnTo>
                  <a:lnTo>
                    <a:pt x="126047" y="192087"/>
                  </a:lnTo>
                  <a:lnTo>
                    <a:pt x="169862" y="187960"/>
                  </a:lnTo>
                  <a:lnTo>
                    <a:pt x="171450" y="186372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17917" y="5429249"/>
              <a:ext cx="166369" cy="19367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18807" y="4910137"/>
              <a:ext cx="1744345" cy="482600"/>
            </a:xfrm>
            <a:custGeom>
              <a:avLst/>
              <a:gdLst/>
              <a:ahLst/>
              <a:cxnLst/>
              <a:rect l="l" t="t" r="r" b="b"/>
              <a:pathLst>
                <a:path w="1744345" h="482600">
                  <a:moveTo>
                    <a:pt x="111442" y="312737"/>
                  </a:moveTo>
                  <a:lnTo>
                    <a:pt x="82232" y="312737"/>
                  </a:lnTo>
                  <a:lnTo>
                    <a:pt x="53657" y="311150"/>
                  </a:lnTo>
                  <a:lnTo>
                    <a:pt x="26034" y="307657"/>
                  </a:lnTo>
                  <a:lnTo>
                    <a:pt x="0" y="302260"/>
                  </a:lnTo>
                </a:path>
                <a:path w="1744345" h="482600">
                  <a:moveTo>
                    <a:pt x="209867" y="427355"/>
                  </a:moveTo>
                  <a:lnTo>
                    <a:pt x="197802" y="428942"/>
                  </a:lnTo>
                  <a:lnTo>
                    <a:pt x="185737" y="430530"/>
                  </a:lnTo>
                  <a:lnTo>
                    <a:pt x="173354" y="431482"/>
                  </a:lnTo>
                  <a:lnTo>
                    <a:pt x="160972" y="432434"/>
                  </a:lnTo>
                </a:path>
                <a:path w="1744345" h="482600">
                  <a:moveTo>
                    <a:pt x="629920" y="482282"/>
                  </a:moveTo>
                  <a:lnTo>
                    <a:pt x="621665" y="476884"/>
                  </a:lnTo>
                  <a:lnTo>
                    <a:pt x="613727" y="471169"/>
                  </a:lnTo>
                  <a:lnTo>
                    <a:pt x="606742" y="465455"/>
                  </a:lnTo>
                  <a:lnTo>
                    <a:pt x="600710" y="459422"/>
                  </a:lnTo>
                </a:path>
                <a:path w="1744345" h="482600">
                  <a:moveTo>
                    <a:pt x="1173480" y="425450"/>
                  </a:moveTo>
                  <a:lnTo>
                    <a:pt x="1171575" y="431800"/>
                  </a:lnTo>
                  <a:lnTo>
                    <a:pt x="1169035" y="438150"/>
                  </a:lnTo>
                  <a:lnTo>
                    <a:pt x="1165860" y="444182"/>
                  </a:lnTo>
                  <a:lnTo>
                    <a:pt x="1161732" y="450532"/>
                  </a:lnTo>
                </a:path>
                <a:path w="1744345" h="482600">
                  <a:moveTo>
                    <a:pt x="1406525" y="270510"/>
                  </a:moveTo>
                  <a:lnTo>
                    <a:pt x="1466215" y="287019"/>
                  </a:lnTo>
                  <a:lnTo>
                    <a:pt x="1511617" y="308927"/>
                  </a:lnTo>
                  <a:lnTo>
                    <a:pt x="1540192" y="335280"/>
                  </a:lnTo>
                  <a:lnTo>
                    <a:pt x="1549717" y="364172"/>
                  </a:lnTo>
                </a:path>
                <a:path w="1744345" h="482600">
                  <a:moveTo>
                    <a:pt x="1744027" y="170814"/>
                  </a:moveTo>
                  <a:lnTo>
                    <a:pt x="1731962" y="180657"/>
                  </a:lnTo>
                  <a:lnTo>
                    <a:pt x="1717357" y="189864"/>
                  </a:lnTo>
                  <a:lnTo>
                    <a:pt x="1699895" y="198437"/>
                  </a:lnTo>
                  <a:lnTo>
                    <a:pt x="1680527" y="206057"/>
                  </a:lnTo>
                </a:path>
                <a:path w="1744345" h="482600">
                  <a:moveTo>
                    <a:pt x="1591310" y="40639"/>
                  </a:moveTo>
                  <a:lnTo>
                    <a:pt x="1593532" y="46037"/>
                  </a:lnTo>
                  <a:lnTo>
                    <a:pt x="1594802" y="51435"/>
                  </a:lnTo>
                  <a:lnTo>
                    <a:pt x="1594485" y="57150"/>
                  </a:lnTo>
                </a:path>
                <a:path w="1744345" h="482600">
                  <a:moveTo>
                    <a:pt x="1184275" y="21272"/>
                  </a:moveTo>
                  <a:lnTo>
                    <a:pt x="1191260" y="15557"/>
                  </a:lnTo>
                  <a:lnTo>
                    <a:pt x="1198880" y="10160"/>
                  </a:lnTo>
                  <a:lnTo>
                    <a:pt x="1207452" y="4762"/>
                  </a:lnTo>
                  <a:lnTo>
                    <a:pt x="1216977" y="0"/>
                  </a:lnTo>
                </a:path>
                <a:path w="1744345" h="482600">
                  <a:moveTo>
                    <a:pt x="879157" y="31114"/>
                  </a:moveTo>
                  <a:lnTo>
                    <a:pt x="882650" y="24764"/>
                  </a:lnTo>
                  <a:lnTo>
                    <a:pt x="887730" y="18732"/>
                  </a:lnTo>
                  <a:lnTo>
                    <a:pt x="895032" y="13017"/>
                  </a:lnTo>
                </a:path>
                <a:path w="1744345" h="482600">
                  <a:moveTo>
                    <a:pt x="521017" y="37464"/>
                  </a:moveTo>
                  <a:lnTo>
                    <a:pt x="536257" y="41275"/>
                  </a:lnTo>
                  <a:lnTo>
                    <a:pt x="550862" y="45719"/>
                  </a:lnTo>
                  <a:lnTo>
                    <a:pt x="564832" y="50164"/>
                  </a:lnTo>
                  <a:lnTo>
                    <a:pt x="578167" y="55244"/>
                  </a:lnTo>
                </a:path>
                <a:path w="1744345" h="482600">
                  <a:moveTo>
                    <a:pt x="86677" y="176530"/>
                  </a:moveTo>
                  <a:lnTo>
                    <a:pt x="81914" y="170497"/>
                  </a:lnTo>
                  <a:lnTo>
                    <a:pt x="78739" y="164147"/>
                  </a:lnTo>
                  <a:lnTo>
                    <a:pt x="76517" y="157797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581467" y="4872672"/>
            <a:ext cx="6139815" cy="1515110"/>
            <a:chOff x="1581467" y="4872672"/>
            <a:chExt cx="6139815" cy="1515110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67162" y="5277484"/>
              <a:ext cx="1615122" cy="110998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581467" y="5659437"/>
              <a:ext cx="4394200" cy="525780"/>
            </a:xfrm>
            <a:custGeom>
              <a:avLst/>
              <a:gdLst/>
              <a:ahLst/>
              <a:cxnLst/>
              <a:rect l="l" t="t" r="r" b="b"/>
              <a:pathLst>
                <a:path w="4394200" h="525779">
                  <a:moveTo>
                    <a:pt x="76200" y="449262"/>
                  </a:moveTo>
                  <a:lnTo>
                    <a:pt x="0" y="487362"/>
                  </a:lnTo>
                  <a:lnTo>
                    <a:pt x="76200" y="525462"/>
                  </a:lnTo>
                  <a:lnTo>
                    <a:pt x="76200" y="493712"/>
                  </a:lnTo>
                  <a:lnTo>
                    <a:pt x="2253297" y="493712"/>
                  </a:lnTo>
                  <a:lnTo>
                    <a:pt x="2253297" y="481012"/>
                  </a:lnTo>
                  <a:lnTo>
                    <a:pt x="76200" y="481012"/>
                  </a:lnTo>
                  <a:lnTo>
                    <a:pt x="76200" y="449262"/>
                  </a:lnTo>
                  <a:close/>
                </a:path>
                <a:path w="4394200" h="525779">
                  <a:moveTo>
                    <a:pt x="2553017" y="0"/>
                  </a:moveTo>
                  <a:lnTo>
                    <a:pt x="2553017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2553017" y="44450"/>
                  </a:lnTo>
                  <a:lnTo>
                    <a:pt x="2553017" y="76200"/>
                  </a:lnTo>
                  <a:lnTo>
                    <a:pt x="2629217" y="38100"/>
                  </a:lnTo>
                  <a:lnTo>
                    <a:pt x="2553017" y="0"/>
                  </a:lnTo>
                  <a:close/>
                </a:path>
                <a:path w="4394200" h="525779">
                  <a:moveTo>
                    <a:pt x="4078922" y="306387"/>
                  </a:moveTo>
                  <a:lnTo>
                    <a:pt x="3973829" y="420052"/>
                  </a:lnTo>
                  <a:lnTo>
                    <a:pt x="4078922" y="516572"/>
                  </a:lnTo>
                  <a:lnTo>
                    <a:pt x="4078922" y="463867"/>
                  </a:lnTo>
                  <a:lnTo>
                    <a:pt x="4138612" y="450850"/>
                  </a:lnTo>
                  <a:lnTo>
                    <a:pt x="4193222" y="432434"/>
                  </a:lnTo>
                  <a:lnTo>
                    <a:pt x="4242752" y="409257"/>
                  </a:lnTo>
                  <a:lnTo>
                    <a:pt x="4286567" y="381952"/>
                  </a:lnTo>
                  <a:lnTo>
                    <a:pt x="4313626" y="359092"/>
                  </a:lnTo>
                  <a:lnTo>
                    <a:pt x="4078922" y="359092"/>
                  </a:lnTo>
                  <a:lnTo>
                    <a:pt x="4078922" y="306387"/>
                  </a:lnTo>
                  <a:close/>
                </a:path>
                <a:path w="4394200" h="525779">
                  <a:moveTo>
                    <a:pt x="4393882" y="94615"/>
                  </a:moveTo>
                  <a:lnTo>
                    <a:pt x="4389120" y="135572"/>
                  </a:lnTo>
                  <a:lnTo>
                    <a:pt x="4375467" y="174625"/>
                  </a:lnTo>
                  <a:lnTo>
                    <a:pt x="4353242" y="211455"/>
                  </a:lnTo>
                  <a:lnTo>
                    <a:pt x="4323397" y="245744"/>
                  </a:lnTo>
                  <a:lnTo>
                    <a:pt x="4286567" y="276859"/>
                  </a:lnTo>
                  <a:lnTo>
                    <a:pt x="4242752" y="304165"/>
                  </a:lnTo>
                  <a:lnTo>
                    <a:pt x="4193222" y="327342"/>
                  </a:lnTo>
                  <a:lnTo>
                    <a:pt x="4138612" y="345757"/>
                  </a:lnTo>
                  <a:lnTo>
                    <a:pt x="4078922" y="359092"/>
                  </a:lnTo>
                  <a:lnTo>
                    <a:pt x="4313626" y="359092"/>
                  </a:lnTo>
                  <a:lnTo>
                    <a:pt x="4353242" y="316547"/>
                  </a:lnTo>
                  <a:lnTo>
                    <a:pt x="4375467" y="279400"/>
                  </a:lnTo>
                  <a:lnTo>
                    <a:pt x="4389120" y="240347"/>
                  </a:lnTo>
                  <a:lnTo>
                    <a:pt x="4393882" y="199390"/>
                  </a:lnTo>
                  <a:lnTo>
                    <a:pt x="4393882" y="94615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555297" y="5480684"/>
              <a:ext cx="419734" cy="325755"/>
            </a:xfrm>
            <a:custGeom>
              <a:avLst/>
              <a:gdLst/>
              <a:ahLst/>
              <a:cxnLst/>
              <a:rect l="l" t="t" r="r" b="b"/>
              <a:pathLst>
                <a:path w="419735" h="325754">
                  <a:moveTo>
                    <a:pt x="0" y="0"/>
                  </a:moveTo>
                  <a:lnTo>
                    <a:pt x="0" y="105092"/>
                  </a:lnTo>
                  <a:lnTo>
                    <a:pt x="59372" y="107632"/>
                  </a:lnTo>
                  <a:lnTo>
                    <a:pt x="116204" y="115569"/>
                  </a:lnTo>
                  <a:lnTo>
                    <a:pt x="170179" y="128269"/>
                  </a:lnTo>
                  <a:lnTo>
                    <a:pt x="220662" y="145732"/>
                  </a:lnTo>
                  <a:lnTo>
                    <a:pt x="266700" y="167322"/>
                  </a:lnTo>
                  <a:lnTo>
                    <a:pt x="308292" y="192404"/>
                  </a:lnTo>
                  <a:lnTo>
                    <a:pt x="343852" y="221297"/>
                  </a:lnTo>
                  <a:lnTo>
                    <a:pt x="373697" y="253364"/>
                  </a:lnTo>
                  <a:lnTo>
                    <a:pt x="396557" y="288289"/>
                  </a:lnTo>
                  <a:lnTo>
                    <a:pt x="412114" y="325437"/>
                  </a:lnTo>
                  <a:lnTo>
                    <a:pt x="415289" y="312419"/>
                  </a:lnTo>
                  <a:lnTo>
                    <a:pt x="417829" y="299402"/>
                  </a:lnTo>
                  <a:lnTo>
                    <a:pt x="419417" y="286384"/>
                  </a:lnTo>
                  <a:lnTo>
                    <a:pt x="419735" y="273049"/>
                  </a:lnTo>
                  <a:lnTo>
                    <a:pt x="415925" y="235902"/>
                  </a:lnTo>
                  <a:lnTo>
                    <a:pt x="386714" y="166687"/>
                  </a:lnTo>
                  <a:lnTo>
                    <a:pt x="362585" y="135254"/>
                  </a:lnTo>
                  <a:lnTo>
                    <a:pt x="332422" y="106362"/>
                  </a:lnTo>
                  <a:lnTo>
                    <a:pt x="296862" y="80009"/>
                  </a:lnTo>
                  <a:lnTo>
                    <a:pt x="256539" y="56832"/>
                  </a:lnTo>
                  <a:lnTo>
                    <a:pt x="211772" y="37147"/>
                  </a:lnTo>
                  <a:lnTo>
                    <a:pt x="163512" y="21589"/>
                  </a:lnTo>
                  <a:lnTo>
                    <a:pt x="111760" y="9842"/>
                  </a:lnTo>
                  <a:lnTo>
                    <a:pt x="56832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D9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180330" y="4880609"/>
              <a:ext cx="2533015" cy="753110"/>
            </a:xfrm>
            <a:custGeom>
              <a:avLst/>
              <a:gdLst/>
              <a:ahLst/>
              <a:cxnLst/>
              <a:rect l="l" t="t" r="r" b="b"/>
              <a:pathLst>
                <a:path w="2533015" h="753110">
                  <a:moveTo>
                    <a:pt x="1624998" y="681354"/>
                  </a:moveTo>
                  <a:lnTo>
                    <a:pt x="967422" y="681354"/>
                  </a:lnTo>
                  <a:lnTo>
                    <a:pt x="1009967" y="702944"/>
                  </a:lnTo>
                  <a:lnTo>
                    <a:pt x="1060767" y="721359"/>
                  </a:lnTo>
                  <a:lnTo>
                    <a:pt x="1118235" y="735647"/>
                  </a:lnTo>
                  <a:lnTo>
                    <a:pt x="1181417" y="745807"/>
                  </a:lnTo>
                  <a:lnTo>
                    <a:pt x="1238885" y="751204"/>
                  </a:lnTo>
                  <a:lnTo>
                    <a:pt x="1295717" y="752792"/>
                  </a:lnTo>
                  <a:lnTo>
                    <a:pt x="1351915" y="751204"/>
                  </a:lnTo>
                  <a:lnTo>
                    <a:pt x="1406207" y="746442"/>
                  </a:lnTo>
                  <a:lnTo>
                    <a:pt x="1457960" y="738822"/>
                  </a:lnTo>
                  <a:lnTo>
                    <a:pt x="1506537" y="728027"/>
                  </a:lnTo>
                  <a:lnTo>
                    <a:pt x="1551304" y="715009"/>
                  </a:lnTo>
                  <a:lnTo>
                    <a:pt x="1591310" y="699134"/>
                  </a:lnTo>
                  <a:lnTo>
                    <a:pt x="1624998" y="681354"/>
                  </a:lnTo>
                  <a:close/>
                </a:path>
                <a:path w="2533015" h="753110">
                  <a:moveTo>
                    <a:pt x="621982" y="66357"/>
                  </a:moveTo>
                  <a:lnTo>
                    <a:pt x="569277" y="67627"/>
                  </a:lnTo>
                  <a:lnTo>
                    <a:pt x="499427" y="73977"/>
                  </a:lnTo>
                  <a:lnTo>
                    <a:pt x="435610" y="85089"/>
                  </a:lnTo>
                  <a:lnTo>
                    <a:pt x="378777" y="100329"/>
                  </a:lnTo>
                  <a:lnTo>
                    <a:pt x="329247" y="118744"/>
                  </a:lnTo>
                  <a:lnTo>
                    <a:pt x="288290" y="140652"/>
                  </a:lnTo>
                  <a:lnTo>
                    <a:pt x="257175" y="164782"/>
                  </a:lnTo>
                  <a:lnTo>
                    <a:pt x="227330" y="219075"/>
                  </a:lnTo>
                  <a:lnTo>
                    <a:pt x="230505" y="247967"/>
                  </a:lnTo>
                  <a:lnTo>
                    <a:pt x="228282" y="250189"/>
                  </a:lnTo>
                  <a:lnTo>
                    <a:pt x="169862" y="255587"/>
                  </a:lnTo>
                  <a:lnTo>
                    <a:pt x="116840" y="266064"/>
                  </a:lnTo>
                  <a:lnTo>
                    <a:pt x="71120" y="281304"/>
                  </a:lnTo>
                  <a:lnTo>
                    <a:pt x="34925" y="300989"/>
                  </a:lnTo>
                  <a:lnTo>
                    <a:pt x="0" y="353059"/>
                  </a:lnTo>
                  <a:lnTo>
                    <a:pt x="8255" y="379412"/>
                  </a:lnTo>
                  <a:lnTo>
                    <a:pt x="32702" y="403859"/>
                  </a:lnTo>
                  <a:lnTo>
                    <a:pt x="72072" y="425449"/>
                  </a:lnTo>
                  <a:lnTo>
                    <a:pt x="126047" y="442594"/>
                  </a:lnTo>
                  <a:lnTo>
                    <a:pt x="92392" y="460692"/>
                  </a:lnTo>
                  <a:lnTo>
                    <a:pt x="69850" y="480694"/>
                  </a:lnTo>
                  <a:lnTo>
                    <a:pt x="58420" y="502602"/>
                  </a:lnTo>
                  <a:lnTo>
                    <a:pt x="58737" y="525144"/>
                  </a:lnTo>
                  <a:lnTo>
                    <a:pt x="97472" y="568959"/>
                  </a:lnTo>
                  <a:lnTo>
                    <a:pt x="133032" y="586422"/>
                  </a:lnTo>
                  <a:lnTo>
                    <a:pt x="176847" y="600392"/>
                  </a:lnTo>
                  <a:lnTo>
                    <a:pt x="227647" y="610234"/>
                  </a:lnTo>
                  <a:lnTo>
                    <a:pt x="283210" y="615314"/>
                  </a:lnTo>
                  <a:lnTo>
                    <a:pt x="342265" y="615314"/>
                  </a:lnTo>
                  <a:lnTo>
                    <a:pt x="345440" y="617537"/>
                  </a:lnTo>
                  <a:lnTo>
                    <a:pt x="379095" y="637857"/>
                  </a:lnTo>
                  <a:lnTo>
                    <a:pt x="416242" y="654684"/>
                  </a:lnTo>
                  <a:lnTo>
                    <a:pt x="457200" y="669289"/>
                  </a:lnTo>
                  <a:lnTo>
                    <a:pt x="501967" y="681672"/>
                  </a:lnTo>
                  <a:lnTo>
                    <a:pt x="549275" y="691514"/>
                  </a:lnTo>
                  <a:lnTo>
                    <a:pt x="599440" y="699452"/>
                  </a:lnTo>
                  <a:lnTo>
                    <a:pt x="651192" y="704532"/>
                  </a:lnTo>
                  <a:lnTo>
                    <a:pt x="704215" y="707389"/>
                  </a:lnTo>
                  <a:lnTo>
                    <a:pt x="757872" y="707389"/>
                  </a:lnTo>
                  <a:lnTo>
                    <a:pt x="811530" y="705167"/>
                  </a:lnTo>
                  <a:lnTo>
                    <a:pt x="864870" y="700087"/>
                  </a:lnTo>
                  <a:lnTo>
                    <a:pt x="916940" y="692149"/>
                  </a:lnTo>
                  <a:lnTo>
                    <a:pt x="967422" y="681354"/>
                  </a:lnTo>
                  <a:lnTo>
                    <a:pt x="1624998" y="681354"/>
                  </a:lnTo>
                  <a:lnTo>
                    <a:pt x="1625600" y="681037"/>
                  </a:lnTo>
                  <a:lnTo>
                    <a:pt x="1674495" y="638809"/>
                  </a:lnTo>
                  <a:lnTo>
                    <a:pt x="2032317" y="638809"/>
                  </a:lnTo>
                  <a:lnTo>
                    <a:pt x="2091690" y="620077"/>
                  </a:lnTo>
                  <a:lnTo>
                    <a:pt x="2133600" y="600074"/>
                  </a:lnTo>
                  <a:lnTo>
                    <a:pt x="2165350" y="576897"/>
                  </a:lnTo>
                  <a:lnTo>
                    <a:pt x="2192972" y="523557"/>
                  </a:lnTo>
                  <a:lnTo>
                    <a:pt x="2242820" y="519429"/>
                  </a:lnTo>
                  <a:lnTo>
                    <a:pt x="2290762" y="512762"/>
                  </a:lnTo>
                  <a:lnTo>
                    <a:pt x="2336165" y="503554"/>
                  </a:lnTo>
                  <a:lnTo>
                    <a:pt x="2378392" y="492124"/>
                  </a:lnTo>
                  <a:lnTo>
                    <a:pt x="2431097" y="472439"/>
                  </a:lnTo>
                  <a:lnTo>
                    <a:pt x="2473007" y="449897"/>
                  </a:lnTo>
                  <a:lnTo>
                    <a:pt x="2504122" y="425132"/>
                  </a:lnTo>
                  <a:lnTo>
                    <a:pt x="2533015" y="371792"/>
                  </a:lnTo>
                  <a:lnTo>
                    <a:pt x="2530475" y="344487"/>
                  </a:lnTo>
                  <a:lnTo>
                    <a:pt x="2516187" y="317500"/>
                  </a:lnTo>
                  <a:lnTo>
                    <a:pt x="2489835" y="291464"/>
                  </a:lnTo>
                  <a:lnTo>
                    <a:pt x="2451417" y="266700"/>
                  </a:lnTo>
                  <a:lnTo>
                    <a:pt x="2457132" y="261302"/>
                  </a:lnTo>
                  <a:lnTo>
                    <a:pt x="2461895" y="255904"/>
                  </a:lnTo>
                  <a:lnTo>
                    <a:pt x="2465704" y="250189"/>
                  </a:lnTo>
                  <a:lnTo>
                    <a:pt x="2476500" y="221297"/>
                  </a:lnTo>
                  <a:lnTo>
                    <a:pt x="2471102" y="193039"/>
                  </a:lnTo>
                  <a:lnTo>
                    <a:pt x="2416810" y="142239"/>
                  </a:lnTo>
                  <a:lnTo>
                    <a:pt x="2370772" y="121602"/>
                  </a:lnTo>
                  <a:lnTo>
                    <a:pt x="2313304" y="105409"/>
                  </a:lnTo>
                  <a:lnTo>
                    <a:pt x="2246312" y="94614"/>
                  </a:lnTo>
                  <a:lnTo>
                    <a:pt x="2242079" y="88264"/>
                  </a:lnTo>
                  <a:lnTo>
                    <a:pt x="822325" y="88264"/>
                  </a:lnTo>
                  <a:lnTo>
                    <a:pt x="775017" y="78739"/>
                  </a:lnTo>
                  <a:lnTo>
                    <a:pt x="725487" y="71754"/>
                  </a:lnTo>
                  <a:lnTo>
                    <a:pt x="674052" y="67627"/>
                  </a:lnTo>
                  <a:lnTo>
                    <a:pt x="621982" y="66357"/>
                  </a:lnTo>
                  <a:close/>
                </a:path>
                <a:path w="2533015" h="753110">
                  <a:moveTo>
                    <a:pt x="2032317" y="638809"/>
                  </a:moveTo>
                  <a:lnTo>
                    <a:pt x="1674495" y="638809"/>
                  </a:lnTo>
                  <a:lnTo>
                    <a:pt x="1715770" y="647699"/>
                  </a:lnTo>
                  <a:lnTo>
                    <a:pt x="1759585" y="654049"/>
                  </a:lnTo>
                  <a:lnTo>
                    <a:pt x="1804987" y="658177"/>
                  </a:lnTo>
                  <a:lnTo>
                    <a:pt x="1851342" y="659447"/>
                  </a:lnTo>
                  <a:lnTo>
                    <a:pt x="1919604" y="656907"/>
                  </a:lnTo>
                  <a:lnTo>
                    <a:pt x="1983422" y="649287"/>
                  </a:lnTo>
                  <a:lnTo>
                    <a:pt x="2032317" y="638809"/>
                  </a:lnTo>
                  <a:close/>
                </a:path>
                <a:path w="2533015" h="753110">
                  <a:moveTo>
                    <a:pt x="1085532" y="20954"/>
                  </a:moveTo>
                  <a:lnTo>
                    <a:pt x="1032510" y="23812"/>
                  </a:lnTo>
                  <a:lnTo>
                    <a:pt x="981710" y="30162"/>
                  </a:lnTo>
                  <a:lnTo>
                    <a:pt x="934085" y="40004"/>
                  </a:lnTo>
                  <a:lnTo>
                    <a:pt x="890905" y="53022"/>
                  </a:lnTo>
                  <a:lnTo>
                    <a:pt x="853122" y="68897"/>
                  </a:lnTo>
                  <a:lnTo>
                    <a:pt x="822325" y="88264"/>
                  </a:lnTo>
                  <a:lnTo>
                    <a:pt x="2242079" y="88264"/>
                  </a:lnTo>
                  <a:lnTo>
                    <a:pt x="2233612" y="75564"/>
                  </a:lnTo>
                  <a:lnTo>
                    <a:pt x="2207734" y="57467"/>
                  </a:lnTo>
                  <a:lnTo>
                    <a:pt x="1317307" y="57467"/>
                  </a:lnTo>
                  <a:lnTo>
                    <a:pt x="1300797" y="51117"/>
                  </a:lnTo>
                  <a:lnTo>
                    <a:pt x="1244917" y="35877"/>
                  </a:lnTo>
                  <a:lnTo>
                    <a:pt x="1192847" y="26987"/>
                  </a:lnTo>
                  <a:lnTo>
                    <a:pt x="1139507" y="21907"/>
                  </a:lnTo>
                  <a:lnTo>
                    <a:pt x="1085532" y="20954"/>
                  </a:lnTo>
                  <a:close/>
                </a:path>
                <a:path w="2533015" h="753110">
                  <a:moveTo>
                    <a:pt x="1548129" y="0"/>
                  </a:moveTo>
                  <a:lnTo>
                    <a:pt x="1492250" y="2222"/>
                  </a:lnTo>
                  <a:lnTo>
                    <a:pt x="1438910" y="9525"/>
                  </a:lnTo>
                  <a:lnTo>
                    <a:pt x="1390967" y="21272"/>
                  </a:lnTo>
                  <a:lnTo>
                    <a:pt x="1349692" y="37464"/>
                  </a:lnTo>
                  <a:lnTo>
                    <a:pt x="1317307" y="57467"/>
                  </a:lnTo>
                  <a:lnTo>
                    <a:pt x="2207734" y="57467"/>
                  </a:lnTo>
                  <a:lnTo>
                    <a:pt x="2185035" y="41592"/>
                  </a:lnTo>
                  <a:lnTo>
                    <a:pt x="2182166" y="40639"/>
                  </a:lnTo>
                  <a:lnTo>
                    <a:pt x="1749425" y="40639"/>
                  </a:lnTo>
                  <a:lnTo>
                    <a:pt x="1730375" y="31750"/>
                  </a:lnTo>
                  <a:lnTo>
                    <a:pt x="1709102" y="23812"/>
                  </a:lnTo>
                  <a:lnTo>
                    <a:pt x="1685607" y="16827"/>
                  </a:lnTo>
                  <a:lnTo>
                    <a:pt x="1660207" y="10794"/>
                  </a:lnTo>
                  <a:lnTo>
                    <a:pt x="1604645" y="2857"/>
                  </a:lnTo>
                  <a:lnTo>
                    <a:pt x="1548129" y="0"/>
                  </a:lnTo>
                  <a:close/>
                </a:path>
                <a:path w="2533015" h="753110">
                  <a:moveTo>
                    <a:pt x="1943100" y="634"/>
                  </a:moveTo>
                  <a:lnTo>
                    <a:pt x="1889442" y="4444"/>
                  </a:lnTo>
                  <a:lnTo>
                    <a:pt x="1838007" y="12382"/>
                  </a:lnTo>
                  <a:lnTo>
                    <a:pt x="1791017" y="24764"/>
                  </a:lnTo>
                  <a:lnTo>
                    <a:pt x="1749425" y="40639"/>
                  </a:lnTo>
                  <a:lnTo>
                    <a:pt x="2182166" y="40639"/>
                  </a:lnTo>
                  <a:lnTo>
                    <a:pt x="2102802" y="14287"/>
                  </a:lnTo>
                  <a:lnTo>
                    <a:pt x="2051367" y="5397"/>
                  </a:lnTo>
                  <a:lnTo>
                    <a:pt x="1997710" y="952"/>
                  </a:lnTo>
                  <a:lnTo>
                    <a:pt x="1943100" y="6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58852" y="5618162"/>
              <a:ext cx="125412" cy="12541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5180330" y="4880609"/>
              <a:ext cx="2533015" cy="753110"/>
            </a:xfrm>
            <a:custGeom>
              <a:avLst/>
              <a:gdLst/>
              <a:ahLst/>
              <a:cxnLst/>
              <a:rect l="l" t="t" r="r" b="b"/>
              <a:pathLst>
                <a:path w="2533015" h="753110">
                  <a:moveTo>
                    <a:pt x="230505" y="247967"/>
                  </a:moveTo>
                  <a:lnTo>
                    <a:pt x="236537" y="191134"/>
                  </a:lnTo>
                  <a:lnTo>
                    <a:pt x="288290" y="140652"/>
                  </a:lnTo>
                  <a:lnTo>
                    <a:pt x="329247" y="118744"/>
                  </a:lnTo>
                  <a:lnTo>
                    <a:pt x="378777" y="100329"/>
                  </a:lnTo>
                  <a:lnTo>
                    <a:pt x="435610" y="85089"/>
                  </a:lnTo>
                  <a:lnTo>
                    <a:pt x="499427" y="73977"/>
                  </a:lnTo>
                  <a:lnTo>
                    <a:pt x="569277" y="67627"/>
                  </a:lnTo>
                  <a:lnTo>
                    <a:pt x="621982" y="66357"/>
                  </a:lnTo>
                  <a:lnTo>
                    <a:pt x="674052" y="67627"/>
                  </a:lnTo>
                  <a:lnTo>
                    <a:pt x="725487" y="71754"/>
                  </a:lnTo>
                  <a:lnTo>
                    <a:pt x="775017" y="78739"/>
                  </a:lnTo>
                  <a:lnTo>
                    <a:pt x="822325" y="88264"/>
                  </a:lnTo>
                  <a:lnTo>
                    <a:pt x="853122" y="68897"/>
                  </a:lnTo>
                  <a:lnTo>
                    <a:pt x="890905" y="53022"/>
                  </a:lnTo>
                  <a:lnTo>
                    <a:pt x="934085" y="40004"/>
                  </a:lnTo>
                  <a:lnTo>
                    <a:pt x="981710" y="30162"/>
                  </a:lnTo>
                  <a:lnTo>
                    <a:pt x="1032510" y="23812"/>
                  </a:lnTo>
                  <a:lnTo>
                    <a:pt x="1085532" y="20954"/>
                  </a:lnTo>
                  <a:lnTo>
                    <a:pt x="1139507" y="21907"/>
                  </a:lnTo>
                  <a:lnTo>
                    <a:pt x="1192847" y="26987"/>
                  </a:lnTo>
                  <a:lnTo>
                    <a:pt x="1244917" y="35877"/>
                  </a:lnTo>
                  <a:lnTo>
                    <a:pt x="1283017" y="45402"/>
                  </a:lnTo>
                  <a:lnTo>
                    <a:pt x="1317307" y="57467"/>
                  </a:lnTo>
                  <a:lnTo>
                    <a:pt x="1349692" y="37464"/>
                  </a:lnTo>
                  <a:lnTo>
                    <a:pt x="1390967" y="21272"/>
                  </a:lnTo>
                  <a:lnTo>
                    <a:pt x="1438910" y="9525"/>
                  </a:lnTo>
                  <a:lnTo>
                    <a:pt x="1492250" y="2222"/>
                  </a:lnTo>
                  <a:lnTo>
                    <a:pt x="1548129" y="0"/>
                  </a:lnTo>
                  <a:lnTo>
                    <a:pt x="1604645" y="2857"/>
                  </a:lnTo>
                  <a:lnTo>
                    <a:pt x="1660207" y="10794"/>
                  </a:lnTo>
                  <a:lnTo>
                    <a:pt x="1709102" y="23812"/>
                  </a:lnTo>
                  <a:lnTo>
                    <a:pt x="1749425" y="40639"/>
                  </a:lnTo>
                  <a:lnTo>
                    <a:pt x="1791017" y="24764"/>
                  </a:lnTo>
                  <a:lnTo>
                    <a:pt x="1838007" y="12382"/>
                  </a:lnTo>
                  <a:lnTo>
                    <a:pt x="1889442" y="4444"/>
                  </a:lnTo>
                  <a:lnTo>
                    <a:pt x="1943100" y="634"/>
                  </a:lnTo>
                  <a:lnTo>
                    <a:pt x="1997710" y="952"/>
                  </a:lnTo>
                  <a:lnTo>
                    <a:pt x="2051367" y="5397"/>
                  </a:lnTo>
                  <a:lnTo>
                    <a:pt x="2102802" y="14287"/>
                  </a:lnTo>
                  <a:lnTo>
                    <a:pt x="2150427" y="27304"/>
                  </a:lnTo>
                  <a:lnTo>
                    <a:pt x="2212975" y="57784"/>
                  </a:lnTo>
                  <a:lnTo>
                    <a:pt x="2246312" y="94614"/>
                  </a:lnTo>
                  <a:lnTo>
                    <a:pt x="2313304" y="105409"/>
                  </a:lnTo>
                  <a:lnTo>
                    <a:pt x="2370454" y="121602"/>
                  </a:lnTo>
                  <a:lnTo>
                    <a:pt x="2416810" y="142239"/>
                  </a:lnTo>
                  <a:lnTo>
                    <a:pt x="2450782" y="166369"/>
                  </a:lnTo>
                  <a:lnTo>
                    <a:pt x="2476500" y="221297"/>
                  </a:lnTo>
                  <a:lnTo>
                    <a:pt x="2465704" y="250189"/>
                  </a:lnTo>
                  <a:lnTo>
                    <a:pt x="2461895" y="255904"/>
                  </a:lnTo>
                  <a:lnTo>
                    <a:pt x="2457132" y="261302"/>
                  </a:lnTo>
                  <a:lnTo>
                    <a:pt x="2451417" y="266700"/>
                  </a:lnTo>
                  <a:lnTo>
                    <a:pt x="2489835" y="291464"/>
                  </a:lnTo>
                  <a:lnTo>
                    <a:pt x="2516187" y="317500"/>
                  </a:lnTo>
                  <a:lnTo>
                    <a:pt x="2530475" y="344487"/>
                  </a:lnTo>
                  <a:lnTo>
                    <a:pt x="2533015" y="371792"/>
                  </a:lnTo>
                  <a:lnTo>
                    <a:pt x="2524442" y="399097"/>
                  </a:lnTo>
                  <a:lnTo>
                    <a:pt x="2473007" y="449897"/>
                  </a:lnTo>
                  <a:lnTo>
                    <a:pt x="2431097" y="472439"/>
                  </a:lnTo>
                  <a:lnTo>
                    <a:pt x="2378392" y="492124"/>
                  </a:lnTo>
                  <a:lnTo>
                    <a:pt x="2336165" y="503554"/>
                  </a:lnTo>
                  <a:lnTo>
                    <a:pt x="2290762" y="512762"/>
                  </a:lnTo>
                  <a:lnTo>
                    <a:pt x="2242820" y="519429"/>
                  </a:lnTo>
                  <a:lnTo>
                    <a:pt x="2192972" y="523557"/>
                  </a:lnTo>
                  <a:lnTo>
                    <a:pt x="2185352" y="551179"/>
                  </a:lnTo>
                  <a:lnTo>
                    <a:pt x="2133600" y="600074"/>
                  </a:lnTo>
                  <a:lnTo>
                    <a:pt x="2091690" y="620077"/>
                  </a:lnTo>
                  <a:lnTo>
                    <a:pt x="2041207" y="636904"/>
                  </a:lnTo>
                  <a:lnTo>
                    <a:pt x="1983422" y="649287"/>
                  </a:lnTo>
                  <a:lnTo>
                    <a:pt x="1919604" y="656907"/>
                  </a:lnTo>
                  <a:lnTo>
                    <a:pt x="1851342" y="659447"/>
                  </a:lnTo>
                  <a:lnTo>
                    <a:pt x="1804987" y="658177"/>
                  </a:lnTo>
                  <a:lnTo>
                    <a:pt x="1759585" y="654049"/>
                  </a:lnTo>
                  <a:lnTo>
                    <a:pt x="1715770" y="647699"/>
                  </a:lnTo>
                  <a:lnTo>
                    <a:pt x="1674495" y="638809"/>
                  </a:lnTo>
                  <a:lnTo>
                    <a:pt x="1653540" y="661034"/>
                  </a:lnTo>
                  <a:lnTo>
                    <a:pt x="1591310" y="699134"/>
                  </a:lnTo>
                  <a:lnTo>
                    <a:pt x="1551304" y="715009"/>
                  </a:lnTo>
                  <a:lnTo>
                    <a:pt x="1506537" y="728027"/>
                  </a:lnTo>
                  <a:lnTo>
                    <a:pt x="1457960" y="738822"/>
                  </a:lnTo>
                  <a:lnTo>
                    <a:pt x="1406207" y="746442"/>
                  </a:lnTo>
                  <a:lnTo>
                    <a:pt x="1351915" y="751204"/>
                  </a:lnTo>
                  <a:lnTo>
                    <a:pt x="1295717" y="752792"/>
                  </a:lnTo>
                  <a:lnTo>
                    <a:pt x="1238885" y="751204"/>
                  </a:lnTo>
                  <a:lnTo>
                    <a:pt x="1181417" y="745807"/>
                  </a:lnTo>
                  <a:lnTo>
                    <a:pt x="1118235" y="735647"/>
                  </a:lnTo>
                  <a:lnTo>
                    <a:pt x="1060767" y="721359"/>
                  </a:lnTo>
                  <a:lnTo>
                    <a:pt x="1009967" y="702944"/>
                  </a:lnTo>
                  <a:lnTo>
                    <a:pt x="967422" y="681354"/>
                  </a:lnTo>
                  <a:lnTo>
                    <a:pt x="916940" y="692149"/>
                  </a:lnTo>
                  <a:lnTo>
                    <a:pt x="864870" y="700087"/>
                  </a:lnTo>
                  <a:lnTo>
                    <a:pt x="811530" y="705167"/>
                  </a:lnTo>
                  <a:lnTo>
                    <a:pt x="757872" y="707389"/>
                  </a:lnTo>
                  <a:lnTo>
                    <a:pt x="704215" y="707389"/>
                  </a:lnTo>
                  <a:lnTo>
                    <a:pt x="651192" y="704532"/>
                  </a:lnTo>
                  <a:lnTo>
                    <a:pt x="599440" y="699452"/>
                  </a:lnTo>
                  <a:lnTo>
                    <a:pt x="549275" y="691514"/>
                  </a:lnTo>
                  <a:lnTo>
                    <a:pt x="501967" y="681672"/>
                  </a:lnTo>
                  <a:lnTo>
                    <a:pt x="457200" y="669289"/>
                  </a:lnTo>
                  <a:lnTo>
                    <a:pt x="416242" y="654684"/>
                  </a:lnTo>
                  <a:lnTo>
                    <a:pt x="379095" y="637857"/>
                  </a:lnTo>
                  <a:lnTo>
                    <a:pt x="345440" y="617537"/>
                  </a:lnTo>
                  <a:lnTo>
                    <a:pt x="342265" y="615314"/>
                  </a:lnTo>
                  <a:lnTo>
                    <a:pt x="283210" y="615314"/>
                  </a:lnTo>
                  <a:lnTo>
                    <a:pt x="227647" y="610234"/>
                  </a:lnTo>
                  <a:lnTo>
                    <a:pt x="176847" y="600392"/>
                  </a:lnTo>
                  <a:lnTo>
                    <a:pt x="133032" y="586422"/>
                  </a:lnTo>
                  <a:lnTo>
                    <a:pt x="97472" y="568959"/>
                  </a:lnTo>
                  <a:lnTo>
                    <a:pt x="58737" y="525144"/>
                  </a:lnTo>
                  <a:lnTo>
                    <a:pt x="58420" y="502602"/>
                  </a:lnTo>
                  <a:lnTo>
                    <a:pt x="69850" y="480694"/>
                  </a:lnTo>
                  <a:lnTo>
                    <a:pt x="92392" y="460692"/>
                  </a:lnTo>
                  <a:lnTo>
                    <a:pt x="126047" y="442594"/>
                  </a:lnTo>
                  <a:lnTo>
                    <a:pt x="72072" y="425449"/>
                  </a:lnTo>
                  <a:lnTo>
                    <a:pt x="32702" y="403859"/>
                  </a:lnTo>
                  <a:lnTo>
                    <a:pt x="8255" y="379412"/>
                  </a:lnTo>
                  <a:lnTo>
                    <a:pt x="0" y="353059"/>
                  </a:lnTo>
                  <a:lnTo>
                    <a:pt x="8572" y="326389"/>
                  </a:lnTo>
                  <a:lnTo>
                    <a:pt x="71120" y="281304"/>
                  </a:lnTo>
                  <a:lnTo>
                    <a:pt x="116840" y="266064"/>
                  </a:lnTo>
                  <a:lnTo>
                    <a:pt x="169862" y="255587"/>
                  </a:lnTo>
                  <a:lnTo>
                    <a:pt x="228282" y="250189"/>
                  </a:lnTo>
                  <a:lnTo>
                    <a:pt x="230505" y="247967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75984" y="5610224"/>
              <a:ext cx="216217" cy="25209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309234" y="4918709"/>
              <a:ext cx="2321560" cy="640080"/>
            </a:xfrm>
            <a:custGeom>
              <a:avLst/>
              <a:gdLst/>
              <a:ahLst/>
              <a:cxnLst/>
              <a:rect l="l" t="t" r="r" b="b"/>
              <a:pathLst>
                <a:path w="2321559" h="640079">
                  <a:moveTo>
                    <a:pt x="148272" y="415289"/>
                  </a:moveTo>
                  <a:lnTo>
                    <a:pt x="109537" y="415289"/>
                  </a:lnTo>
                  <a:lnTo>
                    <a:pt x="71437" y="412749"/>
                  </a:lnTo>
                  <a:lnTo>
                    <a:pt x="34925" y="408304"/>
                  </a:lnTo>
                  <a:lnTo>
                    <a:pt x="0" y="401319"/>
                  </a:lnTo>
                </a:path>
                <a:path w="2321559" h="640079">
                  <a:moveTo>
                    <a:pt x="279400" y="567054"/>
                  </a:moveTo>
                  <a:lnTo>
                    <a:pt x="263525" y="569277"/>
                  </a:lnTo>
                  <a:lnTo>
                    <a:pt x="247332" y="571182"/>
                  </a:lnTo>
                  <a:lnTo>
                    <a:pt x="230822" y="572769"/>
                  </a:lnTo>
                  <a:lnTo>
                    <a:pt x="214312" y="573722"/>
                  </a:lnTo>
                </a:path>
                <a:path w="2321559" h="640079">
                  <a:moveTo>
                    <a:pt x="838517" y="640079"/>
                  </a:moveTo>
                  <a:lnTo>
                    <a:pt x="827404" y="632777"/>
                  </a:lnTo>
                  <a:lnTo>
                    <a:pt x="816927" y="625474"/>
                  </a:lnTo>
                  <a:lnTo>
                    <a:pt x="807719" y="617537"/>
                  </a:lnTo>
                  <a:lnTo>
                    <a:pt x="799464" y="609917"/>
                  </a:lnTo>
                </a:path>
                <a:path w="2321559" h="640079">
                  <a:moveTo>
                    <a:pt x="1561782" y="564514"/>
                  </a:moveTo>
                  <a:lnTo>
                    <a:pt x="1559560" y="573087"/>
                  </a:lnTo>
                  <a:lnTo>
                    <a:pt x="1556385" y="581342"/>
                  </a:lnTo>
                  <a:lnTo>
                    <a:pt x="1551939" y="589597"/>
                  </a:lnTo>
                  <a:lnTo>
                    <a:pt x="1546224" y="597852"/>
                  </a:lnTo>
                </a:path>
                <a:path w="2321559" h="640079">
                  <a:moveTo>
                    <a:pt x="1872297" y="359092"/>
                  </a:moveTo>
                  <a:lnTo>
                    <a:pt x="1937385" y="375919"/>
                  </a:lnTo>
                  <a:lnTo>
                    <a:pt x="1990407" y="397509"/>
                  </a:lnTo>
                  <a:lnTo>
                    <a:pt x="2030094" y="423544"/>
                  </a:lnTo>
                  <a:lnTo>
                    <a:pt x="2054860" y="452437"/>
                  </a:lnTo>
                  <a:lnTo>
                    <a:pt x="2062797" y="483234"/>
                  </a:lnTo>
                </a:path>
                <a:path w="2321559" h="640079">
                  <a:moveTo>
                    <a:pt x="2321560" y="226694"/>
                  </a:moveTo>
                  <a:lnTo>
                    <a:pt x="2305367" y="239712"/>
                  </a:lnTo>
                  <a:lnTo>
                    <a:pt x="2285999" y="252094"/>
                  </a:lnTo>
                  <a:lnTo>
                    <a:pt x="2262822" y="263207"/>
                  </a:lnTo>
                  <a:lnTo>
                    <a:pt x="2236787" y="273367"/>
                  </a:lnTo>
                </a:path>
                <a:path w="2321559" h="640079">
                  <a:moveTo>
                    <a:pt x="2118042" y="53657"/>
                  </a:moveTo>
                  <a:lnTo>
                    <a:pt x="2121217" y="60959"/>
                  </a:lnTo>
                  <a:lnTo>
                    <a:pt x="2122805" y="68262"/>
                  </a:lnTo>
                  <a:lnTo>
                    <a:pt x="2122487" y="75882"/>
                  </a:lnTo>
                </a:path>
                <a:path w="2321559" h="640079">
                  <a:moveTo>
                    <a:pt x="1576705" y="27939"/>
                  </a:moveTo>
                  <a:lnTo>
                    <a:pt x="1585594" y="20637"/>
                  </a:lnTo>
                  <a:lnTo>
                    <a:pt x="1595755" y="13334"/>
                  </a:lnTo>
                  <a:lnTo>
                    <a:pt x="1607185" y="6667"/>
                  </a:lnTo>
                  <a:lnTo>
                    <a:pt x="1619885" y="0"/>
                  </a:lnTo>
                </a:path>
                <a:path w="2321559" h="640079">
                  <a:moveTo>
                    <a:pt x="1170304" y="41592"/>
                  </a:moveTo>
                  <a:lnTo>
                    <a:pt x="1174114" y="35242"/>
                  </a:lnTo>
                  <a:lnTo>
                    <a:pt x="1178877" y="29209"/>
                  </a:lnTo>
                  <a:lnTo>
                    <a:pt x="1184592" y="23177"/>
                  </a:lnTo>
                  <a:lnTo>
                    <a:pt x="1191260" y="17144"/>
                  </a:lnTo>
                </a:path>
                <a:path w="2321559" h="640079">
                  <a:moveTo>
                    <a:pt x="693419" y="49529"/>
                  </a:moveTo>
                  <a:lnTo>
                    <a:pt x="713739" y="54927"/>
                  </a:lnTo>
                  <a:lnTo>
                    <a:pt x="733425" y="60325"/>
                  </a:lnTo>
                  <a:lnTo>
                    <a:pt x="751839" y="66675"/>
                  </a:lnTo>
                  <a:lnTo>
                    <a:pt x="769619" y="73025"/>
                  </a:lnTo>
                </a:path>
                <a:path w="2321559" h="640079">
                  <a:moveTo>
                    <a:pt x="115252" y="234314"/>
                  </a:moveTo>
                  <a:lnTo>
                    <a:pt x="111125" y="228282"/>
                  </a:lnTo>
                  <a:lnTo>
                    <a:pt x="107314" y="221932"/>
                  </a:lnTo>
                  <a:lnTo>
                    <a:pt x="104457" y="215900"/>
                  </a:lnTo>
                  <a:lnTo>
                    <a:pt x="101917" y="209550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855344" y="397509"/>
            <a:ext cx="4432300" cy="65976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2350"/>
              </a:lnSpc>
              <a:spcBef>
                <a:spcPts val="420"/>
              </a:spcBef>
            </a:pPr>
            <a:r>
              <a:rPr sz="2200" b="0" spc="180" dirty="0">
                <a:solidFill>
                  <a:srgbClr val="000000"/>
                </a:solidFill>
                <a:latin typeface="Times New Roman"/>
                <a:cs typeface="Times New Roman"/>
              </a:rPr>
              <a:t>Ταυτοποίηση</a:t>
            </a:r>
            <a:r>
              <a:rPr sz="2200" b="0" spc="20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75" dirty="0">
                <a:solidFill>
                  <a:srgbClr val="000000"/>
                </a:solidFill>
                <a:latin typeface="Times New Roman"/>
                <a:cs typeface="Times New Roman"/>
              </a:rPr>
              <a:t>χρήστη</a:t>
            </a:r>
            <a:r>
              <a:rPr sz="2200" b="0" spc="20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50" dirty="0">
                <a:solidFill>
                  <a:srgbClr val="000000"/>
                </a:solidFill>
                <a:latin typeface="Times New Roman"/>
                <a:cs typeface="Times New Roman"/>
              </a:rPr>
              <a:t>με</a:t>
            </a:r>
            <a:r>
              <a:rPr sz="2200" b="0" spc="2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85" dirty="0">
                <a:solidFill>
                  <a:srgbClr val="000000"/>
                </a:solidFill>
                <a:latin typeface="Times New Roman"/>
                <a:cs typeface="Times New Roman"/>
              </a:rPr>
              <a:t>βάση</a:t>
            </a:r>
            <a:r>
              <a:rPr sz="2200" b="0" spc="22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85" dirty="0">
                <a:solidFill>
                  <a:srgbClr val="000000"/>
                </a:solidFill>
                <a:latin typeface="Times New Roman"/>
                <a:cs typeface="Times New Roman"/>
              </a:rPr>
              <a:t>το </a:t>
            </a:r>
            <a:r>
              <a:rPr sz="2200" b="0" spc="-5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225" dirty="0">
                <a:solidFill>
                  <a:srgbClr val="000000"/>
                </a:solidFill>
                <a:latin typeface="Times New Roman"/>
                <a:cs typeface="Times New Roman"/>
              </a:rPr>
              <a:t>όνομα</a:t>
            </a:r>
            <a:r>
              <a:rPr sz="2200" b="0" spc="22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225" dirty="0">
                <a:solidFill>
                  <a:srgbClr val="000000"/>
                </a:solidFill>
                <a:latin typeface="Times New Roman"/>
                <a:cs typeface="Times New Roman"/>
              </a:rPr>
              <a:t>χρήστη/συνθηματικό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91515" y="1451609"/>
            <a:ext cx="7277100" cy="2780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080" indent="-91440" algn="just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25000"/>
              <a:buFont typeface="Arial"/>
              <a:buChar char="•"/>
              <a:tabLst>
                <a:tab pos="173355" algn="l"/>
              </a:tabLst>
            </a:pPr>
            <a:r>
              <a:rPr sz="1600" spc="145" dirty="0">
                <a:latin typeface="Calibri"/>
                <a:cs typeface="Calibri"/>
              </a:rPr>
              <a:t>Στα </a:t>
            </a:r>
            <a:r>
              <a:rPr sz="1600" b="1" spc="165" dirty="0">
                <a:latin typeface="Calibri"/>
                <a:cs typeface="Calibri"/>
              </a:rPr>
              <a:t>συστήματα </a:t>
            </a:r>
            <a:r>
              <a:rPr sz="1600" b="1" spc="175" dirty="0">
                <a:latin typeface="Calibri"/>
                <a:cs typeface="Calibri"/>
              </a:rPr>
              <a:t>που </a:t>
            </a:r>
            <a:r>
              <a:rPr sz="1600" b="1" spc="145" dirty="0">
                <a:latin typeface="Calibri"/>
                <a:cs typeface="Calibri"/>
              </a:rPr>
              <a:t>βασίζονται </a:t>
            </a:r>
            <a:r>
              <a:rPr sz="1600" b="1" spc="155" dirty="0">
                <a:latin typeface="Calibri"/>
                <a:cs typeface="Calibri"/>
              </a:rPr>
              <a:t>σε </a:t>
            </a:r>
            <a:r>
              <a:rPr sz="1600" b="1" spc="160" dirty="0">
                <a:latin typeface="Calibri"/>
                <a:cs typeface="Calibri"/>
              </a:rPr>
              <a:t>κωδικό πρόσβασης, </a:t>
            </a:r>
            <a:r>
              <a:rPr sz="1600" spc="80" dirty="0">
                <a:latin typeface="Calibri"/>
                <a:cs typeface="Calibri"/>
              </a:rPr>
              <a:t>, </a:t>
            </a:r>
            <a:r>
              <a:rPr sz="1600" spc="125" dirty="0">
                <a:latin typeface="Calibri"/>
                <a:cs typeface="Calibri"/>
              </a:rPr>
              <a:t>οι </a:t>
            </a:r>
            <a:r>
              <a:rPr sz="1600" spc="155" dirty="0">
                <a:latin typeface="Calibri"/>
                <a:cs typeface="Calibri"/>
              </a:rPr>
              <a:t>συσκευές </a:t>
            </a:r>
            <a:r>
              <a:rPr sz="1600" spc="-350" dirty="0">
                <a:latin typeface="Calibri"/>
                <a:cs typeface="Calibri"/>
              </a:rPr>
              <a:t> </a:t>
            </a:r>
            <a:r>
              <a:rPr sz="1600" spc="135" dirty="0">
                <a:latin typeface="Calibri"/>
                <a:cs typeface="Calibri"/>
              </a:rPr>
              <a:t>και </a:t>
            </a:r>
            <a:r>
              <a:rPr sz="1600" spc="155" dirty="0">
                <a:latin typeface="Calibri"/>
                <a:cs typeface="Calibri"/>
              </a:rPr>
              <a:t>ΠΡΕΠΕΙ </a:t>
            </a:r>
            <a:r>
              <a:rPr sz="1600" spc="160" dirty="0">
                <a:latin typeface="Calibri"/>
                <a:cs typeface="Calibri"/>
              </a:rPr>
              <a:t>να </a:t>
            </a:r>
            <a:r>
              <a:rPr sz="1600" spc="114" dirty="0">
                <a:latin typeface="Calibri"/>
                <a:cs typeface="Calibri"/>
              </a:rPr>
              <a:t>καταχωρούνται </a:t>
            </a:r>
            <a:r>
              <a:rPr sz="1600" spc="120" dirty="0">
                <a:latin typeface="Calibri"/>
                <a:cs typeface="Calibri"/>
              </a:rPr>
              <a:t>με </a:t>
            </a:r>
            <a:r>
              <a:rPr sz="1600" spc="114" dirty="0">
                <a:latin typeface="Calibri"/>
                <a:cs typeface="Calibri"/>
              </a:rPr>
              <a:t>ένα </a:t>
            </a:r>
            <a:r>
              <a:rPr sz="1600" spc="110" dirty="0">
                <a:latin typeface="Calibri"/>
                <a:cs typeface="Calibri"/>
              </a:rPr>
              <a:t>μοναδικό αναγνωριστικό </a:t>
            </a:r>
            <a:r>
              <a:rPr sz="1600" spc="100" dirty="0">
                <a:latin typeface="Calibri"/>
                <a:cs typeface="Calibri"/>
              </a:rPr>
              <a:t>μαζί </a:t>
            </a:r>
            <a:r>
              <a:rPr sz="1600" spc="114" dirty="0">
                <a:latin typeface="Calibri"/>
                <a:cs typeface="Calibri"/>
              </a:rPr>
              <a:t>με </a:t>
            </a:r>
            <a:r>
              <a:rPr sz="1600" spc="120" dirty="0">
                <a:latin typeface="Calibri"/>
                <a:cs typeface="Calibri"/>
              </a:rPr>
              <a:t> </a:t>
            </a:r>
            <a:r>
              <a:rPr sz="1600" spc="114" dirty="0">
                <a:latin typeface="Calibri"/>
                <a:cs typeface="Calibri"/>
              </a:rPr>
              <a:t>ένα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spc="110" dirty="0">
                <a:latin typeface="Calibri"/>
                <a:cs typeface="Calibri"/>
              </a:rPr>
              <a:t>μυστικό</a:t>
            </a:r>
            <a:r>
              <a:rPr sz="1600" spc="55" dirty="0">
                <a:latin typeface="Calibri"/>
                <a:cs typeface="Calibri"/>
              </a:rPr>
              <a:t> </a:t>
            </a:r>
            <a:r>
              <a:rPr sz="1600" spc="100" dirty="0">
                <a:latin typeface="Calibri"/>
                <a:cs typeface="Calibri"/>
              </a:rPr>
              <a:t>για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spc="160" dirty="0">
                <a:latin typeface="Calibri"/>
                <a:cs typeface="Calibri"/>
              </a:rPr>
              <a:t>να</a:t>
            </a:r>
            <a:r>
              <a:rPr sz="1600" spc="70" dirty="0">
                <a:latin typeface="Calibri"/>
                <a:cs typeface="Calibri"/>
              </a:rPr>
              <a:t> </a:t>
            </a:r>
            <a:r>
              <a:rPr sz="1600" spc="140" dirty="0">
                <a:latin typeface="Calibri"/>
                <a:cs typeface="Calibri"/>
              </a:rPr>
              <a:t>επιτρέπεται</a:t>
            </a:r>
            <a:r>
              <a:rPr sz="1600" spc="80" dirty="0">
                <a:latin typeface="Calibri"/>
                <a:cs typeface="Calibri"/>
              </a:rPr>
              <a:t> </a:t>
            </a:r>
            <a:r>
              <a:rPr sz="1600" spc="170" dirty="0">
                <a:latin typeface="Calibri"/>
                <a:cs typeface="Calibri"/>
              </a:rPr>
              <a:t>η</a:t>
            </a:r>
            <a:r>
              <a:rPr sz="1600" spc="70" dirty="0">
                <a:latin typeface="Calibri"/>
                <a:cs typeface="Calibri"/>
              </a:rPr>
              <a:t> </a:t>
            </a:r>
            <a:r>
              <a:rPr sz="1600" spc="155" dirty="0">
                <a:latin typeface="Calibri"/>
                <a:cs typeface="Calibri"/>
              </a:rPr>
              <a:t>πρόσβαση.</a:t>
            </a:r>
            <a:endParaRPr sz="1600">
              <a:latin typeface="Calibri"/>
              <a:cs typeface="Calibri"/>
            </a:endParaRPr>
          </a:p>
          <a:p>
            <a:pPr marL="173355" indent="-160655" algn="just">
              <a:lnSpc>
                <a:spcPct val="100000"/>
              </a:lnSpc>
              <a:spcBef>
                <a:spcPts val="940"/>
              </a:spcBef>
              <a:buClr>
                <a:srgbClr val="FFBA00"/>
              </a:buClr>
              <a:buSzPct val="125000"/>
              <a:buFont typeface="Arial"/>
              <a:buChar char="•"/>
              <a:tabLst>
                <a:tab pos="173355" algn="l"/>
              </a:tabLst>
            </a:pPr>
            <a:r>
              <a:rPr sz="1600" spc="100" dirty="0">
                <a:latin typeface="Calibri"/>
                <a:cs typeface="Calibri"/>
              </a:rPr>
              <a:t>Η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70" dirty="0">
                <a:latin typeface="Calibri"/>
                <a:cs typeface="Calibri"/>
              </a:rPr>
              <a:t>διαδικασία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60" dirty="0">
                <a:latin typeface="Calibri"/>
                <a:cs typeface="Calibri"/>
              </a:rPr>
              <a:t>είναι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65" dirty="0">
                <a:latin typeface="Calibri"/>
                <a:cs typeface="Calibri"/>
              </a:rPr>
              <a:t>απλή:</a:t>
            </a:r>
            <a:endParaRPr sz="1600">
              <a:latin typeface="Calibri"/>
              <a:cs typeface="Calibri"/>
            </a:endParaRPr>
          </a:p>
          <a:p>
            <a:pPr marL="556260" marR="1149350" lvl="1" indent="-342900">
              <a:lnSpc>
                <a:spcPct val="97400"/>
              </a:lnSpc>
              <a:spcBef>
                <a:spcPts val="615"/>
              </a:spcBef>
              <a:buSzPct val="128571"/>
              <a:buAutoNum type="arabicPeriod"/>
              <a:tabLst>
                <a:tab pos="556260" algn="l"/>
                <a:tab pos="556895" algn="l"/>
              </a:tabLst>
            </a:pPr>
            <a:r>
              <a:rPr sz="1400" spc="130" dirty="0">
                <a:latin typeface="Calibri"/>
                <a:cs typeface="Calibri"/>
              </a:rPr>
              <a:t>Η </a:t>
            </a:r>
            <a:r>
              <a:rPr sz="1400" spc="95" dirty="0">
                <a:latin typeface="Calibri"/>
                <a:cs typeface="Calibri"/>
              </a:rPr>
              <a:t>οντότητα παρέχει </a:t>
            </a:r>
            <a:r>
              <a:rPr sz="1400" spc="110" dirty="0">
                <a:latin typeface="Calibri"/>
                <a:cs typeface="Calibri"/>
              </a:rPr>
              <a:t>πρώτα </a:t>
            </a:r>
            <a:r>
              <a:rPr sz="1400" spc="95" dirty="0">
                <a:latin typeface="Calibri"/>
                <a:cs typeface="Calibri"/>
              </a:rPr>
              <a:t>στον </a:t>
            </a:r>
            <a:r>
              <a:rPr sz="1400" spc="105" dirty="0">
                <a:latin typeface="Calibri"/>
                <a:cs typeface="Calibri"/>
              </a:rPr>
              <a:t>κόμβο προορισμού </a:t>
            </a:r>
            <a:r>
              <a:rPr sz="1400" spc="110" dirty="0">
                <a:latin typeface="Calibri"/>
                <a:cs typeface="Calibri"/>
              </a:rPr>
              <a:t>ή </a:t>
            </a:r>
            <a:r>
              <a:rPr sz="1400" spc="95" dirty="0">
                <a:latin typeface="Calibri"/>
                <a:cs typeface="Calibri"/>
              </a:rPr>
              <a:t>στον </a:t>
            </a:r>
            <a:r>
              <a:rPr sz="1400" spc="10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διακομιστή/εξυπηρετητή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πιστοποίησης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τις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πληροφορίες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που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είναι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απαραίτητες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για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την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επαλήθευσή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της.</a:t>
            </a:r>
            <a:endParaRPr sz="1400">
              <a:latin typeface="Calibri"/>
              <a:cs typeface="Calibri"/>
            </a:endParaRPr>
          </a:p>
          <a:p>
            <a:pPr marL="556260" marR="846455" lvl="1" indent="-342900">
              <a:lnSpc>
                <a:spcPct val="97200"/>
              </a:lnSpc>
              <a:spcBef>
                <a:spcPts val="575"/>
              </a:spcBef>
              <a:buSzPct val="128571"/>
              <a:buAutoNum type="arabicPeriod"/>
              <a:tabLst>
                <a:tab pos="556260" algn="l"/>
                <a:tab pos="556895" algn="l"/>
              </a:tabLst>
            </a:pPr>
            <a:r>
              <a:rPr sz="1400" spc="140" dirty="0">
                <a:latin typeface="Calibri"/>
                <a:cs typeface="Calibri"/>
              </a:rPr>
              <a:t>Ο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κόμβος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προορισμού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ή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ο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διακομιστής/εξυπηρετητής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επαληθεύει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την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ταυτότητα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και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το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σχετικό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μυστικό.</a:t>
            </a:r>
            <a:endParaRPr sz="1400">
              <a:latin typeface="Calibri"/>
              <a:cs typeface="Calibri"/>
            </a:endParaRPr>
          </a:p>
          <a:p>
            <a:pPr marL="556895" lvl="1" indent="-343535">
              <a:lnSpc>
                <a:spcPct val="100000"/>
              </a:lnSpc>
              <a:spcBef>
                <a:spcPts val="615"/>
              </a:spcBef>
              <a:buSzPct val="128571"/>
              <a:buAutoNum type="arabicPeriod"/>
              <a:tabLst>
                <a:tab pos="556260" algn="l"/>
                <a:tab pos="556895" algn="l"/>
              </a:tabLst>
            </a:pPr>
            <a:r>
              <a:rPr sz="1400" spc="65" dirty="0">
                <a:latin typeface="Calibri"/>
                <a:cs typeface="Calibri"/>
              </a:rPr>
              <a:t>Εάν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όλες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αυτές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50" dirty="0">
                <a:latin typeface="Calibri"/>
                <a:cs typeface="Calibri"/>
              </a:rPr>
              <a:t>οι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πληροφορίες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55" dirty="0">
                <a:latin typeface="Calibri"/>
                <a:cs typeface="Calibri"/>
              </a:rPr>
              <a:t>είναι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55" dirty="0">
                <a:latin typeface="Calibri"/>
                <a:cs typeface="Calibri"/>
              </a:rPr>
              <a:t>έγκυρες,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η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πρόσβαση</a:t>
            </a:r>
            <a:r>
              <a:rPr sz="1400" spc="45" dirty="0">
                <a:latin typeface="Calibri"/>
                <a:cs typeface="Calibri"/>
              </a:rPr>
              <a:t> χορηγείται.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40787" y="4975542"/>
            <a:ext cx="796925" cy="38862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100" spc="40" dirty="0">
                <a:latin typeface="Calibri"/>
                <a:cs typeface="Calibri"/>
              </a:rPr>
              <a:t>Epll4c+MME</a:t>
            </a:r>
            <a:endParaRPr sz="1100" dirty="0">
              <a:latin typeface="Calibri"/>
              <a:cs typeface="Calibri"/>
            </a:endParaRPr>
          </a:p>
          <a:p>
            <a:pPr marL="429259">
              <a:lnSpc>
                <a:spcPct val="100000"/>
              </a:lnSpc>
              <a:spcBef>
                <a:spcPts val="110"/>
              </a:spcBef>
            </a:pPr>
            <a:r>
              <a:rPr sz="1100" spc="75" dirty="0">
                <a:latin typeface="Calibri"/>
                <a:cs typeface="Calibri"/>
              </a:rPr>
              <a:t>!#@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933098" y="5340825"/>
            <a:ext cx="3539648" cy="916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105" dirty="0">
                <a:latin typeface="Calibri"/>
                <a:cs typeface="Calibri"/>
              </a:rPr>
              <a:t>Όνομα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χρήστη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/</a:t>
            </a:r>
            <a:endParaRPr sz="1400" dirty="0">
              <a:latin typeface="Calibri"/>
              <a:cs typeface="Calibri"/>
            </a:endParaRPr>
          </a:p>
          <a:p>
            <a:pPr marL="117475" marR="5080">
              <a:lnSpc>
                <a:spcPct val="169600"/>
              </a:lnSpc>
            </a:pPr>
            <a:r>
              <a:rPr sz="1400" spc="90" dirty="0">
                <a:latin typeface="Calibri"/>
                <a:cs typeface="Calibri"/>
              </a:rPr>
              <a:t>κωδικός </a:t>
            </a:r>
            <a:r>
              <a:rPr sz="1400" spc="9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π</a:t>
            </a:r>
            <a:r>
              <a:rPr sz="1400" spc="100" dirty="0" err="1">
                <a:latin typeface="Calibri"/>
                <a:cs typeface="Calibri"/>
              </a:rPr>
              <a:t>ρόσ</a:t>
            </a:r>
            <a:r>
              <a:rPr sz="1400" spc="100" dirty="0">
                <a:latin typeface="Calibri"/>
                <a:cs typeface="Calibri"/>
              </a:rPr>
              <a:t>βασης</a:t>
            </a:r>
            <a:r>
              <a:rPr sz="1400" spc="-15" dirty="0">
                <a:latin typeface="Calibri"/>
                <a:cs typeface="Calibri"/>
              </a:rPr>
              <a:t> </a:t>
            </a:r>
            <a:br>
              <a:rPr lang="el-GR" sz="1400" spc="-15" dirty="0">
                <a:latin typeface="Calibri"/>
                <a:cs typeface="Calibri"/>
              </a:rPr>
            </a:br>
            <a:r>
              <a:rPr sz="1400" spc="125" dirty="0">
                <a:latin typeface="Calibri"/>
                <a:cs typeface="Calibri"/>
              </a:rPr>
              <a:t>OK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/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NOT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OK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788976" y="5096827"/>
            <a:ext cx="10737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BF0000"/>
                </a:solidFill>
                <a:latin typeface="Calibri"/>
                <a:cs typeface="Calibri"/>
              </a:rPr>
              <a:t>ΠΟΙΟΣ</a:t>
            </a:r>
            <a:r>
              <a:rPr sz="1400" spc="459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BF0000"/>
                </a:solidFill>
                <a:latin typeface="Calibri"/>
                <a:cs typeface="Calibri"/>
              </a:rPr>
              <a:t>είσαι</a:t>
            </a:r>
            <a:r>
              <a:rPr sz="1400" spc="-20" dirty="0">
                <a:solidFill>
                  <a:srgbClr val="BF0000"/>
                </a:solidFill>
                <a:latin typeface="Courier New"/>
                <a:cs typeface="Courier New"/>
              </a:rPr>
              <a:t>;</a:t>
            </a:r>
            <a:endParaRPr sz="1400" dirty="0">
              <a:latin typeface="Courier New"/>
              <a:cs typeface="Courier New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698605" y="105092"/>
            <a:ext cx="330200" cy="543306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spc="130" dirty="0">
                <a:solidFill>
                  <a:srgbClr val="D8D8D8"/>
                </a:solidFill>
                <a:latin typeface="Calibri"/>
                <a:cs typeface="Calibri"/>
              </a:rPr>
              <a:t>ΕΠΑΛΗΘΕΥΣΗ</a:t>
            </a:r>
            <a:r>
              <a:rPr sz="240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30" dirty="0">
                <a:solidFill>
                  <a:srgbClr val="D8D8D8"/>
                </a:solidFill>
                <a:latin typeface="Calibri"/>
                <a:cs typeface="Calibri"/>
              </a:rPr>
              <a:t>ΧΡΗΣΤΩΝ</a:t>
            </a:r>
            <a:r>
              <a:rPr sz="2400" spc="3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10" dirty="0">
                <a:solidFill>
                  <a:srgbClr val="D8D8D8"/>
                </a:solidFill>
                <a:latin typeface="Calibri"/>
                <a:cs typeface="Calibri"/>
              </a:rPr>
              <a:t>ΣΕ</a:t>
            </a:r>
            <a:r>
              <a:rPr sz="2400" spc="5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20" dirty="0">
                <a:solidFill>
                  <a:srgbClr val="D8D8D8"/>
                </a:solidFill>
                <a:latin typeface="Calibri"/>
                <a:cs typeface="Calibri"/>
              </a:rPr>
              <a:t>ΣΥΣΤΉΜΑΤΑ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717" y="0"/>
            <a:ext cx="5306695" cy="6879590"/>
            <a:chOff x="6883717" y="0"/>
            <a:chExt cx="5306695" cy="6879590"/>
          </a:xfrm>
        </p:grpSpPr>
        <p:sp>
          <p:nvSpPr>
            <p:cNvPr id="3" name="object 3"/>
            <p:cNvSpPr/>
            <p:nvPr/>
          </p:nvSpPr>
          <p:spPr>
            <a:xfrm>
              <a:off x="6894830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4387" y="0"/>
              <a:ext cx="502602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5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50150" y="6167437"/>
              <a:ext cx="3293427" cy="611187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75859" y="3100704"/>
            <a:ext cx="811847" cy="725170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7693342" y="3014345"/>
            <a:ext cx="2355850" cy="490855"/>
            <a:chOff x="7693342" y="3014345"/>
            <a:chExt cx="2355850" cy="490855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93342" y="3031172"/>
              <a:ext cx="758825" cy="47402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90267" y="3014345"/>
              <a:ext cx="758825" cy="47402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90367" y="3014345"/>
              <a:ext cx="758825" cy="474027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7158355" y="2762567"/>
            <a:ext cx="2908300" cy="1507490"/>
            <a:chOff x="7158355" y="2762567"/>
            <a:chExt cx="2908300" cy="1507490"/>
          </a:xfrm>
        </p:grpSpPr>
        <p:sp>
          <p:nvSpPr>
            <p:cNvPr id="13" name="object 13"/>
            <p:cNvSpPr/>
            <p:nvPr/>
          </p:nvSpPr>
          <p:spPr>
            <a:xfrm>
              <a:off x="7316152" y="3578859"/>
              <a:ext cx="2720975" cy="302260"/>
            </a:xfrm>
            <a:custGeom>
              <a:avLst/>
              <a:gdLst/>
              <a:ahLst/>
              <a:cxnLst/>
              <a:rect l="l" t="t" r="r" b="b"/>
              <a:pathLst>
                <a:path w="2720975" h="302260">
                  <a:moveTo>
                    <a:pt x="0" y="0"/>
                  </a:moveTo>
                  <a:lnTo>
                    <a:pt x="2720975" y="0"/>
                  </a:lnTo>
                </a:path>
                <a:path w="2720975" h="302260">
                  <a:moveTo>
                    <a:pt x="1184275" y="301942"/>
                  </a:moveTo>
                  <a:lnTo>
                    <a:pt x="1184275" y="0"/>
                  </a:lnTo>
                </a:path>
              </a:pathLst>
            </a:custGeom>
            <a:ln w="38100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30540" y="3919537"/>
              <a:ext cx="659765" cy="35051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463155" y="2770504"/>
              <a:ext cx="2595245" cy="789305"/>
            </a:xfrm>
            <a:custGeom>
              <a:avLst/>
              <a:gdLst/>
              <a:ahLst/>
              <a:cxnLst/>
              <a:rect l="l" t="t" r="r" b="b"/>
              <a:pathLst>
                <a:path w="2595245" h="789304">
                  <a:moveTo>
                    <a:pt x="0" y="131445"/>
                  </a:moveTo>
                  <a:lnTo>
                    <a:pt x="6667" y="89852"/>
                  </a:lnTo>
                  <a:lnTo>
                    <a:pt x="25400" y="53975"/>
                  </a:lnTo>
                  <a:lnTo>
                    <a:pt x="53975" y="25400"/>
                  </a:lnTo>
                  <a:lnTo>
                    <a:pt x="89852" y="6667"/>
                  </a:lnTo>
                  <a:lnTo>
                    <a:pt x="131445" y="0"/>
                  </a:lnTo>
                  <a:lnTo>
                    <a:pt x="2463800" y="0"/>
                  </a:lnTo>
                  <a:lnTo>
                    <a:pt x="2505392" y="6667"/>
                  </a:lnTo>
                  <a:lnTo>
                    <a:pt x="2541587" y="25400"/>
                  </a:lnTo>
                  <a:lnTo>
                    <a:pt x="2569845" y="53975"/>
                  </a:lnTo>
                  <a:lnTo>
                    <a:pt x="2588577" y="89852"/>
                  </a:lnTo>
                  <a:lnTo>
                    <a:pt x="2595245" y="131445"/>
                  </a:lnTo>
                  <a:lnTo>
                    <a:pt x="2595245" y="657860"/>
                  </a:lnTo>
                  <a:lnTo>
                    <a:pt x="2588577" y="699452"/>
                  </a:lnTo>
                  <a:lnTo>
                    <a:pt x="2569845" y="735647"/>
                  </a:lnTo>
                  <a:lnTo>
                    <a:pt x="2541587" y="763905"/>
                  </a:lnTo>
                  <a:lnTo>
                    <a:pt x="2505392" y="782637"/>
                  </a:lnTo>
                  <a:lnTo>
                    <a:pt x="2463800" y="789305"/>
                  </a:lnTo>
                  <a:lnTo>
                    <a:pt x="131445" y="789305"/>
                  </a:lnTo>
                  <a:lnTo>
                    <a:pt x="89852" y="782637"/>
                  </a:lnTo>
                  <a:lnTo>
                    <a:pt x="53975" y="763905"/>
                  </a:lnTo>
                  <a:lnTo>
                    <a:pt x="25400" y="735647"/>
                  </a:lnTo>
                  <a:lnTo>
                    <a:pt x="6667" y="699452"/>
                  </a:lnTo>
                  <a:lnTo>
                    <a:pt x="0" y="657860"/>
                  </a:lnTo>
                  <a:lnTo>
                    <a:pt x="0" y="131445"/>
                  </a:lnTo>
                </a:path>
              </a:pathLst>
            </a:custGeom>
            <a:ln w="158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58355" y="3159124"/>
              <a:ext cx="502920" cy="586739"/>
            </a:xfrm>
            <a:prstGeom prst="rect">
              <a:avLst/>
            </a:prstGeom>
          </p:spPr>
        </p:pic>
      </p:grpSp>
      <p:sp>
        <p:nvSpPr>
          <p:cNvPr id="17" name="object 17"/>
          <p:cNvSpPr/>
          <p:nvPr/>
        </p:nvSpPr>
        <p:spPr>
          <a:xfrm>
            <a:off x="8460740" y="4807267"/>
            <a:ext cx="0" cy="302260"/>
          </a:xfrm>
          <a:custGeom>
            <a:avLst/>
            <a:gdLst/>
            <a:ahLst/>
            <a:cxnLst/>
            <a:rect l="l" t="t" r="r" b="b"/>
            <a:pathLst>
              <a:path h="302260">
                <a:moveTo>
                  <a:pt x="0" y="301942"/>
                </a:moveTo>
                <a:lnTo>
                  <a:pt x="0" y="0"/>
                </a:lnTo>
              </a:path>
            </a:pathLst>
          </a:custGeom>
          <a:ln w="38100">
            <a:solidFill>
              <a:srgbClr val="00AF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463790" y="4350067"/>
            <a:ext cx="1005840" cy="0"/>
          </a:xfrm>
          <a:custGeom>
            <a:avLst/>
            <a:gdLst/>
            <a:ahLst/>
            <a:cxnLst/>
            <a:rect l="l" t="t" r="r" b="b"/>
            <a:pathLst>
              <a:path w="1005840">
                <a:moveTo>
                  <a:pt x="1005839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D679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5702934" y="3285490"/>
            <a:ext cx="1438910" cy="438784"/>
            <a:chOff x="5702934" y="3285490"/>
            <a:chExt cx="1438910" cy="438784"/>
          </a:xfrm>
        </p:grpSpPr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04877" y="3285490"/>
              <a:ext cx="778827" cy="43878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702934" y="3564096"/>
              <a:ext cx="1438910" cy="0"/>
            </a:xfrm>
            <a:custGeom>
              <a:avLst/>
              <a:gdLst/>
              <a:ahLst/>
              <a:cxnLst/>
              <a:rect l="l" t="t" r="r" b="b"/>
              <a:pathLst>
                <a:path w="1438910">
                  <a:moveTo>
                    <a:pt x="1039495" y="0"/>
                  </a:moveTo>
                  <a:lnTo>
                    <a:pt x="1438910" y="0"/>
                  </a:lnTo>
                </a:path>
                <a:path w="1438910">
                  <a:moveTo>
                    <a:pt x="0" y="0"/>
                  </a:moveTo>
                  <a:lnTo>
                    <a:pt x="399415" y="0"/>
                  </a:lnTo>
                </a:path>
              </a:pathLst>
            </a:custGeom>
            <a:ln w="41592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6001384" y="3890327"/>
            <a:ext cx="1431925" cy="889000"/>
            <a:chOff x="6001384" y="3890327"/>
            <a:chExt cx="1431925" cy="889000"/>
          </a:xfrm>
        </p:grpSpPr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21487" y="3972877"/>
              <a:ext cx="547052" cy="78041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48399" y="3968432"/>
              <a:ext cx="547052" cy="77723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6009322" y="3898265"/>
              <a:ext cx="1416050" cy="873125"/>
            </a:xfrm>
            <a:custGeom>
              <a:avLst/>
              <a:gdLst/>
              <a:ahLst/>
              <a:cxnLst/>
              <a:rect l="l" t="t" r="r" b="b"/>
              <a:pathLst>
                <a:path w="1416050" h="873125">
                  <a:moveTo>
                    <a:pt x="0" y="145415"/>
                  </a:moveTo>
                  <a:lnTo>
                    <a:pt x="7302" y="99377"/>
                  </a:lnTo>
                  <a:lnTo>
                    <a:pt x="27939" y="59690"/>
                  </a:lnTo>
                  <a:lnTo>
                    <a:pt x="59689" y="27940"/>
                  </a:lnTo>
                  <a:lnTo>
                    <a:pt x="99377" y="7302"/>
                  </a:lnTo>
                  <a:lnTo>
                    <a:pt x="145414" y="0"/>
                  </a:lnTo>
                  <a:lnTo>
                    <a:pt x="1270317" y="0"/>
                  </a:lnTo>
                  <a:lnTo>
                    <a:pt x="1316355" y="7302"/>
                  </a:lnTo>
                  <a:lnTo>
                    <a:pt x="1356360" y="27940"/>
                  </a:lnTo>
                  <a:lnTo>
                    <a:pt x="1387792" y="59690"/>
                  </a:lnTo>
                  <a:lnTo>
                    <a:pt x="1408430" y="99377"/>
                  </a:lnTo>
                  <a:lnTo>
                    <a:pt x="1415732" y="145415"/>
                  </a:lnTo>
                  <a:lnTo>
                    <a:pt x="1415732" y="727710"/>
                  </a:lnTo>
                  <a:lnTo>
                    <a:pt x="1408430" y="773747"/>
                  </a:lnTo>
                  <a:lnTo>
                    <a:pt x="1387792" y="813752"/>
                  </a:lnTo>
                  <a:lnTo>
                    <a:pt x="1356360" y="845185"/>
                  </a:lnTo>
                  <a:lnTo>
                    <a:pt x="1316355" y="865822"/>
                  </a:lnTo>
                  <a:lnTo>
                    <a:pt x="1270317" y="873125"/>
                  </a:lnTo>
                  <a:lnTo>
                    <a:pt x="145414" y="873125"/>
                  </a:lnTo>
                  <a:lnTo>
                    <a:pt x="99377" y="865822"/>
                  </a:lnTo>
                  <a:lnTo>
                    <a:pt x="59689" y="845185"/>
                  </a:lnTo>
                  <a:lnTo>
                    <a:pt x="27939" y="813752"/>
                  </a:lnTo>
                  <a:lnTo>
                    <a:pt x="7302" y="773747"/>
                  </a:lnTo>
                  <a:lnTo>
                    <a:pt x="0" y="727710"/>
                  </a:lnTo>
                  <a:lnTo>
                    <a:pt x="0" y="145415"/>
                  </a:lnTo>
                </a:path>
              </a:pathLst>
            </a:custGeom>
            <a:ln w="1587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/>
          <p:nvPr/>
        </p:nvSpPr>
        <p:spPr>
          <a:xfrm>
            <a:off x="7604125" y="5102859"/>
            <a:ext cx="2365375" cy="6985"/>
          </a:xfrm>
          <a:custGeom>
            <a:avLst/>
            <a:gdLst/>
            <a:ahLst/>
            <a:cxnLst/>
            <a:rect l="l" t="t" r="r" b="b"/>
            <a:pathLst>
              <a:path w="2365375" h="6985">
                <a:moveTo>
                  <a:pt x="2365375" y="6984"/>
                </a:moveTo>
                <a:lnTo>
                  <a:pt x="0" y="0"/>
                </a:lnTo>
              </a:path>
            </a:pathLst>
          </a:custGeom>
          <a:ln w="38100">
            <a:solidFill>
              <a:srgbClr val="00AF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object 2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50150" y="5219700"/>
            <a:ext cx="758825" cy="474027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8902700" y="5207317"/>
            <a:ext cx="408305" cy="515620"/>
          </a:xfrm>
          <a:custGeom>
            <a:avLst/>
            <a:gdLst/>
            <a:ahLst/>
            <a:cxnLst/>
            <a:rect l="l" t="t" r="r" b="b"/>
            <a:pathLst>
              <a:path w="408304" h="515620">
                <a:moveTo>
                  <a:pt x="0" y="161607"/>
                </a:moveTo>
                <a:lnTo>
                  <a:pt x="0" y="392430"/>
                </a:lnTo>
                <a:lnTo>
                  <a:pt x="191452" y="515620"/>
                </a:lnTo>
                <a:lnTo>
                  <a:pt x="191452" y="346710"/>
                </a:lnTo>
                <a:lnTo>
                  <a:pt x="167004" y="346710"/>
                </a:lnTo>
                <a:lnTo>
                  <a:pt x="123507" y="320675"/>
                </a:lnTo>
                <a:lnTo>
                  <a:pt x="123507" y="274637"/>
                </a:lnTo>
                <a:lnTo>
                  <a:pt x="167004" y="274637"/>
                </a:lnTo>
                <a:lnTo>
                  <a:pt x="167004" y="268605"/>
                </a:lnTo>
                <a:lnTo>
                  <a:pt x="0" y="161607"/>
                </a:lnTo>
                <a:close/>
              </a:path>
              <a:path w="408304" h="515620">
                <a:moveTo>
                  <a:pt x="407987" y="161607"/>
                </a:moveTo>
                <a:lnTo>
                  <a:pt x="216217" y="284480"/>
                </a:lnTo>
                <a:lnTo>
                  <a:pt x="216217" y="515620"/>
                </a:lnTo>
                <a:lnTo>
                  <a:pt x="407987" y="392430"/>
                </a:lnTo>
                <a:lnTo>
                  <a:pt x="407987" y="161607"/>
                </a:lnTo>
                <a:close/>
              </a:path>
              <a:path w="408304" h="515620">
                <a:moveTo>
                  <a:pt x="167004" y="268605"/>
                </a:moveTo>
                <a:lnTo>
                  <a:pt x="167004" y="346710"/>
                </a:lnTo>
                <a:lnTo>
                  <a:pt x="191452" y="346710"/>
                </a:lnTo>
                <a:lnTo>
                  <a:pt x="191452" y="284480"/>
                </a:lnTo>
                <a:lnTo>
                  <a:pt x="167004" y="268605"/>
                </a:lnTo>
                <a:close/>
              </a:path>
              <a:path w="408304" h="515620">
                <a:moveTo>
                  <a:pt x="167004" y="274637"/>
                </a:moveTo>
                <a:lnTo>
                  <a:pt x="123507" y="274637"/>
                </a:lnTo>
                <a:lnTo>
                  <a:pt x="167004" y="300990"/>
                </a:lnTo>
                <a:lnTo>
                  <a:pt x="167004" y="274637"/>
                </a:lnTo>
                <a:close/>
              </a:path>
              <a:path w="408304" h="515620">
                <a:moveTo>
                  <a:pt x="315277" y="71437"/>
                </a:moveTo>
                <a:lnTo>
                  <a:pt x="111125" y="202247"/>
                </a:lnTo>
                <a:lnTo>
                  <a:pt x="203834" y="261620"/>
                </a:lnTo>
                <a:lnTo>
                  <a:pt x="407987" y="130810"/>
                </a:lnTo>
                <a:lnTo>
                  <a:pt x="315277" y="71437"/>
                </a:lnTo>
                <a:close/>
              </a:path>
              <a:path w="408304" h="515620">
                <a:moveTo>
                  <a:pt x="203834" y="0"/>
                </a:moveTo>
                <a:lnTo>
                  <a:pt x="0" y="130810"/>
                </a:lnTo>
                <a:lnTo>
                  <a:pt x="87629" y="187007"/>
                </a:lnTo>
                <a:lnTo>
                  <a:pt x="291782" y="56197"/>
                </a:lnTo>
                <a:lnTo>
                  <a:pt x="20383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9" name="object 29"/>
          <p:cNvGrpSpPr/>
          <p:nvPr/>
        </p:nvGrpSpPr>
        <p:grpSpPr>
          <a:xfrm>
            <a:off x="8130540" y="4246562"/>
            <a:ext cx="920750" cy="635000"/>
            <a:chOff x="8130540" y="4246562"/>
            <a:chExt cx="920750" cy="635000"/>
          </a:xfrm>
        </p:grpSpPr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30540" y="4503420"/>
              <a:ext cx="659765" cy="350519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8460740" y="4246562"/>
              <a:ext cx="0" cy="232410"/>
            </a:xfrm>
            <a:custGeom>
              <a:avLst/>
              <a:gdLst/>
              <a:ahLst/>
              <a:cxnLst/>
              <a:rect l="l" t="t" r="r" b="b"/>
              <a:pathLst>
                <a:path h="232410">
                  <a:moveTo>
                    <a:pt x="0" y="232410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702040" y="4475797"/>
              <a:ext cx="348932" cy="405447"/>
            </a:xfrm>
            <a:prstGeom prst="rect">
              <a:avLst/>
            </a:prstGeom>
          </p:spPr>
        </p:pic>
      </p:grpSp>
      <p:grpSp>
        <p:nvGrpSpPr>
          <p:cNvPr id="33" name="object 33"/>
          <p:cNvGrpSpPr/>
          <p:nvPr/>
        </p:nvGrpSpPr>
        <p:grpSpPr>
          <a:xfrm>
            <a:off x="7542212" y="4795837"/>
            <a:ext cx="2434590" cy="979169"/>
            <a:chOff x="7542212" y="4795837"/>
            <a:chExt cx="2434590" cy="979169"/>
          </a:xfrm>
        </p:grpSpPr>
        <p:pic>
          <p:nvPicPr>
            <p:cNvPr id="34" name="object 3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373110" y="5180012"/>
              <a:ext cx="445134" cy="548640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7550150" y="5131117"/>
              <a:ext cx="2418715" cy="635635"/>
            </a:xfrm>
            <a:custGeom>
              <a:avLst/>
              <a:gdLst/>
              <a:ahLst/>
              <a:cxnLst/>
              <a:rect l="l" t="t" r="r" b="b"/>
              <a:pathLst>
                <a:path w="2418715" h="635635">
                  <a:moveTo>
                    <a:pt x="0" y="106045"/>
                  </a:moveTo>
                  <a:lnTo>
                    <a:pt x="8254" y="64770"/>
                  </a:lnTo>
                  <a:lnTo>
                    <a:pt x="31115" y="31115"/>
                  </a:lnTo>
                  <a:lnTo>
                    <a:pt x="64770" y="8255"/>
                  </a:lnTo>
                  <a:lnTo>
                    <a:pt x="106045" y="0"/>
                  </a:lnTo>
                  <a:lnTo>
                    <a:pt x="2312670" y="0"/>
                  </a:lnTo>
                  <a:lnTo>
                    <a:pt x="2353945" y="8255"/>
                  </a:lnTo>
                  <a:lnTo>
                    <a:pt x="2387600" y="31115"/>
                  </a:lnTo>
                  <a:lnTo>
                    <a:pt x="2410142" y="64770"/>
                  </a:lnTo>
                  <a:lnTo>
                    <a:pt x="2418715" y="106045"/>
                  </a:lnTo>
                  <a:lnTo>
                    <a:pt x="2418715" y="529590"/>
                  </a:lnTo>
                  <a:lnTo>
                    <a:pt x="2410142" y="570865"/>
                  </a:lnTo>
                  <a:lnTo>
                    <a:pt x="2387600" y="604520"/>
                  </a:lnTo>
                  <a:lnTo>
                    <a:pt x="2353945" y="627062"/>
                  </a:lnTo>
                  <a:lnTo>
                    <a:pt x="2312670" y="635635"/>
                  </a:lnTo>
                  <a:lnTo>
                    <a:pt x="106045" y="635635"/>
                  </a:lnTo>
                  <a:lnTo>
                    <a:pt x="64770" y="627062"/>
                  </a:lnTo>
                  <a:lnTo>
                    <a:pt x="31115" y="604520"/>
                  </a:lnTo>
                  <a:lnTo>
                    <a:pt x="8254" y="570865"/>
                  </a:lnTo>
                  <a:lnTo>
                    <a:pt x="0" y="529590"/>
                  </a:lnTo>
                  <a:lnTo>
                    <a:pt x="0" y="106045"/>
                  </a:lnTo>
                </a:path>
              </a:pathLst>
            </a:custGeom>
            <a:ln w="15874">
              <a:solidFill>
                <a:srgbClr val="00905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005762" y="4795837"/>
              <a:ext cx="405447" cy="310832"/>
            </a:xfrm>
            <a:prstGeom prst="rect">
              <a:avLst/>
            </a:prstGeom>
          </p:spPr>
        </p:pic>
      </p:grpSp>
      <p:sp>
        <p:nvSpPr>
          <p:cNvPr id="37" name="object 37"/>
          <p:cNvSpPr/>
          <p:nvPr/>
        </p:nvSpPr>
        <p:spPr>
          <a:xfrm>
            <a:off x="7818119" y="3648392"/>
            <a:ext cx="390525" cy="692150"/>
          </a:xfrm>
          <a:custGeom>
            <a:avLst/>
            <a:gdLst/>
            <a:ahLst/>
            <a:cxnLst/>
            <a:rect l="l" t="t" r="r" b="b"/>
            <a:pathLst>
              <a:path w="390525" h="692150">
                <a:moveTo>
                  <a:pt x="194945" y="496887"/>
                </a:moveTo>
                <a:lnTo>
                  <a:pt x="97472" y="594360"/>
                </a:lnTo>
                <a:lnTo>
                  <a:pt x="194945" y="691832"/>
                </a:lnTo>
                <a:lnTo>
                  <a:pt x="194945" y="643255"/>
                </a:lnTo>
                <a:lnTo>
                  <a:pt x="219392" y="643255"/>
                </a:lnTo>
                <a:lnTo>
                  <a:pt x="264795" y="636905"/>
                </a:lnTo>
                <a:lnTo>
                  <a:pt x="305434" y="619760"/>
                </a:lnTo>
                <a:lnTo>
                  <a:pt x="340042" y="593090"/>
                </a:lnTo>
                <a:lnTo>
                  <a:pt x="366712" y="558482"/>
                </a:lnTo>
                <a:lnTo>
                  <a:pt x="372305" y="545465"/>
                </a:lnTo>
                <a:lnTo>
                  <a:pt x="194945" y="545465"/>
                </a:lnTo>
                <a:lnTo>
                  <a:pt x="194945" y="496887"/>
                </a:lnTo>
                <a:close/>
              </a:path>
              <a:path w="390525" h="692150">
                <a:moveTo>
                  <a:pt x="219392" y="0"/>
                </a:moveTo>
                <a:lnTo>
                  <a:pt x="0" y="0"/>
                </a:lnTo>
                <a:lnTo>
                  <a:pt x="0" y="97472"/>
                </a:lnTo>
                <a:lnTo>
                  <a:pt x="219392" y="97472"/>
                </a:lnTo>
                <a:lnTo>
                  <a:pt x="247967" y="103187"/>
                </a:lnTo>
                <a:lnTo>
                  <a:pt x="271145" y="119062"/>
                </a:lnTo>
                <a:lnTo>
                  <a:pt x="286702" y="142240"/>
                </a:lnTo>
                <a:lnTo>
                  <a:pt x="292734" y="170815"/>
                </a:lnTo>
                <a:lnTo>
                  <a:pt x="292734" y="472440"/>
                </a:lnTo>
                <a:lnTo>
                  <a:pt x="286702" y="501015"/>
                </a:lnTo>
                <a:lnTo>
                  <a:pt x="271145" y="524192"/>
                </a:lnTo>
                <a:lnTo>
                  <a:pt x="247967" y="539750"/>
                </a:lnTo>
                <a:lnTo>
                  <a:pt x="219392" y="545465"/>
                </a:lnTo>
                <a:lnTo>
                  <a:pt x="372305" y="545465"/>
                </a:lnTo>
                <a:lnTo>
                  <a:pt x="384175" y="517842"/>
                </a:lnTo>
                <a:lnTo>
                  <a:pt x="390207" y="472440"/>
                </a:lnTo>
                <a:lnTo>
                  <a:pt x="390207" y="170815"/>
                </a:lnTo>
                <a:lnTo>
                  <a:pt x="384175" y="125412"/>
                </a:lnTo>
                <a:lnTo>
                  <a:pt x="366712" y="84455"/>
                </a:lnTo>
                <a:lnTo>
                  <a:pt x="340042" y="49847"/>
                </a:lnTo>
                <a:lnTo>
                  <a:pt x="305434" y="23177"/>
                </a:lnTo>
                <a:lnTo>
                  <a:pt x="264795" y="6032"/>
                </a:lnTo>
                <a:lnTo>
                  <a:pt x="219392" y="0"/>
                </a:lnTo>
                <a:close/>
              </a:path>
            </a:pathLst>
          </a:custGeom>
          <a:solidFill>
            <a:srgbClr val="FFB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" name="object 3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540750" y="3595052"/>
            <a:ext cx="374967" cy="310832"/>
          </a:xfrm>
          <a:prstGeom prst="rect">
            <a:avLst/>
          </a:prstGeom>
        </p:spPr>
      </p:pic>
      <p:grpSp>
        <p:nvGrpSpPr>
          <p:cNvPr id="39" name="object 39"/>
          <p:cNvGrpSpPr/>
          <p:nvPr/>
        </p:nvGrpSpPr>
        <p:grpSpPr>
          <a:xfrm>
            <a:off x="5559742" y="3081020"/>
            <a:ext cx="5586730" cy="2917190"/>
            <a:chOff x="5559742" y="3081020"/>
            <a:chExt cx="5586730" cy="2917190"/>
          </a:xfrm>
        </p:grpSpPr>
        <p:pic>
          <p:nvPicPr>
            <p:cNvPr id="40" name="object 4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780019" y="4338637"/>
              <a:ext cx="373379" cy="310832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5894069" y="3340417"/>
              <a:ext cx="4327525" cy="2268220"/>
            </a:xfrm>
            <a:custGeom>
              <a:avLst/>
              <a:gdLst/>
              <a:ahLst/>
              <a:cxnLst/>
              <a:rect l="l" t="t" r="r" b="b"/>
              <a:pathLst>
                <a:path w="4327525" h="2268220">
                  <a:moveTo>
                    <a:pt x="0" y="1331595"/>
                  </a:moveTo>
                  <a:lnTo>
                    <a:pt x="0" y="1413192"/>
                  </a:lnTo>
                  <a:lnTo>
                    <a:pt x="12382" y="1429067"/>
                  </a:lnTo>
                  <a:lnTo>
                    <a:pt x="46037" y="1442085"/>
                  </a:lnTo>
                  <a:lnTo>
                    <a:pt x="96202" y="1450975"/>
                  </a:lnTo>
                  <a:lnTo>
                    <a:pt x="157162" y="1454150"/>
                  </a:lnTo>
                  <a:lnTo>
                    <a:pt x="218439" y="1450975"/>
                  </a:lnTo>
                  <a:lnTo>
                    <a:pt x="268287" y="1442085"/>
                  </a:lnTo>
                  <a:lnTo>
                    <a:pt x="301942" y="1429067"/>
                  </a:lnTo>
                  <a:lnTo>
                    <a:pt x="314642" y="1413192"/>
                  </a:lnTo>
                  <a:lnTo>
                    <a:pt x="262889" y="1413192"/>
                  </a:lnTo>
                  <a:lnTo>
                    <a:pt x="258444" y="1409382"/>
                  </a:lnTo>
                  <a:lnTo>
                    <a:pt x="258444" y="1397000"/>
                  </a:lnTo>
                  <a:lnTo>
                    <a:pt x="262889" y="1392872"/>
                  </a:lnTo>
                  <a:lnTo>
                    <a:pt x="280669" y="1392872"/>
                  </a:lnTo>
                  <a:lnTo>
                    <a:pt x="280669" y="1372552"/>
                  </a:lnTo>
                  <a:lnTo>
                    <a:pt x="157162" y="1372552"/>
                  </a:lnTo>
                  <a:lnTo>
                    <a:pt x="96202" y="1369377"/>
                  </a:lnTo>
                  <a:lnTo>
                    <a:pt x="46037" y="1360487"/>
                  </a:lnTo>
                  <a:lnTo>
                    <a:pt x="12382" y="1347470"/>
                  </a:lnTo>
                  <a:lnTo>
                    <a:pt x="0" y="1331595"/>
                  </a:lnTo>
                  <a:close/>
                </a:path>
                <a:path w="4327525" h="2268220">
                  <a:moveTo>
                    <a:pt x="314642" y="1331595"/>
                  </a:moveTo>
                  <a:lnTo>
                    <a:pt x="301942" y="1347470"/>
                  </a:lnTo>
                  <a:lnTo>
                    <a:pt x="280669" y="1355725"/>
                  </a:lnTo>
                  <a:lnTo>
                    <a:pt x="280669" y="1409382"/>
                  </a:lnTo>
                  <a:lnTo>
                    <a:pt x="276225" y="1413192"/>
                  </a:lnTo>
                  <a:lnTo>
                    <a:pt x="314642" y="1413192"/>
                  </a:lnTo>
                  <a:lnTo>
                    <a:pt x="314642" y="1331595"/>
                  </a:lnTo>
                  <a:close/>
                </a:path>
                <a:path w="4327525" h="2268220">
                  <a:moveTo>
                    <a:pt x="280669" y="1392872"/>
                  </a:moveTo>
                  <a:lnTo>
                    <a:pt x="276225" y="1392872"/>
                  </a:lnTo>
                  <a:lnTo>
                    <a:pt x="280669" y="1397000"/>
                  </a:lnTo>
                  <a:lnTo>
                    <a:pt x="280669" y="1392872"/>
                  </a:lnTo>
                  <a:close/>
                </a:path>
                <a:path w="4327525" h="2268220">
                  <a:moveTo>
                    <a:pt x="280669" y="1355725"/>
                  </a:moveTo>
                  <a:lnTo>
                    <a:pt x="268287" y="1360487"/>
                  </a:lnTo>
                  <a:lnTo>
                    <a:pt x="218439" y="1369377"/>
                  </a:lnTo>
                  <a:lnTo>
                    <a:pt x="157162" y="1372552"/>
                  </a:lnTo>
                  <a:lnTo>
                    <a:pt x="280669" y="1372552"/>
                  </a:lnTo>
                  <a:lnTo>
                    <a:pt x="280669" y="1355725"/>
                  </a:lnTo>
                  <a:close/>
                </a:path>
                <a:path w="4327525" h="2268220">
                  <a:moveTo>
                    <a:pt x="0" y="1229677"/>
                  </a:moveTo>
                  <a:lnTo>
                    <a:pt x="0" y="1311275"/>
                  </a:lnTo>
                  <a:lnTo>
                    <a:pt x="12382" y="1327150"/>
                  </a:lnTo>
                  <a:lnTo>
                    <a:pt x="46037" y="1340167"/>
                  </a:lnTo>
                  <a:lnTo>
                    <a:pt x="96202" y="1349057"/>
                  </a:lnTo>
                  <a:lnTo>
                    <a:pt x="157162" y="1352232"/>
                  </a:lnTo>
                  <a:lnTo>
                    <a:pt x="218439" y="1349057"/>
                  </a:lnTo>
                  <a:lnTo>
                    <a:pt x="268287" y="1340167"/>
                  </a:lnTo>
                  <a:lnTo>
                    <a:pt x="301942" y="1327150"/>
                  </a:lnTo>
                  <a:lnTo>
                    <a:pt x="314642" y="1311275"/>
                  </a:lnTo>
                  <a:lnTo>
                    <a:pt x="262889" y="1311275"/>
                  </a:lnTo>
                  <a:lnTo>
                    <a:pt x="258444" y="1307147"/>
                  </a:lnTo>
                  <a:lnTo>
                    <a:pt x="258444" y="1295082"/>
                  </a:lnTo>
                  <a:lnTo>
                    <a:pt x="262889" y="1290955"/>
                  </a:lnTo>
                  <a:lnTo>
                    <a:pt x="280669" y="1290955"/>
                  </a:lnTo>
                  <a:lnTo>
                    <a:pt x="280669" y="1270635"/>
                  </a:lnTo>
                  <a:lnTo>
                    <a:pt x="157162" y="1270635"/>
                  </a:lnTo>
                  <a:lnTo>
                    <a:pt x="96202" y="1267460"/>
                  </a:lnTo>
                  <a:lnTo>
                    <a:pt x="46037" y="1258570"/>
                  </a:lnTo>
                  <a:lnTo>
                    <a:pt x="12382" y="1245552"/>
                  </a:lnTo>
                  <a:lnTo>
                    <a:pt x="0" y="1229677"/>
                  </a:lnTo>
                  <a:close/>
                </a:path>
                <a:path w="4327525" h="2268220">
                  <a:moveTo>
                    <a:pt x="314642" y="1229677"/>
                  </a:moveTo>
                  <a:lnTo>
                    <a:pt x="301942" y="1245552"/>
                  </a:lnTo>
                  <a:lnTo>
                    <a:pt x="280669" y="1253807"/>
                  </a:lnTo>
                  <a:lnTo>
                    <a:pt x="280669" y="1307147"/>
                  </a:lnTo>
                  <a:lnTo>
                    <a:pt x="276225" y="1311275"/>
                  </a:lnTo>
                  <a:lnTo>
                    <a:pt x="314642" y="1311275"/>
                  </a:lnTo>
                  <a:lnTo>
                    <a:pt x="314642" y="1229677"/>
                  </a:lnTo>
                  <a:close/>
                </a:path>
                <a:path w="4327525" h="2268220">
                  <a:moveTo>
                    <a:pt x="280669" y="1290955"/>
                  </a:moveTo>
                  <a:lnTo>
                    <a:pt x="276225" y="1290955"/>
                  </a:lnTo>
                  <a:lnTo>
                    <a:pt x="280669" y="1295082"/>
                  </a:lnTo>
                  <a:lnTo>
                    <a:pt x="280669" y="1290955"/>
                  </a:lnTo>
                  <a:close/>
                </a:path>
                <a:path w="4327525" h="2268220">
                  <a:moveTo>
                    <a:pt x="280669" y="1253807"/>
                  </a:moveTo>
                  <a:lnTo>
                    <a:pt x="268287" y="1258570"/>
                  </a:lnTo>
                  <a:lnTo>
                    <a:pt x="218439" y="1267460"/>
                  </a:lnTo>
                  <a:lnTo>
                    <a:pt x="157162" y="1270635"/>
                  </a:lnTo>
                  <a:lnTo>
                    <a:pt x="280669" y="1270635"/>
                  </a:lnTo>
                  <a:lnTo>
                    <a:pt x="280669" y="1253807"/>
                  </a:lnTo>
                  <a:close/>
                </a:path>
                <a:path w="4327525" h="2268220">
                  <a:moveTo>
                    <a:pt x="0" y="1127760"/>
                  </a:moveTo>
                  <a:lnTo>
                    <a:pt x="0" y="1209357"/>
                  </a:lnTo>
                  <a:lnTo>
                    <a:pt x="12382" y="1225232"/>
                  </a:lnTo>
                  <a:lnTo>
                    <a:pt x="46037" y="1238250"/>
                  </a:lnTo>
                  <a:lnTo>
                    <a:pt x="96202" y="1246822"/>
                  </a:lnTo>
                  <a:lnTo>
                    <a:pt x="157162" y="1250315"/>
                  </a:lnTo>
                  <a:lnTo>
                    <a:pt x="218439" y="1246822"/>
                  </a:lnTo>
                  <a:lnTo>
                    <a:pt x="268287" y="1238250"/>
                  </a:lnTo>
                  <a:lnTo>
                    <a:pt x="301942" y="1225232"/>
                  </a:lnTo>
                  <a:lnTo>
                    <a:pt x="314642" y="1209357"/>
                  </a:lnTo>
                  <a:lnTo>
                    <a:pt x="262889" y="1209357"/>
                  </a:lnTo>
                  <a:lnTo>
                    <a:pt x="258444" y="1205230"/>
                  </a:lnTo>
                  <a:lnTo>
                    <a:pt x="258444" y="1193165"/>
                  </a:lnTo>
                  <a:lnTo>
                    <a:pt x="262889" y="1189037"/>
                  </a:lnTo>
                  <a:lnTo>
                    <a:pt x="280669" y="1189037"/>
                  </a:lnTo>
                  <a:lnTo>
                    <a:pt x="280669" y="1168717"/>
                  </a:lnTo>
                  <a:lnTo>
                    <a:pt x="157162" y="1168717"/>
                  </a:lnTo>
                  <a:lnTo>
                    <a:pt x="96202" y="1165225"/>
                  </a:lnTo>
                  <a:lnTo>
                    <a:pt x="46037" y="1156652"/>
                  </a:lnTo>
                  <a:lnTo>
                    <a:pt x="12382" y="1143635"/>
                  </a:lnTo>
                  <a:lnTo>
                    <a:pt x="0" y="1127760"/>
                  </a:lnTo>
                  <a:close/>
                </a:path>
                <a:path w="4327525" h="2268220">
                  <a:moveTo>
                    <a:pt x="314642" y="1127760"/>
                  </a:moveTo>
                  <a:lnTo>
                    <a:pt x="301942" y="1143635"/>
                  </a:lnTo>
                  <a:lnTo>
                    <a:pt x="280669" y="1151890"/>
                  </a:lnTo>
                  <a:lnTo>
                    <a:pt x="280669" y="1205230"/>
                  </a:lnTo>
                  <a:lnTo>
                    <a:pt x="276225" y="1209357"/>
                  </a:lnTo>
                  <a:lnTo>
                    <a:pt x="314642" y="1209357"/>
                  </a:lnTo>
                  <a:lnTo>
                    <a:pt x="314642" y="1127760"/>
                  </a:lnTo>
                  <a:close/>
                </a:path>
                <a:path w="4327525" h="2268220">
                  <a:moveTo>
                    <a:pt x="280669" y="1189037"/>
                  </a:moveTo>
                  <a:lnTo>
                    <a:pt x="276225" y="1189037"/>
                  </a:lnTo>
                  <a:lnTo>
                    <a:pt x="280669" y="1193165"/>
                  </a:lnTo>
                  <a:lnTo>
                    <a:pt x="280669" y="1189037"/>
                  </a:lnTo>
                  <a:close/>
                </a:path>
                <a:path w="4327525" h="2268220">
                  <a:moveTo>
                    <a:pt x="280669" y="1151890"/>
                  </a:moveTo>
                  <a:lnTo>
                    <a:pt x="268287" y="1156652"/>
                  </a:lnTo>
                  <a:lnTo>
                    <a:pt x="218439" y="1165225"/>
                  </a:lnTo>
                  <a:lnTo>
                    <a:pt x="157162" y="1168717"/>
                  </a:lnTo>
                  <a:lnTo>
                    <a:pt x="280669" y="1168717"/>
                  </a:lnTo>
                  <a:lnTo>
                    <a:pt x="280669" y="1151890"/>
                  </a:lnTo>
                  <a:close/>
                </a:path>
                <a:path w="4327525" h="2268220">
                  <a:moveTo>
                    <a:pt x="157162" y="1066482"/>
                  </a:moveTo>
                  <a:lnTo>
                    <a:pt x="95884" y="1069975"/>
                  </a:lnTo>
                  <a:lnTo>
                    <a:pt x="46037" y="1078547"/>
                  </a:lnTo>
                  <a:lnTo>
                    <a:pt x="12382" y="1091565"/>
                  </a:lnTo>
                  <a:lnTo>
                    <a:pt x="0" y="1107440"/>
                  </a:lnTo>
                  <a:lnTo>
                    <a:pt x="12382" y="1123315"/>
                  </a:lnTo>
                  <a:lnTo>
                    <a:pt x="46037" y="1136332"/>
                  </a:lnTo>
                  <a:lnTo>
                    <a:pt x="95884" y="1144905"/>
                  </a:lnTo>
                  <a:lnTo>
                    <a:pt x="157162" y="1148080"/>
                  </a:lnTo>
                  <a:lnTo>
                    <a:pt x="218439" y="1144905"/>
                  </a:lnTo>
                  <a:lnTo>
                    <a:pt x="268287" y="1136332"/>
                  </a:lnTo>
                  <a:lnTo>
                    <a:pt x="302259" y="1123315"/>
                  </a:lnTo>
                  <a:lnTo>
                    <a:pt x="314642" y="1107440"/>
                  </a:lnTo>
                  <a:lnTo>
                    <a:pt x="302259" y="1091565"/>
                  </a:lnTo>
                  <a:lnTo>
                    <a:pt x="268287" y="1078547"/>
                  </a:lnTo>
                  <a:lnTo>
                    <a:pt x="218439" y="1069975"/>
                  </a:lnTo>
                  <a:lnTo>
                    <a:pt x="157162" y="1066482"/>
                  </a:lnTo>
                  <a:close/>
                </a:path>
                <a:path w="4327525" h="2268220">
                  <a:moveTo>
                    <a:pt x="1374775" y="2145665"/>
                  </a:moveTo>
                  <a:lnTo>
                    <a:pt x="1374775" y="2227262"/>
                  </a:lnTo>
                  <a:lnTo>
                    <a:pt x="1387157" y="2242820"/>
                  </a:lnTo>
                  <a:lnTo>
                    <a:pt x="1420812" y="2255837"/>
                  </a:lnTo>
                  <a:lnTo>
                    <a:pt x="1470977" y="2264727"/>
                  </a:lnTo>
                  <a:lnTo>
                    <a:pt x="1531937" y="2267902"/>
                  </a:lnTo>
                  <a:lnTo>
                    <a:pt x="1592897" y="2264727"/>
                  </a:lnTo>
                  <a:lnTo>
                    <a:pt x="1643062" y="2255837"/>
                  </a:lnTo>
                  <a:lnTo>
                    <a:pt x="1676717" y="2242820"/>
                  </a:lnTo>
                  <a:lnTo>
                    <a:pt x="1689100" y="2227262"/>
                  </a:lnTo>
                  <a:lnTo>
                    <a:pt x="1637347" y="2227262"/>
                  </a:lnTo>
                  <a:lnTo>
                    <a:pt x="1632902" y="2223135"/>
                  </a:lnTo>
                  <a:lnTo>
                    <a:pt x="1632902" y="2210752"/>
                  </a:lnTo>
                  <a:lnTo>
                    <a:pt x="1637347" y="2206625"/>
                  </a:lnTo>
                  <a:lnTo>
                    <a:pt x="1655445" y="2206625"/>
                  </a:lnTo>
                  <a:lnTo>
                    <a:pt x="1655445" y="2186305"/>
                  </a:lnTo>
                  <a:lnTo>
                    <a:pt x="1531937" y="2186305"/>
                  </a:lnTo>
                  <a:lnTo>
                    <a:pt x="1470977" y="2183130"/>
                  </a:lnTo>
                  <a:lnTo>
                    <a:pt x="1420812" y="2174240"/>
                  </a:lnTo>
                  <a:lnTo>
                    <a:pt x="1387157" y="2161540"/>
                  </a:lnTo>
                  <a:lnTo>
                    <a:pt x="1374775" y="2145665"/>
                  </a:lnTo>
                  <a:close/>
                </a:path>
                <a:path w="4327525" h="2268220">
                  <a:moveTo>
                    <a:pt x="1689100" y="2145665"/>
                  </a:moveTo>
                  <a:lnTo>
                    <a:pt x="1676717" y="2161540"/>
                  </a:lnTo>
                  <a:lnTo>
                    <a:pt x="1655445" y="2169477"/>
                  </a:lnTo>
                  <a:lnTo>
                    <a:pt x="1655445" y="2223135"/>
                  </a:lnTo>
                  <a:lnTo>
                    <a:pt x="1651000" y="2227262"/>
                  </a:lnTo>
                  <a:lnTo>
                    <a:pt x="1689100" y="2227262"/>
                  </a:lnTo>
                  <a:lnTo>
                    <a:pt x="1689100" y="2145665"/>
                  </a:lnTo>
                  <a:close/>
                </a:path>
                <a:path w="4327525" h="2268220">
                  <a:moveTo>
                    <a:pt x="1655445" y="2206625"/>
                  </a:moveTo>
                  <a:lnTo>
                    <a:pt x="1651000" y="2206625"/>
                  </a:lnTo>
                  <a:lnTo>
                    <a:pt x="1655445" y="2210752"/>
                  </a:lnTo>
                  <a:lnTo>
                    <a:pt x="1655445" y="2206625"/>
                  </a:lnTo>
                  <a:close/>
                </a:path>
                <a:path w="4327525" h="2268220">
                  <a:moveTo>
                    <a:pt x="1655445" y="2169477"/>
                  </a:moveTo>
                  <a:lnTo>
                    <a:pt x="1643062" y="2174240"/>
                  </a:lnTo>
                  <a:lnTo>
                    <a:pt x="1592897" y="2183130"/>
                  </a:lnTo>
                  <a:lnTo>
                    <a:pt x="1531937" y="2186305"/>
                  </a:lnTo>
                  <a:lnTo>
                    <a:pt x="1655445" y="2186305"/>
                  </a:lnTo>
                  <a:lnTo>
                    <a:pt x="1655445" y="2169477"/>
                  </a:lnTo>
                  <a:close/>
                </a:path>
                <a:path w="4327525" h="2268220">
                  <a:moveTo>
                    <a:pt x="1374775" y="2043430"/>
                  </a:moveTo>
                  <a:lnTo>
                    <a:pt x="1374775" y="2125027"/>
                  </a:lnTo>
                  <a:lnTo>
                    <a:pt x="1387157" y="2140902"/>
                  </a:lnTo>
                  <a:lnTo>
                    <a:pt x="1420812" y="2153920"/>
                  </a:lnTo>
                  <a:lnTo>
                    <a:pt x="1470977" y="2162810"/>
                  </a:lnTo>
                  <a:lnTo>
                    <a:pt x="1531937" y="2165985"/>
                  </a:lnTo>
                  <a:lnTo>
                    <a:pt x="1592897" y="2162810"/>
                  </a:lnTo>
                  <a:lnTo>
                    <a:pt x="1643062" y="2153920"/>
                  </a:lnTo>
                  <a:lnTo>
                    <a:pt x="1676717" y="2140902"/>
                  </a:lnTo>
                  <a:lnTo>
                    <a:pt x="1689100" y="2125027"/>
                  </a:lnTo>
                  <a:lnTo>
                    <a:pt x="1637347" y="2125027"/>
                  </a:lnTo>
                  <a:lnTo>
                    <a:pt x="1632902" y="2121217"/>
                  </a:lnTo>
                  <a:lnTo>
                    <a:pt x="1632902" y="2108835"/>
                  </a:lnTo>
                  <a:lnTo>
                    <a:pt x="1637347" y="2104707"/>
                  </a:lnTo>
                  <a:lnTo>
                    <a:pt x="1655445" y="2104707"/>
                  </a:lnTo>
                  <a:lnTo>
                    <a:pt x="1655445" y="2084387"/>
                  </a:lnTo>
                  <a:lnTo>
                    <a:pt x="1531937" y="2084387"/>
                  </a:lnTo>
                  <a:lnTo>
                    <a:pt x="1470977" y="2081212"/>
                  </a:lnTo>
                  <a:lnTo>
                    <a:pt x="1420812" y="2072322"/>
                  </a:lnTo>
                  <a:lnTo>
                    <a:pt x="1387157" y="2059305"/>
                  </a:lnTo>
                  <a:lnTo>
                    <a:pt x="1374775" y="2043430"/>
                  </a:lnTo>
                  <a:close/>
                </a:path>
                <a:path w="4327525" h="2268220">
                  <a:moveTo>
                    <a:pt x="1689100" y="2043430"/>
                  </a:moveTo>
                  <a:lnTo>
                    <a:pt x="1676717" y="2059305"/>
                  </a:lnTo>
                  <a:lnTo>
                    <a:pt x="1655445" y="2067560"/>
                  </a:lnTo>
                  <a:lnTo>
                    <a:pt x="1655445" y="2121217"/>
                  </a:lnTo>
                  <a:lnTo>
                    <a:pt x="1651000" y="2125027"/>
                  </a:lnTo>
                  <a:lnTo>
                    <a:pt x="1689100" y="2125027"/>
                  </a:lnTo>
                  <a:lnTo>
                    <a:pt x="1689100" y="2043430"/>
                  </a:lnTo>
                  <a:close/>
                </a:path>
                <a:path w="4327525" h="2268220">
                  <a:moveTo>
                    <a:pt x="1655445" y="2104707"/>
                  </a:moveTo>
                  <a:lnTo>
                    <a:pt x="1651000" y="2104707"/>
                  </a:lnTo>
                  <a:lnTo>
                    <a:pt x="1655445" y="2108835"/>
                  </a:lnTo>
                  <a:lnTo>
                    <a:pt x="1655445" y="2104707"/>
                  </a:lnTo>
                  <a:close/>
                </a:path>
                <a:path w="4327525" h="2268220">
                  <a:moveTo>
                    <a:pt x="1655445" y="2067560"/>
                  </a:moveTo>
                  <a:lnTo>
                    <a:pt x="1643062" y="2072322"/>
                  </a:lnTo>
                  <a:lnTo>
                    <a:pt x="1592897" y="2081212"/>
                  </a:lnTo>
                  <a:lnTo>
                    <a:pt x="1531937" y="2084387"/>
                  </a:lnTo>
                  <a:lnTo>
                    <a:pt x="1655445" y="2084387"/>
                  </a:lnTo>
                  <a:lnTo>
                    <a:pt x="1655445" y="2067560"/>
                  </a:lnTo>
                  <a:close/>
                </a:path>
                <a:path w="4327525" h="2268220">
                  <a:moveTo>
                    <a:pt x="1374775" y="1941512"/>
                  </a:moveTo>
                  <a:lnTo>
                    <a:pt x="1374775" y="2023110"/>
                  </a:lnTo>
                  <a:lnTo>
                    <a:pt x="1387157" y="2038985"/>
                  </a:lnTo>
                  <a:lnTo>
                    <a:pt x="1420812" y="2052002"/>
                  </a:lnTo>
                  <a:lnTo>
                    <a:pt x="1470977" y="2060892"/>
                  </a:lnTo>
                  <a:lnTo>
                    <a:pt x="1531937" y="2064067"/>
                  </a:lnTo>
                  <a:lnTo>
                    <a:pt x="1592897" y="2060892"/>
                  </a:lnTo>
                  <a:lnTo>
                    <a:pt x="1643062" y="2052002"/>
                  </a:lnTo>
                  <a:lnTo>
                    <a:pt x="1676717" y="2038985"/>
                  </a:lnTo>
                  <a:lnTo>
                    <a:pt x="1689100" y="2023110"/>
                  </a:lnTo>
                  <a:lnTo>
                    <a:pt x="1637347" y="2023110"/>
                  </a:lnTo>
                  <a:lnTo>
                    <a:pt x="1632902" y="2018982"/>
                  </a:lnTo>
                  <a:lnTo>
                    <a:pt x="1632902" y="2006917"/>
                  </a:lnTo>
                  <a:lnTo>
                    <a:pt x="1637347" y="2002790"/>
                  </a:lnTo>
                  <a:lnTo>
                    <a:pt x="1655445" y="2002790"/>
                  </a:lnTo>
                  <a:lnTo>
                    <a:pt x="1655445" y="1982470"/>
                  </a:lnTo>
                  <a:lnTo>
                    <a:pt x="1531937" y="1982470"/>
                  </a:lnTo>
                  <a:lnTo>
                    <a:pt x="1470977" y="1979295"/>
                  </a:lnTo>
                  <a:lnTo>
                    <a:pt x="1420812" y="1970405"/>
                  </a:lnTo>
                  <a:lnTo>
                    <a:pt x="1387157" y="1957387"/>
                  </a:lnTo>
                  <a:lnTo>
                    <a:pt x="1374775" y="1941512"/>
                  </a:lnTo>
                  <a:close/>
                </a:path>
                <a:path w="4327525" h="2268220">
                  <a:moveTo>
                    <a:pt x="1689100" y="1941512"/>
                  </a:moveTo>
                  <a:lnTo>
                    <a:pt x="1676717" y="1957387"/>
                  </a:lnTo>
                  <a:lnTo>
                    <a:pt x="1655445" y="1965642"/>
                  </a:lnTo>
                  <a:lnTo>
                    <a:pt x="1655445" y="2018982"/>
                  </a:lnTo>
                  <a:lnTo>
                    <a:pt x="1651000" y="2023110"/>
                  </a:lnTo>
                  <a:lnTo>
                    <a:pt x="1689100" y="2023110"/>
                  </a:lnTo>
                  <a:lnTo>
                    <a:pt x="1689100" y="1941512"/>
                  </a:lnTo>
                  <a:close/>
                </a:path>
                <a:path w="4327525" h="2268220">
                  <a:moveTo>
                    <a:pt x="1655445" y="2002790"/>
                  </a:moveTo>
                  <a:lnTo>
                    <a:pt x="1651000" y="2002790"/>
                  </a:lnTo>
                  <a:lnTo>
                    <a:pt x="1655445" y="2006917"/>
                  </a:lnTo>
                  <a:lnTo>
                    <a:pt x="1655445" y="2002790"/>
                  </a:lnTo>
                  <a:close/>
                </a:path>
                <a:path w="4327525" h="2268220">
                  <a:moveTo>
                    <a:pt x="1655445" y="1965642"/>
                  </a:moveTo>
                  <a:lnTo>
                    <a:pt x="1643062" y="1970405"/>
                  </a:lnTo>
                  <a:lnTo>
                    <a:pt x="1592897" y="1979295"/>
                  </a:lnTo>
                  <a:lnTo>
                    <a:pt x="1531937" y="1982470"/>
                  </a:lnTo>
                  <a:lnTo>
                    <a:pt x="1655445" y="1982470"/>
                  </a:lnTo>
                  <a:lnTo>
                    <a:pt x="1655445" y="1965642"/>
                  </a:lnTo>
                  <a:close/>
                </a:path>
                <a:path w="4327525" h="2268220">
                  <a:moveTo>
                    <a:pt x="1531937" y="1880552"/>
                  </a:moveTo>
                  <a:lnTo>
                    <a:pt x="1470659" y="1883727"/>
                  </a:lnTo>
                  <a:lnTo>
                    <a:pt x="1420812" y="1892300"/>
                  </a:lnTo>
                  <a:lnTo>
                    <a:pt x="1387157" y="1905317"/>
                  </a:lnTo>
                  <a:lnTo>
                    <a:pt x="1374775" y="1921192"/>
                  </a:lnTo>
                  <a:lnTo>
                    <a:pt x="1387157" y="1937067"/>
                  </a:lnTo>
                  <a:lnTo>
                    <a:pt x="1420812" y="1950085"/>
                  </a:lnTo>
                  <a:lnTo>
                    <a:pt x="1470659" y="1958657"/>
                  </a:lnTo>
                  <a:lnTo>
                    <a:pt x="1531937" y="1962150"/>
                  </a:lnTo>
                  <a:lnTo>
                    <a:pt x="1593214" y="1958657"/>
                  </a:lnTo>
                  <a:lnTo>
                    <a:pt x="1643062" y="1950085"/>
                  </a:lnTo>
                  <a:lnTo>
                    <a:pt x="1676717" y="1937067"/>
                  </a:lnTo>
                  <a:lnTo>
                    <a:pt x="1689100" y="1921192"/>
                  </a:lnTo>
                  <a:lnTo>
                    <a:pt x="1676717" y="1905317"/>
                  </a:lnTo>
                  <a:lnTo>
                    <a:pt x="1643062" y="1892300"/>
                  </a:lnTo>
                  <a:lnTo>
                    <a:pt x="1593214" y="1883727"/>
                  </a:lnTo>
                  <a:lnTo>
                    <a:pt x="1531937" y="1880552"/>
                  </a:lnTo>
                  <a:close/>
                </a:path>
                <a:path w="4327525" h="2268220">
                  <a:moveTo>
                    <a:pt x="4012564" y="266065"/>
                  </a:moveTo>
                  <a:lnTo>
                    <a:pt x="4012564" y="347662"/>
                  </a:lnTo>
                  <a:lnTo>
                    <a:pt x="4024947" y="363537"/>
                  </a:lnTo>
                  <a:lnTo>
                    <a:pt x="4058920" y="376555"/>
                  </a:lnTo>
                  <a:lnTo>
                    <a:pt x="4108767" y="385445"/>
                  </a:lnTo>
                  <a:lnTo>
                    <a:pt x="4170045" y="388620"/>
                  </a:lnTo>
                  <a:lnTo>
                    <a:pt x="4231005" y="385445"/>
                  </a:lnTo>
                  <a:lnTo>
                    <a:pt x="4280852" y="376555"/>
                  </a:lnTo>
                  <a:lnTo>
                    <a:pt x="4314825" y="363537"/>
                  </a:lnTo>
                  <a:lnTo>
                    <a:pt x="4327207" y="347662"/>
                  </a:lnTo>
                  <a:lnTo>
                    <a:pt x="4275455" y="347662"/>
                  </a:lnTo>
                  <a:lnTo>
                    <a:pt x="4271009" y="343535"/>
                  </a:lnTo>
                  <a:lnTo>
                    <a:pt x="4271009" y="331470"/>
                  </a:lnTo>
                  <a:lnTo>
                    <a:pt x="4275455" y="327342"/>
                  </a:lnTo>
                  <a:lnTo>
                    <a:pt x="4293552" y="327342"/>
                  </a:lnTo>
                  <a:lnTo>
                    <a:pt x="4293552" y="306705"/>
                  </a:lnTo>
                  <a:lnTo>
                    <a:pt x="4170045" y="306705"/>
                  </a:lnTo>
                  <a:lnTo>
                    <a:pt x="4108767" y="303530"/>
                  </a:lnTo>
                  <a:lnTo>
                    <a:pt x="4058920" y="294957"/>
                  </a:lnTo>
                  <a:lnTo>
                    <a:pt x="4024947" y="281940"/>
                  </a:lnTo>
                  <a:lnTo>
                    <a:pt x="4012564" y="266065"/>
                  </a:lnTo>
                  <a:close/>
                </a:path>
                <a:path w="4327525" h="2268220">
                  <a:moveTo>
                    <a:pt x="4327207" y="266065"/>
                  </a:moveTo>
                  <a:lnTo>
                    <a:pt x="4314825" y="281940"/>
                  </a:lnTo>
                  <a:lnTo>
                    <a:pt x="4293552" y="289877"/>
                  </a:lnTo>
                  <a:lnTo>
                    <a:pt x="4293552" y="343535"/>
                  </a:lnTo>
                  <a:lnTo>
                    <a:pt x="4289107" y="347662"/>
                  </a:lnTo>
                  <a:lnTo>
                    <a:pt x="4327207" y="347662"/>
                  </a:lnTo>
                  <a:lnTo>
                    <a:pt x="4327207" y="266065"/>
                  </a:lnTo>
                  <a:close/>
                </a:path>
                <a:path w="4327525" h="2268220">
                  <a:moveTo>
                    <a:pt x="4293552" y="327342"/>
                  </a:moveTo>
                  <a:lnTo>
                    <a:pt x="4289107" y="327342"/>
                  </a:lnTo>
                  <a:lnTo>
                    <a:pt x="4293552" y="331470"/>
                  </a:lnTo>
                  <a:lnTo>
                    <a:pt x="4293552" y="327342"/>
                  </a:lnTo>
                  <a:close/>
                </a:path>
                <a:path w="4327525" h="2268220">
                  <a:moveTo>
                    <a:pt x="4293552" y="289877"/>
                  </a:moveTo>
                  <a:lnTo>
                    <a:pt x="4280852" y="294957"/>
                  </a:lnTo>
                  <a:lnTo>
                    <a:pt x="4231005" y="303530"/>
                  </a:lnTo>
                  <a:lnTo>
                    <a:pt x="4170045" y="306705"/>
                  </a:lnTo>
                  <a:lnTo>
                    <a:pt x="4293552" y="306705"/>
                  </a:lnTo>
                  <a:lnTo>
                    <a:pt x="4293552" y="289877"/>
                  </a:lnTo>
                  <a:close/>
                </a:path>
                <a:path w="4327525" h="2268220">
                  <a:moveTo>
                    <a:pt x="4012564" y="163512"/>
                  </a:moveTo>
                  <a:lnTo>
                    <a:pt x="4012564" y="245427"/>
                  </a:lnTo>
                  <a:lnTo>
                    <a:pt x="4024947" y="261302"/>
                  </a:lnTo>
                  <a:lnTo>
                    <a:pt x="4058920" y="274320"/>
                  </a:lnTo>
                  <a:lnTo>
                    <a:pt x="4108767" y="283210"/>
                  </a:lnTo>
                  <a:lnTo>
                    <a:pt x="4170045" y="286385"/>
                  </a:lnTo>
                  <a:lnTo>
                    <a:pt x="4231005" y="283210"/>
                  </a:lnTo>
                  <a:lnTo>
                    <a:pt x="4280852" y="274320"/>
                  </a:lnTo>
                  <a:lnTo>
                    <a:pt x="4314825" y="261302"/>
                  </a:lnTo>
                  <a:lnTo>
                    <a:pt x="4327207" y="245427"/>
                  </a:lnTo>
                  <a:lnTo>
                    <a:pt x="4275455" y="245427"/>
                  </a:lnTo>
                  <a:lnTo>
                    <a:pt x="4271009" y="241300"/>
                  </a:lnTo>
                  <a:lnTo>
                    <a:pt x="4271009" y="229235"/>
                  </a:lnTo>
                  <a:lnTo>
                    <a:pt x="4275455" y="225107"/>
                  </a:lnTo>
                  <a:lnTo>
                    <a:pt x="4293552" y="225107"/>
                  </a:lnTo>
                  <a:lnTo>
                    <a:pt x="4293552" y="204470"/>
                  </a:lnTo>
                  <a:lnTo>
                    <a:pt x="4170045" y="204470"/>
                  </a:lnTo>
                  <a:lnTo>
                    <a:pt x="4108767" y="201295"/>
                  </a:lnTo>
                  <a:lnTo>
                    <a:pt x="4058920" y="192405"/>
                  </a:lnTo>
                  <a:lnTo>
                    <a:pt x="4024947" y="179387"/>
                  </a:lnTo>
                  <a:lnTo>
                    <a:pt x="4012564" y="163512"/>
                  </a:lnTo>
                  <a:close/>
                </a:path>
                <a:path w="4327525" h="2268220">
                  <a:moveTo>
                    <a:pt x="4327207" y="163512"/>
                  </a:moveTo>
                  <a:lnTo>
                    <a:pt x="4314825" y="179387"/>
                  </a:lnTo>
                  <a:lnTo>
                    <a:pt x="4293552" y="187642"/>
                  </a:lnTo>
                  <a:lnTo>
                    <a:pt x="4293552" y="241300"/>
                  </a:lnTo>
                  <a:lnTo>
                    <a:pt x="4289107" y="245427"/>
                  </a:lnTo>
                  <a:lnTo>
                    <a:pt x="4327207" y="245427"/>
                  </a:lnTo>
                  <a:lnTo>
                    <a:pt x="4327207" y="163512"/>
                  </a:lnTo>
                  <a:close/>
                </a:path>
                <a:path w="4327525" h="2268220">
                  <a:moveTo>
                    <a:pt x="4293552" y="225107"/>
                  </a:moveTo>
                  <a:lnTo>
                    <a:pt x="4289107" y="225107"/>
                  </a:lnTo>
                  <a:lnTo>
                    <a:pt x="4293552" y="229235"/>
                  </a:lnTo>
                  <a:lnTo>
                    <a:pt x="4293552" y="225107"/>
                  </a:lnTo>
                  <a:close/>
                </a:path>
                <a:path w="4327525" h="2268220">
                  <a:moveTo>
                    <a:pt x="4293552" y="187642"/>
                  </a:moveTo>
                  <a:lnTo>
                    <a:pt x="4280852" y="192405"/>
                  </a:lnTo>
                  <a:lnTo>
                    <a:pt x="4231005" y="201295"/>
                  </a:lnTo>
                  <a:lnTo>
                    <a:pt x="4170045" y="204470"/>
                  </a:lnTo>
                  <a:lnTo>
                    <a:pt x="4293552" y="204470"/>
                  </a:lnTo>
                  <a:lnTo>
                    <a:pt x="4293552" y="187642"/>
                  </a:lnTo>
                  <a:close/>
                </a:path>
                <a:path w="4327525" h="2268220">
                  <a:moveTo>
                    <a:pt x="4012564" y="61277"/>
                  </a:moveTo>
                  <a:lnTo>
                    <a:pt x="4012564" y="143192"/>
                  </a:lnTo>
                  <a:lnTo>
                    <a:pt x="4024947" y="159067"/>
                  </a:lnTo>
                  <a:lnTo>
                    <a:pt x="4058920" y="172085"/>
                  </a:lnTo>
                  <a:lnTo>
                    <a:pt x="4108767" y="180975"/>
                  </a:lnTo>
                  <a:lnTo>
                    <a:pt x="4170045" y="184150"/>
                  </a:lnTo>
                  <a:lnTo>
                    <a:pt x="4231005" y="180975"/>
                  </a:lnTo>
                  <a:lnTo>
                    <a:pt x="4280852" y="172085"/>
                  </a:lnTo>
                  <a:lnTo>
                    <a:pt x="4314825" y="159067"/>
                  </a:lnTo>
                  <a:lnTo>
                    <a:pt x="4327207" y="143192"/>
                  </a:lnTo>
                  <a:lnTo>
                    <a:pt x="4275455" y="143192"/>
                  </a:lnTo>
                  <a:lnTo>
                    <a:pt x="4271009" y="139065"/>
                  </a:lnTo>
                  <a:lnTo>
                    <a:pt x="4271009" y="126682"/>
                  </a:lnTo>
                  <a:lnTo>
                    <a:pt x="4275455" y="122872"/>
                  </a:lnTo>
                  <a:lnTo>
                    <a:pt x="4293552" y="122872"/>
                  </a:lnTo>
                  <a:lnTo>
                    <a:pt x="4293552" y="102235"/>
                  </a:lnTo>
                  <a:lnTo>
                    <a:pt x="4170045" y="102235"/>
                  </a:lnTo>
                  <a:lnTo>
                    <a:pt x="4108767" y="99060"/>
                  </a:lnTo>
                  <a:lnTo>
                    <a:pt x="4058920" y="90170"/>
                  </a:lnTo>
                  <a:lnTo>
                    <a:pt x="4024947" y="77152"/>
                  </a:lnTo>
                  <a:lnTo>
                    <a:pt x="4012564" y="61277"/>
                  </a:lnTo>
                  <a:close/>
                </a:path>
                <a:path w="4327525" h="2268220">
                  <a:moveTo>
                    <a:pt x="4327207" y="61277"/>
                  </a:moveTo>
                  <a:lnTo>
                    <a:pt x="4314825" y="77152"/>
                  </a:lnTo>
                  <a:lnTo>
                    <a:pt x="4293552" y="85407"/>
                  </a:lnTo>
                  <a:lnTo>
                    <a:pt x="4293552" y="139065"/>
                  </a:lnTo>
                  <a:lnTo>
                    <a:pt x="4289107" y="143192"/>
                  </a:lnTo>
                  <a:lnTo>
                    <a:pt x="4327207" y="143192"/>
                  </a:lnTo>
                  <a:lnTo>
                    <a:pt x="4327207" y="61277"/>
                  </a:lnTo>
                  <a:close/>
                </a:path>
                <a:path w="4327525" h="2268220">
                  <a:moveTo>
                    <a:pt x="4293552" y="122872"/>
                  </a:moveTo>
                  <a:lnTo>
                    <a:pt x="4289107" y="122872"/>
                  </a:lnTo>
                  <a:lnTo>
                    <a:pt x="4293552" y="126682"/>
                  </a:lnTo>
                  <a:lnTo>
                    <a:pt x="4293552" y="122872"/>
                  </a:lnTo>
                  <a:close/>
                </a:path>
                <a:path w="4327525" h="2268220">
                  <a:moveTo>
                    <a:pt x="4293552" y="85407"/>
                  </a:moveTo>
                  <a:lnTo>
                    <a:pt x="4280852" y="90170"/>
                  </a:lnTo>
                  <a:lnTo>
                    <a:pt x="4231005" y="99060"/>
                  </a:lnTo>
                  <a:lnTo>
                    <a:pt x="4170045" y="102235"/>
                  </a:lnTo>
                  <a:lnTo>
                    <a:pt x="4293552" y="102235"/>
                  </a:lnTo>
                  <a:lnTo>
                    <a:pt x="4293552" y="85407"/>
                  </a:lnTo>
                  <a:close/>
                </a:path>
                <a:path w="4327525" h="2268220">
                  <a:moveTo>
                    <a:pt x="4170045" y="0"/>
                  </a:moveTo>
                  <a:lnTo>
                    <a:pt x="4108767" y="3175"/>
                  </a:lnTo>
                  <a:lnTo>
                    <a:pt x="4058602" y="12065"/>
                  </a:lnTo>
                  <a:lnTo>
                    <a:pt x="4024947" y="25082"/>
                  </a:lnTo>
                  <a:lnTo>
                    <a:pt x="4012564" y="40957"/>
                  </a:lnTo>
                  <a:lnTo>
                    <a:pt x="4024947" y="56832"/>
                  </a:lnTo>
                  <a:lnTo>
                    <a:pt x="4058602" y="69850"/>
                  </a:lnTo>
                  <a:lnTo>
                    <a:pt x="4108767" y="78740"/>
                  </a:lnTo>
                  <a:lnTo>
                    <a:pt x="4170045" y="81915"/>
                  </a:lnTo>
                  <a:lnTo>
                    <a:pt x="4231005" y="78740"/>
                  </a:lnTo>
                  <a:lnTo>
                    <a:pt x="4281170" y="69850"/>
                  </a:lnTo>
                  <a:lnTo>
                    <a:pt x="4314825" y="56832"/>
                  </a:lnTo>
                  <a:lnTo>
                    <a:pt x="4327207" y="40957"/>
                  </a:lnTo>
                  <a:lnTo>
                    <a:pt x="4314825" y="25082"/>
                  </a:lnTo>
                  <a:lnTo>
                    <a:pt x="4281170" y="12065"/>
                  </a:lnTo>
                  <a:lnTo>
                    <a:pt x="4231005" y="3175"/>
                  </a:lnTo>
                  <a:lnTo>
                    <a:pt x="4170045" y="0"/>
                  </a:lnTo>
                  <a:close/>
                </a:path>
              </a:pathLst>
            </a:custGeom>
            <a:solidFill>
              <a:srgbClr val="EB79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9583102" y="3088957"/>
              <a:ext cx="979805" cy="885825"/>
            </a:xfrm>
            <a:custGeom>
              <a:avLst/>
              <a:gdLst/>
              <a:ahLst/>
              <a:cxnLst/>
              <a:rect l="l" t="t" r="r" b="b"/>
              <a:pathLst>
                <a:path w="979804" h="885825">
                  <a:moveTo>
                    <a:pt x="489902" y="0"/>
                  </a:moveTo>
                  <a:lnTo>
                    <a:pt x="439737" y="2222"/>
                  </a:lnTo>
                  <a:lnTo>
                    <a:pt x="391159" y="8889"/>
                  </a:lnTo>
                  <a:lnTo>
                    <a:pt x="344169" y="20002"/>
                  </a:lnTo>
                  <a:lnTo>
                    <a:pt x="299084" y="34925"/>
                  </a:lnTo>
                  <a:lnTo>
                    <a:pt x="256539" y="53339"/>
                  </a:lnTo>
                  <a:lnTo>
                    <a:pt x="215900" y="75564"/>
                  </a:lnTo>
                  <a:lnTo>
                    <a:pt x="178434" y="100964"/>
                  </a:lnTo>
                  <a:lnTo>
                    <a:pt x="143509" y="129539"/>
                  </a:lnTo>
                  <a:lnTo>
                    <a:pt x="111759" y="160972"/>
                  </a:lnTo>
                  <a:lnTo>
                    <a:pt x="83819" y="195262"/>
                  </a:lnTo>
                  <a:lnTo>
                    <a:pt x="59054" y="231775"/>
                  </a:lnTo>
                  <a:lnTo>
                    <a:pt x="38417" y="270509"/>
                  </a:lnTo>
                  <a:lnTo>
                    <a:pt x="21907" y="311150"/>
                  </a:lnTo>
                  <a:lnTo>
                    <a:pt x="9842" y="353377"/>
                  </a:lnTo>
                  <a:lnTo>
                    <a:pt x="2539" y="397509"/>
                  </a:lnTo>
                  <a:lnTo>
                    <a:pt x="0" y="442594"/>
                  </a:lnTo>
                  <a:lnTo>
                    <a:pt x="2539" y="487997"/>
                  </a:lnTo>
                  <a:lnTo>
                    <a:pt x="9842" y="531812"/>
                  </a:lnTo>
                  <a:lnTo>
                    <a:pt x="21907" y="574357"/>
                  </a:lnTo>
                  <a:lnTo>
                    <a:pt x="38417" y="614997"/>
                  </a:lnTo>
                  <a:lnTo>
                    <a:pt x="59054" y="653732"/>
                  </a:lnTo>
                  <a:lnTo>
                    <a:pt x="83819" y="690244"/>
                  </a:lnTo>
                  <a:lnTo>
                    <a:pt x="111759" y="724217"/>
                  </a:lnTo>
                  <a:lnTo>
                    <a:pt x="143509" y="755649"/>
                  </a:lnTo>
                  <a:lnTo>
                    <a:pt x="178434" y="784224"/>
                  </a:lnTo>
                  <a:lnTo>
                    <a:pt x="215900" y="809942"/>
                  </a:lnTo>
                  <a:lnTo>
                    <a:pt x="256539" y="831849"/>
                  </a:lnTo>
                  <a:lnTo>
                    <a:pt x="299084" y="850582"/>
                  </a:lnTo>
                  <a:lnTo>
                    <a:pt x="344169" y="865504"/>
                  </a:lnTo>
                  <a:lnTo>
                    <a:pt x="391159" y="876299"/>
                  </a:lnTo>
                  <a:lnTo>
                    <a:pt x="439737" y="883284"/>
                  </a:lnTo>
                  <a:lnTo>
                    <a:pt x="489902" y="885507"/>
                  </a:lnTo>
                  <a:lnTo>
                    <a:pt x="540067" y="883284"/>
                  </a:lnTo>
                  <a:lnTo>
                    <a:pt x="588644" y="876299"/>
                  </a:lnTo>
                  <a:lnTo>
                    <a:pt x="635634" y="865504"/>
                  </a:lnTo>
                  <a:lnTo>
                    <a:pt x="680719" y="850582"/>
                  </a:lnTo>
                  <a:lnTo>
                    <a:pt x="723582" y="831849"/>
                  </a:lnTo>
                  <a:lnTo>
                    <a:pt x="763904" y="809942"/>
                  </a:lnTo>
                  <a:lnTo>
                    <a:pt x="801687" y="784224"/>
                  </a:lnTo>
                  <a:lnTo>
                    <a:pt x="836294" y="755649"/>
                  </a:lnTo>
                  <a:lnTo>
                    <a:pt x="868044" y="724217"/>
                  </a:lnTo>
                  <a:lnTo>
                    <a:pt x="896302" y="690244"/>
                  </a:lnTo>
                  <a:lnTo>
                    <a:pt x="920750" y="653732"/>
                  </a:lnTo>
                  <a:lnTo>
                    <a:pt x="941387" y="614997"/>
                  </a:lnTo>
                  <a:lnTo>
                    <a:pt x="957897" y="574357"/>
                  </a:lnTo>
                  <a:lnTo>
                    <a:pt x="969962" y="531812"/>
                  </a:lnTo>
                  <a:lnTo>
                    <a:pt x="977264" y="487997"/>
                  </a:lnTo>
                  <a:lnTo>
                    <a:pt x="979804" y="442594"/>
                  </a:lnTo>
                  <a:lnTo>
                    <a:pt x="977264" y="397509"/>
                  </a:lnTo>
                  <a:lnTo>
                    <a:pt x="969962" y="353377"/>
                  </a:lnTo>
                  <a:lnTo>
                    <a:pt x="957897" y="311150"/>
                  </a:lnTo>
                  <a:lnTo>
                    <a:pt x="941387" y="270509"/>
                  </a:lnTo>
                  <a:lnTo>
                    <a:pt x="920750" y="231775"/>
                  </a:lnTo>
                  <a:lnTo>
                    <a:pt x="896302" y="195262"/>
                  </a:lnTo>
                  <a:lnTo>
                    <a:pt x="868044" y="160972"/>
                  </a:lnTo>
                  <a:lnTo>
                    <a:pt x="836294" y="129539"/>
                  </a:lnTo>
                  <a:lnTo>
                    <a:pt x="801687" y="100964"/>
                  </a:lnTo>
                  <a:lnTo>
                    <a:pt x="763904" y="75564"/>
                  </a:lnTo>
                  <a:lnTo>
                    <a:pt x="723582" y="53339"/>
                  </a:lnTo>
                  <a:lnTo>
                    <a:pt x="680719" y="34925"/>
                  </a:lnTo>
                  <a:lnTo>
                    <a:pt x="635634" y="20002"/>
                  </a:lnTo>
                  <a:lnTo>
                    <a:pt x="588644" y="8889"/>
                  </a:lnTo>
                  <a:lnTo>
                    <a:pt x="540067" y="2222"/>
                  </a:lnTo>
                  <a:lnTo>
                    <a:pt x="489902" y="0"/>
                  </a:lnTo>
                  <a:close/>
                </a:path>
              </a:pathLst>
            </a:custGeom>
            <a:solidFill>
              <a:srgbClr val="CF2D1C">
                <a:alpha val="2745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9583102" y="3088957"/>
              <a:ext cx="979805" cy="885825"/>
            </a:xfrm>
            <a:custGeom>
              <a:avLst/>
              <a:gdLst/>
              <a:ahLst/>
              <a:cxnLst/>
              <a:rect l="l" t="t" r="r" b="b"/>
              <a:pathLst>
                <a:path w="979804" h="885825">
                  <a:moveTo>
                    <a:pt x="0" y="442594"/>
                  </a:moveTo>
                  <a:lnTo>
                    <a:pt x="2539" y="397509"/>
                  </a:lnTo>
                  <a:lnTo>
                    <a:pt x="9842" y="353377"/>
                  </a:lnTo>
                  <a:lnTo>
                    <a:pt x="21907" y="311150"/>
                  </a:lnTo>
                  <a:lnTo>
                    <a:pt x="38417" y="270509"/>
                  </a:lnTo>
                  <a:lnTo>
                    <a:pt x="59054" y="231775"/>
                  </a:lnTo>
                  <a:lnTo>
                    <a:pt x="83819" y="195262"/>
                  </a:lnTo>
                  <a:lnTo>
                    <a:pt x="111759" y="160972"/>
                  </a:lnTo>
                  <a:lnTo>
                    <a:pt x="143509" y="129539"/>
                  </a:lnTo>
                  <a:lnTo>
                    <a:pt x="178434" y="100964"/>
                  </a:lnTo>
                  <a:lnTo>
                    <a:pt x="215900" y="75564"/>
                  </a:lnTo>
                  <a:lnTo>
                    <a:pt x="256539" y="53339"/>
                  </a:lnTo>
                  <a:lnTo>
                    <a:pt x="299084" y="34925"/>
                  </a:lnTo>
                  <a:lnTo>
                    <a:pt x="344169" y="20002"/>
                  </a:lnTo>
                  <a:lnTo>
                    <a:pt x="391159" y="8889"/>
                  </a:lnTo>
                  <a:lnTo>
                    <a:pt x="439737" y="2222"/>
                  </a:lnTo>
                  <a:lnTo>
                    <a:pt x="489902" y="0"/>
                  </a:lnTo>
                  <a:lnTo>
                    <a:pt x="540067" y="2222"/>
                  </a:lnTo>
                  <a:lnTo>
                    <a:pt x="588644" y="8889"/>
                  </a:lnTo>
                  <a:lnTo>
                    <a:pt x="635634" y="20002"/>
                  </a:lnTo>
                  <a:lnTo>
                    <a:pt x="680719" y="34925"/>
                  </a:lnTo>
                  <a:lnTo>
                    <a:pt x="723582" y="53339"/>
                  </a:lnTo>
                  <a:lnTo>
                    <a:pt x="763904" y="75564"/>
                  </a:lnTo>
                  <a:lnTo>
                    <a:pt x="801687" y="100964"/>
                  </a:lnTo>
                  <a:lnTo>
                    <a:pt x="836294" y="129539"/>
                  </a:lnTo>
                  <a:lnTo>
                    <a:pt x="868044" y="160972"/>
                  </a:lnTo>
                  <a:lnTo>
                    <a:pt x="896302" y="195262"/>
                  </a:lnTo>
                  <a:lnTo>
                    <a:pt x="920750" y="231775"/>
                  </a:lnTo>
                  <a:lnTo>
                    <a:pt x="941387" y="270509"/>
                  </a:lnTo>
                  <a:lnTo>
                    <a:pt x="957897" y="311150"/>
                  </a:lnTo>
                  <a:lnTo>
                    <a:pt x="969962" y="353377"/>
                  </a:lnTo>
                  <a:lnTo>
                    <a:pt x="977264" y="397509"/>
                  </a:lnTo>
                  <a:lnTo>
                    <a:pt x="979804" y="442594"/>
                  </a:lnTo>
                  <a:lnTo>
                    <a:pt x="977264" y="487997"/>
                  </a:lnTo>
                  <a:lnTo>
                    <a:pt x="969962" y="531812"/>
                  </a:lnTo>
                  <a:lnTo>
                    <a:pt x="957897" y="574357"/>
                  </a:lnTo>
                  <a:lnTo>
                    <a:pt x="941387" y="614997"/>
                  </a:lnTo>
                  <a:lnTo>
                    <a:pt x="920750" y="653732"/>
                  </a:lnTo>
                  <a:lnTo>
                    <a:pt x="896302" y="690244"/>
                  </a:lnTo>
                  <a:lnTo>
                    <a:pt x="868044" y="724217"/>
                  </a:lnTo>
                  <a:lnTo>
                    <a:pt x="836294" y="755649"/>
                  </a:lnTo>
                  <a:lnTo>
                    <a:pt x="801687" y="784224"/>
                  </a:lnTo>
                  <a:lnTo>
                    <a:pt x="763904" y="809942"/>
                  </a:lnTo>
                  <a:lnTo>
                    <a:pt x="723582" y="831849"/>
                  </a:lnTo>
                  <a:lnTo>
                    <a:pt x="680719" y="850582"/>
                  </a:lnTo>
                  <a:lnTo>
                    <a:pt x="635634" y="865504"/>
                  </a:lnTo>
                  <a:lnTo>
                    <a:pt x="588644" y="876299"/>
                  </a:lnTo>
                  <a:lnTo>
                    <a:pt x="540067" y="883284"/>
                  </a:lnTo>
                  <a:lnTo>
                    <a:pt x="489902" y="885507"/>
                  </a:lnTo>
                  <a:lnTo>
                    <a:pt x="439737" y="883284"/>
                  </a:lnTo>
                  <a:lnTo>
                    <a:pt x="391159" y="876299"/>
                  </a:lnTo>
                  <a:lnTo>
                    <a:pt x="344169" y="865504"/>
                  </a:lnTo>
                  <a:lnTo>
                    <a:pt x="299084" y="850582"/>
                  </a:lnTo>
                  <a:lnTo>
                    <a:pt x="256539" y="831849"/>
                  </a:lnTo>
                  <a:lnTo>
                    <a:pt x="215900" y="809942"/>
                  </a:lnTo>
                  <a:lnTo>
                    <a:pt x="178434" y="784224"/>
                  </a:lnTo>
                  <a:lnTo>
                    <a:pt x="143509" y="755649"/>
                  </a:lnTo>
                  <a:lnTo>
                    <a:pt x="111759" y="724217"/>
                  </a:lnTo>
                  <a:lnTo>
                    <a:pt x="83819" y="690244"/>
                  </a:lnTo>
                  <a:lnTo>
                    <a:pt x="59054" y="653732"/>
                  </a:lnTo>
                  <a:lnTo>
                    <a:pt x="38417" y="614997"/>
                  </a:lnTo>
                  <a:lnTo>
                    <a:pt x="21907" y="574357"/>
                  </a:lnTo>
                  <a:lnTo>
                    <a:pt x="9842" y="531812"/>
                  </a:lnTo>
                  <a:lnTo>
                    <a:pt x="2539" y="487997"/>
                  </a:lnTo>
                  <a:lnTo>
                    <a:pt x="0" y="442594"/>
                  </a:lnTo>
                </a:path>
              </a:pathLst>
            </a:custGeom>
            <a:ln w="158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559742" y="4152900"/>
              <a:ext cx="2365375" cy="1732914"/>
            </a:xfrm>
            <a:custGeom>
              <a:avLst/>
              <a:gdLst/>
              <a:ahLst/>
              <a:cxnLst/>
              <a:rect l="l" t="t" r="r" b="b"/>
              <a:pathLst>
                <a:path w="2365375" h="1732914">
                  <a:moveTo>
                    <a:pt x="489902" y="0"/>
                  </a:moveTo>
                  <a:lnTo>
                    <a:pt x="439737" y="2222"/>
                  </a:lnTo>
                  <a:lnTo>
                    <a:pt x="391160" y="8889"/>
                  </a:lnTo>
                  <a:lnTo>
                    <a:pt x="344170" y="20002"/>
                  </a:lnTo>
                  <a:lnTo>
                    <a:pt x="299085" y="34925"/>
                  </a:lnTo>
                  <a:lnTo>
                    <a:pt x="256540" y="53339"/>
                  </a:lnTo>
                  <a:lnTo>
                    <a:pt x="215900" y="75564"/>
                  </a:lnTo>
                  <a:lnTo>
                    <a:pt x="178435" y="100964"/>
                  </a:lnTo>
                  <a:lnTo>
                    <a:pt x="143510" y="129539"/>
                  </a:lnTo>
                  <a:lnTo>
                    <a:pt x="111760" y="160972"/>
                  </a:lnTo>
                  <a:lnTo>
                    <a:pt x="83820" y="195262"/>
                  </a:lnTo>
                  <a:lnTo>
                    <a:pt x="59055" y="231775"/>
                  </a:lnTo>
                  <a:lnTo>
                    <a:pt x="38417" y="270510"/>
                  </a:lnTo>
                  <a:lnTo>
                    <a:pt x="21907" y="311150"/>
                  </a:lnTo>
                  <a:lnTo>
                    <a:pt x="9842" y="353377"/>
                  </a:lnTo>
                  <a:lnTo>
                    <a:pt x="2540" y="397510"/>
                  </a:lnTo>
                  <a:lnTo>
                    <a:pt x="0" y="442594"/>
                  </a:lnTo>
                  <a:lnTo>
                    <a:pt x="2540" y="487997"/>
                  </a:lnTo>
                  <a:lnTo>
                    <a:pt x="9842" y="531812"/>
                  </a:lnTo>
                  <a:lnTo>
                    <a:pt x="21907" y="574357"/>
                  </a:lnTo>
                  <a:lnTo>
                    <a:pt x="38417" y="614997"/>
                  </a:lnTo>
                  <a:lnTo>
                    <a:pt x="59055" y="653732"/>
                  </a:lnTo>
                  <a:lnTo>
                    <a:pt x="83820" y="690244"/>
                  </a:lnTo>
                  <a:lnTo>
                    <a:pt x="111760" y="724217"/>
                  </a:lnTo>
                  <a:lnTo>
                    <a:pt x="143510" y="755650"/>
                  </a:lnTo>
                  <a:lnTo>
                    <a:pt x="178435" y="784225"/>
                  </a:lnTo>
                  <a:lnTo>
                    <a:pt x="215900" y="809942"/>
                  </a:lnTo>
                  <a:lnTo>
                    <a:pt x="256540" y="832167"/>
                  </a:lnTo>
                  <a:lnTo>
                    <a:pt x="299085" y="850582"/>
                  </a:lnTo>
                  <a:lnTo>
                    <a:pt x="344170" y="865505"/>
                  </a:lnTo>
                  <a:lnTo>
                    <a:pt x="391160" y="876300"/>
                  </a:lnTo>
                  <a:lnTo>
                    <a:pt x="439737" y="883285"/>
                  </a:lnTo>
                  <a:lnTo>
                    <a:pt x="489902" y="885507"/>
                  </a:lnTo>
                  <a:lnTo>
                    <a:pt x="540067" y="883285"/>
                  </a:lnTo>
                  <a:lnTo>
                    <a:pt x="588645" y="876300"/>
                  </a:lnTo>
                  <a:lnTo>
                    <a:pt x="635635" y="865505"/>
                  </a:lnTo>
                  <a:lnTo>
                    <a:pt x="680720" y="850582"/>
                  </a:lnTo>
                  <a:lnTo>
                    <a:pt x="723582" y="832167"/>
                  </a:lnTo>
                  <a:lnTo>
                    <a:pt x="763905" y="809942"/>
                  </a:lnTo>
                  <a:lnTo>
                    <a:pt x="801687" y="784225"/>
                  </a:lnTo>
                  <a:lnTo>
                    <a:pt x="836295" y="755650"/>
                  </a:lnTo>
                  <a:lnTo>
                    <a:pt x="868045" y="724217"/>
                  </a:lnTo>
                  <a:lnTo>
                    <a:pt x="896302" y="690244"/>
                  </a:lnTo>
                  <a:lnTo>
                    <a:pt x="920750" y="653732"/>
                  </a:lnTo>
                  <a:lnTo>
                    <a:pt x="941387" y="614997"/>
                  </a:lnTo>
                  <a:lnTo>
                    <a:pt x="957897" y="574357"/>
                  </a:lnTo>
                  <a:lnTo>
                    <a:pt x="969962" y="531812"/>
                  </a:lnTo>
                  <a:lnTo>
                    <a:pt x="977265" y="487997"/>
                  </a:lnTo>
                  <a:lnTo>
                    <a:pt x="979804" y="442594"/>
                  </a:lnTo>
                  <a:lnTo>
                    <a:pt x="977265" y="397510"/>
                  </a:lnTo>
                  <a:lnTo>
                    <a:pt x="969962" y="353377"/>
                  </a:lnTo>
                  <a:lnTo>
                    <a:pt x="957897" y="311150"/>
                  </a:lnTo>
                  <a:lnTo>
                    <a:pt x="941387" y="270510"/>
                  </a:lnTo>
                  <a:lnTo>
                    <a:pt x="920750" y="231775"/>
                  </a:lnTo>
                  <a:lnTo>
                    <a:pt x="896302" y="195262"/>
                  </a:lnTo>
                  <a:lnTo>
                    <a:pt x="868045" y="160972"/>
                  </a:lnTo>
                  <a:lnTo>
                    <a:pt x="836295" y="129539"/>
                  </a:lnTo>
                  <a:lnTo>
                    <a:pt x="801687" y="100964"/>
                  </a:lnTo>
                  <a:lnTo>
                    <a:pt x="763905" y="75564"/>
                  </a:lnTo>
                  <a:lnTo>
                    <a:pt x="723582" y="53339"/>
                  </a:lnTo>
                  <a:lnTo>
                    <a:pt x="680720" y="34925"/>
                  </a:lnTo>
                  <a:lnTo>
                    <a:pt x="635635" y="20002"/>
                  </a:lnTo>
                  <a:lnTo>
                    <a:pt x="588645" y="8889"/>
                  </a:lnTo>
                  <a:lnTo>
                    <a:pt x="540067" y="2222"/>
                  </a:lnTo>
                  <a:lnTo>
                    <a:pt x="489902" y="0"/>
                  </a:lnTo>
                  <a:close/>
                </a:path>
                <a:path w="2365375" h="1732914">
                  <a:moveTo>
                    <a:pt x="1875154" y="847407"/>
                  </a:moveTo>
                  <a:lnTo>
                    <a:pt x="1825307" y="849630"/>
                  </a:lnTo>
                  <a:lnTo>
                    <a:pt x="1776412" y="856297"/>
                  </a:lnTo>
                  <a:lnTo>
                    <a:pt x="1729422" y="867410"/>
                  </a:lnTo>
                  <a:lnTo>
                    <a:pt x="1684654" y="882014"/>
                  </a:lnTo>
                  <a:lnTo>
                    <a:pt x="1641792" y="900747"/>
                  </a:lnTo>
                  <a:lnTo>
                    <a:pt x="1601470" y="922972"/>
                  </a:lnTo>
                  <a:lnTo>
                    <a:pt x="1563687" y="948372"/>
                  </a:lnTo>
                  <a:lnTo>
                    <a:pt x="1528762" y="976947"/>
                  </a:lnTo>
                  <a:lnTo>
                    <a:pt x="1497329" y="1008380"/>
                  </a:lnTo>
                  <a:lnTo>
                    <a:pt x="1469072" y="1042669"/>
                  </a:lnTo>
                  <a:lnTo>
                    <a:pt x="1444307" y="1079182"/>
                  </a:lnTo>
                  <a:lnTo>
                    <a:pt x="1423670" y="1117917"/>
                  </a:lnTo>
                  <a:lnTo>
                    <a:pt x="1407477" y="1158557"/>
                  </a:lnTo>
                  <a:lnTo>
                    <a:pt x="1395412" y="1200785"/>
                  </a:lnTo>
                  <a:lnTo>
                    <a:pt x="1387792" y="1244917"/>
                  </a:lnTo>
                  <a:lnTo>
                    <a:pt x="1385252" y="1290002"/>
                  </a:lnTo>
                  <a:lnTo>
                    <a:pt x="1387792" y="1335405"/>
                  </a:lnTo>
                  <a:lnTo>
                    <a:pt x="1395412" y="1379220"/>
                  </a:lnTo>
                  <a:lnTo>
                    <a:pt x="1407477" y="1421765"/>
                  </a:lnTo>
                  <a:lnTo>
                    <a:pt x="1423670" y="1462405"/>
                  </a:lnTo>
                  <a:lnTo>
                    <a:pt x="1444307" y="1501140"/>
                  </a:lnTo>
                  <a:lnTo>
                    <a:pt x="1469072" y="1537652"/>
                  </a:lnTo>
                  <a:lnTo>
                    <a:pt x="1497329" y="1571625"/>
                  </a:lnTo>
                  <a:lnTo>
                    <a:pt x="1528762" y="1603057"/>
                  </a:lnTo>
                  <a:lnTo>
                    <a:pt x="1563687" y="1631632"/>
                  </a:lnTo>
                  <a:lnTo>
                    <a:pt x="1601470" y="1657032"/>
                  </a:lnTo>
                  <a:lnTo>
                    <a:pt x="1641792" y="1679257"/>
                  </a:lnTo>
                  <a:lnTo>
                    <a:pt x="1684654" y="1697989"/>
                  </a:lnTo>
                  <a:lnTo>
                    <a:pt x="1729422" y="1712912"/>
                  </a:lnTo>
                  <a:lnTo>
                    <a:pt x="1776412" y="1723707"/>
                  </a:lnTo>
                  <a:lnTo>
                    <a:pt x="1825307" y="1730375"/>
                  </a:lnTo>
                  <a:lnTo>
                    <a:pt x="1875154" y="1732914"/>
                  </a:lnTo>
                  <a:lnTo>
                    <a:pt x="1925320" y="1730375"/>
                  </a:lnTo>
                  <a:lnTo>
                    <a:pt x="1973897" y="1723707"/>
                  </a:lnTo>
                  <a:lnTo>
                    <a:pt x="2020887" y="1712912"/>
                  </a:lnTo>
                  <a:lnTo>
                    <a:pt x="2065972" y="1697989"/>
                  </a:lnTo>
                  <a:lnTo>
                    <a:pt x="2108835" y="1679257"/>
                  </a:lnTo>
                  <a:lnTo>
                    <a:pt x="2149157" y="1657032"/>
                  </a:lnTo>
                  <a:lnTo>
                    <a:pt x="2186940" y="1631632"/>
                  </a:lnTo>
                  <a:lnTo>
                    <a:pt x="2221865" y="1603057"/>
                  </a:lnTo>
                  <a:lnTo>
                    <a:pt x="2253297" y="1571625"/>
                  </a:lnTo>
                  <a:lnTo>
                    <a:pt x="2281554" y="1537652"/>
                  </a:lnTo>
                  <a:lnTo>
                    <a:pt x="2306002" y="1501140"/>
                  </a:lnTo>
                  <a:lnTo>
                    <a:pt x="2326640" y="1462405"/>
                  </a:lnTo>
                  <a:lnTo>
                    <a:pt x="2343150" y="1421765"/>
                  </a:lnTo>
                  <a:lnTo>
                    <a:pt x="2355215" y="1379220"/>
                  </a:lnTo>
                  <a:lnTo>
                    <a:pt x="2362835" y="1335405"/>
                  </a:lnTo>
                  <a:lnTo>
                    <a:pt x="2365375" y="1290002"/>
                  </a:lnTo>
                  <a:lnTo>
                    <a:pt x="2362835" y="1244917"/>
                  </a:lnTo>
                  <a:lnTo>
                    <a:pt x="2355215" y="1200785"/>
                  </a:lnTo>
                  <a:lnTo>
                    <a:pt x="2343150" y="1158557"/>
                  </a:lnTo>
                  <a:lnTo>
                    <a:pt x="2326640" y="1117917"/>
                  </a:lnTo>
                  <a:lnTo>
                    <a:pt x="2306002" y="1079182"/>
                  </a:lnTo>
                  <a:lnTo>
                    <a:pt x="2281554" y="1042669"/>
                  </a:lnTo>
                  <a:lnTo>
                    <a:pt x="2253297" y="1008380"/>
                  </a:lnTo>
                  <a:lnTo>
                    <a:pt x="2221865" y="976947"/>
                  </a:lnTo>
                  <a:lnTo>
                    <a:pt x="2186940" y="948372"/>
                  </a:lnTo>
                  <a:lnTo>
                    <a:pt x="2149157" y="922972"/>
                  </a:lnTo>
                  <a:lnTo>
                    <a:pt x="2108835" y="900747"/>
                  </a:lnTo>
                  <a:lnTo>
                    <a:pt x="2065972" y="882014"/>
                  </a:lnTo>
                  <a:lnTo>
                    <a:pt x="2020887" y="867410"/>
                  </a:lnTo>
                  <a:lnTo>
                    <a:pt x="1973897" y="856297"/>
                  </a:lnTo>
                  <a:lnTo>
                    <a:pt x="1925320" y="849630"/>
                  </a:lnTo>
                  <a:lnTo>
                    <a:pt x="1875154" y="847407"/>
                  </a:lnTo>
                  <a:close/>
                </a:path>
              </a:pathLst>
            </a:custGeom>
            <a:solidFill>
              <a:srgbClr val="CF2D1C">
                <a:alpha val="2745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0563859" y="3190240"/>
              <a:ext cx="547370" cy="342900"/>
            </a:xfrm>
            <a:custGeom>
              <a:avLst/>
              <a:gdLst/>
              <a:ahLst/>
              <a:cxnLst/>
              <a:rect l="l" t="t" r="r" b="b"/>
              <a:pathLst>
                <a:path w="547370" h="342900">
                  <a:moveTo>
                    <a:pt x="0" y="342900"/>
                  </a:moveTo>
                  <a:lnTo>
                    <a:pt x="547052" y="342900"/>
                  </a:lnTo>
                </a:path>
                <a:path w="547370" h="342900">
                  <a:moveTo>
                    <a:pt x="537845" y="342264"/>
                  </a:moveTo>
                  <a:lnTo>
                    <a:pt x="537845" y="0"/>
                  </a:lnTo>
                </a:path>
              </a:pathLst>
            </a:custGeom>
            <a:ln w="285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807199" y="4848542"/>
              <a:ext cx="3622675" cy="1137285"/>
            </a:xfrm>
            <a:custGeom>
              <a:avLst/>
              <a:gdLst/>
              <a:ahLst/>
              <a:cxnLst/>
              <a:rect l="l" t="t" r="r" b="b"/>
              <a:pathLst>
                <a:path w="3622675" h="1137285">
                  <a:moveTo>
                    <a:pt x="3622675" y="0"/>
                  </a:moveTo>
                  <a:lnTo>
                    <a:pt x="0" y="0"/>
                  </a:lnTo>
                  <a:lnTo>
                    <a:pt x="0" y="1136967"/>
                  </a:lnTo>
                  <a:lnTo>
                    <a:pt x="3622675" y="1136967"/>
                  </a:lnTo>
                  <a:lnTo>
                    <a:pt x="3622675" y="0"/>
                  </a:lnTo>
                  <a:close/>
                </a:path>
              </a:pathLst>
            </a:custGeom>
            <a:solidFill>
              <a:srgbClr val="BF0000">
                <a:alpha val="1254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807199" y="4848542"/>
              <a:ext cx="3622675" cy="1137285"/>
            </a:xfrm>
            <a:custGeom>
              <a:avLst/>
              <a:gdLst/>
              <a:ahLst/>
              <a:cxnLst/>
              <a:rect l="l" t="t" r="r" b="b"/>
              <a:pathLst>
                <a:path w="3622675" h="1137285">
                  <a:moveTo>
                    <a:pt x="0" y="1136967"/>
                  </a:moveTo>
                  <a:lnTo>
                    <a:pt x="3622675" y="1136967"/>
                  </a:lnTo>
                  <a:lnTo>
                    <a:pt x="3622675" y="0"/>
                  </a:lnTo>
                  <a:lnTo>
                    <a:pt x="0" y="0"/>
                  </a:lnTo>
                  <a:lnTo>
                    <a:pt x="0" y="1136967"/>
                  </a:lnTo>
                </a:path>
              </a:pathLst>
            </a:custGeom>
            <a:ln w="25400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0435589" y="3235960"/>
              <a:ext cx="696595" cy="2239010"/>
            </a:xfrm>
            <a:custGeom>
              <a:avLst/>
              <a:gdLst/>
              <a:ahLst/>
              <a:cxnLst/>
              <a:rect l="l" t="t" r="r" b="b"/>
              <a:pathLst>
                <a:path w="696595" h="2239010">
                  <a:moveTo>
                    <a:pt x="0" y="2238692"/>
                  </a:moveTo>
                  <a:lnTo>
                    <a:pt x="695325" y="2238692"/>
                  </a:lnTo>
                </a:path>
                <a:path w="696595" h="2239010">
                  <a:moveTo>
                    <a:pt x="696594" y="2237740"/>
                  </a:moveTo>
                  <a:lnTo>
                    <a:pt x="672147" y="0"/>
                  </a:lnTo>
                </a:path>
              </a:pathLst>
            </a:custGeom>
            <a:ln w="285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11599544" y="57467"/>
            <a:ext cx="419100" cy="44259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045"/>
              </a:lnSpc>
            </a:pPr>
            <a:r>
              <a:rPr sz="3100" spc="14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3100" spc="-2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100" spc="165" dirty="0">
                <a:solidFill>
                  <a:srgbClr val="D8D8D8"/>
                </a:solidFill>
                <a:latin typeface="Calibri"/>
                <a:cs typeface="Calibri"/>
              </a:rPr>
              <a:t>ΕΥΑΊΣΘΗΤΩΝ</a:t>
            </a:r>
            <a:endParaRPr sz="3100">
              <a:latin typeface="Calibri"/>
              <a:cs typeface="Calibri"/>
            </a:endParaRPr>
          </a:p>
        </p:txBody>
      </p:sp>
      <p:sp>
        <p:nvSpPr>
          <p:cNvPr id="50" name="object 50"/>
          <p:cNvSpPr txBox="1">
            <a:spLocks noGrp="1"/>
          </p:cNvSpPr>
          <p:nvPr>
            <p:ph type="title"/>
          </p:nvPr>
        </p:nvSpPr>
        <p:spPr>
          <a:xfrm>
            <a:off x="855344" y="772477"/>
            <a:ext cx="776224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0" spc="180" dirty="0">
                <a:solidFill>
                  <a:srgbClr val="000000"/>
                </a:solidFill>
                <a:latin typeface="Times New Roman"/>
                <a:cs typeface="Times New Roman"/>
              </a:rPr>
              <a:t>Κρυπτογραφία</a:t>
            </a:r>
            <a:r>
              <a:rPr sz="2200" b="0" spc="2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25" dirty="0">
                <a:solidFill>
                  <a:srgbClr val="000000"/>
                </a:solidFill>
                <a:latin typeface="Times New Roman"/>
                <a:cs typeface="Times New Roman"/>
              </a:rPr>
              <a:t>σε</a:t>
            </a:r>
            <a:r>
              <a:rPr sz="2200" b="0" spc="1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65" dirty="0">
                <a:solidFill>
                  <a:srgbClr val="000000"/>
                </a:solidFill>
                <a:latin typeface="Times New Roman"/>
                <a:cs typeface="Times New Roman"/>
              </a:rPr>
              <a:t>συστήματα</a:t>
            </a:r>
            <a:r>
              <a:rPr sz="2200" b="0" spc="20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60" dirty="0">
                <a:solidFill>
                  <a:srgbClr val="000000"/>
                </a:solidFill>
                <a:latin typeface="Times New Roman"/>
                <a:cs typeface="Times New Roman"/>
              </a:rPr>
              <a:t>ελέγχου</a:t>
            </a:r>
            <a:r>
              <a:rPr sz="2200" b="0" spc="2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65" dirty="0">
                <a:solidFill>
                  <a:srgbClr val="000000"/>
                </a:solidFill>
                <a:latin typeface="Times New Roman"/>
                <a:cs typeface="Times New Roman"/>
              </a:rPr>
              <a:t>εξουσιών/δυνάμεων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92150" y="1550352"/>
            <a:ext cx="6612255" cy="95250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04139" marR="605790" indent="-91440">
              <a:lnSpc>
                <a:spcPct val="101800"/>
              </a:lnSpc>
              <a:spcBef>
                <a:spcPts val="70"/>
              </a:spcBef>
              <a:buClr>
                <a:srgbClr val="FFB800"/>
              </a:buClr>
              <a:buSzPct val="142857"/>
              <a:buFont typeface="Arial"/>
              <a:buChar char="•"/>
              <a:tabLst>
                <a:tab pos="173355" algn="l"/>
              </a:tabLst>
            </a:pPr>
            <a:r>
              <a:rPr sz="1400" b="1" spc="175" dirty="0">
                <a:latin typeface="Calibri"/>
                <a:cs typeface="Calibri"/>
              </a:rPr>
              <a:t>Η</a:t>
            </a:r>
            <a:r>
              <a:rPr sz="1400" b="1" spc="70" dirty="0">
                <a:latin typeface="Calibri"/>
                <a:cs typeface="Calibri"/>
              </a:rPr>
              <a:t> </a:t>
            </a:r>
            <a:r>
              <a:rPr sz="1400" b="1" spc="140" dirty="0">
                <a:latin typeface="Calibri"/>
                <a:cs typeface="Calibri"/>
              </a:rPr>
              <a:t>κρυπτογραφία</a:t>
            </a:r>
            <a:r>
              <a:rPr sz="1400" b="1" spc="70" dirty="0">
                <a:latin typeface="Calibri"/>
                <a:cs typeface="Calibri"/>
              </a:rPr>
              <a:t> </a:t>
            </a:r>
            <a:r>
              <a:rPr sz="1400" b="1" spc="110" dirty="0">
                <a:latin typeface="Calibri"/>
                <a:cs typeface="Calibri"/>
              </a:rPr>
              <a:t>είναι</a:t>
            </a:r>
            <a:r>
              <a:rPr sz="1400" b="1" spc="75" dirty="0">
                <a:latin typeface="Calibri"/>
                <a:cs typeface="Calibri"/>
              </a:rPr>
              <a:t> </a:t>
            </a:r>
            <a:r>
              <a:rPr sz="1400" b="1" spc="135" dirty="0">
                <a:latin typeface="Calibri"/>
                <a:cs typeface="Calibri"/>
              </a:rPr>
              <a:t>απαραίτητο</a:t>
            </a:r>
            <a:r>
              <a:rPr sz="1400" b="1" spc="70" dirty="0">
                <a:latin typeface="Calibri"/>
                <a:cs typeface="Calibri"/>
              </a:rPr>
              <a:t> </a:t>
            </a:r>
            <a:r>
              <a:rPr sz="1400" b="1" spc="135" dirty="0">
                <a:latin typeface="Calibri"/>
                <a:cs typeface="Calibri"/>
              </a:rPr>
              <a:t>μέτρο</a:t>
            </a:r>
            <a:r>
              <a:rPr sz="1400" b="1" spc="70" dirty="0">
                <a:latin typeface="Calibri"/>
                <a:cs typeface="Calibri"/>
              </a:rPr>
              <a:t> </a:t>
            </a:r>
            <a:r>
              <a:rPr sz="1400" b="1" spc="135" dirty="0">
                <a:latin typeface="Calibri"/>
                <a:cs typeface="Calibri"/>
              </a:rPr>
              <a:t>προστασίας</a:t>
            </a:r>
            <a:r>
              <a:rPr sz="1400" b="1" spc="85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στα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δίκτυα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ελέγχου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ενέργειας</a:t>
            </a:r>
            <a:endParaRPr sz="1400">
              <a:latin typeface="Calibri"/>
              <a:cs typeface="Calibri"/>
            </a:endParaRPr>
          </a:p>
          <a:p>
            <a:pPr marL="396875" marR="5080" lvl="1" indent="-182880">
              <a:lnSpc>
                <a:spcPct val="100000"/>
              </a:lnSpc>
              <a:spcBef>
                <a:spcPts val="900"/>
              </a:spcBef>
              <a:buSzPct val="128000"/>
              <a:buFont typeface="Arial"/>
              <a:buChar char="•"/>
              <a:tabLst>
                <a:tab pos="396875" algn="l"/>
              </a:tabLst>
            </a:pPr>
            <a:r>
              <a:rPr sz="1250" spc="155" dirty="0">
                <a:latin typeface="Calibri"/>
                <a:cs typeface="Calibri"/>
              </a:rPr>
              <a:t>Μέσω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της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κρυπτογραφίας,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30" dirty="0">
                <a:latin typeface="Calibri"/>
                <a:cs typeface="Calibri"/>
              </a:rPr>
              <a:t>μπορούμε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να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30" dirty="0">
                <a:latin typeface="Calibri"/>
                <a:cs typeface="Calibri"/>
              </a:rPr>
              <a:t>αποτρέψουμε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τη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30" dirty="0">
                <a:latin typeface="Calibri"/>
                <a:cs typeface="Calibri"/>
              </a:rPr>
              <a:t>μη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εξουσιοδοτημένη </a:t>
            </a:r>
            <a:r>
              <a:rPr sz="1250" spc="-265" dirty="0">
                <a:latin typeface="Calibri"/>
                <a:cs typeface="Calibri"/>
              </a:rPr>
              <a:t> </a:t>
            </a:r>
            <a:r>
              <a:rPr sz="1250" spc="130" dirty="0">
                <a:latin typeface="Calibri"/>
                <a:cs typeface="Calibri"/>
              </a:rPr>
              <a:t>πρόσβαση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σε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ευαίσθητα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δεδομένα,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διασφαλίζοντας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b="1" spc="114" dirty="0">
                <a:latin typeface="Calibri"/>
                <a:cs typeface="Calibri"/>
              </a:rPr>
              <a:t>την</a:t>
            </a:r>
            <a:r>
              <a:rPr sz="1250" b="1" spc="55" dirty="0">
                <a:latin typeface="Calibri"/>
                <a:cs typeface="Calibri"/>
              </a:rPr>
              <a:t> </a:t>
            </a:r>
            <a:r>
              <a:rPr sz="1250" b="1" spc="110" dirty="0">
                <a:latin typeface="Calibri"/>
                <a:cs typeface="Calibri"/>
              </a:rPr>
              <a:t>εμπιστευτικότητα.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92150" y="2596197"/>
            <a:ext cx="338264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7640" indent="-154940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28571"/>
              <a:buFont typeface="Arial"/>
              <a:buChar char="•"/>
              <a:tabLst>
                <a:tab pos="167640" algn="l"/>
              </a:tabLst>
            </a:pPr>
            <a:r>
              <a:rPr sz="1400" spc="185" dirty="0">
                <a:latin typeface="Calibri"/>
                <a:cs typeface="Calibri"/>
              </a:rPr>
              <a:t>Τα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75" dirty="0">
                <a:latin typeface="Calibri"/>
                <a:cs typeface="Calibri"/>
              </a:rPr>
              <a:t>δεδομένα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75" dirty="0">
                <a:latin typeface="Calibri"/>
                <a:cs typeface="Calibri"/>
              </a:rPr>
              <a:t>αυτά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65" dirty="0">
                <a:latin typeface="Calibri"/>
                <a:cs typeface="Calibri"/>
              </a:rPr>
              <a:t>μπορεί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75" dirty="0">
                <a:latin typeface="Calibri"/>
                <a:cs typeface="Calibri"/>
              </a:rPr>
              <a:t>να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είναι: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893444" y="2868969"/>
            <a:ext cx="2588260" cy="1684655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530"/>
              </a:spcBef>
              <a:buSzPct val="128000"/>
              <a:buFont typeface="Arial"/>
              <a:buChar char="•"/>
              <a:tabLst>
                <a:tab pos="194945" algn="l"/>
              </a:tabLst>
            </a:pPr>
            <a:r>
              <a:rPr sz="1250" spc="100" dirty="0">
                <a:latin typeface="Calibri"/>
                <a:cs typeface="Calibri"/>
              </a:rPr>
              <a:t>Εντολές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διοίκησης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και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ελέγχου</a:t>
            </a:r>
            <a:endParaRPr sz="1250" dirty="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900"/>
              </a:spcBef>
              <a:buSzPct val="128000"/>
              <a:buFont typeface="Arial"/>
              <a:buChar char="•"/>
              <a:tabLst>
                <a:tab pos="194945" algn="l"/>
              </a:tabLst>
            </a:pPr>
            <a:r>
              <a:rPr lang="en-US" sz="1250" spc="80" dirty="0" err="1">
                <a:latin typeface="Calibri"/>
                <a:cs typeface="Calibri"/>
              </a:rPr>
              <a:t>A</a:t>
            </a:r>
            <a:r>
              <a:rPr sz="1250" spc="80" dirty="0" err="1">
                <a:latin typeface="Calibri"/>
                <a:cs typeface="Calibri"/>
              </a:rPr>
              <a:t>ισθητήρες</a:t>
            </a:r>
            <a:endParaRPr sz="1250" dirty="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905"/>
              </a:spcBef>
              <a:buSzPct val="128000"/>
              <a:buFont typeface="Arial"/>
              <a:buChar char="•"/>
              <a:tabLst>
                <a:tab pos="194945" algn="l"/>
              </a:tabLst>
            </a:pPr>
            <a:r>
              <a:rPr sz="1250" spc="90" dirty="0">
                <a:latin typeface="Calibri"/>
                <a:cs typeface="Calibri"/>
              </a:rPr>
              <a:t>Δικτυωμένα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δεδομένα</a:t>
            </a:r>
            <a:endParaRPr sz="1250" dirty="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905"/>
              </a:spcBef>
              <a:buSzPct val="128000"/>
              <a:buFont typeface="Arial"/>
              <a:buChar char="•"/>
              <a:tabLst>
                <a:tab pos="194945" algn="l"/>
              </a:tabLst>
            </a:pPr>
            <a:r>
              <a:rPr sz="1250" spc="45" dirty="0">
                <a:latin typeface="Calibri"/>
                <a:cs typeface="Calibri"/>
              </a:rPr>
              <a:t>Αιτήματα</a:t>
            </a:r>
            <a:r>
              <a:rPr sz="1250" spc="-25" dirty="0">
                <a:latin typeface="Calibri"/>
                <a:cs typeface="Calibri"/>
              </a:rPr>
              <a:t> </a:t>
            </a:r>
            <a:r>
              <a:rPr sz="1250" spc="50" dirty="0">
                <a:latin typeface="Calibri"/>
                <a:cs typeface="Calibri"/>
              </a:rPr>
              <a:t>χρηστών</a:t>
            </a:r>
            <a:endParaRPr sz="1250" dirty="0">
              <a:latin typeface="Calibri"/>
              <a:cs typeface="Calibri"/>
            </a:endParaRPr>
          </a:p>
          <a:p>
            <a:pPr marL="194945" marR="494030" indent="-182245">
              <a:lnSpc>
                <a:spcPct val="101699"/>
              </a:lnSpc>
              <a:spcBef>
                <a:spcPts val="875"/>
              </a:spcBef>
              <a:buSzPct val="128000"/>
              <a:buFont typeface="Arial"/>
              <a:buChar char="•"/>
              <a:tabLst>
                <a:tab pos="194945" algn="l"/>
              </a:tabLst>
            </a:pPr>
            <a:r>
              <a:rPr sz="1250" spc="140" dirty="0">
                <a:latin typeface="Calibri"/>
                <a:cs typeface="Calibri"/>
              </a:rPr>
              <a:t>Δεδομένα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ταυτοποίησης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χρήστη</a:t>
            </a:r>
            <a:endParaRPr sz="1250" dirty="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7545069" y="2739390"/>
            <a:ext cx="59817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35" dirty="0">
                <a:latin typeface="Calibri"/>
                <a:cs typeface="Calibri"/>
              </a:rPr>
              <a:t>Εταιρικό</a:t>
            </a:r>
            <a:r>
              <a:rPr sz="600" b="1" spc="-15" dirty="0">
                <a:latin typeface="Calibri"/>
                <a:cs typeface="Calibri"/>
              </a:rPr>
              <a:t> </a:t>
            </a:r>
            <a:r>
              <a:rPr sz="600" b="1" spc="30" dirty="0">
                <a:latin typeface="Calibri"/>
                <a:cs typeface="Calibri"/>
              </a:rPr>
              <a:t>δίκτυο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0605134" y="2472690"/>
            <a:ext cx="775970" cy="4514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1915">
              <a:lnSpc>
                <a:spcPct val="100000"/>
              </a:lnSpc>
              <a:spcBef>
                <a:spcPts val="100"/>
              </a:spcBef>
            </a:pPr>
            <a:r>
              <a:rPr sz="1400" b="1" spc="95" dirty="0">
                <a:latin typeface="Calibri"/>
                <a:cs typeface="Calibri"/>
              </a:rPr>
              <a:t>Αρκετά </a:t>
            </a:r>
            <a:r>
              <a:rPr sz="1400" b="1" spc="-305" dirty="0">
                <a:latin typeface="Calibri"/>
                <a:cs typeface="Calibri"/>
              </a:rPr>
              <a:t> </a:t>
            </a:r>
            <a:r>
              <a:rPr sz="1400" b="1" spc="65" dirty="0">
                <a:latin typeface="Calibri"/>
                <a:cs typeface="Calibri"/>
              </a:rPr>
              <a:t>hot</a:t>
            </a:r>
            <a:r>
              <a:rPr sz="1400" b="1" spc="-55" dirty="0">
                <a:latin typeface="Calibri"/>
                <a:cs typeface="Calibri"/>
              </a:rPr>
              <a:t> </a:t>
            </a:r>
            <a:r>
              <a:rPr sz="1400" b="1" spc="50" dirty="0">
                <a:latin typeface="Calibri"/>
                <a:cs typeface="Calibri"/>
              </a:rPr>
              <a:t>spots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893444" y="4642484"/>
            <a:ext cx="2213610" cy="7016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94945" marR="5080" indent="-182245">
              <a:lnSpc>
                <a:spcPct val="101699"/>
              </a:lnSpc>
              <a:spcBef>
                <a:spcPts val="75"/>
              </a:spcBef>
              <a:buSzPct val="128000"/>
              <a:buFont typeface="Arial"/>
              <a:buChar char="•"/>
              <a:tabLst>
                <a:tab pos="194945" algn="l"/>
              </a:tabLst>
            </a:pPr>
            <a:r>
              <a:rPr sz="1250" spc="105" dirty="0">
                <a:latin typeface="Calibri"/>
                <a:cs typeface="Calibri"/>
              </a:rPr>
              <a:t>Δεδομένα</a:t>
            </a:r>
            <a:r>
              <a:rPr sz="1250" spc="-2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εξουσιοδότησης </a:t>
            </a:r>
            <a:r>
              <a:rPr sz="1250" spc="-26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χρήστη</a:t>
            </a:r>
            <a:endParaRPr sz="125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spcBef>
                <a:spcPts val="730"/>
              </a:spcBef>
              <a:buSzPct val="128000"/>
              <a:buFont typeface="Arial"/>
              <a:buChar char="•"/>
              <a:tabLst>
                <a:tab pos="194945" algn="l"/>
              </a:tabLst>
            </a:pPr>
            <a:r>
              <a:rPr sz="1250" spc="145" dirty="0">
                <a:latin typeface="Calibri"/>
                <a:cs typeface="Calibri"/>
              </a:rPr>
              <a:t>Ανταλλαγή</a:t>
            </a:r>
            <a:r>
              <a:rPr sz="1250" spc="-20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κλειδιών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104129" y="3546157"/>
            <a:ext cx="40068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20" dirty="0">
                <a:latin typeface="Calibri"/>
                <a:cs typeface="Calibri"/>
              </a:rPr>
              <a:t>Ίντερνετ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6146165" y="3688079"/>
            <a:ext cx="1778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15" dirty="0">
                <a:latin typeface="Calibri"/>
                <a:cs typeface="Calibri"/>
              </a:rPr>
              <a:t>D</a:t>
            </a:r>
            <a:r>
              <a:rPr sz="600" b="1" spc="-5" dirty="0">
                <a:latin typeface="Calibri"/>
                <a:cs typeface="Calibri"/>
              </a:rPr>
              <a:t>M</a:t>
            </a:r>
            <a:r>
              <a:rPr sz="600" b="1" spc="15" dirty="0">
                <a:latin typeface="Calibri"/>
                <a:cs typeface="Calibri"/>
              </a:rPr>
              <a:t>Z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7647305" y="3616959"/>
            <a:ext cx="3244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Calibri"/>
                <a:cs typeface="Calibri"/>
              </a:rPr>
              <a:t>H</a:t>
            </a:r>
            <a:r>
              <a:rPr sz="600" b="1" dirty="0">
                <a:latin typeface="Calibri"/>
                <a:cs typeface="Calibri"/>
              </a:rPr>
              <a:t>TTP</a:t>
            </a:r>
            <a:r>
              <a:rPr sz="600" b="1" spc="-5" dirty="0">
                <a:latin typeface="Calibri"/>
                <a:cs typeface="Calibri"/>
              </a:rPr>
              <a:t> </a:t>
            </a:r>
            <a:r>
              <a:rPr sz="600" b="1" spc="-30" dirty="0">
                <a:latin typeface="Calibri"/>
                <a:cs typeface="Calibri"/>
              </a:rPr>
              <a:t>GE</a:t>
            </a:r>
            <a:r>
              <a:rPr sz="600" b="1" dirty="0">
                <a:latin typeface="Calibri"/>
                <a:cs typeface="Calibri"/>
              </a:rPr>
              <a:t>T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9550082" y="4894579"/>
            <a:ext cx="29527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600" b="1" spc="30" dirty="0">
                <a:latin typeface="Calibri"/>
                <a:cs typeface="Calibri"/>
              </a:rPr>
              <a:t>Έλεγχος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9820909" y="3436620"/>
            <a:ext cx="53530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 spc="20" dirty="0">
                <a:latin typeface="Calibri"/>
                <a:cs typeface="Calibri"/>
              </a:rPr>
              <a:t>Σε</a:t>
            </a:r>
            <a:r>
              <a:rPr sz="950" b="1" spc="-40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ηρεμία</a:t>
            </a:r>
            <a:endParaRPr sz="950" dirty="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92150" y="5512796"/>
            <a:ext cx="4712335" cy="109982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396240" indent="-182880">
              <a:lnSpc>
                <a:spcPct val="100000"/>
              </a:lnSpc>
              <a:spcBef>
                <a:spcPts val="484"/>
              </a:spcBef>
              <a:buSzPct val="128000"/>
              <a:buFont typeface="Arial"/>
              <a:buChar char="•"/>
              <a:tabLst>
                <a:tab pos="396240" algn="l"/>
              </a:tabLst>
            </a:pPr>
            <a:r>
              <a:rPr sz="1250" spc="80" dirty="0">
                <a:latin typeface="Calibri"/>
                <a:cs typeface="Calibri"/>
              </a:rPr>
              <a:t>κ.λπ.</a:t>
            </a:r>
            <a:endParaRPr sz="1250">
              <a:latin typeface="Calibri"/>
              <a:cs typeface="Calibri"/>
            </a:endParaRPr>
          </a:p>
          <a:p>
            <a:pPr marL="167640" indent="-154940">
              <a:lnSpc>
                <a:spcPct val="100000"/>
              </a:lnSpc>
              <a:spcBef>
                <a:spcPts val="960"/>
              </a:spcBef>
              <a:buClr>
                <a:srgbClr val="FFB800"/>
              </a:buClr>
              <a:buSzPct val="128571"/>
              <a:buFont typeface="Arial"/>
              <a:buChar char="•"/>
              <a:tabLst>
                <a:tab pos="167640" algn="l"/>
              </a:tabLst>
            </a:pPr>
            <a:r>
              <a:rPr sz="1400" spc="90" dirty="0">
                <a:latin typeface="Calibri"/>
                <a:cs typeface="Calibri"/>
              </a:rPr>
              <a:t>Επιπλέον,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η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προστασία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αυτή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ΠΡΕΠΕΙ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και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για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δύο:</a:t>
            </a:r>
            <a:endParaRPr sz="1400">
              <a:latin typeface="Calibri"/>
              <a:cs typeface="Calibri"/>
            </a:endParaRPr>
          </a:p>
          <a:p>
            <a:pPr marL="396240" marR="5080" lvl="1" indent="-182245">
              <a:lnSpc>
                <a:spcPct val="101699"/>
              </a:lnSpc>
              <a:spcBef>
                <a:spcPts val="880"/>
              </a:spcBef>
              <a:buSzPct val="128000"/>
              <a:buFont typeface="Arial"/>
              <a:buChar char="•"/>
              <a:tabLst>
                <a:tab pos="396240" algn="l"/>
              </a:tabLst>
            </a:pPr>
            <a:r>
              <a:rPr sz="1250" b="1" spc="60" dirty="0">
                <a:latin typeface="Calibri"/>
                <a:cs typeface="Calibri"/>
              </a:rPr>
              <a:t>Δεδομένα</a:t>
            </a:r>
            <a:r>
              <a:rPr sz="1250" b="1" spc="30" dirty="0">
                <a:latin typeface="Calibri"/>
                <a:cs typeface="Calibri"/>
              </a:rPr>
              <a:t> </a:t>
            </a:r>
            <a:r>
              <a:rPr sz="1250" b="1" spc="65" dirty="0">
                <a:latin typeface="Calibri"/>
                <a:cs typeface="Calibri"/>
              </a:rPr>
              <a:t>υπό</a:t>
            </a:r>
            <a:r>
              <a:rPr sz="1250" b="1" spc="30" dirty="0">
                <a:latin typeface="Calibri"/>
                <a:cs typeface="Calibri"/>
              </a:rPr>
              <a:t> </a:t>
            </a:r>
            <a:r>
              <a:rPr sz="1250" b="1" spc="55" dirty="0">
                <a:latin typeface="Calibri"/>
                <a:cs typeface="Calibri"/>
              </a:rPr>
              <a:t>διαμετακόμιση</a:t>
            </a:r>
            <a:r>
              <a:rPr sz="1250" b="1" spc="30" dirty="0">
                <a:latin typeface="Calibri"/>
                <a:cs typeface="Calibri"/>
              </a:rPr>
              <a:t> </a:t>
            </a:r>
            <a:r>
              <a:rPr sz="1250" b="1" spc="50" dirty="0">
                <a:latin typeface="Calibri"/>
                <a:cs typeface="Calibri"/>
              </a:rPr>
              <a:t>και</a:t>
            </a:r>
            <a:r>
              <a:rPr sz="1250" b="1" spc="30" dirty="0">
                <a:latin typeface="Calibri"/>
                <a:cs typeface="Calibri"/>
              </a:rPr>
              <a:t> </a:t>
            </a:r>
            <a:r>
              <a:rPr sz="1250" b="1" spc="60" dirty="0">
                <a:latin typeface="Calibri"/>
                <a:cs typeface="Calibri"/>
              </a:rPr>
              <a:t>δεδομένα</a:t>
            </a:r>
            <a:r>
              <a:rPr sz="1250" b="1" spc="30" dirty="0">
                <a:latin typeface="Calibri"/>
                <a:cs typeface="Calibri"/>
              </a:rPr>
              <a:t> </a:t>
            </a:r>
            <a:r>
              <a:rPr sz="1250" b="1" spc="60" dirty="0">
                <a:latin typeface="Calibri"/>
                <a:cs typeface="Calibri"/>
              </a:rPr>
              <a:t>σε</a:t>
            </a:r>
            <a:r>
              <a:rPr sz="1250" b="1" spc="40" dirty="0">
                <a:latin typeface="Calibri"/>
                <a:cs typeface="Calibri"/>
              </a:rPr>
              <a:t> </a:t>
            </a:r>
            <a:r>
              <a:rPr sz="1250" b="1" spc="45" dirty="0">
                <a:latin typeface="Calibri"/>
                <a:cs typeface="Calibri"/>
              </a:rPr>
              <a:t>κατάσταση </a:t>
            </a:r>
            <a:r>
              <a:rPr sz="1250" b="1" spc="-270" dirty="0">
                <a:latin typeface="Calibri"/>
                <a:cs typeface="Calibri"/>
              </a:rPr>
              <a:t> </a:t>
            </a:r>
            <a:r>
              <a:rPr sz="1250" b="1" spc="40" dirty="0">
                <a:latin typeface="Calibri"/>
                <a:cs typeface="Calibri"/>
              </a:rPr>
              <a:t>ηρεμίας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9027160" y="4580360"/>
            <a:ext cx="1937385" cy="211454"/>
          </a:xfrm>
          <a:prstGeom prst="rect">
            <a:avLst/>
          </a:prstGeom>
          <a:solidFill>
            <a:srgbClr val="BF0000">
              <a:alpha val="12548"/>
            </a:srgbClr>
          </a:solidFill>
        </p:spPr>
        <p:txBody>
          <a:bodyPr vert="horz" wrap="square" lIns="0" tIns="23495" rIns="0" bIns="0" rtlCol="0">
            <a:spAutoFit/>
          </a:bodyPr>
          <a:lstStyle/>
          <a:p>
            <a:pPr marL="31750">
              <a:lnSpc>
                <a:spcPct val="100000"/>
              </a:lnSpc>
              <a:spcBef>
                <a:spcPts val="185"/>
              </a:spcBef>
            </a:pPr>
            <a:r>
              <a:rPr sz="600" b="1" spc="15" dirty="0">
                <a:latin typeface="Calibri"/>
                <a:cs typeface="Calibri"/>
              </a:rPr>
              <a:t>ModbusTCP/DNP3/S7/CIP/HTTP/...</a:t>
            </a:r>
            <a:endParaRPr sz="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9870" cy="6880225"/>
            <a:chOff x="6882130" y="0"/>
            <a:chExt cx="530987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70420" y="12065"/>
              <a:ext cx="5021580" cy="684593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850900" y="2948939"/>
            <a:ext cx="3108325" cy="2316480"/>
            <a:chOff x="850900" y="2948939"/>
            <a:chExt cx="3108325" cy="2316480"/>
          </a:xfrm>
        </p:grpSpPr>
        <p:sp>
          <p:nvSpPr>
            <p:cNvPr id="8" name="object 8"/>
            <p:cNvSpPr/>
            <p:nvPr/>
          </p:nvSpPr>
          <p:spPr>
            <a:xfrm>
              <a:off x="850900" y="2948939"/>
              <a:ext cx="3108325" cy="2316480"/>
            </a:xfrm>
            <a:custGeom>
              <a:avLst/>
              <a:gdLst/>
              <a:ahLst/>
              <a:cxnLst/>
              <a:rect l="l" t="t" r="r" b="b"/>
              <a:pathLst>
                <a:path w="3108325" h="2316479">
                  <a:moveTo>
                    <a:pt x="3108325" y="0"/>
                  </a:moveTo>
                  <a:lnTo>
                    <a:pt x="0" y="0"/>
                  </a:lnTo>
                  <a:lnTo>
                    <a:pt x="0" y="2316480"/>
                  </a:lnTo>
                  <a:lnTo>
                    <a:pt x="3108325" y="2316480"/>
                  </a:lnTo>
                  <a:lnTo>
                    <a:pt x="3108325" y="0"/>
                  </a:lnTo>
                  <a:close/>
                </a:path>
              </a:pathLst>
            </a:custGeom>
            <a:solidFill>
              <a:srgbClr val="FFE6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34109" y="4292282"/>
              <a:ext cx="2533015" cy="753110"/>
            </a:xfrm>
            <a:custGeom>
              <a:avLst/>
              <a:gdLst/>
              <a:ahLst/>
              <a:cxnLst/>
              <a:rect l="l" t="t" r="r" b="b"/>
              <a:pathLst>
                <a:path w="2533015" h="753110">
                  <a:moveTo>
                    <a:pt x="1624998" y="681354"/>
                  </a:moveTo>
                  <a:lnTo>
                    <a:pt x="967422" y="681354"/>
                  </a:lnTo>
                  <a:lnTo>
                    <a:pt x="1009967" y="702944"/>
                  </a:lnTo>
                  <a:lnTo>
                    <a:pt x="1060767" y="721359"/>
                  </a:lnTo>
                  <a:lnTo>
                    <a:pt x="1118235" y="735647"/>
                  </a:lnTo>
                  <a:lnTo>
                    <a:pt x="1181417" y="745807"/>
                  </a:lnTo>
                  <a:lnTo>
                    <a:pt x="1238885" y="751204"/>
                  </a:lnTo>
                  <a:lnTo>
                    <a:pt x="1295717" y="752792"/>
                  </a:lnTo>
                  <a:lnTo>
                    <a:pt x="1351915" y="751204"/>
                  </a:lnTo>
                  <a:lnTo>
                    <a:pt x="1406207" y="746442"/>
                  </a:lnTo>
                  <a:lnTo>
                    <a:pt x="1457960" y="738822"/>
                  </a:lnTo>
                  <a:lnTo>
                    <a:pt x="1506537" y="728027"/>
                  </a:lnTo>
                  <a:lnTo>
                    <a:pt x="1551305" y="715009"/>
                  </a:lnTo>
                  <a:lnTo>
                    <a:pt x="1591310" y="699134"/>
                  </a:lnTo>
                  <a:lnTo>
                    <a:pt x="1624998" y="681354"/>
                  </a:lnTo>
                  <a:close/>
                </a:path>
                <a:path w="2533015" h="753110">
                  <a:moveTo>
                    <a:pt x="621982" y="66357"/>
                  </a:moveTo>
                  <a:lnTo>
                    <a:pt x="569277" y="67627"/>
                  </a:lnTo>
                  <a:lnTo>
                    <a:pt x="499427" y="73977"/>
                  </a:lnTo>
                  <a:lnTo>
                    <a:pt x="435609" y="85089"/>
                  </a:lnTo>
                  <a:lnTo>
                    <a:pt x="378777" y="100329"/>
                  </a:lnTo>
                  <a:lnTo>
                    <a:pt x="329247" y="118744"/>
                  </a:lnTo>
                  <a:lnTo>
                    <a:pt x="288290" y="140652"/>
                  </a:lnTo>
                  <a:lnTo>
                    <a:pt x="257175" y="164782"/>
                  </a:lnTo>
                  <a:lnTo>
                    <a:pt x="227330" y="219074"/>
                  </a:lnTo>
                  <a:lnTo>
                    <a:pt x="230505" y="247967"/>
                  </a:lnTo>
                  <a:lnTo>
                    <a:pt x="228282" y="250189"/>
                  </a:lnTo>
                  <a:lnTo>
                    <a:pt x="169862" y="255587"/>
                  </a:lnTo>
                  <a:lnTo>
                    <a:pt x="116840" y="266064"/>
                  </a:lnTo>
                  <a:lnTo>
                    <a:pt x="71120" y="281304"/>
                  </a:lnTo>
                  <a:lnTo>
                    <a:pt x="34925" y="300989"/>
                  </a:lnTo>
                  <a:lnTo>
                    <a:pt x="0" y="353059"/>
                  </a:lnTo>
                  <a:lnTo>
                    <a:pt x="8255" y="379412"/>
                  </a:lnTo>
                  <a:lnTo>
                    <a:pt x="32702" y="403859"/>
                  </a:lnTo>
                  <a:lnTo>
                    <a:pt x="72072" y="425449"/>
                  </a:lnTo>
                  <a:lnTo>
                    <a:pt x="126047" y="442594"/>
                  </a:lnTo>
                  <a:lnTo>
                    <a:pt x="92392" y="460692"/>
                  </a:lnTo>
                  <a:lnTo>
                    <a:pt x="69850" y="480694"/>
                  </a:lnTo>
                  <a:lnTo>
                    <a:pt x="58420" y="502602"/>
                  </a:lnTo>
                  <a:lnTo>
                    <a:pt x="58737" y="525144"/>
                  </a:lnTo>
                  <a:lnTo>
                    <a:pt x="97472" y="568959"/>
                  </a:lnTo>
                  <a:lnTo>
                    <a:pt x="133032" y="586422"/>
                  </a:lnTo>
                  <a:lnTo>
                    <a:pt x="176847" y="600392"/>
                  </a:lnTo>
                  <a:lnTo>
                    <a:pt x="227647" y="610234"/>
                  </a:lnTo>
                  <a:lnTo>
                    <a:pt x="283209" y="615314"/>
                  </a:lnTo>
                  <a:lnTo>
                    <a:pt x="342265" y="615314"/>
                  </a:lnTo>
                  <a:lnTo>
                    <a:pt x="345440" y="617537"/>
                  </a:lnTo>
                  <a:lnTo>
                    <a:pt x="379095" y="637857"/>
                  </a:lnTo>
                  <a:lnTo>
                    <a:pt x="416242" y="654684"/>
                  </a:lnTo>
                  <a:lnTo>
                    <a:pt x="457200" y="669289"/>
                  </a:lnTo>
                  <a:lnTo>
                    <a:pt x="501967" y="681672"/>
                  </a:lnTo>
                  <a:lnTo>
                    <a:pt x="549275" y="691514"/>
                  </a:lnTo>
                  <a:lnTo>
                    <a:pt x="599440" y="699452"/>
                  </a:lnTo>
                  <a:lnTo>
                    <a:pt x="651192" y="704532"/>
                  </a:lnTo>
                  <a:lnTo>
                    <a:pt x="704215" y="707389"/>
                  </a:lnTo>
                  <a:lnTo>
                    <a:pt x="757872" y="707389"/>
                  </a:lnTo>
                  <a:lnTo>
                    <a:pt x="811529" y="705167"/>
                  </a:lnTo>
                  <a:lnTo>
                    <a:pt x="864870" y="700087"/>
                  </a:lnTo>
                  <a:lnTo>
                    <a:pt x="916940" y="692149"/>
                  </a:lnTo>
                  <a:lnTo>
                    <a:pt x="967422" y="681354"/>
                  </a:lnTo>
                  <a:lnTo>
                    <a:pt x="1624998" y="681354"/>
                  </a:lnTo>
                  <a:lnTo>
                    <a:pt x="1625600" y="681037"/>
                  </a:lnTo>
                  <a:lnTo>
                    <a:pt x="1674495" y="638809"/>
                  </a:lnTo>
                  <a:lnTo>
                    <a:pt x="2032317" y="638809"/>
                  </a:lnTo>
                  <a:lnTo>
                    <a:pt x="2091689" y="620077"/>
                  </a:lnTo>
                  <a:lnTo>
                    <a:pt x="2133600" y="600074"/>
                  </a:lnTo>
                  <a:lnTo>
                    <a:pt x="2165350" y="576897"/>
                  </a:lnTo>
                  <a:lnTo>
                    <a:pt x="2192972" y="523557"/>
                  </a:lnTo>
                  <a:lnTo>
                    <a:pt x="2242819" y="519429"/>
                  </a:lnTo>
                  <a:lnTo>
                    <a:pt x="2290762" y="512762"/>
                  </a:lnTo>
                  <a:lnTo>
                    <a:pt x="2336165" y="503554"/>
                  </a:lnTo>
                  <a:lnTo>
                    <a:pt x="2378392" y="492124"/>
                  </a:lnTo>
                  <a:lnTo>
                    <a:pt x="2431097" y="472439"/>
                  </a:lnTo>
                  <a:lnTo>
                    <a:pt x="2473007" y="449897"/>
                  </a:lnTo>
                  <a:lnTo>
                    <a:pt x="2504122" y="425132"/>
                  </a:lnTo>
                  <a:lnTo>
                    <a:pt x="2533015" y="371792"/>
                  </a:lnTo>
                  <a:lnTo>
                    <a:pt x="2530475" y="344487"/>
                  </a:lnTo>
                  <a:lnTo>
                    <a:pt x="2516187" y="317499"/>
                  </a:lnTo>
                  <a:lnTo>
                    <a:pt x="2489835" y="291464"/>
                  </a:lnTo>
                  <a:lnTo>
                    <a:pt x="2451417" y="266699"/>
                  </a:lnTo>
                  <a:lnTo>
                    <a:pt x="2457132" y="261302"/>
                  </a:lnTo>
                  <a:lnTo>
                    <a:pt x="2461894" y="255904"/>
                  </a:lnTo>
                  <a:lnTo>
                    <a:pt x="2465704" y="250189"/>
                  </a:lnTo>
                  <a:lnTo>
                    <a:pt x="2476500" y="221297"/>
                  </a:lnTo>
                  <a:lnTo>
                    <a:pt x="2471102" y="193039"/>
                  </a:lnTo>
                  <a:lnTo>
                    <a:pt x="2416810" y="142239"/>
                  </a:lnTo>
                  <a:lnTo>
                    <a:pt x="2370454" y="121602"/>
                  </a:lnTo>
                  <a:lnTo>
                    <a:pt x="2313304" y="105409"/>
                  </a:lnTo>
                  <a:lnTo>
                    <a:pt x="2246312" y="94614"/>
                  </a:lnTo>
                  <a:lnTo>
                    <a:pt x="2242079" y="88264"/>
                  </a:lnTo>
                  <a:lnTo>
                    <a:pt x="822325" y="88264"/>
                  </a:lnTo>
                  <a:lnTo>
                    <a:pt x="775017" y="78739"/>
                  </a:lnTo>
                  <a:lnTo>
                    <a:pt x="725487" y="71754"/>
                  </a:lnTo>
                  <a:lnTo>
                    <a:pt x="674052" y="67627"/>
                  </a:lnTo>
                  <a:lnTo>
                    <a:pt x="621982" y="66357"/>
                  </a:lnTo>
                  <a:close/>
                </a:path>
                <a:path w="2533015" h="753110">
                  <a:moveTo>
                    <a:pt x="2032317" y="638809"/>
                  </a:moveTo>
                  <a:lnTo>
                    <a:pt x="1674495" y="638809"/>
                  </a:lnTo>
                  <a:lnTo>
                    <a:pt x="1715770" y="647699"/>
                  </a:lnTo>
                  <a:lnTo>
                    <a:pt x="1759585" y="654049"/>
                  </a:lnTo>
                  <a:lnTo>
                    <a:pt x="1804987" y="658177"/>
                  </a:lnTo>
                  <a:lnTo>
                    <a:pt x="1851342" y="659447"/>
                  </a:lnTo>
                  <a:lnTo>
                    <a:pt x="1919604" y="656907"/>
                  </a:lnTo>
                  <a:lnTo>
                    <a:pt x="1983422" y="649287"/>
                  </a:lnTo>
                  <a:lnTo>
                    <a:pt x="2032317" y="638809"/>
                  </a:lnTo>
                  <a:close/>
                </a:path>
                <a:path w="2533015" h="753110">
                  <a:moveTo>
                    <a:pt x="1085532" y="20954"/>
                  </a:moveTo>
                  <a:lnTo>
                    <a:pt x="1032510" y="23812"/>
                  </a:lnTo>
                  <a:lnTo>
                    <a:pt x="981710" y="30162"/>
                  </a:lnTo>
                  <a:lnTo>
                    <a:pt x="934085" y="40004"/>
                  </a:lnTo>
                  <a:lnTo>
                    <a:pt x="890904" y="53022"/>
                  </a:lnTo>
                  <a:lnTo>
                    <a:pt x="853122" y="68897"/>
                  </a:lnTo>
                  <a:lnTo>
                    <a:pt x="822325" y="88264"/>
                  </a:lnTo>
                  <a:lnTo>
                    <a:pt x="2242079" y="88264"/>
                  </a:lnTo>
                  <a:lnTo>
                    <a:pt x="2233612" y="75564"/>
                  </a:lnTo>
                  <a:lnTo>
                    <a:pt x="2207734" y="57467"/>
                  </a:lnTo>
                  <a:lnTo>
                    <a:pt x="1317307" y="57467"/>
                  </a:lnTo>
                  <a:lnTo>
                    <a:pt x="1300797" y="51117"/>
                  </a:lnTo>
                  <a:lnTo>
                    <a:pt x="1244917" y="35877"/>
                  </a:lnTo>
                  <a:lnTo>
                    <a:pt x="1192847" y="26987"/>
                  </a:lnTo>
                  <a:lnTo>
                    <a:pt x="1139507" y="21907"/>
                  </a:lnTo>
                  <a:lnTo>
                    <a:pt x="1085532" y="20954"/>
                  </a:lnTo>
                  <a:close/>
                </a:path>
                <a:path w="2533015" h="753110">
                  <a:moveTo>
                    <a:pt x="1548130" y="0"/>
                  </a:moveTo>
                  <a:lnTo>
                    <a:pt x="1492250" y="2222"/>
                  </a:lnTo>
                  <a:lnTo>
                    <a:pt x="1438910" y="9524"/>
                  </a:lnTo>
                  <a:lnTo>
                    <a:pt x="1390967" y="21272"/>
                  </a:lnTo>
                  <a:lnTo>
                    <a:pt x="1349692" y="37464"/>
                  </a:lnTo>
                  <a:lnTo>
                    <a:pt x="1317307" y="57467"/>
                  </a:lnTo>
                  <a:lnTo>
                    <a:pt x="2207734" y="57467"/>
                  </a:lnTo>
                  <a:lnTo>
                    <a:pt x="2185035" y="41592"/>
                  </a:lnTo>
                  <a:lnTo>
                    <a:pt x="2182166" y="40639"/>
                  </a:lnTo>
                  <a:lnTo>
                    <a:pt x="1749425" y="40639"/>
                  </a:lnTo>
                  <a:lnTo>
                    <a:pt x="1730375" y="31749"/>
                  </a:lnTo>
                  <a:lnTo>
                    <a:pt x="1709102" y="23812"/>
                  </a:lnTo>
                  <a:lnTo>
                    <a:pt x="1685607" y="16827"/>
                  </a:lnTo>
                  <a:lnTo>
                    <a:pt x="1660207" y="10794"/>
                  </a:lnTo>
                  <a:lnTo>
                    <a:pt x="1604645" y="2857"/>
                  </a:lnTo>
                  <a:lnTo>
                    <a:pt x="1548130" y="0"/>
                  </a:lnTo>
                  <a:close/>
                </a:path>
                <a:path w="2533015" h="753110">
                  <a:moveTo>
                    <a:pt x="1943100" y="634"/>
                  </a:moveTo>
                  <a:lnTo>
                    <a:pt x="1889442" y="4444"/>
                  </a:lnTo>
                  <a:lnTo>
                    <a:pt x="1838007" y="12382"/>
                  </a:lnTo>
                  <a:lnTo>
                    <a:pt x="1791017" y="24764"/>
                  </a:lnTo>
                  <a:lnTo>
                    <a:pt x="1749425" y="40639"/>
                  </a:lnTo>
                  <a:lnTo>
                    <a:pt x="2182166" y="40639"/>
                  </a:lnTo>
                  <a:lnTo>
                    <a:pt x="2102802" y="14287"/>
                  </a:lnTo>
                  <a:lnTo>
                    <a:pt x="2051367" y="5397"/>
                  </a:lnTo>
                  <a:lnTo>
                    <a:pt x="1997710" y="952"/>
                  </a:lnTo>
                  <a:lnTo>
                    <a:pt x="1943100" y="6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34109" y="4292282"/>
              <a:ext cx="2533015" cy="753110"/>
            </a:xfrm>
            <a:custGeom>
              <a:avLst/>
              <a:gdLst/>
              <a:ahLst/>
              <a:cxnLst/>
              <a:rect l="l" t="t" r="r" b="b"/>
              <a:pathLst>
                <a:path w="2533015" h="753110">
                  <a:moveTo>
                    <a:pt x="230505" y="247967"/>
                  </a:moveTo>
                  <a:lnTo>
                    <a:pt x="236537" y="191134"/>
                  </a:lnTo>
                  <a:lnTo>
                    <a:pt x="288290" y="140652"/>
                  </a:lnTo>
                  <a:lnTo>
                    <a:pt x="329247" y="118744"/>
                  </a:lnTo>
                  <a:lnTo>
                    <a:pt x="378777" y="100329"/>
                  </a:lnTo>
                  <a:lnTo>
                    <a:pt x="435609" y="85089"/>
                  </a:lnTo>
                  <a:lnTo>
                    <a:pt x="499427" y="73977"/>
                  </a:lnTo>
                  <a:lnTo>
                    <a:pt x="569277" y="67627"/>
                  </a:lnTo>
                  <a:lnTo>
                    <a:pt x="621982" y="66357"/>
                  </a:lnTo>
                  <a:lnTo>
                    <a:pt x="674052" y="67627"/>
                  </a:lnTo>
                  <a:lnTo>
                    <a:pt x="725487" y="71754"/>
                  </a:lnTo>
                  <a:lnTo>
                    <a:pt x="775017" y="78739"/>
                  </a:lnTo>
                  <a:lnTo>
                    <a:pt x="822325" y="88264"/>
                  </a:lnTo>
                  <a:lnTo>
                    <a:pt x="853122" y="68897"/>
                  </a:lnTo>
                  <a:lnTo>
                    <a:pt x="890904" y="53022"/>
                  </a:lnTo>
                  <a:lnTo>
                    <a:pt x="934085" y="40004"/>
                  </a:lnTo>
                  <a:lnTo>
                    <a:pt x="981710" y="30162"/>
                  </a:lnTo>
                  <a:lnTo>
                    <a:pt x="1032510" y="23812"/>
                  </a:lnTo>
                  <a:lnTo>
                    <a:pt x="1085532" y="20954"/>
                  </a:lnTo>
                  <a:lnTo>
                    <a:pt x="1139507" y="21907"/>
                  </a:lnTo>
                  <a:lnTo>
                    <a:pt x="1192847" y="26987"/>
                  </a:lnTo>
                  <a:lnTo>
                    <a:pt x="1244917" y="35877"/>
                  </a:lnTo>
                  <a:lnTo>
                    <a:pt x="1283017" y="45402"/>
                  </a:lnTo>
                  <a:lnTo>
                    <a:pt x="1317307" y="57467"/>
                  </a:lnTo>
                  <a:lnTo>
                    <a:pt x="1349692" y="37464"/>
                  </a:lnTo>
                  <a:lnTo>
                    <a:pt x="1390967" y="21272"/>
                  </a:lnTo>
                  <a:lnTo>
                    <a:pt x="1438910" y="9524"/>
                  </a:lnTo>
                  <a:lnTo>
                    <a:pt x="1492250" y="2222"/>
                  </a:lnTo>
                  <a:lnTo>
                    <a:pt x="1548130" y="0"/>
                  </a:lnTo>
                  <a:lnTo>
                    <a:pt x="1604645" y="2857"/>
                  </a:lnTo>
                  <a:lnTo>
                    <a:pt x="1660207" y="10794"/>
                  </a:lnTo>
                  <a:lnTo>
                    <a:pt x="1709102" y="23812"/>
                  </a:lnTo>
                  <a:lnTo>
                    <a:pt x="1749425" y="40639"/>
                  </a:lnTo>
                  <a:lnTo>
                    <a:pt x="1791017" y="24764"/>
                  </a:lnTo>
                  <a:lnTo>
                    <a:pt x="1838007" y="12382"/>
                  </a:lnTo>
                  <a:lnTo>
                    <a:pt x="1889442" y="4444"/>
                  </a:lnTo>
                  <a:lnTo>
                    <a:pt x="1943100" y="634"/>
                  </a:lnTo>
                  <a:lnTo>
                    <a:pt x="1997710" y="952"/>
                  </a:lnTo>
                  <a:lnTo>
                    <a:pt x="2051367" y="5397"/>
                  </a:lnTo>
                  <a:lnTo>
                    <a:pt x="2102802" y="14287"/>
                  </a:lnTo>
                  <a:lnTo>
                    <a:pt x="2150427" y="27304"/>
                  </a:lnTo>
                  <a:lnTo>
                    <a:pt x="2212975" y="57784"/>
                  </a:lnTo>
                  <a:lnTo>
                    <a:pt x="2246312" y="94614"/>
                  </a:lnTo>
                  <a:lnTo>
                    <a:pt x="2313304" y="105409"/>
                  </a:lnTo>
                  <a:lnTo>
                    <a:pt x="2370454" y="121602"/>
                  </a:lnTo>
                  <a:lnTo>
                    <a:pt x="2416810" y="142239"/>
                  </a:lnTo>
                  <a:lnTo>
                    <a:pt x="2450782" y="166369"/>
                  </a:lnTo>
                  <a:lnTo>
                    <a:pt x="2476500" y="221297"/>
                  </a:lnTo>
                  <a:lnTo>
                    <a:pt x="2465704" y="250189"/>
                  </a:lnTo>
                  <a:lnTo>
                    <a:pt x="2461894" y="255904"/>
                  </a:lnTo>
                  <a:lnTo>
                    <a:pt x="2457132" y="261302"/>
                  </a:lnTo>
                  <a:lnTo>
                    <a:pt x="2451417" y="266699"/>
                  </a:lnTo>
                  <a:lnTo>
                    <a:pt x="2489835" y="291464"/>
                  </a:lnTo>
                  <a:lnTo>
                    <a:pt x="2516187" y="317499"/>
                  </a:lnTo>
                  <a:lnTo>
                    <a:pt x="2530475" y="344487"/>
                  </a:lnTo>
                  <a:lnTo>
                    <a:pt x="2533015" y="371792"/>
                  </a:lnTo>
                  <a:lnTo>
                    <a:pt x="2524442" y="399097"/>
                  </a:lnTo>
                  <a:lnTo>
                    <a:pt x="2473007" y="449897"/>
                  </a:lnTo>
                  <a:lnTo>
                    <a:pt x="2431097" y="472439"/>
                  </a:lnTo>
                  <a:lnTo>
                    <a:pt x="2378392" y="492124"/>
                  </a:lnTo>
                  <a:lnTo>
                    <a:pt x="2336165" y="503554"/>
                  </a:lnTo>
                  <a:lnTo>
                    <a:pt x="2290762" y="512762"/>
                  </a:lnTo>
                  <a:lnTo>
                    <a:pt x="2242819" y="519429"/>
                  </a:lnTo>
                  <a:lnTo>
                    <a:pt x="2192972" y="523557"/>
                  </a:lnTo>
                  <a:lnTo>
                    <a:pt x="2185352" y="551179"/>
                  </a:lnTo>
                  <a:lnTo>
                    <a:pt x="2133600" y="600074"/>
                  </a:lnTo>
                  <a:lnTo>
                    <a:pt x="2091689" y="620077"/>
                  </a:lnTo>
                  <a:lnTo>
                    <a:pt x="2041207" y="636904"/>
                  </a:lnTo>
                  <a:lnTo>
                    <a:pt x="1983422" y="649287"/>
                  </a:lnTo>
                  <a:lnTo>
                    <a:pt x="1919604" y="656907"/>
                  </a:lnTo>
                  <a:lnTo>
                    <a:pt x="1851342" y="659447"/>
                  </a:lnTo>
                  <a:lnTo>
                    <a:pt x="1804987" y="658177"/>
                  </a:lnTo>
                  <a:lnTo>
                    <a:pt x="1759585" y="654049"/>
                  </a:lnTo>
                  <a:lnTo>
                    <a:pt x="1715770" y="647699"/>
                  </a:lnTo>
                  <a:lnTo>
                    <a:pt x="1674495" y="638809"/>
                  </a:lnTo>
                  <a:lnTo>
                    <a:pt x="1653539" y="661034"/>
                  </a:lnTo>
                  <a:lnTo>
                    <a:pt x="1591310" y="699134"/>
                  </a:lnTo>
                  <a:lnTo>
                    <a:pt x="1551305" y="715009"/>
                  </a:lnTo>
                  <a:lnTo>
                    <a:pt x="1506537" y="728027"/>
                  </a:lnTo>
                  <a:lnTo>
                    <a:pt x="1457960" y="738822"/>
                  </a:lnTo>
                  <a:lnTo>
                    <a:pt x="1406207" y="746442"/>
                  </a:lnTo>
                  <a:lnTo>
                    <a:pt x="1351915" y="751204"/>
                  </a:lnTo>
                  <a:lnTo>
                    <a:pt x="1295717" y="752792"/>
                  </a:lnTo>
                  <a:lnTo>
                    <a:pt x="1238885" y="751204"/>
                  </a:lnTo>
                  <a:lnTo>
                    <a:pt x="1181417" y="745807"/>
                  </a:lnTo>
                  <a:lnTo>
                    <a:pt x="1118235" y="735647"/>
                  </a:lnTo>
                  <a:lnTo>
                    <a:pt x="1060767" y="721359"/>
                  </a:lnTo>
                  <a:lnTo>
                    <a:pt x="1009967" y="702944"/>
                  </a:lnTo>
                  <a:lnTo>
                    <a:pt x="967422" y="681354"/>
                  </a:lnTo>
                  <a:lnTo>
                    <a:pt x="916940" y="692149"/>
                  </a:lnTo>
                  <a:lnTo>
                    <a:pt x="864870" y="700087"/>
                  </a:lnTo>
                  <a:lnTo>
                    <a:pt x="811529" y="705167"/>
                  </a:lnTo>
                  <a:lnTo>
                    <a:pt x="757872" y="707389"/>
                  </a:lnTo>
                  <a:lnTo>
                    <a:pt x="704215" y="707389"/>
                  </a:lnTo>
                  <a:lnTo>
                    <a:pt x="651192" y="704532"/>
                  </a:lnTo>
                  <a:lnTo>
                    <a:pt x="599440" y="699452"/>
                  </a:lnTo>
                  <a:lnTo>
                    <a:pt x="549275" y="691514"/>
                  </a:lnTo>
                  <a:lnTo>
                    <a:pt x="501967" y="681672"/>
                  </a:lnTo>
                  <a:lnTo>
                    <a:pt x="457200" y="669289"/>
                  </a:lnTo>
                  <a:lnTo>
                    <a:pt x="416242" y="654684"/>
                  </a:lnTo>
                  <a:lnTo>
                    <a:pt x="379095" y="637857"/>
                  </a:lnTo>
                  <a:lnTo>
                    <a:pt x="345440" y="617537"/>
                  </a:lnTo>
                  <a:lnTo>
                    <a:pt x="342265" y="615314"/>
                  </a:lnTo>
                  <a:lnTo>
                    <a:pt x="283209" y="615314"/>
                  </a:lnTo>
                  <a:lnTo>
                    <a:pt x="227647" y="610234"/>
                  </a:lnTo>
                  <a:lnTo>
                    <a:pt x="176847" y="600392"/>
                  </a:lnTo>
                  <a:lnTo>
                    <a:pt x="133032" y="586422"/>
                  </a:lnTo>
                  <a:lnTo>
                    <a:pt x="97472" y="568959"/>
                  </a:lnTo>
                  <a:lnTo>
                    <a:pt x="58737" y="525144"/>
                  </a:lnTo>
                  <a:lnTo>
                    <a:pt x="58420" y="502602"/>
                  </a:lnTo>
                  <a:lnTo>
                    <a:pt x="69850" y="480694"/>
                  </a:lnTo>
                  <a:lnTo>
                    <a:pt x="92392" y="460692"/>
                  </a:lnTo>
                  <a:lnTo>
                    <a:pt x="126047" y="442594"/>
                  </a:lnTo>
                  <a:lnTo>
                    <a:pt x="72072" y="425449"/>
                  </a:lnTo>
                  <a:lnTo>
                    <a:pt x="32702" y="403859"/>
                  </a:lnTo>
                  <a:lnTo>
                    <a:pt x="8255" y="379412"/>
                  </a:lnTo>
                  <a:lnTo>
                    <a:pt x="0" y="353059"/>
                  </a:lnTo>
                  <a:lnTo>
                    <a:pt x="8572" y="326389"/>
                  </a:lnTo>
                  <a:lnTo>
                    <a:pt x="71120" y="281304"/>
                  </a:lnTo>
                  <a:lnTo>
                    <a:pt x="116840" y="266064"/>
                  </a:lnTo>
                  <a:lnTo>
                    <a:pt x="169862" y="255587"/>
                  </a:lnTo>
                  <a:lnTo>
                    <a:pt x="228282" y="250189"/>
                  </a:lnTo>
                  <a:lnTo>
                    <a:pt x="230505" y="247967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55344" y="397192"/>
            <a:ext cx="4229100" cy="65976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2350"/>
              </a:lnSpc>
              <a:spcBef>
                <a:spcPts val="420"/>
              </a:spcBef>
            </a:pPr>
            <a:r>
              <a:rPr sz="2200" b="0" spc="185" dirty="0">
                <a:solidFill>
                  <a:srgbClr val="000000"/>
                </a:solidFill>
                <a:latin typeface="Times New Roman"/>
                <a:cs typeface="Times New Roman"/>
              </a:rPr>
              <a:t>Επαλήθευση</a:t>
            </a:r>
            <a:r>
              <a:rPr sz="2200" b="0" spc="20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50" dirty="0">
                <a:solidFill>
                  <a:srgbClr val="000000"/>
                </a:solidFill>
                <a:latin typeface="Times New Roman"/>
                <a:cs typeface="Times New Roman"/>
              </a:rPr>
              <a:t>με</a:t>
            </a:r>
            <a:r>
              <a:rPr sz="2200" b="0" spc="2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85" dirty="0">
                <a:solidFill>
                  <a:srgbClr val="000000"/>
                </a:solidFill>
                <a:latin typeface="Times New Roman"/>
                <a:cs typeface="Times New Roman"/>
              </a:rPr>
              <a:t>βάση</a:t>
            </a:r>
            <a:r>
              <a:rPr sz="2200" b="0" spc="22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85" dirty="0">
                <a:solidFill>
                  <a:srgbClr val="000000"/>
                </a:solidFill>
                <a:latin typeface="Times New Roman"/>
                <a:cs typeface="Times New Roman"/>
              </a:rPr>
              <a:t>το</a:t>
            </a:r>
            <a:r>
              <a:rPr sz="2200" b="0" spc="225" dirty="0">
                <a:solidFill>
                  <a:srgbClr val="000000"/>
                </a:solidFill>
                <a:latin typeface="Times New Roman"/>
                <a:cs typeface="Times New Roman"/>
              </a:rPr>
              <a:t> όνομα </a:t>
            </a:r>
            <a:r>
              <a:rPr sz="2200" b="0" spc="-5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225" dirty="0">
                <a:solidFill>
                  <a:srgbClr val="000000"/>
                </a:solidFill>
                <a:latin typeface="Times New Roman"/>
                <a:cs typeface="Times New Roman"/>
              </a:rPr>
              <a:t>χρήστη/συνθηματικό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1515" y="1487487"/>
            <a:ext cx="6682105" cy="97345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03505" marR="5080" indent="-91440">
              <a:lnSpc>
                <a:spcPct val="102499"/>
              </a:lnSpc>
              <a:spcBef>
                <a:spcPts val="60"/>
              </a:spcBef>
              <a:buClr>
                <a:srgbClr val="FFBA00"/>
              </a:buClr>
              <a:buSzPct val="148148"/>
              <a:buFont typeface="Arial"/>
              <a:buChar char="•"/>
              <a:tabLst>
                <a:tab pos="173355" algn="l"/>
              </a:tabLst>
            </a:pPr>
            <a:r>
              <a:rPr sz="1350" spc="65" dirty="0">
                <a:latin typeface="Calibri"/>
                <a:cs typeface="Calibri"/>
              </a:rPr>
              <a:t>Συστήματα </a:t>
            </a:r>
            <a:r>
              <a:rPr sz="1350" spc="60" dirty="0">
                <a:latin typeface="Calibri"/>
                <a:cs typeface="Calibri"/>
              </a:rPr>
              <a:t>ταυτοποίησης </a:t>
            </a:r>
            <a:r>
              <a:rPr sz="1350" spc="65" dirty="0">
                <a:latin typeface="Calibri"/>
                <a:cs typeface="Calibri"/>
              </a:rPr>
              <a:t>χρηστών με </a:t>
            </a:r>
            <a:r>
              <a:rPr sz="1350" spc="70" dirty="0">
                <a:latin typeface="Calibri"/>
                <a:cs typeface="Calibri"/>
              </a:rPr>
              <a:t>βάση </a:t>
            </a:r>
            <a:r>
              <a:rPr sz="1350" spc="55" dirty="0">
                <a:latin typeface="Calibri"/>
                <a:cs typeface="Calibri"/>
              </a:rPr>
              <a:t>τον </a:t>
            </a:r>
            <a:r>
              <a:rPr sz="1350" spc="60" dirty="0">
                <a:latin typeface="Calibri"/>
                <a:cs typeface="Calibri"/>
              </a:rPr>
              <a:t>κωδικό </a:t>
            </a:r>
            <a:r>
              <a:rPr sz="1350" spc="65" dirty="0">
                <a:latin typeface="Calibri"/>
                <a:cs typeface="Calibri"/>
              </a:rPr>
              <a:t>πρόσβασης, </a:t>
            </a:r>
            <a:r>
              <a:rPr sz="1350" spc="55" dirty="0">
                <a:latin typeface="Calibri"/>
                <a:cs typeface="Calibri"/>
              </a:rPr>
              <a:t>θεωρείται </a:t>
            </a:r>
            <a:r>
              <a:rPr sz="1350" spc="50" dirty="0">
                <a:latin typeface="Calibri"/>
                <a:cs typeface="Calibri"/>
              </a:rPr>
              <a:t>ότι 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60" dirty="0">
                <a:latin typeface="Calibri"/>
                <a:cs typeface="Calibri"/>
              </a:rPr>
              <a:t>γνωρίζουν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60" dirty="0">
                <a:latin typeface="Calibri"/>
                <a:cs typeface="Calibri"/>
              </a:rPr>
              <a:t>ορισμένες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60" dirty="0">
                <a:latin typeface="Calibri"/>
                <a:cs typeface="Calibri"/>
              </a:rPr>
              <a:t>πληροφορίες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70" dirty="0">
                <a:latin typeface="Calibri"/>
                <a:cs typeface="Calibri"/>
              </a:rPr>
              <a:t>που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55" dirty="0">
                <a:latin typeface="Calibri"/>
                <a:cs typeface="Calibri"/>
              </a:rPr>
              <a:t>κανείς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60" dirty="0">
                <a:latin typeface="Calibri"/>
                <a:cs typeface="Calibri"/>
              </a:rPr>
              <a:t>άλλος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60" dirty="0">
                <a:latin typeface="Calibri"/>
                <a:cs typeface="Calibri"/>
              </a:rPr>
              <a:t>δεν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60" dirty="0">
                <a:latin typeface="Calibri"/>
                <a:cs typeface="Calibri"/>
              </a:rPr>
              <a:t>πρέπει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65" dirty="0">
                <a:latin typeface="Calibri"/>
                <a:cs typeface="Calibri"/>
              </a:rPr>
              <a:t>να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55" dirty="0">
                <a:latin typeface="Calibri"/>
                <a:cs typeface="Calibri"/>
              </a:rPr>
              <a:t>γνωρίζει"κωδικοί </a:t>
            </a:r>
            <a:r>
              <a:rPr sz="1350" spc="-290" dirty="0">
                <a:latin typeface="Calibri"/>
                <a:cs typeface="Calibri"/>
              </a:rPr>
              <a:t> </a:t>
            </a:r>
            <a:r>
              <a:rPr sz="1350" spc="65" dirty="0">
                <a:latin typeface="Calibri"/>
                <a:cs typeface="Calibri"/>
              </a:rPr>
              <a:t>πρόσβασης"</a:t>
            </a:r>
            <a:endParaRPr sz="1350">
              <a:latin typeface="Calibri"/>
              <a:cs typeface="Calibri"/>
            </a:endParaRPr>
          </a:p>
          <a:p>
            <a:pPr marL="163830" indent="-151130">
              <a:lnSpc>
                <a:spcPct val="100000"/>
              </a:lnSpc>
              <a:spcBef>
                <a:spcPts val="835"/>
              </a:spcBef>
              <a:buClr>
                <a:srgbClr val="FFBA00"/>
              </a:buClr>
              <a:buSzPct val="125925"/>
              <a:buFont typeface="Arial"/>
              <a:buChar char="•"/>
              <a:tabLst>
                <a:tab pos="163830" algn="l"/>
              </a:tabLst>
            </a:pPr>
            <a:r>
              <a:rPr sz="1350" spc="55" dirty="0">
                <a:latin typeface="Calibri"/>
                <a:cs typeface="Calibri"/>
              </a:rPr>
              <a:t>Παρ'</a:t>
            </a:r>
            <a:r>
              <a:rPr sz="1350" spc="-25" dirty="0">
                <a:latin typeface="Calibri"/>
                <a:cs typeface="Calibri"/>
              </a:rPr>
              <a:t> </a:t>
            </a:r>
            <a:r>
              <a:rPr sz="1350" spc="60" dirty="0">
                <a:latin typeface="Calibri"/>
                <a:cs typeface="Calibri"/>
              </a:rPr>
              <a:t>όλα</a:t>
            </a:r>
            <a:r>
              <a:rPr sz="1350" spc="-20" dirty="0">
                <a:latin typeface="Calibri"/>
                <a:cs typeface="Calibri"/>
              </a:rPr>
              <a:t> </a:t>
            </a:r>
            <a:r>
              <a:rPr sz="1350" spc="50" dirty="0">
                <a:latin typeface="Calibri"/>
                <a:cs typeface="Calibri"/>
              </a:rPr>
              <a:t>αυτά:</a:t>
            </a:r>
            <a:endParaRPr sz="1350">
              <a:latin typeface="Calibri"/>
              <a:cs typeface="Calibri"/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838200" y="2571750"/>
          <a:ext cx="10512424" cy="27495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08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49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991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39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1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Χαρακτηριστικά/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1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Ανησυχίες</a:t>
                      </a:r>
                      <a:r>
                        <a:rPr sz="110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100" b="1" spc="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Συστάσεις</a:t>
                      </a:r>
                      <a:r>
                        <a:rPr sz="110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για</a:t>
                      </a:r>
                      <a:r>
                        <a:rPr sz="1100" b="1" spc="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πολιτικές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8710">
                <a:tc>
                  <a:txBody>
                    <a:bodyPr/>
                    <a:lstStyle/>
                    <a:p>
                      <a:pPr marL="383540" marR="118110" indent="-285750" algn="just">
                        <a:lnSpc>
                          <a:spcPts val="1290"/>
                        </a:lnSpc>
                        <a:spcBef>
                          <a:spcPts val="715"/>
                        </a:spcBef>
                        <a:buSzPct val="127272"/>
                        <a:buFont typeface="Arial"/>
                        <a:buChar char="•"/>
                        <a:tabLst>
                          <a:tab pos="383540" algn="l"/>
                        </a:tabLst>
                      </a:pPr>
                      <a:r>
                        <a:rPr sz="1100" spc="110" dirty="0">
                          <a:latin typeface="Calibri"/>
                          <a:cs typeface="Calibri"/>
                        </a:rPr>
                        <a:t>Ο</a:t>
                      </a:r>
                      <a:r>
                        <a:rPr sz="110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75" dirty="0">
                          <a:latin typeface="Calibri"/>
                          <a:cs typeface="Calibri"/>
                        </a:rPr>
                        <a:t>κωδικός</a:t>
                      </a:r>
                      <a:r>
                        <a:rPr sz="1100" spc="80" dirty="0">
                          <a:latin typeface="Calibri"/>
                          <a:cs typeface="Calibri"/>
                        </a:rPr>
                        <a:t> πρόσβασης</a:t>
                      </a:r>
                      <a:r>
                        <a:rPr sz="1100" spc="409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75" dirty="0">
                          <a:latin typeface="Calibri"/>
                          <a:cs typeface="Calibri"/>
                        </a:rPr>
                        <a:t>μπορεί</a:t>
                      </a:r>
                      <a:r>
                        <a:rPr sz="1100" spc="80" dirty="0">
                          <a:latin typeface="Calibri"/>
                          <a:cs typeface="Calibri"/>
                        </a:rPr>
                        <a:t> να </a:t>
                      </a:r>
                      <a:r>
                        <a:rPr sz="1100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70" dirty="0">
                          <a:latin typeface="Calibri"/>
                          <a:cs typeface="Calibri"/>
                        </a:rPr>
                        <a:t>μεταβιβαστεί</a:t>
                      </a:r>
                      <a:r>
                        <a:rPr sz="110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90" dirty="0">
                          <a:latin typeface="Calibri"/>
                          <a:cs typeface="Calibri"/>
                        </a:rPr>
                        <a:t>από</a:t>
                      </a:r>
                      <a:r>
                        <a:rPr sz="1100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75" dirty="0">
                          <a:latin typeface="Calibri"/>
                          <a:cs typeface="Calibri"/>
                        </a:rPr>
                        <a:t>έναν</a:t>
                      </a:r>
                      <a:r>
                        <a:rPr sz="1100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75" dirty="0">
                          <a:latin typeface="Calibri"/>
                          <a:cs typeface="Calibri"/>
                        </a:rPr>
                        <a:t>χρήστη</a:t>
                      </a:r>
                      <a:r>
                        <a:rPr sz="1100" spc="80" dirty="0">
                          <a:latin typeface="Calibri"/>
                          <a:cs typeface="Calibri"/>
                        </a:rPr>
                        <a:t> σε </a:t>
                      </a:r>
                      <a:r>
                        <a:rPr sz="1100" spc="-2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75" dirty="0">
                          <a:latin typeface="Calibri"/>
                          <a:cs typeface="Calibri"/>
                        </a:rPr>
                        <a:t>άλλον </a:t>
                      </a:r>
                      <a:r>
                        <a:rPr sz="1100" spc="50" dirty="0">
                          <a:latin typeface="Calibri"/>
                          <a:cs typeface="Calibri"/>
                        </a:rPr>
                        <a:t>- </a:t>
                      </a:r>
                      <a:r>
                        <a:rPr sz="1100" spc="55" dirty="0">
                          <a:latin typeface="Calibri"/>
                          <a:cs typeface="Calibri"/>
                        </a:rPr>
                        <a:t>π.χ. </a:t>
                      </a:r>
                      <a:r>
                        <a:rPr sz="1100" spc="80" dirty="0">
                          <a:latin typeface="Calibri"/>
                          <a:cs typeface="Calibri"/>
                        </a:rPr>
                        <a:t>σε </a:t>
                      </a:r>
                      <a:r>
                        <a:rPr sz="1100" spc="75" dirty="0">
                          <a:latin typeface="Calibri"/>
                          <a:cs typeface="Calibri"/>
                        </a:rPr>
                        <a:t>καταστάσεις </a:t>
                      </a:r>
                      <a:r>
                        <a:rPr sz="1100" spc="70" dirty="0">
                          <a:latin typeface="Calibri"/>
                          <a:cs typeface="Calibri"/>
                        </a:rPr>
                        <a:t>έκτακτης </a:t>
                      </a:r>
                      <a:r>
                        <a:rPr sz="110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70" dirty="0">
                          <a:latin typeface="Calibri"/>
                          <a:cs typeface="Calibri"/>
                        </a:rPr>
                        <a:t>ανάγκης.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383540" marR="118745" indent="-285750" algn="just">
                        <a:lnSpc>
                          <a:spcPct val="101699"/>
                        </a:lnSpc>
                        <a:spcBef>
                          <a:spcPts val="220"/>
                        </a:spcBef>
                        <a:buSzPct val="127272"/>
                        <a:buFont typeface="Arial"/>
                        <a:buChar char="•"/>
                        <a:tabLst>
                          <a:tab pos="383540" algn="l"/>
                        </a:tabLst>
                      </a:pPr>
                      <a:r>
                        <a:rPr sz="1100" spc="100" dirty="0">
                          <a:latin typeface="Calibri"/>
                          <a:cs typeface="Calibri"/>
                        </a:rPr>
                        <a:t>Περισσότεροι</a:t>
                      </a:r>
                      <a:r>
                        <a:rPr sz="1100" spc="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120" dirty="0">
                          <a:latin typeface="Calibri"/>
                          <a:cs typeface="Calibri"/>
                        </a:rPr>
                        <a:t>από</a:t>
                      </a:r>
                      <a:r>
                        <a:rPr sz="1100" spc="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100" dirty="0">
                          <a:latin typeface="Calibri"/>
                          <a:cs typeface="Calibri"/>
                        </a:rPr>
                        <a:t>ένας</a:t>
                      </a:r>
                      <a:r>
                        <a:rPr sz="1100" spc="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100" dirty="0">
                          <a:latin typeface="Calibri"/>
                          <a:cs typeface="Calibri"/>
                        </a:rPr>
                        <a:t>χρήστες </a:t>
                      </a:r>
                      <a:r>
                        <a:rPr sz="1100" spc="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110" dirty="0">
                          <a:latin typeface="Calibri"/>
                          <a:cs typeface="Calibri"/>
                        </a:rPr>
                        <a:t>μπορούν</a:t>
                      </a:r>
                      <a:r>
                        <a:rPr sz="110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110" dirty="0">
                          <a:latin typeface="Calibri"/>
                          <a:cs typeface="Calibri"/>
                        </a:rPr>
                        <a:t>να</a:t>
                      </a:r>
                      <a:r>
                        <a:rPr sz="110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95" dirty="0">
                          <a:latin typeface="Calibri"/>
                          <a:cs typeface="Calibri"/>
                        </a:rPr>
                        <a:t>το</a:t>
                      </a:r>
                      <a:r>
                        <a:rPr sz="1100" spc="100" dirty="0">
                          <a:latin typeface="Calibri"/>
                          <a:cs typeface="Calibri"/>
                        </a:rPr>
                        <a:t> χρησιμοποιούν </a:t>
                      </a:r>
                      <a:r>
                        <a:rPr sz="1100" spc="105" dirty="0">
                          <a:latin typeface="Calibri"/>
                          <a:cs typeface="Calibri"/>
                        </a:rPr>
                        <a:t> ταυτόχρονα</a:t>
                      </a:r>
                      <a:r>
                        <a:rPr sz="1100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65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10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80" dirty="0">
                          <a:latin typeface="Calibri"/>
                          <a:cs typeface="Calibri"/>
                        </a:rPr>
                        <a:t>π.χ.</a:t>
                      </a:r>
                      <a:r>
                        <a:rPr sz="1100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105" dirty="0">
                          <a:latin typeface="Calibri"/>
                          <a:cs typeface="Calibri"/>
                        </a:rPr>
                        <a:t>σε</a:t>
                      </a:r>
                      <a:r>
                        <a:rPr sz="1100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100" dirty="0">
                          <a:latin typeface="Calibri"/>
                          <a:cs typeface="Calibri"/>
                        </a:rPr>
                        <a:t>καταστάσεις </a:t>
                      </a:r>
                      <a:r>
                        <a:rPr sz="1100" spc="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95" dirty="0">
                          <a:latin typeface="Calibri"/>
                          <a:cs typeface="Calibri"/>
                        </a:rPr>
                        <a:t>έκτακτης</a:t>
                      </a:r>
                      <a:r>
                        <a:rPr sz="11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95" dirty="0">
                          <a:latin typeface="Calibri"/>
                          <a:cs typeface="Calibri"/>
                        </a:rPr>
                        <a:t>ανάγκης.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770890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spc="55" dirty="0">
                          <a:latin typeface="Calibri"/>
                          <a:cs typeface="Calibri"/>
                        </a:rPr>
                        <a:t>Epll4c+MME!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130" dirty="0">
                          <a:latin typeface="Calibri"/>
                          <a:cs typeface="Calibri"/>
                        </a:rPr>
                        <a:t>#@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08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2905" marR="628015" indent="-285750" algn="just">
                        <a:lnSpc>
                          <a:spcPts val="1250"/>
                        </a:lnSpc>
                        <a:spcBef>
                          <a:spcPts val="750"/>
                        </a:spcBef>
                        <a:buSzPct val="127272"/>
                        <a:buFont typeface="Arial"/>
                        <a:buChar char="•"/>
                        <a:tabLst>
                          <a:tab pos="383540" algn="l"/>
                        </a:tabLst>
                      </a:pPr>
                      <a:r>
                        <a:rPr sz="1100" spc="45" dirty="0">
                          <a:latin typeface="Calibri"/>
                          <a:cs typeface="Calibri"/>
                        </a:rPr>
                        <a:t>Είναι </a:t>
                      </a:r>
                      <a:r>
                        <a:rPr sz="1100" spc="55" dirty="0">
                          <a:latin typeface="Calibri"/>
                          <a:cs typeface="Calibri"/>
                        </a:rPr>
                        <a:t>απολύτως </a:t>
                      </a:r>
                      <a:r>
                        <a:rPr sz="1100" spc="50" dirty="0">
                          <a:latin typeface="Calibri"/>
                          <a:cs typeface="Calibri"/>
                        </a:rPr>
                        <a:t>απαραίτητο να </a:t>
                      </a:r>
                      <a:r>
                        <a:rPr sz="1100" spc="45" dirty="0">
                          <a:latin typeface="Calibri"/>
                          <a:cs typeface="Calibri"/>
                        </a:rPr>
                        <a:t>χρησιμοποιείτε </a:t>
                      </a:r>
                      <a:r>
                        <a:rPr sz="1100" spc="-2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45" dirty="0">
                          <a:latin typeface="Calibri"/>
                          <a:cs typeface="Calibri"/>
                        </a:rPr>
                        <a:t>ισχυρούς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50" dirty="0">
                          <a:latin typeface="Calibri"/>
                          <a:cs typeface="Calibri"/>
                        </a:rPr>
                        <a:t>κωδικούς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55" dirty="0">
                          <a:latin typeface="Calibri"/>
                          <a:cs typeface="Calibri"/>
                        </a:rPr>
                        <a:t>πρόσβασης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45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11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50" dirty="0">
                          <a:latin typeface="Calibri"/>
                          <a:cs typeface="Calibri"/>
                        </a:rPr>
                        <a:t>να</a:t>
                      </a:r>
                      <a:r>
                        <a:rPr sz="11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50" dirty="0">
                          <a:latin typeface="Calibri"/>
                          <a:cs typeface="Calibri"/>
                        </a:rPr>
                        <a:t>μην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50" dirty="0">
                          <a:latin typeface="Calibri"/>
                          <a:cs typeface="Calibri"/>
                        </a:rPr>
                        <a:t>τους </a:t>
                      </a:r>
                      <a:r>
                        <a:rPr sz="1100" spc="-2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50" dirty="0">
                          <a:latin typeface="Calibri"/>
                          <a:cs typeface="Calibri"/>
                        </a:rPr>
                        <a:t>επαναλαμβάνετε.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382270" marR="62865" indent="-285115">
                        <a:lnSpc>
                          <a:spcPct val="101699"/>
                        </a:lnSpc>
                        <a:spcBef>
                          <a:spcPts val="825"/>
                        </a:spcBef>
                        <a:buSzPct val="127272"/>
                        <a:buFont typeface="Arial"/>
                        <a:buChar char="•"/>
                        <a:tabLst>
                          <a:tab pos="382270" algn="l"/>
                          <a:tab pos="382905" algn="l"/>
                        </a:tabLst>
                      </a:pPr>
                      <a:r>
                        <a:rPr sz="1100" spc="80" dirty="0">
                          <a:latin typeface="Calibri"/>
                          <a:cs typeface="Calibri"/>
                        </a:rPr>
                        <a:t>Δύσκολο</a:t>
                      </a:r>
                      <a:r>
                        <a:rPr sz="11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80" dirty="0">
                          <a:latin typeface="Calibri"/>
                          <a:cs typeface="Calibri"/>
                        </a:rPr>
                        <a:t>να</a:t>
                      </a:r>
                      <a:r>
                        <a:rPr sz="11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80" dirty="0">
                          <a:latin typeface="Calibri"/>
                          <a:cs typeface="Calibri"/>
                        </a:rPr>
                        <a:t>θυμάστε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80" dirty="0">
                          <a:latin typeface="Calibri"/>
                          <a:cs typeface="Calibri"/>
                        </a:rPr>
                        <a:t>όλους</a:t>
                      </a:r>
                      <a:r>
                        <a:rPr sz="11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75" dirty="0">
                          <a:latin typeface="Calibri"/>
                          <a:cs typeface="Calibri"/>
                        </a:rPr>
                        <a:t>τους</a:t>
                      </a:r>
                      <a:r>
                        <a:rPr sz="11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55" dirty="0">
                          <a:latin typeface="Calibri"/>
                          <a:cs typeface="Calibri"/>
                        </a:rPr>
                        <a:t>χρησιμοποιούμενους </a:t>
                      </a:r>
                      <a:r>
                        <a:rPr sz="1100" spc="-2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75" dirty="0">
                          <a:latin typeface="Calibri"/>
                          <a:cs typeface="Calibri"/>
                        </a:rPr>
                        <a:t>κωδικούς</a:t>
                      </a:r>
                      <a:r>
                        <a:rPr sz="11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80" dirty="0">
                          <a:latin typeface="Calibri"/>
                          <a:cs typeface="Calibri"/>
                        </a:rPr>
                        <a:t>πρόσβασης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382905" marR="164465" indent="-285750">
                        <a:lnSpc>
                          <a:spcPct val="101699"/>
                        </a:lnSpc>
                        <a:spcBef>
                          <a:spcPts val="860"/>
                        </a:spcBef>
                        <a:buSzPct val="127272"/>
                        <a:buFont typeface="Arial"/>
                        <a:buChar char="•"/>
                        <a:tabLst>
                          <a:tab pos="382905" algn="l"/>
                          <a:tab pos="383540" algn="l"/>
                        </a:tabLst>
                      </a:pPr>
                      <a:r>
                        <a:rPr sz="1100" spc="70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11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70" dirty="0">
                          <a:latin typeface="Calibri"/>
                          <a:cs typeface="Calibri"/>
                        </a:rPr>
                        <a:t>για</a:t>
                      </a:r>
                      <a:r>
                        <a:rPr sz="11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75" dirty="0">
                          <a:latin typeface="Calibri"/>
                          <a:cs typeface="Calibri"/>
                        </a:rPr>
                        <a:t>τους</a:t>
                      </a:r>
                      <a:r>
                        <a:rPr sz="11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85" dirty="0">
                          <a:latin typeface="Calibri"/>
                          <a:cs typeface="Calibri"/>
                        </a:rPr>
                        <a:t>δύο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70" dirty="0">
                          <a:latin typeface="Calibri"/>
                          <a:cs typeface="Calibri"/>
                        </a:rPr>
                        <a:t>λόγους,</a:t>
                      </a:r>
                      <a:r>
                        <a:rPr sz="11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75" dirty="0">
                          <a:latin typeface="Calibri"/>
                          <a:cs typeface="Calibri"/>
                        </a:rPr>
                        <a:t>ένας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65" dirty="0">
                          <a:latin typeface="Calibri"/>
                          <a:cs typeface="Calibri"/>
                        </a:rPr>
                        <a:t>διαχειριστής</a:t>
                      </a:r>
                      <a:r>
                        <a:rPr sz="11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80" dirty="0">
                          <a:latin typeface="Calibri"/>
                          <a:cs typeface="Calibri"/>
                        </a:rPr>
                        <a:t>κωδικών </a:t>
                      </a:r>
                      <a:r>
                        <a:rPr sz="1100" spc="-2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80" dirty="0">
                          <a:latin typeface="Calibri"/>
                          <a:cs typeface="Calibri"/>
                        </a:rPr>
                        <a:t>πρόσβασης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70" dirty="0">
                          <a:latin typeface="Calibri"/>
                          <a:cs typeface="Calibri"/>
                        </a:rPr>
                        <a:t>χρησιμοποιείται</a:t>
                      </a:r>
                      <a:r>
                        <a:rPr sz="11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80" dirty="0">
                          <a:latin typeface="Calibri"/>
                          <a:cs typeface="Calibri"/>
                        </a:rPr>
                        <a:t>συχνά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952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382270" marR="288925" indent="-285750" algn="just">
                        <a:lnSpc>
                          <a:spcPts val="1290"/>
                        </a:lnSpc>
                        <a:spcBef>
                          <a:spcPts val="715"/>
                        </a:spcBef>
                        <a:buSzPct val="127272"/>
                        <a:buFont typeface="Arial"/>
                        <a:buChar char="•"/>
                        <a:tabLst>
                          <a:tab pos="382905" algn="l"/>
                        </a:tabLst>
                      </a:pPr>
                      <a:r>
                        <a:rPr sz="1100" spc="100" dirty="0">
                          <a:latin typeface="Calibri"/>
                          <a:cs typeface="Calibri"/>
                        </a:rPr>
                        <a:t>Χρησιμοποιήστε μεγάλες προτάσεις </a:t>
                      </a:r>
                      <a:r>
                        <a:rPr sz="1100" spc="120" dirty="0">
                          <a:latin typeface="Calibri"/>
                          <a:cs typeface="Calibri"/>
                        </a:rPr>
                        <a:t>ως </a:t>
                      </a:r>
                      <a:r>
                        <a:rPr sz="1100" spc="-2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105" dirty="0">
                          <a:latin typeface="Calibri"/>
                          <a:cs typeface="Calibri"/>
                        </a:rPr>
                        <a:t>κωδικούς</a:t>
                      </a:r>
                      <a:r>
                        <a:rPr sz="11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110" dirty="0">
                          <a:latin typeface="Calibri"/>
                          <a:cs typeface="Calibri"/>
                        </a:rPr>
                        <a:t>πρόσβασης</a:t>
                      </a:r>
                      <a:r>
                        <a:rPr sz="11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114" dirty="0">
                          <a:latin typeface="Calibri"/>
                          <a:cs typeface="Calibri"/>
                        </a:rPr>
                        <a:t>ή</a:t>
                      </a:r>
                      <a:r>
                        <a:rPr sz="11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100" dirty="0">
                          <a:latin typeface="Calibri"/>
                          <a:cs typeface="Calibri"/>
                        </a:rPr>
                        <a:t>σύνθετες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85" dirty="0">
                          <a:latin typeface="Calibri"/>
                          <a:cs typeface="Calibri"/>
                        </a:rPr>
                        <a:t>λέξεις </a:t>
                      </a:r>
                      <a:r>
                        <a:rPr sz="1100" spc="-2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105" dirty="0">
                          <a:latin typeface="Calibri"/>
                          <a:cs typeface="Calibri"/>
                        </a:rPr>
                        <a:t>με</a:t>
                      </a:r>
                      <a:r>
                        <a:rPr sz="11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100" dirty="0">
                          <a:latin typeface="Calibri"/>
                          <a:cs typeface="Calibri"/>
                        </a:rPr>
                        <a:t>αλφαριθμητικές</a:t>
                      </a:r>
                      <a:r>
                        <a:rPr sz="11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80" dirty="0">
                          <a:latin typeface="Calibri"/>
                          <a:cs typeface="Calibri"/>
                        </a:rPr>
                        <a:t>τιμές.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382905" indent="-286385">
                        <a:lnSpc>
                          <a:spcPct val="100000"/>
                        </a:lnSpc>
                        <a:spcBef>
                          <a:spcPts val="844"/>
                        </a:spcBef>
                        <a:buSzPct val="127272"/>
                        <a:buFont typeface="Arial"/>
                        <a:buChar char="•"/>
                        <a:tabLst>
                          <a:tab pos="382270" algn="l"/>
                          <a:tab pos="382905" algn="l"/>
                        </a:tabLst>
                      </a:pPr>
                      <a:r>
                        <a:rPr sz="1100" spc="90" dirty="0">
                          <a:latin typeface="Calibri"/>
                          <a:cs typeface="Calibri"/>
                        </a:rPr>
                        <a:t>Προώθηση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70" dirty="0">
                          <a:latin typeface="Calibri"/>
                          <a:cs typeface="Calibri"/>
                        </a:rPr>
                        <a:t>τακτικών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70" dirty="0">
                          <a:latin typeface="Calibri"/>
                          <a:cs typeface="Calibri"/>
                        </a:rPr>
                        <a:t>επανακλειδώσεων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382270" marR="361950" indent="-285750">
                        <a:lnSpc>
                          <a:spcPct val="101699"/>
                        </a:lnSpc>
                        <a:spcBef>
                          <a:spcPts val="860"/>
                        </a:spcBef>
                        <a:buSzPct val="127272"/>
                        <a:buFont typeface="Arial"/>
                        <a:buChar char="•"/>
                        <a:tabLst>
                          <a:tab pos="382270" algn="l"/>
                          <a:tab pos="382905" algn="l"/>
                        </a:tabLst>
                      </a:pPr>
                      <a:r>
                        <a:rPr sz="1100" spc="80" dirty="0">
                          <a:latin typeface="Calibri"/>
                          <a:cs typeface="Calibri"/>
                        </a:rPr>
                        <a:t>Αποφύγετε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75" dirty="0">
                          <a:latin typeface="Calibri"/>
                          <a:cs typeface="Calibri"/>
                        </a:rPr>
                        <a:t>επανακλειδώσεις</a:t>
                      </a:r>
                      <a:r>
                        <a:rPr sz="11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80" dirty="0">
                          <a:latin typeface="Calibri"/>
                          <a:cs typeface="Calibri"/>
                        </a:rPr>
                        <a:t>με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80" dirty="0">
                          <a:latin typeface="Calibri"/>
                          <a:cs typeface="Calibri"/>
                        </a:rPr>
                        <a:t>απλούς </a:t>
                      </a:r>
                      <a:r>
                        <a:rPr sz="1100" spc="-2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70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75" dirty="0">
                          <a:latin typeface="Calibri"/>
                          <a:cs typeface="Calibri"/>
                        </a:rPr>
                        <a:t>συναφείς</a:t>
                      </a:r>
                      <a:r>
                        <a:rPr sz="11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75" dirty="0">
                          <a:latin typeface="Calibri"/>
                          <a:cs typeface="Calibri"/>
                        </a:rPr>
                        <a:t>κωδικούς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80" dirty="0">
                          <a:latin typeface="Calibri"/>
                          <a:cs typeface="Calibri"/>
                        </a:rPr>
                        <a:t>πρόσβασης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382270" marR="30480" indent="-285750">
                        <a:lnSpc>
                          <a:spcPct val="101699"/>
                        </a:lnSpc>
                        <a:spcBef>
                          <a:spcPts val="735"/>
                        </a:spcBef>
                        <a:buSzPct val="127272"/>
                        <a:buFont typeface="Arial"/>
                        <a:buChar char="•"/>
                        <a:tabLst>
                          <a:tab pos="382270" algn="l"/>
                          <a:tab pos="382905" algn="l"/>
                        </a:tabLst>
                      </a:pPr>
                      <a:r>
                        <a:rPr sz="1100" spc="80" dirty="0">
                          <a:latin typeface="Calibri"/>
                          <a:cs typeface="Calibri"/>
                        </a:rPr>
                        <a:t>Ρύθμιση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75" dirty="0">
                          <a:latin typeface="Calibri"/>
                          <a:cs typeface="Calibri"/>
                        </a:rPr>
                        <a:t>κλειδαριών</a:t>
                      </a:r>
                      <a:r>
                        <a:rPr sz="11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80" dirty="0">
                          <a:latin typeface="Calibri"/>
                          <a:cs typeface="Calibri"/>
                        </a:rPr>
                        <a:t>με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85" dirty="0">
                          <a:latin typeface="Calibri"/>
                          <a:cs typeface="Calibri"/>
                        </a:rPr>
                        <a:t>βάση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70" dirty="0">
                          <a:latin typeface="Calibri"/>
                          <a:cs typeface="Calibri"/>
                        </a:rPr>
                        <a:t>τον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75" dirty="0">
                          <a:latin typeface="Calibri"/>
                          <a:cs typeface="Calibri"/>
                        </a:rPr>
                        <a:t>αριθμό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80" dirty="0">
                          <a:latin typeface="Calibri"/>
                          <a:cs typeface="Calibri"/>
                        </a:rPr>
                        <a:t>των </a:t>
                      </a:r>
                      <a:r>
                        <a:rPr sz="1100" spc="-229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70" dirty="0">
                          <a:latin typeface="Calibri"/>
                          <a:cs typeface="Calibri"/>
                        </a:rPr>
                        <a:t>προσπαθειών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382270" marR="710565" indent="-285750">
                        <a:lnSpc>
                          <a:spcPct val="101699"/>
                        </a:lnSpc>
                        <a:spcBef>
                          <a:spcPts val="860"/>
                        </a:spcBef>
                        <a:buSzPct val="127272"/>
                        <a:buFont typeface="Arial"/>
                        <a:buChar char="•"/>
                        <a:tabLst>
                          <a:tab pos="382270" algn="l"/>
                          <a:tab pos="382905" algn="l"/>
                        </a:tabLst>
                      </a:pPr>
                      <a:r>
                        <a:rPr sz="1100" spc="55" dirty="0">
                          <a:latin typeface="Calibri"/>
                          <a:cs typeface="Calibri"/>
                        </a:rPr>
                        <a:t>Χρήση </a:t>
                      </a:r>
                      <a:r>
                        <a:rPr sz="1100" spc="50" dirty="0">
                          <a:latin typeface="Calibri"/>
                          <a:cs typeface="Calibri"/>
                        </a:rPr>
                        <a:t>πιστοποιημένων </a:t>
                      </a:r>
                      <a:r>
                        <a:rPr sz="11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50" dirty="0">
                          <a:latin typeface="Calibri"/>
                          <a:cs typeface="Calibri"/>
                        </a:rPr>
                        <a:t>διακομιστών/εξυπηρετητών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55" dirty="0">
                          <a:latin typeface="Calibri"/>
                          <a:cs typeface="Calibri"/>
                        </a:rPr>
                        <a:t>βάσεων </a:t>
                      </a:r>
                      <a:r>
                        <a:rPr sz="1100" spc="-2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50" dirty="0">
                          <a:latin typeface="Calibri"/>
                          <a:cs typeface="Calibri"/>
                        </a:rPr>
                        <a:t>δεδομένων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45" dirty="0">
                          <a:latin typeface="Calibri"/>
                          <a:cs typeface="Calibri"/>
                        </a:rPr>
                        <a:t>ταυτότητας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50" dirty="0">
                          <a:latin typeface="Calibri"/>
                          <a:cs typeface="Calibri"/>
                        </a:rPr>
                        <a:t>SALT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908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object 14"/>
          <p:cNvSpPr txBox="1"/>
          <p:nvPr/>
        </p:nvSpPr>
        <p:spPr>
          <a:xfrm>
            <a:off x="11169967" y="6163309"/>
            <a:ext cx="1428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1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2554" y="6537959"/>
            <a:ext cx="442531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CSP001_C_E</a:t>
            </a:r>
            <a:r>
              <a:rPr sz="1100" spc="33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6: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Cristina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Alcaraz,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Πανεπιστήμιο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ΜάλαγαΙσπανία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698605" y="105092"/>
            <a:ext cx="330200" cy="524192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spc="120" dirty="0">
                <a:solidFill>
                  <a:srgbClr val="D8D8D8"/>
                </a:solidFill>
                <a:latin typeface="Calibri"/>
                <a:cs typeface="Calibri"/>
              </a:rPr>
              <a:t>ΠΙΣΤΟΠΟΙΗΣΗ</a:t>
            </a:r>
            <a:r>
              <a:rPr sz="2400" spc="3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25" dirty="0">
                <a:solidFill>
                  <a:srgbClr val="D8D8D8"/>
                </a:solidFill>
                <a:latin typeface="Calibri"/>
                <a:cs typeface="Calibri"/>
              </a:rPr>
              <a:t>ΧΡΗΣΤΗ</a:t>
            </a:r>
            <a:r>
              <a:rPr sz="2400" spc="3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10" dirty="0">
                <a:solidFill>
                  <a:srgbClr val="D8D8D8"/>
                </a:solidFill>
                <a:latin typeface="Calibri"/>
                <a:cs typeface="Calibri"/>
              </a:rPr>
              <a:t>ΣΕ</a:t>
            </a:r>
            <a:r>
              <a:rPr sz="2400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20" dirty="0">
                <a:solidFill>
                  <a:srgbClr val="D8D8D8"/>
                </a:solidFill>
                <a:latin typeface="Calibri"/>
                <a:cs typeface="Calibri"/>
              </a:rPr>
              <a:t>ΣΥΣΤΉΜΑΤΑ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097280" y="4346257"/>
            <a:ext cx="2548890" cy="989965"/>
            <a:chOff x="1097280" y="4346257"/>
            <a:chExt cx="2548890" cy="989965"/>
          </a:xfrm>
        </p:grpSpPr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17065" y="5083810"/>
              <a:ext cx="216217" cy="25209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105217" y="4354195"/>
              <a:ext cx="2533015" cy="753110"/>
            </a:xfrm>
            <a:custGeom>
              <a:avLst/>
              <a:gdLst/>
              <a:ahLst/>
              <a:cxnLst/>
              <a:rect l="l" t="t" r="r" b="b"/>
              <a:pathLst>
                <a:path w="2533015" h="753110">
                  <a:moveTo>
                    <a:pt x="293052" y="453707"/>
                  </a:moveTo>
                  <a:lnTo>
                    <a:pt x="254317" y="453707"/>
                  </a:lnTo>
                  <a:lnTo>
                    <a:pt x="216217" y="451167"/>
                  </a:lnTo>
                  <a:lnTo>
                    <a:pt x="179704" y="446722"/>
                  </a:lnTo>
                  <a:lnTo>
                    <a:pt x="144779" y="439737"/>
                  </a:lnTo>
                </a:path>
                <a:path w="2533015" h="753110">
                  <a:moveTo>
                    <a:pt x="424179" y="605472"/>
                  </a:moveTo>
                  <a:lnTo>
                    <a:pt x="408304" y="607694"/>
                  </a:lnTo>
                  <a:lnTo>
                    <a:pt x="392112" y="609599"/>
                  </a:lnTo>
                  <a:lnTo>
                    <a:pt x="375602" y="611187"/>
                  </a:lnTo>
                  <a:lnTo>
                    <a:pt x="359092" y="612139"/>
                  </a:lnTo>
                </a:path>
                <a:path w="2533015" h="753110">
                  <a:moveTo>
                    <a:pt x="983297" y="678497"/>
                  </a:moveTo>
                  <a:lnTo>
                    <a:pt x="972184" y="671194"/>
                  </a:lnTo>
                  <a:lnTo>
                    <a:pt x="961707" y="663892"/>
                  </a:lnTo>
                  <a:lnTo>
                    <a:pt x="952500" y="655954"/>
                  </a:lnTo>
                  <a:lnTo>
                    <a:pt x="944244" y="648334"/>
                  </a:lnTo>
                </a:path>
                <a:path w="2533015" h="753110">
                  <a:moveTo>
                    <a:pt x="1706562" y="602932"/>
                  </a:moveTo>
                  <a:lnTo>
                    <a:pt x="1704339" y="611504"/>
                  </a:lnTo>
                  <a:lnTo>
                    <a:pt x="1701164" y="619759"/>
                  </a:lnTo>
                  <a:lnTo>
                    <a:pt x="1696720" y="628014"/>
                  </a:lnTo>
                  <a:lnTo>
                    <a:pt x="1691005" y="636269"/>
                  </a:lnTo>
                </a:path>
                <a:path w="2533015" h="753110">
                  <a:moveTo>
                    <a:pt x="2017077" y="397509"/>
                  </a:moveTo>
                  <a:lnTo>
                    <a:pt x="2082164" y="414337"/>
                  </a:lnTo>
                  <a:lnTo>
                    <a:pt x="2135187" y="435927"/>
                  </a:lnTo>
                  <a:lnTo>
                    <a:pt x="2174874" y="461962"/>
                  </a:lnTo>
                  <a:lnTo>
                    <a:pt x="2199640" y="490854"/>
                  </a:lnTo>
                  <a:lnTo>
                    <a:pt x="2207577" y="521652"/>
                  </a:lnTo>
                </a:path>
                <a:path w="2533015" h="753110">
                  <a:moveTo>
                    <a:pt x="2466340" y="265112"/>
                  </a:moveTo>
                  <a:lnTo>
                    <a:pt x="2450147" y="278129"/>
                  </a:lnTo>
                  <a:lnTo>
                    <a:pt x="2430780" y="290512"/>
                  </a:lnTo>
                  <a:lnTo>
                    <a:pt x="2407602" y="301624"/>
                  </a:lnTo>
                  <a:lnTo>
                    <a:pt x="2381567" y="311784"/>
                  </a:lnTo>
                </a:path>
                <a:path w="2533015" h="753110">
                  <a:moveTo>
                    <a:pt x="2262822" y="92074"/>
                  </a:moveTo>
                  <a:lnTo>
                    <a:pt x="2265997" y="99377"/>
                  </a:lnTo>
                  <a:lnTo>
                    <a:pt x="2267585" y="106679"/>
                  </a:lnTo>
                  <a:lnTo>
                    <a:pt x="2267267" y="114299"/>
                  </a:lnTo>
                </a:path>
                <a:path w="2533015" h="753110">
                  <a:moveTo>
                    <a:pt x="1721484" y="66357"/>
                  </a:moveTo>
                  <a:lnTo>
                    <a:pt x="1730375" y="59054"/>
                  </a:lnTo>
                  <a:lnTo>
                    <a:pt x="1740534" y="51752"/>
                  </a:lnTo>
                  <a:lnTo>
                    <a:pt x="1751964" y="45084"/>
                  </a:lnTo>
                  <a:lnTo>
                    <a:pt x="1764664" y="38417"/>
                  </a:lnTo>
                </a:path>
                <a:path w="2533015" h="753110">
                  <a:moveTo>
                    <a:pt x="1315084" y="80009"/>
                  </a:moveTo>
                  <a:lnTo>
                    <a:pt x="1318895" y="73659"/>
                  </a:lnTo>
                  <a:lnTo>
                    <a:pt x="1323657" y="67627"/>
                  </a:lnTo>
                  <a:lnTo>
                    <a:pt x="1329372" y="61594"/>
                  </a:lnTo>
                  <a:lnTo>
                    <a:pt x="1336039" y="55562"/>
                  </a:lnTo>
                </a:path>
                <a:path w="2533015" h="753110">
                  <a:moveTo>
                    <a:pt x="838200" y="87947"/>
                  </a:moveTo>
                  <a:lnTo>
                    <a:pt x="858519" y="93344"/>
                  </a:lnTo>
                  <a:lnTo>
                    <a:pt x="878205" y="98742"/>
                  </a:lnTo>
                  <a:lnTo>
                    <a:pt x="896619" y="105092"/>
                  </a:lnTo>
                  <a:lnTo>
                    <a:pt x="914400" y="111442"/>
                  </a:lnTo>
                </a:path>
                <a:path w="2533015" h="753110">
                  <a:moveTo>
                    <a:pt x="260032" y="272732"/>
                  </a:moveTo>
                  <a:lnTo>
                    <a:pt x="255904" y="266699"/>
                  </a:lnTo>
                  <a:lnTo>
                    <a:pt x="252094" y="260349"/>
                  </a:lnTo>
                  <a:lnTo>
                    <a:pt x="249237" y="254317"/>
                  </a:lnTo>
                  <a:lnTo>
                    <a:pt x="246697" y="247967"/>
                  </a:lnTo>
                </a:path>
                <a:path w="2533015" h="753110">
                  <a:moveTo>
                    <a:pt x="230504" y="247967"/>
                  </a:moveTo>
                  <a:lnTo>
                    <a:pt x="236537" y="191134"/>
                  </a:lnTo>
                  <a:lnTo>
                    <a:pt x="288289" y="140652"/>
                  </a:lnTo>
                  <a:lnTo>
                    <a:pt x="329247" y="118744"/>
                  </a:lnTo>
                  <a:lnTo>
                    <a:pt x="378777" y="100329"/>
                  </a:lnTo>
                  <a:lnTo>
                    <a:pt x="435609" y="85089"/>
                  </a:lnTo>
                  <a:lnTo>
                    <a:pt x="499427" y="73977"/>
                  </a:lnTo>
                  <a:lnTo>
                    <a:pt x="569277" y="67627"/>
                  </a:lnTo>
                  <a:lnTo>
                    <a:pt x="621982" y="66357"/>
                  </a:lnTo>
                  <a:lnTo>
                    <a:pt x="674052" y="67627"/>
                  </a:lnTo>
                  <a:lnTo>
                    <a:pt x="725487" y="71754"/>
                  </a:lnTo>
                  <a:lnTo>
                    <a:pt x="775017" y="78739"/>
                  </a:lnTo>
                  <a:lnTo>
                    <a:pt x="822325" y="88264"/>
                  </a:lnTo>
                  <a:lnTo>
                    <a:pt x="853122" y="68897"/>
                  </a:lnTo>
                  <a:lnTo>
                    <a:pt x="890905" y="53022"/>
                  </a:lnTo>
                  <a:lnTo>
                    <a:pt x="934084" y="40004"/>
                  </a:lnTo>
                  <a:lnTo>
                    <a:pt x="981709" y="30162"/>
                  </a:lnTo>
                  <a:lnTo>
                    <a:pt x="1032509" y="23812"/>
                  </a:lnTo>
                  <a:lnTo>
                    <a:pt x="1085532" y="20954"/>
                  </a:lnTo>
                  <a:lnTo>
                    <a:pt x="1139507" y="21907"/>
                  </a:lnTo>
                  <a:lnTo>
                    <a:pt x="1192847" y="26987"/>
                  </a:lnTo>
                  <a:lnTo>
                    <a:pt x="1244917" y="35877"/>
                  </a:lnTo>
                  <a:lnTo>
                    <a:pt x="1283017" y="45402"/>
                  </a:lnTo>
                  <a:lnTo>
                    <a:pt x="1317307" y="57467"/>
                  </a:lnTo>
                  <a:lnTo>
                    <a:pt x="1349692" y="37464"/>
                  </a:lnTo>
                  <a:lnTo>
                    <a:pt x="1390967" y="21272"/>
                  </a:lnTo>
                  <a:lnTo>
                    <a:pt x="1438909" y="9524"/>
                  </a:lnTo>
                  <a:lnTo>
                    <a:pt x="1492250" y="2222"/>
                  </a:lnTo>
                  <a:lnTo>
                    <a:pt x="1548130" y="0"/>
                  </a:lnTo>
                  <a:lnTo>
                    <a:pt x="1604645" y="2857"/>
                  </a:lnTo>
                  <a:lnTo>
                    <a:pt x="1660207" y="10794"/>
                  </a:lnTo>
                  <a:lnTo>
                    <a:pt x="1709102" y="23812"/>
                  </a:lnTo>
                  <a:lnTo>
                    <a:pt x="1749425" y="40639"/>
                  </a:lnTo>
                  <a:lnTo>
                    <a:pt x="1791017" y="24764"/>
                  </a:lnTo>
                  <a:lnTo>
                    <a:pt x="1838007" y="12382"/>
                  </a:lnTo>
                  <a:lnTo>
                    <a:pt x="1889442" y="4444"/>
                  </a:lnTo>
                  <a:lnTo>
                    <a:pt x="1943100" y="634"/>
                  </a:lnTo>
                  <a:lnTo>
                    <a:pt x="1997709" y="952"/>
                  </a:lnTo>
                  <a:lnTo>
                    <a:pt x="2051367" y="5397"/>
                  </a:lnTo>
                  <a:lnTo>
                    <a:pt x="2102802" y="14287"/>
                  </a:lnTo>
                  <a:lnTo>
                    <a:pt x="2150427" y="27304"/>
                  </a:lnTo>
                  <a:lnTo>
                    <a:pt x="2212974" y="57784"/>
                  </a:lnTo>
                  <a:lnTo>
                    <a:pt x="2246312" y="94614"/>
                  </a:lnTo>
                  <a:lnTo>
                    <a:pt x="2313305" y="105409"/>
                  </a:lnTo>
                  <a:lnTo>
                    <a:pt x="2370455" y="121602"/>
                  </a:lnTo>
                  <a:lnTo>
                    <a:pt x="2416810" y="142239"/>
                  </a:lnTo>
                  <a:lnTo>
                    <a:pt x="2450782" y="166369"/>
                  </a:lnTo>
                  <a:lnTo>
                    <a:pt x="2476499" y="221297"/>
                  </a:lnTo>
                  <a:lnTo>
                    <a:pt x="2465705" y="250189"/>
                  </a:lnTo>
                  <a:lnTo>
                    <a:pt x="2461895" y="255904"/>
                  </a:lnTo>
                  <a:lnTo>
                    <a:pt x="2457132" y="261302"/>
                  </a:lnTo>
                  <a:lnTo>
                    <a:pt x="2451417" y="266699"/>
                  </a:lnTo>
                  <a:lnTo>
                    <a:pt x="2489835" y="291464"/>
                  </a:lnTo>
                  <a:lnTo>
                    <a:pt x="2516187" y="317499"/>
                  </a:lnTo>
                  <a:lnTo>
                    <a:pt x="2530474" y="344487"/>
                  </a:lnTo>
                  <a:lnTo>
                    <a:pt x="2533015" y="371792"/>
                  </a:lnTo>
                  <a:lnTo>
                    <a:pt x="2524442" y="399097"/>
                  </a:lnTo>
                  <a:lnTo>
                    <a:pt x="2473007" y="449897"/>
                  </a:lnTo>
                  <a:lnTo>
                    <a:pt x="2431097" y="472439"/>
                  </a:lnTo>
                  <a:lnTo>
                    <a:pt x="2378392" y="492124"/>
                  </a:lnTo>
                  <a:lnTo>
                    <a:pt x="2336165" y="503554"/>
                  </a:lnTo>
                  <a:lnTo>
                    <a:pt x="2290762" y="512762"/>
                  </a:lnTo>
                  <a:lnTo>
                    <a:pt x="2242820" y="519429"/>
                  </a:lnTo>
                  <a:lnTo>
                    <a:pt x="2192972" y="523557"/>
                  </a:lnTo>
                  <a:lnTo>
                    <a:pt x="2185352" y="551179"/>
                  </a:lnTo>
                  <a:lnTo>
                    <a:pt x="2133600" y="600074"/>
                  </a:lnTo>
                  <a:lnTo>
                    <a:pt x="2091689" y="620077"/>
                  </a:lnTo>
                  <a:lnTo>
                    <a:pt x="2041207" y="636904"/>
                  </a:lnTo>
                  <a:lnTo>
                    <a:pt x="1983422" y="649287"/>
                  </a:lnTo>
                  <a:lnTo>
                    <a:pt x="1919605" y="656907"/>
                  </a:lnTo>
                  <a:lnTo>
                    <a:pt x="1851342" y="659447"/>
                  </a:lnTo>
                  <a:lnTo>
                    <a:pt x="1804987" y="658177"/>
                  </a:lnTo>
                  <a:lnTo>
                    <a:pt x="1759584" y="654049"/>
                  </a:lnTo>
                  <a:lnTo>
                    <a:pt x="1715770" y="647699"/>
                  </a:lnTo>
                  <a:lnTo>
                    <a:pt x="1674495" y="638809"/>
                  </a:lnTo>
                  <a:lnTo>
                    <a:pt x="1653539" y="661034"/>
                  </a:lnTo>
                  <a:lnTo>
                    <a:pt x="1591309" y="699134"/>
                  </a:lnTo>
                  <a:lnTo>
                    <a:pt x="1551305" y="715009"/>
                  </a:lnTo>
                  <a:lnTo>
                    <a:pt x="1506537" y="728027"/>
                  </a:lnTo>
                  <a:lnTo>
                    <a:pt x="1457959" y="738822"/>
                  </a:lnTo>
                  <a:lnTo>
                    <a:pt x="1406207" y="746442"/>
                  </a:lnTo>
                  <a:lnTo>
                    <a:pt x="1351914" y="751204"/>
                  </a:lnTo>
                  <a:lnTo>
                    <a:pt x="1295717" y="752792"/>
                  </a:lnTo>
                  <a:lnTo>
                    <a:pt x="1238884" y="751204"/>
                  </a:lnTo>
                  <a:lnTo>
                    <a:pt x="1181417" y="745807"/>
                  </a:lnTo>
                  <a:lnTo>
                    <a:pt x="1118234" y="735647"/>
                  </a:lnTo>
                  <a:lnTo>
                    <a:pt x="1060767" y="721359"/>
                  </a:lnTo>
                  <a:lnTo>
                    <a:pt x="1009967" y="702944"/>
                  </a:lnTo>
                  <a:lnTo>
                    <a:pt x="967422" y="681354"/>
                  </a:lnTo>
                  <a:lnTo>
                    <a:pt x="916939" y="692149"/>
                  </a:lnTo>
                  <a:lnTo>
                    <a:pt x="864869" y="700087"/>
                  </a:lnTo>
                  <a:lnTo>
                    <a:pt x="811530" y="705167"/>
                  </a:lnTo>
                  <a:lnTo>
                    <a:pt x="757872" y="707389"/>
                  </a:lnTo>
                  <a:lnTo>
                    <a:pt x="704214" y="707389"/>
                  </a:lnTo>
                  <a:lnTo>
                    <a:pt x="651192" y="704532"/>
                  </a:lnTo>
                  <a:lnTo>
                    <a:pt x="599439" y="699452"/>
                  </a:lnTo>
                  <a:lnTo>
                    <a:pt x="549275" y="691514"/>
                  </a:lnTo>
                  <a:lnTo>
                    <a:pt x="501967" y="681672"/>
                  </a:lnTo>
                  <a:lnTo>
                    <a:pt x="457200" y="669289"/>
                  </a:lnTo>
                  <a:lnTo>
                    <a:pt x="416242" y="654684"/>
                  </a:lnTo>
                  <a:lnTo>
                    <a:pt x="379094" y="637857"/>
                  </a:lnTo>
                  <a:lnTo>
                    <a:pt x="345439" y="617537"/>
                  </a:lnTo>
                  <a:lnTo>
                    <a:pt x="342264" y="615314"/>
                  </a:lnTo>
                  <a:lnTo>
                    <a:pt x="283209" y="615314"/>
                  </a:lnTo>
                  <a:lnTo>
                    <a:pt x="227647" y="610234"/>
                  </a:lnTo>
                  <a:lnTo>
                    <a:pt x="176847" y="600392"/>
                  </a:lnTo>
                  <a:lnTo>
                    <a:pt x="133032" y="586422"/>
                  </a:lnTo>
                  <a:lnTo>
                    <a:pt x="97472" y="568959"/>
                  </a:lnTo>
                  <a:lnTo>
                    <a:pt x="58737" y="525144"/>
                  </a:lnTo>
                  <a:lnTo>
                    <a:pt x="58419" y="502602"/>
                  </a:lnTo>
                  <a:lnTo>
                    <a:pt x="69850" y="480694"/>
                  </a:lnTo>
                  <a:lnTo>
                    <a:pt x="92392" y="460692"/>
                  </a:lnTo>
                  <a:lnTo>
                    <a:pt x="126047" y="442594"/>
                  </a:lnTo>
                  <a:lnTo>
                    <a:pt x="72072" y="425449"/>
                  </a:lnTo>
                  <a:lnTo>
                    <a:pt x="32702" y="403859"/>
                  </a:lnTo>
                  <a:lnTo>
                    <a:pt x="8254" y="379412"/>
                  </a:lnTo>
                  <a:lnTo>
                    <a:pt x="0" y="353059"/>
                  </a:lnTo>
                  <a:lnTo>
                    <a:pt x="8572" y="326389"/>
                  </a:lnTo>
                  <a:lnTo>
                    <a:pt x="71119" y="281304"/>
                  </a:lnTo>
                  <a:lnTo>
                    <a:pt x="116839" y="266064"/>
                  </a:lnTo>
                  <a:lnTo>
                    <a:pt x="169862" y="255587"/>
                  </a:lnTo>
                  <a:lnTo>
                    <a:pt x="228282" y="250189"/>
                  </a:lnTo>
                  <a:lnTo>
                    <a:pt x="230504" y="247967"/>
                  </a:lnTo>
                </a:path>
                <a:path w="2533015" h="753110">
                  <a:moveTo>
                    <a:pt x="276859" y="453707"/>
                  </a:moveTo>
                  <a:lnTo>
                    <a:pt x="238125" y="453707"/>
                  </a:lnTo>
                  <a:lnTo>
                    <a:pt x="200025" y="451167"/>
                  </a:lnTo>
                  <a:lnTo>
                    <a:pt x="163512" y="446722"/>
                  </a:lnTo>
                  <a:lnTo>
                    <a:pt x="128587" y="439737"/>
                  </a:lnTo>
                </a:path>
                <a:path w="2533015" h="753110">
                  <a:moveTo>
                    <a:pt x="407987" y="605472"/>
                  </a:moveTo>
                  <a:lnTo>
                    <a:pt x="392112" y="607694"/>
                  </a:lnTo>
                  <a:lnTo>
                    <a:pt x="375919" y="609599"/>
                  </a:lnTo>
                  <a:lnTo>
                    <a:pt x="359409" y="611187"/>
                  </a:lnTo>
                  <a:lnTo>
                    <a:pt x="342900" y="612139"/>
                  </a:lnTo>
                </a:path>
                <a:path w="2533015" h="753110">
                  <a:moveTo>
                    <a:pt x="967105" y="678497"/>
                  </a:moveTo>
                  <a:lnTo>
                    <a:pt x="955992" y="671194"/>
                  </a:lnTo>
                  <a:lnTo>
                    <a:pt x="945514" y="663892"/>
                  </a:lnTo>
                  <a:lnTo>
                    <a:pt x="936307" y="655954"/>
                  </a:lnTo>
                  <a:lnTo>
                    <a:pt x="928052" y="648334"/>
                  </a:lnTo>
                </a:path>
                <a:path w="2533015" h="753110">
                  <a:moveTo>
                    <a:pt x="1690370" y="602932"/>
                  </a:moveTo>
                  <a:lnTo>
                    <a:pt x="1688147" y="611504"/>
                  </a:lnTo>
                  <a:lnTo>
                    <a:pt x="1684972" y="619759"/>
                  </a:lnTo>
                  <a:lnTo>
                    <a:pt x="1680527" y="628014"/>
                  </a:lnTo>
                  <a:lnTo>
                    <a:pt x="1674812" y="636269"/>
                  </a:lnTo>
                </a:path>
                <a:path w="2533015" h="753110">
                  <a:moveTo>
                    <a:pt x="2000884" y="397509"/>
                  </a:moveTo>
                  <a:lnTo>
                    <a:pt x="2065972" y="414337"/>
                  </a:lnTo>
                  <a:lnTo>
                    <a:pt x="2118995" y="435927"/>
                  </a:lnTo>
                  <a:lnTo>
                    <a:pt x="2158682" y="461962"/>
                  </a:lnTo>
                  <a:lnTo>
                    <a:pt x="2183447" y="490854"/>
                  </a:lnTo>
                  <a:lnTo>
                    <a:pt x="2191385" y="521652"/>
                  </a:lnTo>
                </a:path>
                <a:path w="2533015" h="753110">
                  <a:moveTo>
                    <a:pt x="2450147" y="265112"/>
                  </a:moveTo>
                  <a:lnTo>
                    <a:pt x="2433955" y="278129"/>
                  </a:lnTo>
                  <a:lnTo>
                    <a:pt x="2414587" y="290512"/>
                  </a:lnTo>
                  <a:lnTo>
                    <a:pt x="2391410" y="301624"/>
                  </a:lnTo>
                  <a:lnTo>
                    <a:pt x="2365374" y="311784"/>
                  </a:lnTo>
                </a:path>
                <a:path w="2533015" h="753110">
                  <a:moveTo>
                    <a:pt x="2246630" y="92074"/>
                  </a:moveTo>
                  <a:lnTo>
                    <a:pt x="2249805" y="99377"/>
                  </a:lnTo>
                  <a:lnTo>
                    <a:pt x="2251392" y="106679"/>
                  </a:lnTo>
                  <a:lnTo>
                    <a:pt x="2251074" y="114299"/>
                  </a:lnTo>
                </a:path>
                <a:path w="2533015" h="753110">
                  <a:moveTo>
                    <a:pt x="1705292" y="66357"/>
                  </a:moveTo>
                  <a:lnTo>
                    <a:pt x="1714182" y="59054"/>
                  </a:lnTo>
                  <a:lnTo>
                    <a:pt x="1724342" y="51752"/>
                  </a:lnTo>
                  <a:lnTo>
                    <a:pt x="1735772" y="45084"/>
                  </a:lnTo>
                  <a:lnTo>
                    <a:pt x="1748472" y="38417"/>
                  </a:lnTo>
                </a:path>
                <a:path w="2533015" h="753110">
                  <a:moveTo>
                    <a:pt x="1298892" y="80009"/>
                  </a:moveTo>
                  <a:lnTo>
                    <a:pt x="1302702" y="73659"/>
                  </a:lnTo>
                  <a:lnTo>
                    <a:pt x="1307464" y="67627"/>
                  </a:lnTo>
                  <a:lnTo>
                    <a:pt x="1313180" y="61594"/>
                  </a:lnTo>
                  <a:lnTo>
                    <a:pt x="1319847" y="55562"/>
                  </a:lnTo>
                </a:path>
                <a:path w="2533015" h="753110">
                  <a:moveTo>
                    <a:pt x="822007" y="87947"/>
                  </a:moveTo>
                  <a:lnTo>
                    <a:pt x="842327" y="93344"/>
                  </a:lnTo>
                  <a:lnTo>
                    <a:pt x="862012" y="98742"/>
                  </a:lnTo>
                  <a:lnTo>
                    <a:pt x="880427" y="105092"/>
                  </a:lnTo>
                  <a:lnTo>
                    <a:pt x="898207" y="111442"/>
                  </a:lnTo>
                </a:path>
                <a:path w="2533015" h="753110">
                  <a:moveTo>
                    <a:pt x="243839" y="272732"/>
                  </a:moveTo>
                  <a:lnTo>
                    <a:pt x="239712" y="266699"/>
                  </a:lnTo>
                  <a:lnTo>
                    <a:pt x="235902" y="260349"/>
                  </a:lnTo>
                  <a:lnTo>
                    <a:pt x="233044" y="254317"/>
                  </a:lnTo>
                  <a:lnTo>
                    <a:pt x="230504" y="247967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1094105" y="5116195"/>
            <a:ext cx="2910840" cy="1426210"/>
            <a:chOff x="1094105" y="5116195"/>
            <a:chExt cx="2910840" cy="1426210"/>
          </a:xfrm>
        </p:grpSpPr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94105" y="5161915"/>
              <a:ext cx="1438592" cy="136239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20975" y="5116195"/>
              <a:ext cx="302577" cy="32162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66352" y="5180012"/>
              <a:ext cx="1438592" cy="136239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853439" y="2684462"/>
            <a:ext cx="1929764" cy="1644014"/>
            <a:chOff x="853439" y="2684462"/>
            <a:chExt cx="1929764" cy="1644014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3439" y="3297872"/>
              <a:ext cx="1082040" cy="103028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77962" y="3247707"/>
              <a:ext cx="150494" cy="1778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75664" y="2692400"/>
              <a:ext cx="1899285" cy="566420"/>
            </a:xfrm>
            <a:custGeom>
              <a:avLst/>
              <a:gdLst/>
              <a:ahLst/>
              <a:cxnLst/>
              <a:rect l="l" t="t" r="r" b="b"/>
              <a:pathLst>
                <a:path w="1899285" h="566420">
                  <a:moveTo>
                    <a:pt x="171450" y="186372"/>
                  </a:moveTo>
                  <a:lnTo>
                    <a:pt x="183832" y="132079"/>
                  </a:lnTo>
                  <a:lnTo>
                    <a:pt x="250507" y="86995"/>
                  </a:lnTo>
                  <a:lnTo>
                    <a:pt x="300672" y="69850"/>
                  </a:lnTo>
                  <a:lnTo>
                    <a:pt x="359409" y="57467"/>
                  </a:lnTo>
                  <a:lnTo>
                    <a:pt x="426084" y="50482"/>
                  </a:lnTo>
                  <a:lnTo>
                    <a:pt x="475297" y="49529"/>
                  </a:lnTo>
                  <a:lnTo>
                    <a:pt x="524192" y="51752"/>
                  </a:lnTo>
                  <a:lnTo>
                    <a:pt x="571500" y="57467"/>
                  </a:lnTo>
                  <a:lnTo>
                    <a:pt x="616267" y="66039"/>
                  </a:lnTo>
                  <a:lnTo>
                    <a:pt x="647065" y="47942"/>
                  </a:lnTo>
                  <a:lnTo>
                    <a:pt x="685800" y="33654"/>
                  </a:lnTo>
                  <a:lnTo>
                    <a:pt x="730567" y="23177"/>
                  </a:lnTo>
                  <a:lnTo>
                    <a:pt x="779779" y="17145"/>
                  </a:lnTo>
                  <a:lnTo>
                    <a:pt x="831215" y="15557"/>
                  </a:lnTo>
                  <a:lnTo>
                    <a:pt x="882967" y="18414"/>
                  </a:lnTo>
                  <a:lnTo>
                    <a:pt x="933449" y="26670"/>
                  </a:lnTo>
                  <a:lnTo>
                    <a:pt x="975677" y="38100"/>
                  </a:lnTo>
                  <a:lnTo>
                    <a:pt x="988060" y="42862"/>
                  </a:lnTo>
                  <a:lnTo>
                    <a:pt x="1023937" y="22542"/>
                  </a:lnTo>
                  <a:lnTo>
                    <a:pt x="1071880" y="8254"/>
                  </a:lnTo>
                  <a:lnTo>
                    <a:pt x="1127760" y="635"/>
                  </a:lnTo>
                  <a:lnTo>
                    <a:pt x="1187132" y="317"/>
                  </a:lnTo>
                  <a:lnTo>
                    <a:pt x="1245552" y="7937"/>
                  </a:lnTo>
                  <a:lnTo>
                    <a:pt x="1264602" y="12064"/>
                  </a:lnTo>
                  <a:lnTo>
                    <a:pt x="1282382" y="17462"/>
                  </a:lnTo>
                  <a:lnTo>
                    <a:pt x="1298257" y="23495"/>
                  </a:lnTo>
                  <a:lnTo>
                    <a:pt x="1312545" y="30162"/>
                  </a:lnTo>
                  <a:lnTo>
                    <a:pt x="1355090" y="14604"/>
                  </a:lnTo>
                  <a:lnTo>
                    <a:pt x="1404620" y="4762"/>
                  </a:lnTo>
                  <a:lnTo>
                    <a:pt x="1458277" y="0"/>
                  </a:lnTo>
                  <a:lnTo>
                    <a:pt x="1512570" y="952"/>
                  </a:lnTo>
                  <a:lnTo>
                    <a:pt x="1565592" y="7620"/>
                  </a:lnTo>
                  <a:lnTo>
                    <a:pt x="1613852" y="20320"/>
                  </a:lnTo>
                  <a:lnTo>
                    <a:pt x="1660842" y="43179"/>
                  </a:lnTo>
                  <a:lnTo>
                    <a:pt x="1685925" y="70802"/>
                  </a:lnTo>
                  <a:lnTo>
                    <a:pt x="1754504" y="83502"/>
                  </a:lnTo>
                  <a:lnTo>
                    <a:pt x="1807845" y="103504"/>
                  </a:lnTo>
                  <a:lnTo>
                    <a:pt x="1843404" y="128904"/>
                  </a:lnTo>
                  <a:lnTo>
                    <a:pt x="1858645" y="157797"/>
                  </a:lnTo>
                  <a:lnTo>
                    <a:pt x="1850707" y="187960"/>
                  </a:lnTo>
                  <a:lnTo>
                    <a:pt x="1847850" y="192404"/>
                  </a:lnTo>
                  <a:lnTo>
                    <a:pt x="1844357" y="196532"/>
                  </a:lnTo>
                  <a:lnTo>
                    <a:pt x="1839912" y="200660"/>
                  </a:lnTo>
                  <a:lnTo>
                    <a:pt x="1879917" y="228917"/>
                  </a:lnTo>
                  <a:lnTo>
                    <a:pt x="1899285" y="259079"/>
                  </a:lnTo>
                  <a:lnTo>
                    <a:pt x="1899285" y="290195"/>
                  </a:lnTo>
                  <a:lnTo>
                    <a:pt x="1841500" y="347345"/>
                  </a:lnTo>
                  <a:lnTo>
                    <a:pt x="1785302" y="370204"/>
                  </a:lnTo>
                  <a:lnTo>
                    <a:pt x="1719262" y="385762"/>
                  </a:lnTo>
                  <a:lnTo>
                    <a:pt x="1645920" y="394017"/>
                  </a:lnTo>
                  <a:lnTo>
                    <a:pt x="1636077" y="421639"/>
                  </a:lnTo>
                  <a:lnTo>
                    <a:pt x="1569720" y="467042"/>
                  </a:lnTo>
                  <a:lnTo>
                    <a:pt x="1517967" y="482917"/>
                  </a:lnTo>
                  <a:lnTo>
                    <a:pt x="1457007" y="493077"/>
                  </a:lnTo>
                  <a:lnTo>
                    <a:pt x="1389380" y="496570"/>
                  </a:lnTo>
                  <a:lnTo>
                    <a:pt x="1354137" y="495617"/>
                  </a:lnTo>
                  <a:lnTo>
                    <a:pt x="1320165" y="492442"/>
                  </a:lnTo>
                  <a:lnTo>
                    <a:pt x="1287462" y="487679"/>
                  </a:lnTo>
                  <a:lnTo>
                    <a:pt x="1256347" y="481012"/>
                  </a:lnTo>
                  <a:lnTo>
                    <a:pt x="1233487" y="503554"/>
                  </a:lnTo>
                  <a:lnTo>
                    <a:pt x="1200467" y="523239"/>
                  </a:lnTo>
                  <a:lnTo>
                    <a:pt x="1159827" y="539750"/>
                  </a:lnTo>
                  <a:lnTo>
                    <a:pt x="1112202" y="552450"/>
                  </a:lnTo>
                  <a:lnTo>
                    <a:pt x="1059815" y="561339"/>
                  </a:lnTo>
                  <a:lnTo>
                    <a:pt x="1003617" y="566102"/>
                  </a:lnTo>
                  <a:lnTo>
                    <a:pt x="945197" y="566420"/>
                  </a:lnTo>
                  <a:lnTo>
                    <a:pt x="886142" y="561657"/>
                  </a:lnTo>
                  <a:lnTo>
                    <a:pt x="838517" y="553720"/>
                  </a:lnTo>
                  <a:lnTo>
                    <a:pt x="795337" y="542925"/>
                  </a:lnTo>
                  <a:lnTo>
                    <a:pt x="757237" y="529272"/>
                  </a:lnTo>
                  <a:lnTo>
                    <a:pt x="725169" y="513079"/>
                  </a:lnTo>
                  <a:lnTo>
                    <a:pt x="675640" y="522922"/>
                  </a:lnTo>
                  <a:lnTo>
                    <a:pt x="624204" y="529589"/>
                  </a:lnTo>
                  <a:lnTo>
                    <a:pt x="571817" y="532447"/>
                  </a:lnTo>
                  <a:lnTo>
                    <a:pt x="519429" y="532129"/>
                  </a:lnTo>
                  <a:lnTo>
                    <a:pt x="467994" y="528637"/>
                  </a:lnTo>
                  <a:lnTo>
                    <a:pt x="418465" y="521970"/>
                  </a:lnTo>
                  <a:lnTo>
                    <a:pt x="371792" y="512445"/>
                  </a:lnTo>
                  <a:lnTo>
                    <a:pt x="329247" y="499745"/>
                  </a:lnTo>
                  <a:lnTo>
                    <a:pt x="291147" y="484187"/>
                  </a:lnTo>
                  <a:lnTo>
                    <a:pt x="257809" y="464820"/>
                  </a:lnTo>
                  <a:lnTo>
                    <a:pt x="255269" y="463232"/>
                  </a:lnTo>
                  <a:lnTo>
                    <a:pt x="193992" y="462279"/>
                  </a:lnTo>
                  <a:lnTo>
                    <a:pt x="138429" y="453707"/>
                  </a:lnTo>
                  <a:lnTo>
                    <a:pt x="92392" y="439102"/>
                  </a:lnTo>
                  <a:lnTo>
                    <a:pt x="59372" y="419100"/>
                  </a:lnTo>
                  <a:lnTo>
                    <a:pt x="42227" y="378142"/>
                  </a:lnTo>
                  <a:lnTo>
                    <a:pt x="50800" y="361950"/>
                  </a:lnTo>
                  <a:lnTo>
                    <a:pt x="67944" y="346710"/>
                  </a:lnTo>
                  <a:lnTo>
                    <a:pt x="93027" y="333057"/>
                  </a:lnTo>
                  <a:lnTo>
                    <a:pt x="36512" y="312420"/>
                  </a:lnTo>
                  <a:lnTo>
                    <a:pt x="4762" y="285432"/>
                  </a:lnTo>
                  <a:lnTo>
                    <a:pt x="0" y="255587"/>
                  </a:lnTo>
                  <a:lnTo>
                    <a:pt x="24765" y="226377"/>
                  </a:lnTo>
                  <a:lnTo>
                    <a:pt x="51752" y="211772"/>
                  </a:lnTo>
                  <a:lnTo>
                    <a:pt x="86042" y="200025"/>
                  </a:lnTo>
                  <a:lnTo>
                    <a:pt x="126047" y="192087"/>
                  </a:lnTo>
                  <a:lnTo>
                    <a:pt x="169862" y="187960"/>
                  </a:lnTo>
                  <a:lnTo>
                    <a:pt x="171450" y="186372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70024" y="3239769"/>
              <a:ext cx="166369" cy="19367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970914" y="2720657"/>
              <a:ext cx="1744345" cy="482600"/>
            </a:xfrm>
            <a:custGeom>
              <a:avLst/>
              <a:gdLst/>
              <a:ahLst/>
              <a:cxnLst/>
              <a:rect l="l" t="t" r="r" b="b"/>
              <a:pathLst>
                <a:path w="1744345" h="482600">
                  <a:moveTo>
                    <a:pt x="111442" y="312737"/>
                  </a:moveTo>
                  <a:lnTo>
                    <a:pt x="82232" y="312737"/>
                  </a:lnTo>
                  <a:lnTo>
                    <a:pt x="53657" y="311150"/>
                  </a:lnTo>
                  <a:lnTo>
                    <a:pt x="26034" y="307657"/>
                  </a:lnTo>
                  <a:lnTo>
                    <a:pt x="0" y="302259"/>
                  </a:lnTo>
                </a:path>
                <a:path w="1744345" h="482600">
                  <a:moveTo>
                    <a:pt x="209867" y="427354"/>
                  </a:moveTo>
                  <a:lnTo>
                    <a:pt x="197802" y="428942"/>
                  </a:lnTo>
                  <a:lnTo>
                    <a:pt x="185737" y="430529"/>
                  </a:lnTo>
                  <a:lnTo>
                    <a:pt x="173354" y="431482"/>
                  </a:lnTo>
                  <a:lnTo>
                    <a:pt x="160972" y="432434"/>
                  </a:lnTo>
                </a:path>
                <a:path w="1744345" h="482600">
                  <a:moveTo>
                    <a:pt x="629919" y="482282"/>
                  </a:moveTo>
                  <a:lnTo>
                    <a:pt x="621665" y="476884"/>
                  </a:lnTo>
                  <a:lnTo>
                    <a:pt x="613727" y="471169"/>
                  </a:lnTo>
                  <a:lnTo>
                    <a:pt x="606742" y="465454"/>
                  </a:lnTo>
                  <a:lnTo>
                    <a:pt x="600710" y="459422"/>
                  </a:lnTo>
                </a:path>
                <a:path w="1744345" h="482600">
                  <a:moveTo>
                    <a:pt x="1173480" y="425450"/>
                  </a:moveTo>
                  <a:lnTo>
                    <a:pt x="1171574" y="431800"/>
                  </a:lnTo>
                  <a:lnTo>
                    <a:pt x="1169035" y="438150"/>
                  </a:lnTo>
                  <a:lnTo>
                    <a:pt x="1165860" y="444182"/>
                  </a:lnTo>
                  <a:lnTo>
                    <a:pt x="1161732" y="450532"/>
                  </a:lnTo>
                </a:path>
                <a:path w="1744345" h="482600">
                  <a:moveTo>
                    <a:pt x="1406524" y="270509"/>
                  </a:moveTo>
                  <a:lnTo>
                    <a:pt x="1466215" y="287019"/>
                  </a:lnTo>
                  <a:lnTo>
                    <a:pt x="1511617" y="308927"/>
                  </a:lnTo>
                  <a:lnTo>
                    <a:pt x="1540192" y="335279"/>
                  </a:lnTo>
                  <a:lnTo>
                    <a:pt x="1549717" y="364172"/>
                  </a:lnTo>
                </a:path>
                <a:path w="1744345" h="482600">
                  <a:moveTo>
                    <a:pt x="1744027" y="170814"/>
                  </a:moveTo>
                  <a:lnTo>
                    <a:pt x="1731962" y="180657"/>
                  </a:lnTo>
                  <a:lnTo>
                    <a:pt x="1717357" y="189864"/>
                  </a:lnTo>
                  <a:lnTo>
                    <a:pt x="1699895" y="198437"/>
                  </a:lnTo>
                  <a:lnTo>
                    <a:pt x="1680527" y="206057"/>
                  </a:lnTo>
                </a:path>
                <a:path w="1744345" h="482600">
                  <a:moveTo>
                    <a:pt x="1591310" y="40639"/>
                  </a:moveTo>
                  <a:lnTo>
                    <a:pt x="1593532" y="46037"/>
                  </a:lnTo>
                  <a:lnTo>
                    <a:pt x="1594802" y="51434"/>
                  </a:lnTo>
                  <a:lnTo>
                    <a:pt x="1594485" y="57150"/>
                  </a:lnTo>
                </a:path>
                <a:path w="1744345" h="482600">
                  <a:moveTo>
                    <a:pt x="1184274" y="21272"/>
                  </a:moveTo>
                  <a:lnTo>
                    <a:pt x="1191260" y="15557"/>
                  </a:lnTo>
                  <a:lnTo>
                    <a:pt x="1198880" y="10159"/>
                  </a:lnTo>
                  <a:lnTo>
                    <a:pt x="1207452" y="4762"/>
                  </a:lnTo>
                  <a:lnTo>
                    <a:pt x="1216977" y="0"/>
                  </a:lnTo>
                </a:path>
                <a:path w="1744345" h="482600">
                  <a:moveTo>
                    <a:pt x="879157" y="31114"/>
                  </a:moveTo>
                  <a:lnTo>
                    <a:pt x="882649" y="24764"/>
                  </a:lnTo>
                  <a:lnTo>
                    <a:pt x="887729" y="18732"/>
                  </a:lnTo>
                  <a:lnTo>
                    <a:pt x="895032" y="13017"/>
                  </a:lnTo>
                </a:path>
                <a:path w="1744345" h="482600">
                  <a:moveTo>
                    <a:pt x="521017" y="37464"/>
                  </a:moveTo>
                  <a:lnTo>
                    <a:pt x="536257" y="41275"/>
                  </a:lnTo>
                  <a:lnTo>
                    <a:pt x="550862" y="45719"/>
                  </a:lnTo>
                  <a:lnTo>
                    <a:pt x="564832" y="50164"/>
                  </a:lnTo>
                  <a:lnTo>
                    <a:pt x="578167" y="55244"/>
                  </a:lnTo>
                </a:path>
                <a:path w="1744345" h="482600">
                  <a:moveTo>
                    <a:pt x="86677" y="176529"/>
                  </a:moveTo>
                  <a:lnTo>
                    <a:pt x="81915" y="170497"/>
                  </a:lnTo>
                  <a:lnTo>
                    <a:pt x="78740" y="164147"/>
                  </a:lnTo>
                  <a:lnTo>
                    <a:pt x="76517" y="157797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933257" y="2683192"/>
            <a:ext cx="6444615" cy="1515110"/>
            <a:chOff x="1933257" y="2683192"/>
            <a:chExt cx="6444615" cy="1515110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18952" y="3088322"/>
              <a:ext cx="1615122" cy="110998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933257" y="3469957"/>
              <a:ext cx="4394200" cy="525780"/>
            </a:xfrm>
            <a:custGeom>
              <a:avLst/>
              <a:gdLst/>
              <a:ahLst/>
              <a:cxnLst/>
              <a:rect l="l" t="t" r="r" b="b"/>
              <a:pathLst>
                <a:path w="4394200" h="525779">
                  <a:moveTo>
                    <a:pt x="76200" y="449262"/>
                  </a:moveTo>
                  <a:lnTo>
                    <a:pt x="0" y="487362"/>
                  </a:lnTo>
                  <a:lnTo>
                    <a:pt x="76200" y="525462"/>
                  </a:lnTo>
                  <a:lnTo>
                    <a:pt x="76200" y="493712"/>
                  </a:lnTo>
                  <a:lnTo>
                    <a:pt x="2253297" y="493712"/>
                  </a:lnTo>
                  <a:lnTo>
                    <a:pt x="2253297" y="481012"/>
                  </a:lnTo>
                  <a:lnTo>
                    <a:pt x="76200" y="481012"/>
                  </a:lnTo>
                  <a:lnTo>
                    <a:pt x="76200" y="449262"/>
                  </a:lnTo>
                  <a:close/>
                </a:path>
                <a:path w="4394200" h="525779">
                  <a:moveTo>
                    <a:pt x="2553017" y="0"/>
                  </a:moveTo>
                  <a:lnTo>
                    <a:pt x="2553017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2553017" y="44450"/>
                  </a:lnTo>
                  <a:lnTo>
                    <a:pt x="2553017" y="76200"/>
                  </a:lnTo>
                  <a:lnTo>
                    <a:pt x="2629217" y="38100"/>
                  </a:lnTo>
                  <a:lnTo>
                    <a:pt x="2553017" y="0"/>
                  </a:lnTo>
                  <a:close/>
                </a:path>
                <a:path w="4394200" h="525779">
                  <a:moveTo>
                    <a:pt x="4078922" y="306387"/>
                  </a:moveTo>
                  <a:lnTo>
                    <a:pt x="3973829" y="420052"/>
                  </a:lnTo>
                  <a:lnTo>
                    <a:pt x="4078922" y="516572"/>
                  </a:lnTo>
                  <a:lnTo>
                    <a:pt x="4078922" y="463867"/>
                  </a:lnTo>
                  <a:lnTo>
                    <a:pt x="4138612" y="450849"/>
                  </a:lnTo>
                  <a:lnTo>
                    <a:pt x="4193222" y="432434"/>
                  </a:lnTo>
                  <a:lnTo>
                    <a:pt x="4242752" y="409257"/>
                  </a:lnTo>
                  <a:lnTo>
                    <a:pt x="4286567" y="381952"/>
                  </a:lnTo>
                  <a:lnTo>
                    <a:pt x="4313626" y="359092"/>
                  </a:lnTo>
                  <a:lnTo>
                    <a:pt x="4078922" y="359092"/>
                  </a:lnTo>
                  <a:lnTo>
                    <a:pt x="4078922" y="306387"/>
                  </a:lnTo>
                  <a:close/>
                </a:path>
                <a:path w="4394200" h="525779">
                  <a:moveTo>
                    <a:pt x="4393882" y="94614"/>
                  </a:moveTo>
                  <a:lnTo>
                    <a:pt x="4389120" y="135572"/>
                  </a:lnTo>
                  <a:lnTo>
                    <a:pt x="4375467" y="174624"/>
                  </a:lnTo>
                  <a:lnTo>
                    <a:pt x="4353242" y="211454"/>
                  </a:lnTo>
                  <a:lnTo>
                    <a:pt x="4323397" y="245744"/>
                  </a:lnTo>
                  <a:lnTo>
                    <a:pt x="4286567" y="276859"/>
                  </a:lnTo>
                  <a:lnTo>
                    <a:pt x="4242752" y="304164"/>
                  </a:lnTo>
                  <a:lnTo>
                    <a:pt x="4193222" y="327342"/>
                  </a:lnTo>
                  <a:lnTo>
                    <a:pt x="4138612" y="345757"/>
                  </a:lnTo>
                  <a:lnTo>
                    <a:pt x="4078922" y="359092"/>
                  </a:lnTo>
                  <a:lnTo>
                    <a:pt x="4313626" y="359092"/>
                  </a:lnTo>
                  <a:lnTo>
                    <a:pt x="4353242" y="316547"/>
                  </a:lnTo>
                  <a:lnTo>
                    <a:pt x="4375467" y="279399"/>
                  </a:lnTo>
                  <a:lnTo>
                    <a:pt x="4389120" y="240347"/>
                  </a:lnTo>
                  <a:lnTo>
                    <a:pt x="4393882" y="199389"/>
                  </a:lnTo>
                  <a:lnTo>
                    <a:pt x="4393882" y="94614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907087" y="3291522"/>
              <a:ext cx="419734" cy="325755"/>
            </a:xfrm>
            <a:custGeom>
              <a:avLst/>
              <a:gdLst/>
              <a:ahLst/>
              <a:cxnLst/>
              <a:rect l="l" t="t" r="r" b="b"/>
              <a:pathLst>
                <a:path w="419735" h="325754">
                  <a:moveTo>
                    <a:pt x="0" y="0"/>
                  </a:moveTo>
                  <a:lnTo>
                    <a:pt x="0" y="105092"/>
                  </a:lnTo>
                  <a:lnTo>
                    <a:pt x="59372" y="107632"/>
                  </a:lnTo>
                  <a:lnTo>
                    <a:pt x="116204" y="115569"/>
                  </a:lnTo>
                  <a:lnTo>
                    <a:pt x="170179" y="128269"/>
                  </a:lnTo>
                  <a:lnTo>
                    <a:pt x="220662" y="145732"/>
                  </a:lnTo>
                  <a:lnTo>
                    <a:pt x="266700" y="167322"/>
                  </a:lnTo>
                  <a:lnTo>
                    <a:pt x="308292" y="192404"/>
                  </a:lnTo>
                  <a:lnTo>
                    <a:pt x="343852" y="221297"/>
                  </a:lnTo>
                  <a:lnTo>
                    <a:pt x="373697" y="253364"/>
                  </a:lnTo>
                  <a:lnTo>
                    <a:pt x="396557" y="288289"/>
                  </a:lnTo>
                  <a:lnTo>
                    <a:pt x="412114" y="325437"/>
                  </a:lnTo>
                  <a:lnTo>
                    <a:pt x="415289" y="312419"/>
                  </a:lnTo>
                  <a:lnTo>
                    <a:pt x="417829" y="299402"/>
                  </a:lnTo>
                  <a:lnTo>
                    <a:pt x="419417" y="286385"/>
                  </a:lnTo>
                  <a:lnTo>
                    <a:pt x="419735" y="273050"/>
                  </a:lnTo>
                  <a:lnTo>
                    <a:pt x="415925" y="235902"/>
                  </a:lnTo>
                  <a:lnTo>
                    <a:pt x="386714" y="166687"/>
                  </a:lnTo>
                  <a:lnTo>
                    <a:pt x="362585" y="135254"/>
                  </a:lnTo>
                  <a:lnTo>
                    <a:pt x="332422" y="106362"/>
                  </a:lnTo>
                  <a:lnTo>
                    <a:pt x="296862" y="80010"/>
                  </a:lnTo>
                  <a:lnTo>
                    <a:pt x="256539" y="56832"/>
                  </a:lnTo>
                  <a:lnTo>
                    <a:pt x="211772" y="37147"/>
                  </a:lnTo>
                  <a:lnTo>
                    <a:pt x="163512" y="21589"/>
                  </a:lnTo>
                  <a:lnTo>
                    <a:pt x="111760" y="9842"/>
                  </a:lnTo>
                  <a:lnTo>
                    <a:pt x="56832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D9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532437" y="2691129"/>
              <a:ext cx="2533015" cy="753110"/>
            </a:xfrm>
            <a:custGeom>
              <a:avLst/>
              <a:gdLst/>
              <a:ahLst/>
              <a:cxnLst/>
              <a:rect l="l" t="t" r="r" b="b"/>
              <a:pathLst>
                <a:path w="2533015" h="753110">
                  <a:moveTo>
                    <a:pt x="1624998" y="681355"/>
                  </a:moveTo>
                  <a:lnTo>
                    <a:pt x="967422" y="681355"/>
                  </a:lnTo>
                  <a:lnTo>
                    <a:pt x="1009967" y="702945"/>
                  </a:lnTo>
                  <a:lnTo>
                    <a:pt x="1060767" y="721360"/>
                  </a:lnTo>
                  <a:lnTo>
                    <a:pt x="1118234" y="735647"/>
                  </a:lnTo>
                  <a:lnTo>
                    <a:pt x="1181417" y="745807"/>
                  </a:lnTo>
                  <a:lnTo>
                    <a:pt x="1238884" y="751205"/>
                  </a:lnTo>
                  <a:lnTo>
                    <a:pt x="1295717" y="752792"/>
                  </a:lnTo>
                  <a:lnTo>
                    <a:pt x="1351915" y="751205"/>
                  </a:lnTo>
                  <a:lnTo>
                    <a:pt x="1406207" y="746442"/>
                  </a:lnTo>
                  <a:lnTo>
                    <a:pt x="1457959" y="738822"/>
                  </a:lnTo>
                  <a:lnTo>
                    <a:pt x="1506537" y="728027"/>
                  </a:lnTo>
                  <a:lnTo>
                    <a:pt x="1551304" y="715010"/>
                  </a:lnTo>
                  <a:lnTo>
                    <a:pt x="1591309" y="699135"/>
                  </a:lnTo>
                  <a:lnTo>
                    <a:pt x="1624998" y="681355"/>
                  </a:lnTo>
                  <a:close/>
                </a:path>
                <a:path w="2533015" h="753110">
                  <a:moveTo>
                    <a:pt x="621982" y="66357"/>
                  </a:moveTo>
                  <a:lnTo>
                    <a:pt x="569277" y="67627"/>
                  </a:lnTo>
                  <a:lnTo>
                    <a:pt x="499427" y="73977"/>
                  </a:lnTo>
                  <a:lnTo>
                    <a:pt x="435610" y="85090"/>
                  </a:lnTo>
                  <a:lnTo>
                    <a:pt x="378777" y="100330"/>
                  </a:lnTo>
                  <a:lnTo>
                    <a:pt x="329247" y="118745"/>
                  </a:lnTo>
                  <a:lnTo>
                    <a:pt x="288289" y="140652"/>
                  </a:lnTo>
                  <a:lnTo>
                    <a:pt x="257175" y="164782"/>
                  </a:lnTo>
                  <a:lnTo>
                    <a:pt x="227329" y="219075"/>
                  </a:lnTo>
                  <a:lnTo>
                    <a:pt x="230504" y="247967"/>
                  </a:lnTo>
                  <a:lnTo>
                    <a:pt x="228282" y="250190"/>
                  </a:lnTo>
                  <a:lnTo>
                    <a:pt x="169862" y="255587"/>
                  </a:lnTo>
                  <a:lnTo>
                    <a:pt x="116839" y="266065"/>
                  </a:lnTo>
                  <a:lnTo>
                    <a:pt x="71120" y="281305"/>
                  </a:lnTo>
                  <a:lnTo>
                    <a:pt x="34925" y="300990"/>
                  </a:lnTo>
                  <a:lnTo>
                    <a:pt x="0" y="353060"/>
                  </a:lnTo>
                  <a:lnTo>
                    <a:pt x="8254" y="379412"/>
                  </a:lnTo>
                  <a:lnTo>
                    <a:pt x="32702" y="403860"/>
                  </a:lnTo>
                  <a:lnTo>
                    <a:pt x="72072" y="425450"/>
                  </a:lnTo>
                  <a:lnTo>
                    <a:pt x="126047" y="442595"/>
                  </a:lnTo>
                  <a:lnTo>
                    <a:pt x="92392" y="460692"/>
                  </a:lnTo>
                  <a:lnTo>
                    <a:pt x="69850" y="480695"/>
                  </a:lnTo>
                  <a:lnTo>
                    <a:pt x="58420" y="502602"/>
                  </a:lnTo>
                  <a:lnTo>
                    <a:pt x="58737" y="525145"/>
                  </a:lnTo>
                  <a:lnTo>
                    <a:pt x="97472" y="568960"/>
                  </a:lnTo>
                  <a:lnTo>
                    <a:pt x="133032" y="586422"/>
                  </a:lnTo>
                  <a:lnTo>
                    <a:pt x="176847" y="600392"/>
                  </a:lnTo>
                  <a:lnTo>
                    <a:pt x="227647" y="610235"/>
                  </a:lnTo>
                  <a:lnTo>
                    <a:pt x="283210" y="615315"/>
                  </a:lnTo>
                  <a:lnTo>
                    <a:pt x="342264" y="615315"/>
                  </a:lnTo>
                  <a:lnTo>
                    <a:pt x="345439" y="617537"/>
                  </a:lnTo>
                  <a:lnTo>
                    <a:pt x="379095" y="637857"/>
                  </a:lnTo>
                  <a:lnTo>
                    <a:pt x="416242" y="654685"/>
                  </a:lnTo>
                  <a:lnTo>
                    <a:pt x="457200" y="669290"/>
                  </a:lnTo>
                  <a:lnTo>
                    <a:pt x="501967" y="681672"/>
                  </a:lnTo>
                  <a:lnTo>
                    <a:pt x="549275" y="691515"/>
                  </a:lnTo>
                  <a:lnTo>
                    <a:pt x="599439" y="699452"/>
                  </a:lnTo>
                  <a:lnTo>
                    <a:pt x="651192" y="704532"/>
                  </a:lnTo>
                  <a:lnTo>
                    <a:pt x="704214" y="707390"/>
                  </a:lnTo>
                  <a:lnTo>
                    <a:pt x="757872" y="707390"/>
                  </a:lnTo>
                  <a:lnTo>
                    <a:pt x="811529" y="705167"/>
                  </a:lnTo>
                  <a:lnTo>
                    <a:pt x="864870" y="700087"/>
                  </a:lnTo>
                  <a:lnTo>
                    <a:pt x="916939" y="692150"/>
                  </a:lnTo>
                  <a:lnTo>
                    <a:pt x="967422" y="681355"/>
                  </a:lnTo>
                  <a:lnTo>
                    <a:pt x="1624998" y="681355"/>
                  </a:lnTo>
                  <a:lnTo>
                    <a:pt x="1625600" y="681037"/>
                  </a:lnTo>
                  <a:lnTo>
                    <a:pt x="1674495" y="638810"/>
                  </a:lnTo>
                  <a:lnTo>
                    <a:pt x="2032317" y="638810"/>
                  </a:lnTo>
                  <a:lnTo>
                    <a:pt x="2091690" y="620077"/>
                  </a:lnTo>
                  <a:lnTo>
                    <a:pt x="2133600" y="600075"/>
                  </a:lnTo>
                  <a:lnTo>
                    <a:pt x="2165350" y="576897"/>
                  </a:lnTo>
                  <a:lnTo>
                    <a:pt x="2192972" y="523557"/>
                  </a:lnTo>
                  <a:lnTo>
                    <a:pt x="2242820" y="519430"/>
                  </a:lnTo>
                  <a:lnTo>
                    <a:pt x="2290762" y="512762"/>
                  </a:lnTo>
                  <a:lnTo>
                    <a:pt x="2336165" y="503555"/>
                  </a:lnTo>
                  <a:lnTo>
                    <a:pt x="2378392" y="492125"/>
                  </a:lnTo>
                  <a:lnTo>
                    <a:pt x="2431097" y="472440"/>
                  </a:lnTo>
                  <a:lnTo>
                    <a:pt x="2473007" y="449897"/>
                  </a:lnTo>
                  <a:lnTo>
                    <a:pt x="2504122" y="425132"/>
                  </a:lnTo>
                  <a:lnTo>
                    <a:pt x="2533015" y="371792"/>
                  </a:lnTo>
                  <a:lnTo>
                    <a:pt x="2530475" y="344487"/>
                  </a:lnTo>
                  <a:lnTo>
                    <a:pt x="2516187" y="317500"/>
                  </a:lnTo>
                  <a:lnTo>
                    <a:pt x="2489834" y="291465"/>
                  </a:lnTo>
                  <a:lnTo>
                    <a:pt x="2451417" y="266700"/>
                  </a:lnTo>
                  <a:lnTo>
                    <a:pt x="2457132" y="261302"/>
                  </a:lnTo>
                  <a:lnTo>
                    <a:pt x="2461895" y="255905"/>
                  </a:lnTo>
                  <a:lnTo>
                    <a:pt x="2465704" y="250190"/>
                  </a:lnTo>
                  <a:lnTo>
                    <a:pt x="2476500" y="221297"/>
                  </a:lnTo>
                  <a:lnTo>
                    <a:pt x="2471102" y="193040"/>
                  </a:lnTo>
                  <a:lnTo>
                    <a:pt x="2416809" y="142240"/>
                  </a:lnTo>
                  <a:lnTo>
                    <a:pt x="2370772" y="121602"/>
                  </a:lnTo>
                  <a:lnTo>
                    <a:pt x="2313304" y="105410"/>
                  </a:lnTo>
                  <a:lnTo>
                    <a:pt x="2246312" y="94615"/>
                  </a:lnTo>
                  <a:lnTo>
                    <a:pt x="2242079" y="88265"/>
                  </a:lnTo>
                  <a:lnTo>
                    <a:pt x="822325" y="88265"/>
                  </a:lnTo>
                  <a:lnTo>
                    <a:pt x="775017" y="78740"/>
                  </a:lnTo>
                  <a:lnTo>
                    <a:pt x="725487" y="71755"/>
                  </a:lnTo>
                  <a:lnTo>
                    <a:pt x="674052" y="67627"/>
                  </a:lnTo>
                  <a:lnTo>
                    <a:pt x="621982" y="66357"/>
                  </a:lnTo>
                  <a:close/>
                </a:path>
                <a:path w="2533015" h="753110">
                  <a:moveTo>
                    <a:pt x="2032317" y="638810"/>
                  </a:moveTo>
                  <a:lnTo>
                    <a:pt x="1674495" y="638810"/>
                  </a:lnTo>
                  <a:lnTo>
                    <a:pt x="1715770" y="647700"/>
                  </a:lnTo>
                  <a:lnTo>
                    <a:pt x="1759584" y="654050"/>
                  </a:lnTo>
                  <a:lnTo>
                    <a:pt x="1804987" y="658177"/>
                  </a:lnTo>
                  <a:lnTo>
                    <a:pt x="1851342" y="659447"/>
                  </a:lnTo>
                  <a:lnTo>
                    <a:pt x="1919604" y="656907"/>
                  </a:lnTo>
                  <a:lnTo>
                    <a:pt x="1983422" y="649287"/>
                  </a:lnTo>
                  <a:lnTo>
                    <a:pt x="2032317" y="638810"/>
                  </a:lnTo>
                  <a:close/>
                </a:path>
                <a:path w="2533015" h="753110">
                  <a:moveTo>
                    <a:pt x="1085532" y="20955"/>
                  </a:moveTo>
                  <a:lnTo>
                    <a:pt x="1032509" y="23812"/>
                  </a:lnTo>
                  <a:lnTo>
                    <a:pt x="981709" y="30162"/>
                  </a:lnTo>
                  <a:lnTo>
                    <a:pt x="934085" y="40005"/>
                  </a:lnTo>
                  <a:lnTo>
                    <a:pt x="890904" y="53022"/>
                  </a:lnTo>
                  <a:lnTo>
                    <a:pt x="853122" y="68897"/>
                  </a:lnTo>
                  <a:lnTo>
                    <a:pt x="822325" y="88265"/>
                  </a:lnTo>
                  <a:lnTo>
                    <a:pt x="2242079" y="88265"/>
                  </a:lnTo>
                  <a:lnTo>
                    <a:pt x="2233612" y="75565"/>
                  </a:lnTo>
                  <a:lnTo>
                    <a:pt x="2207734" y="57467"/>
                  </a:lnTo>
                  <a:lnTo>
                    <a:pt x="1317307" y="57467"/>
                  </a:lnTo>
                  <a:lnTo>
                    <a:pt x="1300797" y="51117"/>
                  </a:lnTo>
                  <a:lnTo>
                    <a:pt x="1244917" y="35877"/>
                  </a:lnTo>
                  <a:lnTo>
                    <a:pt x="1192847" y="26987"/>
                  </a:lnTo>
                  <a:lnTo>
                    <a:pt x="1139507" y="21907"/>
                  </a:lnTo>
                  <a:lnTo>
                    <a:pt x="1085532" y="20955"/>
                  </a:lnTo>
                  <a:close/>
                </a:path>
                <a:path w="2533015" h="753110">
                  <a:moveTo>
                    <a:pt x="1548129" y="0"/>
                  </a:moveTo>
                  <a:lnTo>
                    <a:pt x="1492250" y="2222"/>
                  </a:lnTo>
                  <a:lnTo>
                    <a:pt x="1438909" y="9525"/>
                  </a:lnTo>
                  <a:lnTo>
                    <a:pt x="1390967" y="21272"/>
                  </a:lnTo>
                  <a:lnTo>
                    <a:pt x="1349692" y="37465"/>
                  </a:lnTo>
                  <a:lnTo>
                    <a:pt x="1317307" y="57467"/>
                  </a:lnTo>
                  <a:lnTo>
                    <a:pt x="2207734" y="57467"/>
                  </a:lnTo>
                  <a:lnTo>
                    <a:pt x="2185034" y="41592"/>
                  </a:lnTo>
                  <a:lnTo>
                    <a:pt x="2182166" y="40640"/>
                  </a:lnTo>
                  <a:lnTo>
                    <a:pt x="1749425" y="40640"/>
                  </a:lnTo>
                  <a:lnTo>
                    <a:pt x="1730375" y="31750"/>
                  </a:lnTo>
                  <a:lnTo>
                    <a:pt x="1709102" y="23812"/>
                  </a:lnTo>
                  <a:lnTo>
                    <a:pt x="1685607" y="16827"/>
                  </a:lnTo>
                  <a:lnTo>
                    <a:pt x="1660207" y="10795"/>
                  </a:lnTo>
                  <a:lnTo>
                    <a:pt x="1604645" y="2857"/>
                  </a:lnTo>
                  <a:lnTo>
                    <a:pt x="1548129" y="0"/>
                  </a:lnTo>
                  <a:close/>
                </a:path>
                <a:path w="2533015" h="753110">
                  <a:moveTo>
                    <a:pt x="1943100" y="635"/>
                  </a:moveTo>
                  <a:lnTo>
                    <a:pt x="1889442" y="4445"/>
                  </a:lnTo>
                  <a:lnTo>
                    <a:pt x="1838007" y="12382"/>
                  </a:lnTo>
                  <a:lnTo>
                    <a:pt x="1791017" y="24765"/>
                  </a:lnTo>
                  <a:lnTo>
                    <a:pt x="1749425" y="40640"/>
                  </a:lnTo>
                  <a:lnTo>
                    <a:pt x="2182166" y="40640"/>
                  </a:lnTo>
                  <a:lnTo>
                    <a:pt x="2102802" y="14287"/>
                  </a:lnTo>
                  <a:lnTo>
                    <a:pt x="2051367" y="5397"/>
                  </a:lnTo>
                  <a:lnTo>
                    <a:pt x="1997709" y="952"/>
                  </a:lnTo>
                  <a:lnTo>
                    <a:pt x="1943100" y="6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10642" y="3428682"/>
              <a:ext cx="125412" cy="12541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5532437" y="2691129"/>
              <a:ext cx="2533015" cy="753110"/>
            </a:xfrm>
            <a:custGeom>
              <a:avLst/>
              <a:gdLst/>
              <a:ahLst/>
              <a:cxnLst/>
              <a:rect l="l" t="t" r="r" b="b"/>
              <a:pathLst>
                <a:path w="2533015" h="753110">
                  <a:moveTo>
                    <a:pt x="230504" y="247967"/>
                  </a:moveTo>
                  <a:lnTo>
                    <a:pt x="236537" y="191135"/>
                  </a:lnTo>
                  <a:lnTo>
                    <a:pt x="288289" y="140652"/>
                  </a:lnTo>
                  <a:lnTo>
                    <a:pt x="329247" y="118745"/>
                  </a:lnTo>
                  <a:lnTo>
                    <a:pt x="378777" y="100330"/>
                  </a:lnTo>
                  <a:lnTo>
                    <a:pt x="435610" y="85090"/>
                  </a:lnTo>
                  <a:lnTo>
                    <a:pt x="499427" y="73977"/>
                  </a:lnTo>
                  <a:lnTo>
                    <a:pt x="569277" y="67627"/>
                  </a:lnTo>
                  <a:lnTo>
                    <a:pt x="621982" y="66357"/>
                  </a:lnTo>
                  <a:lnTo>
                    <a:pt x="674052" y="67627"/>
                  </a:lnTo>
                  <a:lnTo>
                    <a:pt x="725487" y="71755"/>
                  </a:lnTo>
                  <a:lnTo>
                    <a:pt x="775017" y="78740"/>
                  </a:lnTo>
                  <a:lnTo>
                    <a:pt x="822325" y="88265"/>
                  </a:lnTo>
                  <a:lnTo>
                    <a:pt x="853122" y="68897"/>
                  </a:lnTo>
                  <a:lnTo>
                    <a:pt x="890904" y="53022"/>
                  </a:lnTo>
                  <a:lnTo>
                    <a:pt x="934085" y="40005"/>
                  </a:lnTo>
                  <a:lnTo>
                    <a:pt x="981709" y="30162"/>
                  </a:lnTo>
                  <a:lnTo>
                    <a:pt x="1032509" y="23812"/>
                  </a:lnTo>
                  <a:lnTo>
                    <a:pt x="1085532" y="20955"/>
                  </a:lnTo>
                  <a:lnTo>
                    <a:pt x="1139507" y="21907"/>
                  </a:lnTo>
                  <a:lnTo>
                    <a:pt x="1192847" y="26987"/>
                  </a:lnTo>
                  <a:lnTo>
                    <a:pt x="1244917" y="35877"/>
                  </a:lnTo>
                  <a:lnTo>
                    <a:pt x="1283017" y="45402"/>
                  </a:lnTo>
                  <a:lnTo>
                    <a:pt x="1317307" y="57467"/>
                  </a:lnTo>
                  <a:lnTo>
                    <a:pt x="1349692" y="37465"/>
                  </a:lnTo>
                  <a:lnTo>
                    <a:pt x="1390967" y="21272"/>
                  </a:lnTo>
                  <a:lnTo>
                    <a:pt x="1438909" y="9525"/>
                  </a:lnTo>
                  <a:lnTo>
                    <a:pt x="1492250" y="2222"/>
                  </a:lnTo>
                  <a:lnTo>
                    <a:pt x="1548129" y="0"/>
                  </a:lnTo>
                  <a:lnTo>
                    <a:pt x="1604645" y="2857"/>
                  </a:lnTo>
                  <a:lnTo>
                    <a:pt x="1660207" y="10795"/>
                  </a:lnTo>
                  <a:lnTo>
                    <a:pt x="1709102" y="23812"/>
                  </a:lnTo>
                  <a:lnTo>
                    <a:pt x="1749425" y="40640"/>
                  </a:lnTo>
                  <a:lnTo>
                    <a:pt x="1791017" y="24765"/>
                  </a:lnTo>
                  <a:lnTo>
                    <a:pt x="1838007" y="12382"/>
                  </a:lnTo>
                  <a:lnTo>
                    <a:pt x="1889442" y="4445"/>
                  </a:lnTo>
                  <a:lnTo>
                    <a:pt x="1943100" y="635"/>
                  </a:lnTo>
                  <a:lnTo>
                    <a:pt x="1997709" y="952"/>
                  </a:lnTo>
                  <a:lnTo>
                    <a:pt x="2051367" y="5397"/>
                  </a:lnTo>
                  <a:lnTo>
                    <a:pt x="2102802" y="14287"/>
                  </a:lnTo>
                  <a:lnTo>
                    <a:pt x="2150427" y="27305"/>
                  </a:lnTo>
                  <a:lnTo>
                    <a:pt x="2212975" y="57785"/>
                  </a:lnTo>
                  <a:lnTo>
                    <a:pt x="2246312" y="94615"/>
                  </a:lnTo>
                  <a:lnTo>
                    <a:pt x="2313304" y="105410"/>
                  </a:lnTo>
                  <a:lnTo>
                    <a:pt x="2370454" y="121602"/>
                  </a:lnTo>
                  <a:lnTo>
                    <a:pt x="2416809" y="142240"/>
                  </a:lnTo>
                  <a:lnTo>
                    <a:pt x="2450782" y="166370"/>
                  </a:lnTo>
                  <a:lnTo>
                    <a:pt x="2476500" y="221297"/>
                  </a:lnTo>
                  <a:lnTo>
                    <a:pt x="2465704" y="250190"/>
                  </a:lnTo>
                  <a:lnTo>
                    <a:pt x="2461895" y="255905"/>
                  </a:lnTo>
                  <a:lnTo>
                    <a:pt x="2457132" y="261302"/>
                  </a:lnTo>
                  <a:lnTo>
                    <a:pt x="2451417" y="266700"/>
                  </a:lnTo>
                  <a:lnTo>
                    <a:pt x="2489834" y="291465"/>
                  </a:lnTo>
                  <a:lnTo>
                    <a:pt x="2516187" y="317500"/>
                  </a:lnTo>
                  <a:lnTo>
                    <a:pt x="2530475" y="344487"/>
                  </a:lnTo>
                  <a:lnTo>
                    <a:pt x="2533015" y="371792"/>
                  </a:lnTo>
                  <a:lnTo>
                    <a:pt x="2524442" y="399097"/>
                  </a:lnTo>
                  <a:lnTo>
                    <a:pt x="2473007" y="449897"/>
                  </a:lnTo>
                  <a:lnTo>
                    <a:pt x="2431097" y="472440"/>
                  </a:lnTo>
                  <a:lnTo>
                    <a:pt x="2378392" y="492125"/>
                  </a:lnTo>
                  <a:lnTo>
                    <a:pt x="2336165" y="503555"/>
                  </a:lnTo>
                  <a:lnTo>
                    <a:pt x="2290762" y="512762"/>
                  </a:lnTo>
                  <a:lnTo>
                    <a:pt x="2242820" y="519430"/>
                  </a:lnTo>
                  <a:lnTo>
                    <a:pt x="2192972" y="523557"/>
                  </a:lnTo>
                  <a:lnTo>
                    <a:pt x="2185352" y="551180"/>
                  </a:lnTo>
                  <a:lnTo>
                    <a:pt x="2133600" y="600075"/>
                  </a:lnTo>
                  <a:lnTo>
                    <a:pt x="2091690" y="620077"/>
                  </a:lnTo>
                  <a:lnTo>
                    <a:pt x="2041207" y="636905"/>
                  </a:lnTo>
                  <a:lnTo>
                    <a:pt x="1983422" y="649287"/>
                  </a:lnTo>
                  <a:lnTo>
                    <a:pt x="1919604" y="656907"/>
                  </a:lnTo>
                  <a:lnTo>
                    <a:pt x="1851342" y="659447"/>
                  </a:lnTo>
                  <a:lnTo>
                    <a:pt x="1804987" y="658177"/>
                  </a:lnTo>
                  <a:lnTo>
                    <a:pt x="1759584" y="654050"/>
                  </a:lnTo>
                  <a:lnTo>
                    <a:pt x="1715770" y="647700"/>
                  </a:lnTo>
                  <a:lnTo>
                    <a:pt x="1674495" y="638810"/>
                  </a:lnTo>
                  <a:lnTo>
                    <a:pt x="1653540" y="661035"/>
                  </a:lnTo>
                  <a:lnTo>
                    <a:pt x="1591309" y="699135"/>
                  </a:lnTo>
                  <a:lnTo>
                    <a:pt x="1551304" y="715010"/>
                  </a:lnTo>
                  <a:lnTo>
                    <a:pt x="1506537" y="728027"/>
                  </a:lnTo>
                  <a:lnTo>
                    <a:pt x="1457959" y="738822"/>
                  </a:lnTo>
                  <a:lnTo>
                    <a:pt x="1406207" y="746442"/>
                  </a:lnTo>
                  <a:lnTo>
                    <a:pt x="1351915" y="751205"/>
                  </a:lnTo>
                  <a:lnTo>
                    <a:pt x="1295717" y="752792"/>
                  </a:lnTo>
                  <a:lnTo>
                    <a:pt x="1238884" y="751205"/>
                  </a:lnTo>
                  <a:lnTo>
                    <a:pt x="1181417" y="745807"/>
                  </a:lnTo>
                  <a:lnTo>
                    <a:pt x="1118234" y="735647"/>
                  </a:lnTo>
                  <a:lnTo>
                    <a:pt x="1060767" y="721360"/>
                  </a:lnTo>
                  <a:lnTo>
                    <a:pt x="1009967" y="702945"/>
                  </a:lnTo>
                  <a:lnTo>
                    <a:pt x="967422" y="681355"/>
                  </a:lnTo>
                  <a:lnTo>
                    <a:pt x="916939" y="692150"/>
                  </a:lnTo>
                  <a:lnTo>
                    <a:pt x="864870" y="700087"/>
                  </a:lnTo>
                  <a:lnTo>
                    <a:pt x="811529" y="705167"/>
                  </a:lnTo>
                  <a:lnTo>
                    <a:pt x="757872" y="707390"/>
                  </a:lnTo>
                  <a:lnTo>
                    <a:pt x="704214" y="707390"/>
                  </a:lnTo>
                  <a:lnTo>
                    <a:pt x="651192" y="704532"/>
                  </a:lnTo>
                  <a:lnTo>
                    <a:pt x="599439" y="699452"/>
                  </a:lnTo>
                  <a:lnTo>
                    <a:pt x="549275" y="691515"/>
                  </a:lnTo>
                  <a:lnTo>
                    <a:pt x="501967" y="681672"/>
                  </a:lnTo>
                  <a:lnTo>
                    <a:pt x="457200" y="669290"/>
                  </a:lnTo>
                  <a:lnTo>
                    <a:pt x="416242" y="654685"/>
                  </a:lnTo>
                  <a:lnTo>
                    <a:pt x="379095" y="637857"/>
                  </a:lnTo>
                  <a:lnTo>
                    <a:pt x="345439" y="617537"/>
                  </a:lnTo>
                  <a:lnTo>
                    <a:pt x="342264" y="615315"/>
                  </a:lnTo>
                  <a:lnTo>
                    <a:pt x="283210" y="615315"/>
                  </a:lnTo>
                  <a:lnTo>
                    <a:pt x="227647" y="610235"/>
                  </a:lnTo>
                  <a:lnTo>
                    <a:pt x="176847" y="600392"/>
                  </a:lnTo>
                  <a:lnTo>
                    <a:pt x="133032" y="586422"/>
                  </a:lnTo>
                  <a:lnTo>
                    <a:pt x="97472" y="568960"/>
                  </a:lnTo>
                  <a:lnTo>
                    <a:pt x="58737" y="525145"/>
                  </a:lnTo>
                  <a:lnTo>
                    <a:pt x="58420" y="502602"/>
                  </a:lnTo>
                  <a:lnTo>
                    <a:pt x="69850" y="480695"/>
                  </a:lnTo>
                  <a:lnTo>
                    <a:pt x="92392" y="460692"/>
                  </a:lnTo>
                  <a:lnTo>
                    <a:pt x="126047" y="442595"/>
                  </a:lnTo>
                  <a:lnTo>
                    <a:pt x="72072" y="425450"/>
                  </a:lnTo>
                  <a:lnTo>
                    <a:pt x="32702" y="403860"/>
                  </a:lnTo>
                  <a:lnTo>
                    <a:pt x="8254" y="379412"/>
                  </a:lnTo>
                  <a:lnTo>
                    <a:pt x="0" y="353060"/>
                  </a:lnTo>
                  <a:lnTo>
                    <a:pt x="8572" y="326390"/>
                  </a:lnTo>
                  <a:lnTo>
                    <a:pt x="71120" y="281305"/>
                  </a:lnTo>
                  <a:lnTo>
                    <a:pt x="116839" y="266065"/>
                  </a:lnTo>
                  <a:lnTo>
                    <a:pt x="169862" y="255587"/>
                  </a:lnTo>
                  <a:lnTo>
                    <a:pt x="228282" y="250190"/>
                  </a:lnTo>
                  <a:lnTo>
                    <a:pt x="230504" y="247967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28092" y="3420744"/>
              <a:ext cx="216217" cy="25209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661025" y="2729547"/>
              <a:ext cx="2321560" cy="640080"/>
            </a:xfrm>
            <a:custGeom>
              <a:avLst/>
              <a:gdLst/>
              <a:ahLst/>
              <a:cxnLst/>
              <a:rect l="l" t="t" r="r" b="b"/>
              <a:pathLst>
                <a:path w="2321559" h="640079">
                  <a:moveTo>
                    <a:pt x="148272" y="415289"/>
                  </a:moveTo>
                  <a:lnTo>
                    <a:pt x="109537" y="415289"/>
                  </a:lnTo>
                  <a:lnTo>
                    <a:pt x="71437" y="412750"/>
                  </a:lnTo>
                  <a:lnTo>
                    <a:pt x="34925" y="408304"/>
                  </a:lnTo>
                  <a:lnTo>
                    <a:pt x="0" y="401319"/>
                  </a:lnTo>
                </a:path>
                <a:path w="2321559" h="640079">
                  <a:moveTo>
                    <a:pt x="279400" y="567054"/>
                  </a:moveTo>
                  <a:lnTo>
                    <a:pt x="263525" y="569277"/>
                  </a:lnTo>
                  <a:lnTo>
                    <a:pt x="247332" y="571182"/>
                  </a:lnTo>
                  <a:lnTo>
                    <a:pt x="230822" y="572769"/>
                  </a:lnTo>
                  <a:lnTo>
                    <a:pt x="214312" y="573722"/>
                  </a:lnTo>
                </a:path>
                <a:path w="2321559" h="640079">
                  <a:moveTo>
                    <a:pt x="838517" y="640079"/>
                  </a:moveTo>
                  <a:lnTo>
                    <a:pt x="827404" y="632777"/>
                  </a:lnTo>
                  <a:lnTo>
                    <a:pt x="816927" y="625475"/>
                  </a:lnTo>
                  <a:lnTo>
                    <a:pt x="807720" y="617537"/>
                  </a:lnTo>
                  <a:lnTo>
                    <a:pt x="799464" y="609917"/>
                  </a:lnTo>
                </a:path>
                <a:path w="2321559" h="640079">
                  <a:moveTo>
                    <a:pt x="1561782" y="564514"/>
                  </a:moveTo>
                  <a:lnTo>
                    <a:pt x="1559559" y="573087"/>
                  </a:lnTo>
                  <a:lnTo>
                    <a:pt x="1556384" y="581342"/>
                  </a:lnTo>
                  <a:lnTo>
                    <a:pt x="1551940" y="589597"/>
                  </a:lnTo>
                  <a:lnTo>
                    <a:pt x="1546225" y="597852"/>
                  </a:lnTo>
                </a:path>
                <a:path w="2321559" h="640079">
                  <a:moveTo>
                    <a:pt x="1872297" y="359092"/>
                  </a:moveTo>
                  <a:lnTo>
                    <a:pt x="1937384" y="375919"/>
                  </a:lnTo>
                  <a:lnTo>
                    <a:pt x="1990407" y="397510"/>
                  </a:lnTo>
                  <a:lnTo>
                    <a:pt x="2030095" y="423544"/>
                  </a:lnTo>
                  <a:lnTo>
                    <a:pt x="2054859" y="452437"/>
                  </a:lnTo>
                  <a:lnTo>
                    <a:pt x="2062797" y="483235"/>
                  </a:lnTo>
                </a:path>
                <a:path w="2321559" h="640079">
                  <a:moveTo>
                    <a:pt x="2321559" y="226694"/>
                  </a:moveTo>
                  <a:lnTo>
                    <a:pt x="2305367" y="239712"/>
                  </a:lnTo>
                  <a:lnTo>
                    <a:pt x="2286000" y="252094"/>
                  </a:lnTo>
                  <a:lnTo>
                    <a:pt x="2262822" y="263207"/>
                  </a:lnTo>
                  <a:lnTo>
                    <a:pt x="2236787" y="273367"/>
                  </a:lnTo>
                </a:path>
                <a:path w="2321559" h="640079">
                  <a:moveTo>
                    <a:pt x="2118042" y="53657"/>
                  </a:moveTo>
                  <a:lnTo>
                    <a:pt x="2121217" y="60960"/>
                  </a:lnTo>
                  <a:lnTo>
                    <a:pt x="2122804" y="68262"/>
                  </a:lnTo>
                  <a:lnTo>
                    <a:pt x="2122487" y="75882"/>
                  </a:lnTo>
                </a:path>
                <a:path w="2321559" h="640079">
                  <a:moveTo>
                    <a:pt x="1576704" y="27939"/>
                  </a:moveTo>
                  <a:lnTo>
                    <a:pt x="1585595" y="20637"/>
                  </a:lnTo>
                  <a:lnTo>
                    <a:pt x="1595754" y="13335"/>
                  </a:lnTo>
                  <a:lnTo>
                    <a:pt x="1607184" y="6667"/>
                  </a:lnTo>
                  <a:lnTo>
                    <a:pt x="1619884" y="0"/>
                  </a:lnTo>
                </a:path>
                <a:path w="2321559" h="640079">
                  <a:moveTo>
                    <a:pt x="1170304" y="41592"/>
                  </a:moveTo>
                  <a:lnTo>
                    <a:pt x="1174115" y="35242"/>
                  </a:lnTo>
                  <a:lnTo>
                    <a:pt x="1178877" y="29210"/>
                  </a:lnTo>
                  <a:lnTo>
                    <a:pt x="1184592" y="23177"/>
                  </a:lnTo>
                  <a:lnTo>
                    <a:pt x="1191259" y="17144"/>
                  </a:lnTo>
                </a:path>
                <a:path w="2321559" h="640079">
                  <a:moveTo>
                    <a:pt x="693420" y="49529"/>
                  </a:moveTo>
                  <a:lnTo>
                    <a:pt x="713739" y="54927"/>
                  </a:lnTo>
                  <a:lnTo>
                    <a:pt x="733425" y="60325"/>
                  </a:lnTo>
                  <a:lnTo>
                    <a:pt x="751839" y="66675"/>
                  </a:lnTo>
                  <a:lnTo>
                    <a:pt x="769620" y="73025"/>
                  </a:lnTo>
                </a:path>
                <a:path w="2321559" h="640079">
                  <a:moveTo>
                    <a:pt x="115252" y="234314"/>
                  </a:moveTo>
                  <a:lnTo>
                    <a:pt x="111125" y="228282"/>
                  </a:lnTo>
                  <a:lnTo>
                    <a:pt x="107314" y="221932"/>
                  </a:lnTo>
                  <a:lnTo>
                    <a:pt x="104457" y="215900"/>
                  </a:lnTo>
                  <a:lnTo>
                    <a:pt x="101917" y="209550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33807" y="3462654"/>
              <a:ext cx="695007" cy="67056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7077392" y="3583304"/>
              <a:ext cx="1300480" cy="431165"/>
            </a:xfrm>
            <a:custGeom>
              <a:avLst/>
              <a:gdLst/>
              <a:ahLst/>
              <a:cxnLst/>
              <a:rect l="l" t="t" r="r" b="b"/>
              <a:pathLst>
                <a:path w="1300479" h="431164">
                  <a:moveTo>
                    <a:pt x="1300479" y="0"/>
                  </a:moveTo>
                  <a:lnTo>
                    <a:pt x="0" y="0"/>
                  </a:lnTo>
                  <a:lnTo>
                    <a:pt x="0" y="430847"/>
                  </a:lnTo>
                  <a:lnTo>
                    <a:pt x="1300479" y="430847"/>
                  </a:lnTo>
                  <a:lnTo>
                    <a:pt x="13004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879907" y="3813492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40">
                  <a:moveTo>
                    <a:pt x="0" y="0"/>
                  </a:moveTo>
                  <a:lnTo>
                    <a:pt x="180339" y="0"/>
                  </a:lnTo>
                </a:path>
              </a:pathLst>
            </a:custGeom>
            <a:ln w="12700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855344" y="387667"/>
            <a:ext cx="9276715" cy="815340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70"/>
              </a:spcBef>
            </a:pPr>
            <a:r>
              <a:rPr sz="2200" b="0" spc="185" dirty="0">
                <a:solidFill>
                  <a:srgbClr val="000000"/>
                </a:solidFill>
                <a:latin typeface="Times New Roman"/>
                <a:cs typeface="Times New Roman"/>
              </a:rPr>
              <a:t>Επαλήθευση</a:t>
            </a:r>
            <a:r>
              <a:rPr sz="2200" b="0" spc="1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40" dirty="0">
                <a:solidFill>
                  <a:srgbClr val="000000"/>
                </a:solidFill>
                <a:latin typeface="Times New Roman"/>
                <a:cs typeface="Times New Roman"/>
              </a:rPr>
              <a:t>με</a:t>
            </a:r>
            <a:r>
              <a:rPr sz="2200" b="0" spc="1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65" dirty="0">
                <a:solidFill>
                  <a:srgbClr val="000000"/>
                </a:solidFill>
                <a:latin typeface="Times New Roman"/>
                <a:cs typeface="Times New Roman"/>
              </a:rPr>
              <a:t>βάση</a:t>
            </a: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2200" b="0" spc="240" dirty="0">
                <a:solidFill>
                  <a:srgbClr val="000000"/>
                </a:solidFill>
                <a:latin typeface="Calibri"/>
                <a:cs typeface="Calibri"/>
              </a:rPr>
              <a:t>όνομα</a:t>
            </a:r>
            <a:r>
              <a:rPr sz="2200" b="0" spc="30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b="0" spc="235" dirty="0">
                <a:solidFill>
                  <a:srgbClr val="000000"/>
                </a:solidFill>
                <a:latin typeface="Calibri"/>
                <a:cs typeface="Calibri"/>
              </a:rPr>
              <a:t>χρήστη</a:t>
            </a:r>
            <a:r>
              <a:rPr sz="2200" b="0" spc="235" dirty="0">
                <a:solidFill>
                  <a:srgbClr val="000000"/>
                </a:solidFill>
                <a:latin typeface="Times New Roman"/>
                <a:cs typeface="Times New Roman"/>
              </a:rPr>
              <a:t>/</a:t>
            </a:r>
            <a:r>
              <a:rPr sz="2200" b="0" spc="235" dirty="0">
                <a:solidFill>
                  <a:srgbClr val="000000"/>
                </a:solidFill>
                <a:latin typeface="Calibri"/>
                <a:cs typeface="Calibri"/>
              </a:rPr>
              <a:t>κωδικός</a:t>
            </a:r>
            <a:r>
              <a:rPr sz="2200" b="0" spc="3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b="0" spc="250" dirty="0">
                <a:solidFill>
                  <a:srgbClr val="000000"/>
                </a:solidFill>
                <a:latin typeface="Calibri"/>
                <a:cs typeface="Calibri"/>
              </a:rPr>
              <a:t>πρόσβασης</a:t>
            </a:r>
            <a:r>
              <a:rPr sz="2200" b="0" spc="3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b="0" spc="235" dirty="0">
                <a:solidFill>
                  <a:srgbClr val="000000"/>
                </a:solidFill>
                <a:latin typeface="Calibri"/>
                <a:cs typeface="Calibri"/>
              </a:rPr>
              <a:t>που</a:t>
            </a:r>
            <a:r>
              <a:rPr sz="2200" b="0" spc="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b="0" spc="225" dirty="0">
                <a:solidFill>
                  <a:srgbClr val="000000"/>
                </a:solidFill>
                <a:latin typeface="Calibri"/>
                <a:cs typeface="Calibri"/>
              </a:rPr>
              <a:t>υποστηρίζονται</a:t>
            </a:r>
            <a:r>
              <a:rPr sz="2200" b="0" spc="3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b="0" spc="210" dirty="0">
                <a:solidFill>
                  <a:srgbClr val="000000"/>
                </a:solidFill>
                <a:latin typeface="Calibri"/>
                <a:cs typeface="Calibri"/>
              </a:rPr>
              <a:t>από</a:t>
            </a:r>
            <a:r>
              <a:rPr sz="2200" b="0" spc="22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b="0" spc="204" dirty="0">
                <a:solidFill>
                  <a:srgbClr val="000000"/>
                </a:solidFill>
                <a:latin typeface="Times New Roman"/>
                <a:cs typeface="Times New Roman"/>
              </a:rPr>
              <a:t>hash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91515" y="1554691"/>
            <a:ext cx="7158355" cy="1078230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73355" indent="-160655">
              <a:lnSpc>
                <a:spcPct val="100000"/>
              </a:lnSpc>
              <a:spcBef>
                <a:spcPts val="570"/>
              </a:spcBef>
              <a:buClr>
                <a:srgbClr val="FFBA00"/>
              </a:buClr>
              <a:buSzPct val="125000"/>
              <a:buFont typeface="Arial"/>
              <a:buChar char="•"/>
              <a:tabLst>
                <a:tab pos="173355" algn="l"/>
              </a:tabLst>
            </a:pPr>
            <a:r>
              <a:rPr sz="1600" spc="110" dirty="0">
                <a:latin typeface="Calibri"/>
                <a:cs typeface="Calibri"/>
              </a:rPr>
              <a:t>Οι</a:t>
            </a:r>
            <a:r>
              <a:rPr sz="1600" spc="50" dirty="0">
                <a:latin typeface="Calibri"/>
                <a:cs typeface="Calibri"/>
              </a:rPr>
              <a:t> </a:t>
            </a:r>
            <a:r>
              <a:rPr sz="1600" spc="105" dirty="0">
                <a:latin typeface="Calibri"/>
                <a:cs typeface="Calibri"/>
              </a:rPr>
              <a:t>κωδικοί</a:t>
            </a:r>
            <a:r>
              <a:rPr sz="1600" spc="55" dirty="0">
                <a:latin typeface="Calibri"/>
                <a:cs typeface="Calibri"/>
              </a:rPr>
              <a:t> </a:t>
            </a:r>
            <a:r>
              <a:rPr sz="1600" spc="120" dirty="0">
                <a:latin typeface="Calibri"/>
                <a:cs typeface="Calibri"/>
              </a:rPr>
              <a:t>πρόσβασης</a:t>
            </a:r>
            <a:r>
              <a:rPr sz="1600" spc="50" dirty="0">
                <a:latin typeface="Calibri"/>
                <a:cs typeface="Calibri"/>
              </a:rPr>
              <a:t> </a:t>
            </a:r>
            <a:r>
              <a:rPr sz="1600" spc="135" dirty="0">
                <a:latin typeface="Calibri"/>
                <a:cs typeface="Calibri"/>
              </a:rPr>
              <a:t>ΔΕΝ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spc="130" dirty="0">
                <a:latin typeface="Calibri"/>
                <a:cs typeface="Calibri"/>
              </a:rPr>
              <a:t>θα</a:t>
            </a:r>
            <a:r>
              <a:rPr sz="1600" spc="50" dirty="0">
                <a:latin typeface="Calibri"/>
                <a:cs typeface="Calibri"/>
              </a:rPr>
              <a:t> </a:t>
            </a:r>
            <a:r>
              <a:rPr sz="1600" spc="110" dirty="0">
                <a:latin typeface="Calibri"/>
                <a:cs typeface="Calibri"/>
              </a:rPr>
              <a:t>πρέπει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spc="120" dirty="0">
                <a:latin typeface="Calibri"/>
                <a:cs typeface="Calibri"/>
              </a:rPr>
              <a:t>να</a:t>
            </a:r>
            <a:r>
              <a:rPr sz="1600" spc="50" dirty="0">
                <a:latin typeface="Calibri"/>
                <a:cs typeface="Calibri"/>
              </a:rPr>
              <a:t> </a:t>
            </a:r>
            <a:r>
              <a:rPr sz="1600" spc="114" dirty="0">
                <a:latin typeface="Calibri"/>
                <a:cs typeface="Calibri"/>
              </a:rPr>
              <a:t>αποθηκεύονται</a:t>
            </a:r>
            <a:r>
              <a:rPr sz="1600" spc="55" dirty="0">
                <a:latin typeface="Calibri"/>
                <a:cs typeface="Calibri"/>
              </a:rPr>
              <a:t> </a:t>
            </a:r>
            <a:r>
              <a:rPr sz="1600" spc="110" dirty="0">
                <a:latin typeface="Calibri"/>
                <a:cs typeface="Calibri"/>
              </a:rPr>
              <a:t>στο</a:t>
            </a:r>
            <a:r>
              <a:rPr sz="1600" spc="65" dirty="0">
                <a:latin typeface="Calibri"/>
                <a:cs typeface="Calibri"/>
              </a:rPr>
              <a:t> </a:t>
            </a:r>
            <a:r>
              <a:rPr sz="1600" spc="105" dirty="0">
                <a:latin typeface="Calibri"/>
                <a:cs typeface="Calibri"/>
              </a:rPr>
              <a:t>κενό</a:t>
            </a:r>
            <a:endParaRPr sz="1600">
              <a:latin typeface="Calibri"/>
              <a:cs typeface="Calibri"/>
            </a:endParaRPr>
          </a:p>
          <a:p>
            <a:pPr marL="396875" marR="5080" lvl="1" indent="-182880">
              <a:lnSpc>
                <a:spcPts val="1639"/>
              </a:lnSpc>
              <a:spcBef>
                <a:spcPts val="1019"/>
              </a:spcBef>
              <a:buSzPct val="128571"/>
              <a:buFont typeface="Arial"/>
              <a:buChar char="•"/>
              <a:tabLst>
                <a:tab pos="396875" algn="l"/>
              </a:tabLst>
            </a:pPr>
            <a:r>
              <a:rPr sz="1400" spc="130" dirty="0">
                <a:latin typeface="Calibri"/>
                <a:cs typeface="Calibri"/>
              </a:rPr>
              <a:t>Οι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λογαριασμοί/απολογισμοί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χρηστών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50" dirty="0">
                <a:latin typeface="Calibri"/>
                <a:cs typeface="Calibri"/>
              </a:rPr>
              <a:t>που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είναι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αποθηκευμένοι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σε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σύστημα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145" dirty="0">
                <a:latin typeface="Calibri"/>
                <a:cs typeface="Calibri"/>
              </a:rPr>
              <a:t>συνήθως </a:t>
            </a:r>
            <a:r>
              <a:rPr sz="1400" spc="130" dirty="0">
                <a:latin typeface="Calibri"/>
                <a:cs typeface="Calibri"/>
              </a:rPr>
              <a:t>προστατεύονται </a:t>
            </a:r>
            <a:r>
              <a:rPr sz="1400" spc="140" dirty="0">
                <a:latin typeface="Calibri"/>
                <a:cs typeface="Calibri"/>
              </a:rPr>
              <a:t>με </a:t>
            </a:r>
            <a:r>
              <a:rPr sz="1400" spc="125" dirty="0">
                <a:latin typeface="Calibri"/>
                <a:cs typeface="Calibri"/>
              </a:rPr>
              <a:t>μια </a:t>
            </a:r>
            <a:r>
              <a:rPr sz="1400" spc="120" dirty="0">
                <a:latin typeface="Calibri"/>
                <a:cs typeface="Calibri"/>
              </a:rPr>
              <a:t>τιμή </a:t>
            </a:r>
            <a:r>
              <a:rPr sz="1400" spc="130" dirty="0">
                <a:latin typeface="Calibri"/>
                <a:cs typeface="Calibri"/>
              </a:rPr>
              <a:t>"κατακερματισμού" </a:t>
            </a:r>
            <a:r>
              <a:rPr sz="1400" spc="145" dirty="0">
                <a:latin typeface="Calibri"/>
                <a:cs typeface="Calibri"/>
              </a:rPr>
              <a:t>που </a:t>
            </a:r>
            <a:r>
              <a:rPr sz="1400" spc="110" dirty="0">
                <a:latin typeface="Calibri"/>
                <a:cs typeface="Calibri"/>
              </a:rPr>
              <a:t>σχετίζεται </a:t>
            </a:r>
            <a:r>
              <a:rPr sz="1400" spc="135" dirty="0">
                <a:latin typeface="Calibri"/>
                <a:cs typeface="Calibri"/>
              </a:rPr>
              <a:t>με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τον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κωδικό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πρόσβασης.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641475" y="2958782"/>
            <a:ext cx="33020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30" dirty="0">
                <a:latin typeface="Calibri"/>
                <a:cs typeface="Calibri"/>
              </a:rPr>
              <a:t>123</a:t>
            </a:r>
            <a:r>
              <a:rPr sz="1100" spc="55" dirty="0">
                <a:latin typeface="Calibri"/>
                <a:cs typeface="Calibri"/>
              </a:rPr>
              <a:t>4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292350" y="3302000"/>
            <a:ext cx="13462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105" dirty="0">
                <a:latin typeface="Calibri"/>
                <a:cs typeface="Calibri"/>
              </a:rPr>
              <a:t>Όνομα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χρήστη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/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327910" y="3672840"/>
            <a:ext cx="70231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85" dirty="0">
                <a:latin typeface="Calibri"/>
                <a:cs typeface="Calibri"/>
              </a:rPr>
              <a:t>κ</a:t>
            </a:r>
            <a:r>
              <a:rPr sz="1400" spc="130" dirty="0">
                <a:latin typeface="Calibri"/>
                <a:cs typeface="Calibri"/>
              </a:rPr>
              <a:t>ω</a:t>
            </a:r>
            <a:r>
              <a:rPr sz="1400" spc="100" dirty="0">
                <a:latin typeface="Calibri"/>
                <a:cs typeface="Calibri"/>
              </a:rPr>
              <a:t>δ</a:t>
            </a:r>
            <a:r>
              <a:rPr sz="1400" spc="40" dirty="0">
                <a:latin typeface="Calibri"/>
                <a:cs typeface="Calibri"/>
              </a:rPr>
              <a:t>ι</a:t>
            </a:r>
            <a:r>
              <a:rPr sz="1400" spc="85" dirty="0">
                <a:latin typeface="Calibri"/>
                <a:cs typeface="Calibri"/>
              </a:rPr>
              <a:t>κ</a:t>
            </a:r>
            <a:r>
              <a:rPr sz="1400" spc="95" dirty="0">
                <a:latin typeface="Calibri"/>
                <a:cs typeface="Calibri"/>
              </a:rPr>
              <a:t>ό</a:t>
            </a:r>
            <a:r>
              <a:rPr sz="1400" spc="85" dirty="0">
                <a:latin typeface="Calibri"/>
                <a:cs typeface="Calibri"/>
              </a:rPr>
              <a:t>ς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327910" y="4043679"/>
            <a:ext cx="138938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100" dirty="0">
                <a:latin typeface="Calibri"/>
                <a:cs typeface="Calibri"/>
              </a:rPr>
              <a:t>πρόσβασης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OK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/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28039" y="4414520"/>
            <a:ext cx="5714365" cy="205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12570">
              <a:lnSpc>
                <a:spcPct val="100000"/>
              </a:lnSpc>
              <a:spcBef>
                <a:spcPts val="100"/>
              </a:spcBef>
            </a:pPr>
            <a:r>
              <a:rPr sz="1400" spc="120" dirty="0">
                <a:latin typeface="Calibri"/>
                <a:cs typeface="Calibri"/>
              </a:rPr>
              <a:t>NOT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OK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 marL="12700" marR="4455795">
              <a:lnSpc>
                <a:spcPts val="1620"/>
              </a:lnSpc>
              <a:spcBef>
                <a:spcPts val="965"/>
              </a:spcBef>
            </a:pPr>
            <a:r>
              <a:rPr sz="1400" spc="60" dirty="0">
                <a:latin typeface="Calibri"/>
                <a:cs typeface="Calibri"/>
              </a:rPr>
              <a:t>Χρήστης: </a:t>
            </a:r>
            <a:r>
              <a:rPr sz="1400" spc="65" dirty="0">
                <a:latin typeface="Calibri"/>
                <a:cs typeface="Calibri"/>
              </a:rPr>
              <a:t>Pepe 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Πέρασμα: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1234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Calibri"/>
              <a:cs typeface="Calibri"/>
            </a:endParaRPr>
          </a:p>
          <a:p>
            <a:pPr marL="260350" marR="5080" indent="-182880" algn="just">
              <a:lnSpc>
                <a:spcPct val="100000"/>
              </a:lnSpc>
              <a:buSzPct val="128571"/>
              <a:buFont typeface="Arial"/>
              <a:buChar char="•"/>
              <a:tabLst>
                <a:tab pos="323215" algn="l"/>
              </a:tabLst>
            </a:pPr>
            <a:r>
              <a:rPr dirty="0"/>
              <a:t>	</a:t>
            </a:r>
            <a:r>
              <a:rPr sz="1400" spc="105" dirty="0">
                <a:latin typeface="Calibri"/>
                <a:cs typeface="Calibri"/>
              </a:rPr>
              <a:t>Όταν </a:t>
            </a:r>
            <a:r>
              <a:rPr sz="1400" spc="80" dirty="0">
                <a:latin typeface="Calibri"/>
                <a:cs typeface="Calibri"/>
              </a:rPr>
              <a:t>οι </a:t>
            </a:r>
            <a:r>
              <a:rPr sz="1400" spc="100" dirty="0">
                <a:latin typeface="Calibri"/>
                <a:cs typeface="Calibri"/>
              </a:rPr>
              <a:t>ανθρώπινοι </a:t>
            </a:r>
            <a:r>
              <a:rPr sz="1400" spc="85" dirty="0">
                <a:latin typeface="Calibri"/>
                <a:cs typeface="Calibri"/>
              </a:rPr>
              <a:t>χειριστές/χρήστες </a:t>
            </a:r>
            <a:r>
              <a:rPr sz="1400" spc="100" dirty="0">
                <a:latin typeface="Calibri"/>
                <a:cs typeface="Calibri"/>
              </a:rPr>
              <a:t>θέλουν </a:t>
            </a:r>
            <a:r>
              <a:rPr sz="1400" spc="105" dirty="0">
                <a:latin typeface="Calibri"/>
                <a:cs typeface="Calibri"/>
              </a:rPr>
              <a:t>να καταγραφούν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σε</a:t>
            </a:r>
            <a:r>
              <a:rPr sz="1400" spc="10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έναν</a:t>
            </a:r>
            <a:r>
              <a:rPr sz="1400" spc="10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πόρο,</a:t>
            </a:r>
            <a:r>
              <a:rPr sz="1400" spc="10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ο</a:t>
            </a:r>
            <a:r>
              <a:rPr sz="1400" spc="114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κωδικός</a:t>
            </a:r>
            <a:r>
              <a:rPr sz="1400" spc="10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πρόσβασης</a:t>
            </a:r>
            <a:r>
              <a:rPr sz="1400" spc="11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ζητείται, </a:t>
            </a:r>
            <a:r>
              <a:rPr sz="1400" spc="8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κατακερματισμένος</a:t>
            </a:r>
            <a:r>
              <a:rPr sz="1400" spc="10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και</a:t>
            </a:r>
            <a:r>
              <a:rPr sz="1400" spc="90" dirty="0">
                <a:latin typeface="Calibri"/>
                <a:cs typeface="Calibri"/>
              </a:rPr>
              <a:t> συγκρίνεται</a:t>
            </a:r>
            <a:r>
              <a:rPr sz="1400" spc="9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με</a:t>
            </a:r>
            <a:r>
              <a:rPr sz="1400" spc="11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τον</a:t>
            </a:r>
            <a:r>
              <a:rPr sz="1400" spc="10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αποθηκευμένο </a:t>
            </a:r>
            <a:r>
              <a:rPr sz="1400" spc="11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κατακερματισμένο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κωδικό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πρόσβασης.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333365" y="3383915"/>
            <a:ext cx="405130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9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850" b="1" spc="9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850" b="1" spc="1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850" b="1" spc="114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850" b="1" spc="12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876290" y="3033077"/>
            <a:ext cx="10737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BF0000"/>
                </a:solidFill>
                <a:latin typeface="Calibri"/>
                <a:cs typeface="Calibri"/>
              </a:rPr>
              <a:t>ΠΟΙΟΣ</a:t>
            </a:r>
            <a:r>
              <a:rPr sz="1400" spc="459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BF0000"/>
                </a:solidFill>
                <a:latin typeface="Calibri"/>
                <a:cs typeface="Calibri"/>
              </a:rPr>
              <a:t>είσαι</a:t>
            </a:r>
            <a:r>
              <a:rPr sz="1400" spc="-20" dirty="0">
                <a:solidFill>
                  <a:srgbClr val="BF0000"/>
                </a:solidFill>
                <a:latin typeface="Courier New"/>
                <a:cs typeface="Courier New"/>
              </a:rPr>
              <a:t>;</a:t>
            </a:r>
            <a:endParaRPr sz="1400">
              <a:latin typeface="Courier New"/>
              <a:cs typeface="Courier New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077392" y="3698240"/>
            <a:ext cx="1300480" cy="431165"/>
          </a:xfrm>
          <a:custGeom>
            <a:avLst/>
            <a:gdLst/>
            <a:ahLst/>
            <a:cxnLst/>
            <a:rect l="l" t="t" r="r" b="b"/>
            <a:pathLst>
              <a:path w="1300479" h="431164">
                <a:moveTo>
                  <a:pt x="0" y="0"/>
                </a:moveTo>
                <a:lnTo>
                  <a:pt x="1300479" y="0"/>
                </a:lnTo>
                <a:lnTo>
                  <a:pt x="1300479" y="431165"/>
                </a:lnTo>
                <a:lnTo>
                  <a:pt x="0" y="431165"/>
                </a:lnTo>
                <a:lnTo>
                  <a:pt x="0" y="0"/>
                </a:lnTo>
              </a:path>
            </a:pathLst>
          </a:custGeom>
          <a:ln w="9525">
            <a:solidFill>
              <a:srgbClr val="B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7077392" y="3698240"/>
            <a:ext cx="1300480" cy="431165"/>
          </a:xfrm>
          <a:prstGeom prst="rect">
            <a:avLst/>
          </a:prstGeom>
          <a:ln w="9525">
            <a:solidFill>
              <a:srgbClr val="BF0000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86360" marR="136525">
              <a:lnSpc>
                <a:spcPct val="130400"/>
              </a:lnSpc>
              <a:spcBef>
                <a:spcPts val="265"/>
              </a:spcBef>
            </a:pPr>
            <a:r>
              <a:rPr sz="850" spc="15" dirty="0">
                <a:latin typeface="Calibri"/>
                <a:cs typeface="Calibri"/>
              </a:rPr>
              <a:t>Χρήστης: </a:t>
            </a:r>
            <a:r>
              <a:rPr sz="850" spc="20" dirty="0">
                <a:latin typeface="Calibri"/>
                <a:cs typeface="Calibri"/>
              </a:rPr>
              <a:t>Pepe 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Πέρασμα:</a:t>
            </a:r>
            <a:r>
              <a:rPr sz="850" spc="-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Hash1234)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1698605" y="105092"/>
            <a:ext cx="330200" cy="520255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spc="130" dirty="0">
                <a:solidFill>
                  <a:srgbClr val="D8D8D8"/>
                </a:solidFill>
                <a:latin typeface="Calibri"/>
                <a:cs typeface="Calibri"/>
              </a:rPr>
              <a:t>ΕΠΑΛΗΘΕΥΣΗ</a:t>
            </a:r>
            <a:r>
              <a:rPr sz="2400" spc="3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25" dirty="0">
                <a:solidFill>
                  <a:srgbClr val="D8D8D8"/>
                </a:solidFill>
                <a:latin typeface="Calibri"/>
                <a:cs typeface="Calibri"/>
              </a:rPr>
              <a:t>ΧΡΗΣΤΗ</a:t>
            </a:r>
            <a:r>
              <a:rPr sz="2400" spc="3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14" dirty="0">
                <a:solidFill>
                  <a:srgbClr val="D8D8D8"/>
                </a:solidFill>
                <a:latin typeface="Calibri"/>
                <a:cs typeface="Calibri"/>
              </a:rPr>
              <a:t>ΣΕ</a:t>
            </a:r>
            <a:r>
              <a:rPr sz="2400" spc="5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20" dirty="0">
                <a:solidFill>
                  <a:srgbClr val="D8D8D8"/>
                </a:solidFill>
                <a:latin typeface="Calibri"/>
                <a:cs typeface="Calibri"/>
              </a:rPr>
              <a:t>ΣΥΣΤΉΜΑΤΑ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1594167" y="3887152"/>
            <a:ext cx="1314450" cy="1230630"/>
            <a:chOff x="1594167" y="3887152"/>
            <a:chExt cx="1314450" cy="123063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94167" y="4349432"/>
              <a:ext cx="734694" cy="76803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18030" y="4310380"/>
              <a:ext cx="106680" cy="13335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610995" y="3895090"/>
              <a:ext cx="1289685" cy="548640"/>
            </a:xfrm>
            <a:custGeom>
              <a:avLst/>
              <a:gdLst/>
              <a:ahLst/>
              <a:cxnLst/>
              <a:rect l="l" t="t" r="r" b="b"/>
              <a:pathLst>
                <a:path w="1289685" h="548639">
                  <a:moveTo>
                    <a:pt x="116205" y="139700"/>
                  </a:moveTo>
                  <a:lnTo>
                    <a:pt x="138747" y="84455"/>
                  </a:lnTo>
                  <a:lnTo>
                    <a:pt x="176212" y="62547"/>
                  </a:lnTo>
                  <a:lnTo>
                    <a:pt x="227012" y="46355"/>
                  </a:lnTo>
                  <a:lnTo>
                    <a:pt x="288925" y="38100"/>
                  </a:lnTo>
                  <a:lnTo>
                    <a:pt x="322262" y="37147"/>
                  </a:lnTo>
                  <a:lnTo>
                    <a:pt x="355600" y="39052"/>
                  </a:lnTo>
                  <a:lnTo>
                    <a:pt x="387667" y="43180"/>
                  </a:lnTo>
                  <a:lnTo>
                    <a:pt x="417830" y="49530"/>
                  </a:lnTo>
                  <a:lnTo>
                    <a:pt x="448627" y="31432"/>
                  </a:lnTo>
                  <a:lnTo>
                    <a:pt x="488950" y="18732"/>
                  </a:lnTo>
                  <a:lnTo>
                    <a:pt x="535622" y="12382"/>
                  </a:lnTo>
                  <a:lnTo>
                    <a:pt x="584835" y="12700"/>
                  </a:lnTo>
                  <a:lnTo>
                    <a:pt x="632777" y="20002"/>
                  </a:lnTo>
                  <a:lnTo>
                    <a:pt x="669925" y="32067"/>
                  </a:lnTo>
                  <a:lnTo>
                    <a:pt x="701675" y="13970"/>
                  </a:lnTo>
                  <a:lnTo>
                    <a:pt x="745172" y="2857"/>
                  </a:lnTo>
                  <a:lnTo>
                    <a:pt x="794702" y="0"/>
                  </a:lnTo>
                  <a:lnTo>
                    <a:pt x="844550" y="6032"/>
                  </a:lnTo>
                  <a:lnTo>
                    <a:pt x="857567" y="9207"/>
                  </a:lnTo>
                  <a:lnTo>
                    <a:pt x="869315" y="13335"/>
                  </a:lnTo>
                  <a:lnTo>
                    <a:pt x="880427" y="17780"/>
                  </a:lnTo>
                  <a:lnTo>
                    <a:pt x="889952" y="22860"/>
                  </a:lnTo>
                  <a:lnTo>
                    <a:pt x="935037" y="6985"/>
                  </a:lnTo>
                  <a:lnTo>
                    <a:pt x="988694" y="317"/>
                  </a:lnTo>
                  <a:lnTo>
                    <a:pt x="1043940" y="2857"/>
                  </a:lnTo>
                  <a:lnTo>
                    <a:pt x="1094105" y="15240"/>
                  </a:lnTo>
                  <a:lnTo>
                    <a:pt x="1111885" y="23177"/>
                  </a:lnTo>
                  <a:lnTo>
                    <a:pt x="1126172" y="32385"/>
                  </a:lnTo>
                  <a:lnTo>
                    <a:pt x="1136650" y="42545"/>
                  </a:lnTo>
                  <a:lnTo>
                    <a:pt x="1143000" y="53340"/>
                  </a:lnTo>
                  <a:lnTo>
                    <a:pt x="1199515" y="66040"/>
                  </a:lnTo>
                  <a:lnTo>
                    <a:pt x="1239520" y="86677"/>
                  </a:lnTo>
                  <a:lnTo>
                    <a:pt x="1258887" y="112712"/>
                  </a:lnTo>
                  <a:lnTo>
                    <a:pt x="1254760" y="140970"/>
                  </a:lnTo>
                  <a:lnTo>
                    <a:pt x="1252855" y="144145"/>
                  </a:lnTo>
                  <a:lnTo>
                    <a:pt x="1250315" y="147320"/>
                  </a:lnTo>
                  <a:lnTo>
                    <a:pt x="1247457" y="150177"/>
                  </a:lnTo>
                  <a:lnTo>
                    <a:pt x="1278255" y="175895"/>
                  </a:lnTo>
                  <a:lnTo>
                    <a:pt x="1289367" y="203200"/>
                  </a:lnTo>
                  <a:lnTo>
                    <a:pt x="1281112" y="230822"/>
                  </a:lnTo>
                  <a:lnTo>
                    <a:pt x="1254760" y="256222"/>
                  </a:lnTo>
                  <a:lnTo>
                    <a:pt x="1210310" y="277177"/>
                  </a:lnTo>
                  <a:lnTo>
                    <a:pt x="1165542" y="288925"/>
                  </a:lnTo>
                  <a:lnTo>
                    <a:pt x="1115695" y="294957"/>
                  </a:lnTo>
                  <a:lnTo>
                    <a:pt x="1101725" y="325120"/>
                  </a:lnTo>
                  <a:lnTo>
                    <a:pt x="1064260" y="349250"/>
                  </a:lnTo>
                  <a:lnTo>
                    <a:pt x="1009015" y="365760"/>
                  </a:lnTo>
                  <a:lnTo>
                    <a:pt x="942022" y="371475"/>
                  </a:lnTo>
                  <a:lnTo>
                    <a:pt x="918210" y="370840"/>
                  </a:lnTo>
                  <a:lnTo>
                    <a:pt x="895032" y="368617"/>
                  </a:lnTo>
                  <a:lnTo>
                    <a:pt x="872807" y="364807"/>
                  </a:lnTo>
                  <a:lnTo>
                    <a:pt x="851852" y="359727"/>
                  </a:lnTo>
                  <a:lnTo>
                    <a:pt x="829627" y="381952"/>
                  </a:lnTo>
                  <a:lnTo>
                    <a:pt x="795972" y="400050"/>
                  </a:lnTo>
                  <a:lnTo>
                    <a:pt x="754062" y="413385"/>
                  </a:lnTo>
                  <a:lnTo>
                    <a:pt x="706119" y="421640"/>
                  </a:lnTo>
                  <a:lnTo>
                    <a:pt x="654050" y="424180"/>
                  </a:lnTo>
                  <a:lnTo>
                    <a:pt x="600710" y="420052"/>
                  </a:lnTo>
                  <a:lnTo>
                    <a:pt x="568642" y="414337"/>
                  </a:lnTo>
                  <a:lnTo>
                    <a:pt x="539115" y="406400"/>
                  </a:lnTo>
                  <a:lnTo>
                    <a:pt x="513397" y="395922"/>
                  </a:lnTo>
                  <a:lnTo>
                    <a:pt x="491490" y="383857"/>
                  </a:lnTo>
                  <a:lnTo>
                    <a:pt x="443230" y="393700"/>
                  </a:lnTo>
                  <a:lnTo>
                    <a:pt x="392747" y="398462"/>
                  </a:lnTo>
                  <a:lnTo>
                    <a:pt x="342265" y="397827"/>
                  </a:lnTo>
                  <a:lnTo>
                    <a:pt x="293052" y="392430"/>
                  </a:lnTo>
                  <a:lnTo>
                    <a:pt x="247967" y="382270"/>
                  </a:lnTo>
                  <a:lnTo>
                    <a:pt x="207962" y="367347"/>
                  </a:lnTo>
                  <a:lnTo>
                    <a:pt x="174942" y="347980"/>
                  </a:lnTo>
                  <a:lnTo>
                    <a:pt x="173037" y="346710"/>
                  </a:lnTo>
                  <a:lnTo>
                    <a:pt x="121602" y="344805"/>
                  </a:lnTo>
                  <a:lnTo>
                    <a:pt x="77469" y="334645"/>
                  </a:lnTo>
                  <a:lnTo>
                    <a:pt x="44767" y="317817"/>
                  </a:lnTo>
                  <a:lnTo>
                    <a:pt x="28892" y="295592"/>
                  </a:lnTo>
                  <a:lnTo>
                    <a:pt x="28575" y="283210"/>
                  </a:lnTo>
                  <a:lnTo>
                    <a:pt x="34607" y="270827"/>
                  </a:lnTo>
                  <a:lnTo>
                    <a:pt x="46037" y="259397"/>
                  </a:lnTo>
                  <a:lnTo>
                    <a:pt x="63182" y="249237"/>
                  </a:lnTo>
                  <a:lnTo>
                    <a:pt x="24765" y="233997"/>
                  </a:lnTo>
                  <a:lnTo>
                    <a:pt x="3175" y="213677"/>
                  </a:lnTo>
                  <a:lnTo>
                    <a:pt x="0" y="191452"/>
                  </a:lnTo>
                  <a:lnTo>
                    <a:pt x="16827" y="169545"/>
                  </a:lnTo>
                  <a:lnTo>
                    <a:pt x="35242" y="158432"/>
                  </a:lnTo>
                  <a:lnTo>
                    <a:pt x="58419" y="149860"/>
                  </a:lnTo>
                  <a:lnTo>
                    <a:pt x="85407" y="143827"/>
                  </a:lnTo>
                  <a:lnTo>
                    <a:pt x="115252" y="140970"/>
                  </a:lnTo>
                  <a:lnTo>
                    <a:pt x="116205" y="139700"/>
                  </a:lnTo>
                </a:path>
                <a:path w="1289685" h="548639">
                  <a:moveTo>
                    <a:pt x="430530" y="536892"/>
                  </a:moveTo>
                  <a:lnTo>
                    <a:pt x="430530" y="543242"/>
                  </a:lnTo>
                  <a:lnTo>
                    <a:pt x="425450" y="548640"/>
                  </a:lnTo>
                  <a:lnTo>
                    <a:pt x="418782" y="548640"/>
                  </a:lnTo>
                  <a:lnTo>
                    <a:pt x="412432" y="548640"/>
                  </a:lnTo>
                  <a:lnTo>
                    <a:pt x="407035" y="543242"/>
                  </a:lnTo>
                  <a:lnTo>
                    <a:pt x="407035" y="536892"/>
                  </a:lnTo>
                  <a:lnTo>
                    <a:pt x="407035" y="530225"/>
                  </a:lnTo>
                  <a:lnTo>
                    <a:pt x="412432" y="525145"/>
                  </a:lnTo>
                  <a:lnTo>
                    <a:pt x="418782" y="525145"/>
                  </a:lnTo>
                  <a:lnTo>
                    <a:pt x="425450" y="525145"/>
                  </a:lnTo>
                  <a:lnTo>
                    <a:pt x="430530" y="530225"/>
                  </a:lnTo>
                  <a:lnTo>
                    <a:pt x="430530" y="536892"/>
                  </a:lnTo>
                </a:path>
                <a:path w="1289685" h="548639">
                  <a:moveTo>
                    <a:pt x="465455" y="503237"/>
                  </a:moveTo>
                  <a:lnTo>
                    <a:pt x="463550" y="512445"/>
                  </a:lnTo>
                  <a:lnTo>
                    <a:pt x="458469" y="520065"/>
                  </a:lnTo>
                  <a:lnTo>
                    <a:pt x="451167" y="525145"/>
                  </a:lnTo>
                  <a:lnTo>
                    <a:pt x="441960" y="527050"/>
                  </a:lnTo>
                  <a:lnTo>
                    <a:pt x="432752" y="525145"/>
                  </a:lnTo>
                  <a:lnTo>
                    <a:pt x="425132" y="520065"/>
                  </a:lnTo>
                  <a:lnTo>
                    <a:pt x="420369" y="512445"/>
                  </a:lnTo>
                  <a:lnTo>
                    <a:pt x="418465" y="503237"/>
                  </a:lnTo>
                  <a:lnTo>
                    <a:pt x="420369" y="494347"/>
                  </a:lnTo>
                  <a:lnTo>
                    <a:pt x="425132" y="486727"/>
                  </a:lnTo>
                  <a:lnTo>
                    <a:pt x="432752" y="481647"/>
                  </a:lnTo>
                  <a:lnTo>
                    <a:pt x="441960" y="479742"/>
                  </a:lnTo>
                  <a:lnTo>
                    <a:pt x="451167" y="481647"/>
                  </a:lnTo>
                  <a:lnTo>
                    <a:pt x="458469" y="486727"/>
                  </a:lnTo>
                  <a:lnTo>
                    <a:pt x="463550" y="494347"/>
                  </a:lnTo>
                  <a:lnTo>
                    <a:pt x="465455" y="503237"/>
                  </a:lnTo>
                </a:path>
                <a:path w="1289685" h="548639">
                  <a:moveTo>
                    <a:pt x="513715" y="450532"/>
                  </a:moveTo>
                  <a:lnTo>
                    <a:pt x="510857" y="464502"/>
                  </a:lnTo>
                  <a:lnTo>
                    <a:pt x="503237" y="475615"/>
                  </a:lnTo>
                  <a:lnTo>
                    <a:pt x="492125" y="483235"/>
                  </a:lnTo>
                  <a:lnTo>
                    <a:pt x="478472" y="486092"/>
                  </a:lnTo>
                  <a:lnTo>
                    <a:pt x="464502" y="483235"/>
                  </a:lnTo>
                  <a:lnTo>
                    <a:pt x="453390" y="475615"/>
                  </a:lnTo>
                  <a:lnTo>
                    <a:pt x="445769" y="464502"/>
                  </a:lnTo>
                  <a:lnTo>
                    <a:pt x="442912" y="450532"/>
                  </a:lnTo>
                  <a:lnTo>
                    <a:pt x="445769" y="436880"/>
                  </a:lnTo>
                  <a:lnTo>
                    <a:pt x="453390" y="425767"/>
                  </a:lnTo>
                  <a:lnTo>
                    <a:pt x="464502" y="418147"/>
                  </a:lnTo>
                  <a:lnTo>
                    <a:pt x="478472" y="415290"/>
                  </a:lnTo>
                  <a:lnTo>
                    <a:pt x="492125" y="418147"/>
                  </a:lnTo>
                  <a:lnTo>
                    <a:pt x="503237" y="425767"/>
                  </a:lnTo>
                  <a:lnTo>
                    <a:pt x="510857" y="436880"/>
                  </a:lnTo>
                  <a:lnTo>
                    <a:pt x="513715" y="450532"/>
                  </a:lnTo>
                </a:path>
                <a:path w="1289685" h="548639">
                  <a:moveTo>
                    <a:pt x="140017" y="255587"/>
                  </a:moveTo>
                  <a:lnTo>
                    <a:pt x="120332" y="255587"/>
                  </a:lnTo>
                  <a:lnTo>
                    <a:pt x="100965" y="254000"/>
                  </a:lnTo>
                  <a:lnTo>
                    <a:pt x="82232" y="251460"/>
                  </a:lnTo>
                  <a:lnTo>
                    <a:pt x="64452" y="247650"/>
                  </a:lnTo>
                </a:path>
                <a:path w="1289685" h="548639">
                  <a:moveTo>
                    <a:pt x="206692" y="340995"/>
                  </a:moveTo>
                  <a:lnTo>
                    <a:pt x="198755" y="342265"/>
                  </a:lnTo>
                  <a:lnTo>
                    <a:pt x="190500" y="343535"/>
                  </a:lnTo>
                  <a:lnTo>
                    <a:pt x="181927" y="344170"/>
                  </a:lnTo>
                  <a:lnTo>
                    <a:pt x="173672" y="344805"/>
                  </a:lnTo>
                </a:path>
                <a:path w="1289685" h="548639">
                  <a:moveTo>
                    <a:pt x="491490" y="382270"/>
                  </a:moveTo>
                  <a:lnTo>
                    <a:pt x="485775" y="378142"/>
                  </a:lnTo>
                  <a:lnTo>
                    <a:pt x="480694" y="374015"/>
                  </a:lnTo>
                  <a:lnTo>
                    <a:pt x="475932" y="369570"/>
                  </a:lnTo>
                  <a:lnTo>
                    <a:pt x="471805" y="365125"/>
                  </a:lnTo>
                </a:path>
                <a:path w="1289685" h="548639">
                  <a:moveTo>
                    <a:pt x="860107" y="339725"/>
                  </a:moveTo>
                  <a:lnTo>
                    <a:pt x="858837" y="346075"/>
                  </a:lnTo>
                  <a:lnTo>
                    <a:pt x="855980" y="352107"/>
                  </a:lnTo>
                  <a:lnTo>
                    <a:pt x="851852" y="358457"/>
                  </a:lnTo>
                </a:path>
                <a:path w="1289685" h="548639">
                  <a:moveTo>
                    <a:pt x="1018222" y="223837"/>
                  </a:moveTo>
                  <a:lnTo>
                    <a:pt x="1058545" y="236220"/>
                  </a:lnTo>
                  <a:lnTo>
                    <a:pt x="1089342" y="252412"/>
                  </a:lnTo>
                  <a:lnTo>
                    <a:pt x="1108710" y="272097"/>
                  </a:lnTo>
                  <a:lnTo>
                    <a:pt x="1115060" y="294005"/>
                  </a:lnTo>
                </a:path>
                <a:path w="1289685" h="548639">
                  <a:moveTo>
                    <a:pt x="1246822" y="149225"/>
                  </a:moveTo>
                  <a:lnTo>
                    <a:pt x="1238567" y="156527"/>
                  </a:lnTo>
                  <a:lnTo>
                    <a:pt x="1228725" y="163512"/>
                  </a:lnTo>
                  <a:lnTo>
                    <a:pt x="1216977" y="169862"/>
                  </a:lnTo>
                  <a:lnTo>
                    <a:pt x="1203642" y="175577"/>
                  </a:lnTo>
                </a:path>
                <a:path w="1289685" h="548639">
                  <a:moveTo>
                    <a:pt x="1143317" y="51752"/>
                  </a:moveTo>
                  <a:lnTo>
                    <a:pt x="1144905" y="55880"/>
                  </a:lnTo>
                  <a:lnTo>
                    <a:pt x="1145540" y="60007"/>
                  </a:lnTo>
                  <a:lnTo>
                    <a:pt x="1145540" y="64135"/>
                  </a:lnTo>
                </a:path>
                <a:path w="1289685" h="548639">
                  <a:moveTo>
                    <a:pt x="867410" y="37465"/>
                  </a:moveTo>
                  <a:lnTo>
                    <a:pt x="871855" y="33020"/>
                  </a:lnTo>
                  <a:lnTo>
                    <a:pt x="877252" y="28892"/>
                  </a:lnTo>
                  <a:lnTo>
                    <a:pt x="882967" y="25082"/>
                  </a:lnTo>
                  <a:lnTo>
                    <a:pt x="889635" y="21590"/>
                  </a:lnTo>
                </a:path>
                <a:path w="1289685" h="548639">
                  <a:moveTo>
                    <a:pt x="660400" y="44767"/>
                  </a:moveTo>
                  <a:lnTo>
                    <a:pt x="662940" y="40005"/>
                  </a:lnTo>
                  <a:lnTo>
                    <a:pt x="666432" y="35560"/>
                  </a:lnTo>
                  <a:lnTo>
                    <a:pt x="671194" y="31115"/>
                  </a:lnTo>
                </a:path>
                <a:path w="1289685" h="548639">
                  <a:moveTo>
                    <a:pt x="417512" y="49530"/>
                  </a:moveTo>
                  <a:lnTo>
                    <a:pt x="427990" y="52387"/>
                  </a:lnTo>
                  <a:lnTo>
                    <a:pt x="437832" y="55562"/>
                  </a:lnTo>
                  <a:lnTo>
                    <a:pt x="447357" y="59055"/>
                  </a:lnTo>
                  <a:lnTo>
                    <a:pt x="456565" y="62865"/>
                  </a:lnTo>
                </a:path>
                <a:path w="1289685" h="548639">
                  <a:moveTo>
                    <a:pt x="123190" y="153352"/>
                  </a:moveTo>
                  <a:lnTo>
                    <a:pt x="120015" y="148907"/>
                  </a:lnTo>
                  <a:lnTo>
                    <a:pt x="117792" y="144145"/>
                  </a:lnTo>
                  <a:lnTo>
                    <a:pt x="116205" y="139700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2144395" y="3886834"/>
            <a:ext cx="5187315" cy="1278255"/>
            <a:chOff x="2144395" y="3886834"/>
            <a:chExt cx="5187315" cy="1278255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45572" y="4191317"/>
              <a:ext cx="1095057" cy="83026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327910" y="4304347"/>
              <a:ext cx="2978785" cy="558800"/>
            </a:xfrm>
            <a:custGeom>
              <a:avLst/>
              <a:gdLst/>
              <a:ahLst/>
              <a:cxnLst/>
              <a:rect l="l" t="t" r="r" b="b"/>
              <a:pathLst>
                <a:path w="2978785" h="558800">
                  <a:moveTo>
                    <a:pt x="76200" y="253047"/>
                  </a:moveTo>
                  <a:lnTo>
                    <a:pt x="0" y="291147"/>
                  </a:lnTo>
                  <a:lnTo>
                    <a:pt x="76200" y="329247"/>
                  </a:lnTo>
                  <a:lnTo>
                    <a:pt x="76200" y="297497"/>
                  </a:lnTo>
                  <a:lnTo>
                    <a:pt x="1527810" y="297497"/>
                  </a:lnTo>
                  <a:lnTo>
                    <a:pt x="1527810" y="284797"/>
                  </a:lnTo>
                  <a:lnTo>
                    <a:pt x="76200" y="284797"/>
                  </a:lnTo>
                  <a:lnTo>
                    <a:pt x="76200" y="253047"/>
                  </a:lnTo>
                  <a:close/>
                </a:path>
                <a:path w="2978785" h="558800">
                  <a:moveTo>
                    <a:pt x="1706244" y="0"/>
                  </a:moveTo>
                  <a:lnTo>
                    <a:pt x="1706244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1706244" y="44450"/>
                  </a:lnTo>
                  <a:lnTo>
                    <a:pt x="1706244" y="76200"/>
                  </a:lnTo>
                  <a:lnTo>
                    <a:pt x="1782444" y="38100"/>
                  </a:lnTo>
                  <a:lnTo>
                    <a:pt x="1706244" y="0"/>
                  </a:lnTo>
                  <a:close/>
                </a:path>
                <a:path w="2978785" h="558800">
                  <a:moveTo>
                    <a:pt x="2765425" y="416242"/>
                  </a:moveTo>
                  <a:lnTo>
                    <a:pt x="2694304" y="494029"/>
                  </a:lnTo>
                  <a:lnTo>
                    <a:pt x="2765425" y="558482"/>
                  </a:lnTo>
                  <a:lnTo>
                    <a:pt x="2765425" y="522922"/>
                  </a:lnTo>
                  <a:lnTo>
                    <a:pt x="2816860" y="509269"/>
                  </a:lnTo>
                  <a:lnTo>
                    <a:pt x="2862579" y="488950"/>
                  </a:lnTo>
                  <a:lnTo>
                    <a:pt x="2902267" y="463232"/>
                  </a:lnTo>
                  <a:lnTo>
                    <a:pt x="2914168" y="451802"/>
                  </a:lnTo>
                  <a:lnTo>
                    <a:pt x="2765425" y="451802"/>
                  </a:lnTo>
                  <a:lnTo>
                    <a:pt x="2765425" y="416242"/>
                  </a:lnTo>
                  <a:close/>
                </a:path>
                <a:path w="2978785" h="558800">
                  <a:moveTo>
                    <a:pt x="2978785" y="248602"/>
                  </a:moveTo>
                  <a:lnTo>
                    <a:pt x="2973704" y="288925"/>
                  </a:lnTo>
                  <a:lnTo>
                    <a:pt x="2958465" y="326707"/>
                  </a:lnTo>
                  <a:lnTo>
                    <a:pt x="2934335" y="361314"/>
                  </a:lnTo>
                  <a:lnTo>
                    <a:pt x="2902267" y="392112"/>
                  </a:lnTo>
                  <a:lnTo>
                    <a:pt x="2862579" y="417829"/>
                  </a:lnTo>
                  <a:lnTo>
                    <a:pt x="2816860" y="438150"/>
                  </a:lnTo>
                  <a:lnTo>
                    <a:pt x="2765425" y="451802"/>
                  </a:lnTo>
                  <a:lnTo>
                    <a:pt x="2914168" y="451802"/>
                  </a:lnTo>
                  <a:lnTo>
                    <a:pt x="2934335" y="432434"/>
                  </a:lnTo>
                  <a:lnTo>
                    <a:pt x="2958465" y="397827"/>
                  </a:lnTo>
                  <a:lnTo>
                    <a:pt x="2973704" y="360044"/>
                  </a:lnTo>
                  <a:lnTo>
                    <a:pt x="2978785" y="320039"/>
                  </a:lnTo>
                  <a:lnTo>
                    <a:pt x="2978785" y="248602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022215" y="4343399"/>
              <a:ext cx="285115" cy="245745"/>
            </a:xfrm>
            <a:custGeom>
              <a:avLst/>
              <a:gdLst/>
              <a:ahLst/>
              <a:cxnLst/>
              <a:rect l="l" t="t" r="r" b="b"/>
              <a:pathLst>
                <a:path w="285114" h="245745">
                  <a:moveTo>
                    <a:pt x="0" y="0"/>
                  </a:moveTo>
                  <a:lnTo>
                    <a:pt x="0" y="71119"/>
                  </a:lnTo>
                  <a:lnTo>
                    <a:pt x="50800" y="74612"/>
                  </a:lnTo>
                  <a:lnTo>
                    <a:pt x="99060" y="84137"/>
                  </a:lnTo>
                  <a:lnTo>
                    <a:pt x="143510" y="99694"/>
                  </a:lnTo>
                  <a:lnTo>
                    <a:pt x="183514" y="120650"/>
                  </a:lnTo>
                  <a:lnTo>
                    <a:pt x="218122" y="146050"/>
                  </a:lnTo>
                  <a:lnTo>
                    <a:pt x="246380" y="175577"/>
                  </a:lnTo>
                  <a:lnTo>
                    <a:pt x="267335" y="208914"/>
                  </a:lnTo>
                  <a:lnTo>
                    <a:pt x="280670" y="245427"/>
                  </a:lnTo>
                  <a:lnTo>
                    <a:pt x="282257" y="236537"/>
                  </a:lnTo>
                  <a:lnTo>
                    <a:pt x="283527" y="227647"/>
                  </a:lnTo>
                  <a:lnTo>
                    <a:pt x="284480" y="218757"/>
                  </a:lnTo>
                  <a:lnTo>
                    <a:pt x="284797" y="209867"/>
                  </a:lnTo>
                  <a:lnTo>
                    <a:pt x="278764" y="167322"/>
                  </a:lnTo>
                  <a:lnTo>
                    <a:pt x="262255" y="127952"/>
                  </a:lnTo>
                  <a:lnTo>
                    <a:pt x="235902" y="92392"/>
                  </a:lnTo>
                  <a:lnTo>
                    <a:pt x="201295" y="61277"/>
                  </a:lnTo>
                  <a:lnTo>
                    <a:pt x="159067" y="35877"/>
                  </a:lnTo>
                  <a:lnTo>
                    <a:pt x="110807" y="16510"/>
                  </a:lnTo>
                  <a:lnTo>
                    <a:pt x="57467" y="41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D9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769485" y="3894772"/>
              <a:ext cx="1714500" cy="562610"/>
            </a:xfrm>
            <a:custGeom>
              <a:avLst/>
              <a:gdLst/>
              <a:ahLst/>
              <a:cxnLst/>
              <a:rect l="l" t="t" r="r" b="b"/>
              <a:pathLst>
                <a:path w="1714500" h="562610">
                  <a:moveTo>
                    <a:pt x="1098363" y="509269"/>
                  </a:moveTo>
                  <a:lnTo>
                    <a:pt x="654367" y="509269"/>
                  </a:lnTo>
                  <a:lnTo>
                    <a:pt x="683260" y="525462"/>
                  </a:lnTo>
                  <a:lnTo>
                    <a:pt x="717550" y="538797"/>
                  </a:lnTo>
                  <a:lnTo>
                    <a:pt x="756602" y="549592"/>
                  </a:lnTo>
                  <a:lnTo>
                    <a:pt x="799782" y="557529"/>
                  </a:lnTo>
                  <a:lnTo>
                    <a:pt x="860425" y="562292"/>
                  </a:lnTo>
                  <a:lnTo>
                    <a:pt x="920432" y="561022"/>
                  </a:lnTo>
                  <a:lnTo>
                    <a:pt x="977264" y="554037"/>
                  </a:lnTo>
                  <a:lnTo>
                    <a:pt x="1029017" y="541654"/>
                  </a:lnTo>
                  <a:lnTo>
                    <a:pt x="1073785" y="524192"/>
                  </a:lnTo>
                  <a:lnTo>
                    <a:pt x="1098363" y="509269"/>
                  </a:lnTo>
                  <a:close/>
                </a:path>
                <a:path w="1714500" h="562610">
                  <a:moveTo>
                    <a:pt x="428942" y="49212"/>
                  </a:moveTo>
                  <a:lnTo>
                    <a:pt x="384492" y="50164"/>
                  </a:lnTo>
                  <a:lnTo>
                    <a:pt x="324485" y="57150"/>
                  </a:lnTo>
                  <a:lnTo>
                    <a:pt x="271144" y="69214"/>
                  </a:lnTo>
                  <a:lnTo>
                    <a:pt x="226060" y="86359"/>
                  </a:lnTo>
                  <a:lnTo>
                    <a:pt x="190500" y="107314"/>
                  </a:lnTo>
                  <a:lnTo>
                    <a:pt x="153669" y="157162"/>
                  </a:lnTo>
                  <a:lnTo>
                    <a:pt x="154939" y="184784"/>
                  </a:lnTo>
                  <a:lnTo>
                    <a:pt x="153352" y="186689"/>
                  </a:lnTo>
                  <a:lnTo>
                    <a:pt x="113664" y="190817"/>
                  </a:lnTo>
                  <a:lnTo>
                    <a:pt x="46672" y="210184"/>
                  </a:lnTo>
                  <a:lnTo>
                    <a:pt x="0" y="253682"/>
                  </a:lnTo>
                  <a:lnTo>
                    <a:pt x="4127" y="283209"/>
                  </a:lnTo>
                  <a:lnTo>
                    <a:pt x="32702" y="310197"/>
                  </a:lnTo>
                  <a:lnTo>
                    <a:pt x="83819" y="330517"/>
                  </a:lnTo>
                  <a:lnTo>
                    <a:pt x="61277" y="343852"/>
                  </a:lnTo>
                  <a:lnTo>
                    <a:pt x="45719" y="359092"/>
                  </a:lnTo>
                  <a:lnTo>
                    <a:pt x="38100" y="375284"/>
                  </a:lnTo>
                  <a:lnTo>
                    <a:pt x="38417" y="392112"/>
                  </a:lnTo>
                  <a:lnTo>
                    <a:pt x="83502" y="435609"/>
                  </a:lnTo>
                  <a:lnTo>
                    <a:pt x="125094" y="450214"/>
                  </a:lnTo>
                  <a:lnTo>
                    <a:pt x="175260" y="458787"/>
                  </a:lnTo>
                  <a:lnTo>
                    <a:pt x="230504" y="459739"/>
                  </a:lnTo>
                  <a:lnTo>
                    <a:pt x="232727" y="461327"/>
                  </a:lnTo>
                  <a:lnTo>
                    <a:pt x="266382" y="482282"/>
                  </a:lnTo>
                  <a:lnTo>
                    <a:pt x="305435" y="498792"/>
                  </a:lnTo>
                  <a:lnTo>
                    <a:pt x="349250" y="512127"/>
                  </a:lnTo>
                  <a:lnTo>
                    <a:pt x="397192" y="521334"/>
                  </a:lnTo>
                  <a:lnTo>
                    <a:pt x="447992" y="527050"/>
                  </a:lnTo>
                  <a:lnTo>
                    <a:pt x="500379" y="528954"/>
                  </a:lnTo>
                  <a:lnTo>
                    <a:pt x="552767" y="526414"/>
                  </a:lnTo>
                  <a:lnTo>
                    <a:pt x="604519" y="520064"/>
                  </a:lnTo>
                  <a:lnTo>
                    <a:pt x="654367" y="509269"/>
                  </a:lnTo>
                  <a:lnTo>
                    <a:pt x="1098363" y="509269"/>
                  </a:lnTo>
                  <a:lnTo>
                    <a:pt x="1109344" y="502602"/>
                  </a:lnTo>
                  <a:lnTo>
                    <a:pt x="1134110" y="477202"/>
                  </a:lnTo>
                  <a:lnTo>
                    <a:pt x="1375727" y="477202"/>
                  </a:lnTo>
                  <a:lnTo>
                    <a:pt x="1416685" y="463550"/>
                  </a:lnTo>
                  <a:lnTo>
                    <a:pt x="1452879" y="442912"/>
                  </a:lnTo>
                  <a:lnTo>
                    <a:pt x="1485264" y="391159"/>
                  </a:lnTo>
                  <a:lnTo>
                    <a:pt x="1519237" y="387984"/>
                  </a:lnTo>
                  <a:lnTo>
                    <a:pt x="1582419" y="376237"/>
                  </a:lnTo>
                  <a:lnTo>
                    <a:pt x="1662112" y="344804"/>
                  </a:lnTo>
                  <a:lnTo>
                    <a:pt x="1696402" y="317500"/>
                  </a:lnTo>
                  <a:lnTo>
                    <a:pt x="1714182" y="257175"/>
                  </a:lnTo>
                  <a:lnTo>
                    <a:pt x="1696402" y="227012"/>
                  </a:lnTo>
                  <a:lnTo>
                    <a:pt x="1660525" y="199072"/>
                  </a:lnTo>
                  <a:lnTo>
                    <a:pt x="1664335" y="194944"/>
                  </a:lnTo>
                  <a:lnTo>
                    <a:pt x="1667827" y="190817"/>
                  </a:lnTo>
                  <a:lnTo>
                    <a:pt x="1670367" y="186689"/>
                  </a:lnTo>
                  <a:lnTo>
                    <a:pt x="1677352" y="156527"/>
                  </a:lnTo>
                  <a:lnTo>
                    <a:pt x="1663700" y="127952"/>
                  </a:lnTo>
                  <a:lnTo>
                    <a:pt x="1631632" y="102869"/>
                  </a:lnTo>
                  <a:lnTo>
                    <a:pt x="1583372" y="82867"/>
                  </a:lnTo>
                  <a:lnTo>
                    <a:pt x="1521460" y="70484"/>
                  </a:lnTo>
                  <a:lnTo>
                    <a:pt x="1518412" y="65404"/>
                  </a:lnTo>
                  <a:lnTo>
                    <a:pt x="556260" y="65404"/>
                  </a:lnTo>
                  <a:lnTo>
                    <a:pt x="515937" y="56832"/>
                  </a:lnTo>
                  <a:lnTo>
                    <a:pt x="473075" y="51434"/>
                  </a:lnTo>
                  <a:lnTo>
                    <a:pt x="428942" y="49212"/>
                  </a:lnTo>
                  <a:close/>
                </a:path>
                <a:path w="1714500" h="562610">
                  <a:moveTo>
                    <a:pt x="1375727" y="477202"/>
                  </a:moveTo>
                  <a:lnTo>
                    <a:pt x="1134110" y="477202"/>
                  </a:lnTo>
                  <a:lnTo>
                    <a:pt x="1161732" y="483869"/>
                  </a:lnTo>
                  <a:lnTo>
                    <a:pt x="1191577" y="488632"/>
                  </a:lnTo>
                  <a:lnTo>
                    <a:pt x="1222375" y="491807"/>
                  </a:lnTo>
                  <a:lnTo>
                    <a:pt x="1253807" y="492759"/>
                  </a:lnTo>
                  <a:lnTo>
                    <a:pt x="1314767" y="489267"/>
                  </a:lnTo>
                  <a:lnTo>
                    <a:pt x="1370012" y="479107"/>
                  </a:lnTo>
                  <a:lnTo>
                    <a:pt x="1375727" y="477202"/>
                  </a:lnTo>
                  <a:close/>
                </a:path>
                <a:path w="1714500" h="562610">
                  <a:moveTo>
                    <a:pt x="734694" y="15239"/>
                  </a:moveTo>
                  <a:lnTo>
                    <a:pt x="681037" y="19367"/>
                  </a:lnTo>
                  <a:lnTo>
                    <a:pt x="631825" y="29527"/>
                  </a:lnTo>
                  <a:lnTo>
                    <a:pt x="589279" y="44767"/>
                  </a:lnTo>
                  <a:lnTo>
                    <a:pt x="556260" y="65404"/>
                  </a:lnTo>
                  <a:lnTo>
                    <a:pt x="1518412" y="65404"/>
                  </a:lnTo>
                  <a:lnTo>
                    <a:pt x="1512887" y="56197"/>
                  </a:lnTo>
                  <a:lnTo>
                    <a:pt x="1495358" y="42544"/>
                  </a:lnTo>
                  <a:lnTo>
                    <a:pt x="891857" y="42544"/>
                  </a:lnTo>
                  <a:lnTo>
                    <a:pt x="880427" y="37782"/>
                  </a:lnTo>
                  <a:lnTo>
                    <a:pt x="842644" y="26352"/>
                  </a:lnTo>
                  <a:lnTo>
                    <a:pt x="789304" y="17462"/>
                  </a:lnTo>
                  <a:lnTo>
                    <a:pt x="734694" y="15239"/>
                  </a:lnTo>
                  <a:close/>
                </a:path>
                <a:path w="1714500" h="562610">
                  <a:moveTo>
                    <a:pt x="1071244" y="317"/>
                  </a:moveTo>
                  <a:lnTo>
                    <a:pt x="1017587" y="634"/>
                  </a:lnTo>
                  <a:lnTo>
                    <a:pt x="967422" y="8254"/>
                  </a:lnTo>
                  <a:lnTo>
                    <a:pt x="924242" y="22225"/>
                  </a:lnTo>
                  <a:lnTo>
                    <a:pt x="891857" y="42544"/>
                  </a:lnTo>
                  <a:lnTo>
                    <a:pt x="1495358" y="42544"/>
                  </a:lnTo>
                  <a:lnTo>
                    <a:pt x="1479867" y="30479"/>
                  </a:lnTo>
                  <a:lnTo>
                    <a:pt x="1478937" y="30162"/>
                  </a:lnTo>
                  <a:lnTo>
                    <a:pt x="1184592" y="30162"/>
                  </a:lnTo>
                  <a:lnTo>
                    <a:pt x="1171892" y="23494"/>
                  </a:lnTo>
                  <a:lnTo>
                    <a:pt x="1157287" y="17462"/>
                  </a:lnTo>
                  <a:lnTo>
                    <a:pt x="1141412" y="12064"/>
                  </a:lnTo>
                  <a:lnTo>
                    <a:pt x="1124267" y="7619"/>
                  </a:lnTo>
                  <a:lnTo>
                    <a:pt x="1071244" y="317"/>
                  </a:lnTo>
                  <a:close/>
                </a:path>
                <a:path w="1714500" h="562610">
                  <a:moveTo>
                    <a:pt x="1316037" y="0"/>
                  </a:moveTo>
                  <a:lnTo>
                    <a:pt x="1267777" y="4444"/>
                  </a:lnTo>
                  <a:lnTo>
                    <a:pt x="1223010" y="14604"/>
                  </a:lnTo>
                  <a:lnTo>
                    <a:pt x="1184592" y="30162"/>
                  </a:lnTo>
                  <a:lnTo>
                    <a:pt x="1478937" y="30162"/>
                  </a:lnTo>
                  <a:lnTo>
                    <a:pt x="1412875" y="7619"/>
                  </a:lnTo>
                  <a:lnTo>
                    <a:pt x="1365250" y="952"/>
                  </a:lnTo>
                  <a:lnTo>
                    <a:pt x="13160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59400" y="4445634"/>
              <a:ext cx="93662" cy="9366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769485" y="3894772"/>
              <a:ext cx="1714500" cy="562610"/>
            </a:xfrm>
            <a:custGeom>
              <a:avLst/>
              <a:gdLst/>
              <a:ahLst/>
              <a:cxnLst/>
              <a:rect l="l" t="t" r="r" b="b"/>
              <a:pathLst>
                <a:path w="1714500" h="562610">
                  <a:moveTo>
                    <a:pt x="154939" y="184784"/>
                  </a:moveTo>
                  <a:lnTo>
                    <a:pt x="166052" y="131127"/>
                  </a:lnTo>
                  <a:lnTo>
                    <a:pt x="226060" y="86359"/>
                  </a:lnTo>
                  <a:lnTo>
                    <a:pt x="271144" y="69214"/>
                  </a:lnTo>
                  <a:lnTo>
                    <a:pt x="324485" y="57150"/>
                  </a:lnTo>
                  <a:lnTo>
                    <a:pt x="384492" y="50164"/>
                  </a:lnTo>
                  <a:lnTo>
                    <a:pt x="428942" y="49212"/>
                  </a:lnTo>
                  <a:lnTo>
                    <a:pt x="473075" y="51434"/>
                  </a:lnTo>
                  <a:lnTo>
                    <a:pt x="515937" y="56832"/>
                  </a:lnTo>
                  <a:lnTo>
                    <a:pt x="556260" y="65404"/>
                  </a:lnTo>
                  <a:lnTo>
                    <a:pt x="589279" y="44767"/>
                  </a:lnTo>
                  <a:lnTo>
                    <a:pt x="631825" y="29527"/>
                  </a:lnTo>
                  <a:lnTo>
                    <a:pt x="681037" y="19367"/>
                  </a:lnTo>
                  <a:lnTo>
                    <a:pt x="734694" y="15239"/>
                  </a:lnTo>
                  <a:lnTo>
                    <a:pt x="789304" y="17462"/>
                  </a:lnTo>
                  <a:lnTo>
                    <a:pt x="842644" y="26352"/>
                  </a:lnTo>
                  <a:lnTo>
                    <a:pt x="880427" y="37782"/>
                  </a:lnTo>
                  <a:lnTo>
                    <a:pt x="891857" y="42544"/>
                  </a:lnTo>
                  <a:lnTo>
                    <a:pt x="924242" y="22225"/>
                  </a:lnTo>
                  <a:lnTo>
                    <a:pt x="967422" y="8254"/>
                  </a:lnTo>
                  <a:lnTo>
                    <a:pt x="1017587" y="634"/>
                  </a:lnTo>
                  <a:lnTo>
                    <a:pt x="1071244" y="317"/>
                  </a:lnTo>
                  <a:lnTo>
                    <a:pt x="1124267" y="7619"/>
                  </a:lnTo>
                  <a:lnTo>
                    <a:pt x="1141412" y="12064"/>
                  </a:lnTo>
                  <a:lnTo>
                    <a:pt x="1157287" y="17462"/>
                  </a:lnTo>
                  <a:lnTo>
                    <a:pt x="1171892" y="23494"/>
                  </a:lnTo>
                  <a:lnTo>
                    <a:pt x="1184592" y="30162"/>
                  </a:lnTo>
                  <a:lnTo>
                    <a:pt x="1223010" y="14604"/>
                  </a:lnTo>
                  <a:lnTo>
                    <a:pt x="1267777" y="4444"/>
                  </a:lnTo>
                  <a:lnTo>
                    <a:pt x="1316037" y="0"/>
                  </a:lnTo>
                  <a:lnTo>
                    <a:pt x="1365250" y="952"/>
                  </a:lnTo>
                  <a:lnTo>
                    <a:pt x="1412875" y="7619"/>
                  </a:lnTo>
                  <a:lnTo>
                    <a:pt x="1456372" y="20002"/>
                  </a:lnTo>
                  <a:lnTo>
                    <a:pt x="1498917" y="42862"/>
                  </a:lnTo>
                  <a:lnTo>
                    <a:pt x="1521460" y="70484"/>
                  </a:lnTo>
                  <a:lnTo>
                    <a:pt x="1583372" y="82867"/>
                  </a:lnTo>
                  <a:lnTo>
                    <a:pt x="1631632" y="102869"/>
                  </a:lnTo>
                  <a:lnTo>
                    <a:pt x="1663700" y="127952"/>
                  </a:lnTo>
                  <a:lnTo>
                    <a:pt x="1677352" y="156527"/>
                  </a:lnTo>
                  <a:lnTo>
                    <a:pt x="1670367" y="186689"/>
                  </a:lnTo>
                  <a:lnTo>
                    <a:pt x="1667827" y="190817"/>
                  </a:lnTo>
                  <a:lnTo>
                    <a:pt x="1664335" y="194944"/>
                  </a:lnTo>
                  <a:lnTo>
                    <a:pt x="1660525" y="199072"/>
                  </a:lnTo>
                  <a:lnTo>
                    <a:pt x="1696402" y="227012"/>
                  </a:lnTo>
                  <a:lnTo>
                    <a:pt x="1714182" y="257175"/>
                  </a:lnTo>
                  <a:lnTo>
                    <a:pt x="1713864" y="287972"/>
                  </a:lnTo>
                  <a:lnTo>
                    <a:pt x="1696402" y="317500"/>
                  </a:lnTo>
                  <a:lnTo>
                    <a:pt x="1662112" y="344804"/>
                  </a:lnTo>
                  <a:lnTo>
                    <a:pt x="1610994" y="367664"/>
                  </a:lnTo>
                  <a:lnTo>
                    <a:pt x="1551622" y="382904"/>
                  </a:lnTo>
                  <a:lnTo>
                    <a:pt x="1485264" y="391159"/>
                  </a:lnTo>
                  <a:lnTo>
                    <a:pt x="1476692" y="418464"/>
                  </a:lnTo>
                  <a:lnTo>
                    <a:pt x="1416685" y="463550"/>
                  </a:lnTo>
                  <a:lnTo>
                    <a:pt x="1370012" y="479107"/>
                  </a:lnTo>
                  <a:lnTo>
                    <a:pt x="1314767" y="489267"/>
                  </a:lnTo>
                  <a:lnTo>
                    <a:pt x="1253807" y="492759"/>
                  </a:lnTo>
                  <a:lnTo>
                    <a:pt x="1222375" y="491807"/>
                  </a:lnTo>
                  <a:lnTo>
                    <a:pt x="1191577" y="488632"/>
                  </a:lnTo>
                  <a:lnTo>
                    <a:pt x="1161732" y="483869"/>
                  </a:lnTo>
                  <a:lnTo>
                    <a:pt x="1134110" y="477202"/>
                  </a:lnTo>
                  <a:lnTo>
                    <a:pt x="1109344" y="502602"/>
                  </a:lnTo>
                  <a:lnTo>
                    <a:pt x="1073785" y="524192"/>
                  </a:lnTo>
                  <a:lnTo>
                    <a:pt x="1029017" y="541654"/>
                  </a:lnTo>
                  <a:lnTo>
                    <a:pt x="977264" y="554037"/>
                  </a:lnTo>
                  <a:lnTo>
                    <a:pt x="920432" y="561022"/>
                  </a:lnTo>
                  <a:lnTo>
                    <a:pt x="860425" y="562292"/>
                  </a:lnTo>
                  <a:lnTo>
                    <a:pt x="799782" y="557529"/>
                  </a:lnTo>
                  <a:lnTo>
                    <a:pt x="756602" y="549592"/>
                  </a:lnTo>
                  <a:lnTo>
                    <a:pt x="717550" y="538797"/>
                  </a:lnTo>
                  <a:lnTo>
                    <a:pt x="683260" y="525462"/>
                  </a:lnTo>
                  <a:lnTo>
                    <a:pt x="654367" y="509269"/>
                  </a:lnTo>
                  <a:lnTo>
                    <a:pt x="604519" y="520064"/>
                  </a:lnTo>
                  <a:lnTo>
                    <a:pt x="552767" y="526414"/>
                  </a:lnTo>
                  <a:lnTo>
                    <a:pt x="500379" y="528954"/>
                  </a:lnTo>
                  <a:lnTo>
                    <a:pt x="447992" y="527050"/>
                  </a:lnTo>
                  <a:lnTo>
                    <a:pt x="397192" y="521334"/>
                  </a:lnTo>
                  <a:lnTo>
                    <a:pt x="349250" y="512127"/>
                  </a:lnTo>
                  <a:lnTo>
                    <a:pt x="305435" y="498792"/>
                  </a:lnTo>
                  <a:lnTo>
                    <a:pt x="266382" y="482282"/>
                  </a:lnTo>
                  <a:lnTo>
                    <a:pt x="233679" y="462279"/>
                  </a:lnTo>
                  <a:lnTo>
                    <a:pt x="230504" y="459739"/>
                  </a:lnTo>
                  <a:lnTo>
                    <a:pt x="175260" y="458787"/>
                  </a:lnTo>
                  <a:lnTo>
                    <a:pt x="125094" y="450214"/>
                  </a:lnTo>
                  <a:lnTo>
                    <a:pt x="83502" y="435609"/>
                  </a:lnTo>
                  <a:lnTo>
                    <a:pt x="38417" y="392112"/>
                  </a:lnTo>
                  <a:lnTo>
                    <a:pt x="38100" y="375284"/>
                  </a:lnTo>
                  <a:lnTo>
                    <a:pt x="45719" y="359092"/>
                  </a:lnTo>
                  <a:lnTo>
                    <a:pt x="61277" y="343852"/>
                  </a:lnTo>
                  <a:lnTo>
                    <a:pt x="83819" y="330517"/>
                  </a:lnTo>
                  <a:lnTo>
                    <a:pt x="32702" y="310197"/>
                  </a:lnTo>
                  <a:lnTo>
                    <a:pt x="4127" y="283209"/>
                  </a:lnTo>
                  <a:lnTo>
                    <a:pt x="0" y="253682"/>
                  </a:lnTo>
                  <a:lnTo>
                    <a:pt x="22225" y="224472"/>
                  </a:lnTo>
                  <a:lnTo>
                    <a:pt x="46672" y="210184"/>
                  </a:lnTo>
                  <a:lnTo>
                    <a:pt x="77787" y="198754"/>
                  </a:lnTo>
                  <a:lnTo>
                    <a:pt x="113664" y="190817"/>
                  </a:lnTo>
                  <a:lnTo>
                    <a:pt x="153352" y="186689"/>
                  </a:lnTo>
                  <a:lnTo>
                    <a:pt x="154939" y="184784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03520" y="4437697"/>
              <a:ext cx="157797" cy="19272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924425" y="3923029"/>
              <a:ext cx="1504950" cy="478790"/>
            </a:xfrm>
            <a:custGeom>
              <a:avLst/>
              <a:gdLst/>
              <a:ahLst/>
              <a:cxnLst/>
              <a:rect l="l" t="t" r="r" b="b"/>
              <a:pathLst>
                <a:path w="1504950" h="478789">
                  <a:moveTo>
                    <a:pt x="120014" y="424180"/>
                  </a:moveTo>
                  <a:lnTo>
                    <a:pt x="109537" y="425767"/>
                  </a:lnTo>
                  <a:lnTo>
                    <a:pt x="98425" y="427355"/>
                  </a:lnTo>
                  <a:lnTo>
                    <a:pt x="87312" y="428307"/>
                  </a:lnTo>
                  <a:lnTo>
                    <a:pt x="76200" y="428942"/>
                  </a:lnTo>
                </a:path>
                <a:path w="1504950" h="478789">
                  <a:moveTo>
                    <a:pt x="499427" y="478790"/>
                  </a:moveTo>
                  <a:lnTo>
                    <a:pt x="491807" y="473392"/>
                  </a:lnTo>
                  <a:lnTo>
                    <a:pt x="484822" y="467677"/>
                  </a:lnTo>
                  <a:lnTo>
                    <a:pt x="478472" y="461962"/>
                  </a:lnTo>
                  <a:lnTo>
                    <a:pt x="472757" y="455930"/>
                  </a:lnTo>
                </a:path>
                <a:path w="1504950" h="478789">
                  <a:moveTo>
                    <a:pt x="989647" y="422275"/>
                  </a:moveTo>
                  <a:lnTo>
                    <a:pt x="988060" y="428625"/>
                  </a:lnTo>
                  <a:lnTo>
                    <a:pt x="985837" y="434657"/>
                  </a:lnTo>
                  <a:lnTo>
                    <a:pt x="982979" y="441007"/>
                  </a:lnTo>
                  <a:lnTo>
                    <a:pt x="979170" y="447040"/>
                  </a:lnTo>
                </a:path>
                <a:path w="1504950" h="478789">
                  <a:moveTo>
                    <a:pt x="1200150" y="268605"/>
                  </a:moveTo>
                  <a:lnTo>
                    <a:pt x="1254125" y="284797"/>
                  </a:lnTo>
                  <a:lnTo>
                    <a:pt x="1295082" y="306705"/>
                  </a:lnTo>
                  <a:lnTo>
                    <a:pt x="1320800" y="332740"/>
                  </a:lnTo>
                  <a:lnTo>
                    <a:pt x="1329372" y="361315"/>
                  </a:lnTo>
                </a:path>
                <a:path w="1504950" h="478789">
                  <a:moveTo>
                    <a:pt x="1504950" y="169545"/>
                  </a:moveTo>
                  <a:lnTo>
                    <a:pt x="1493837" y="179387"/>
                  </a:lnTo>
                  <a:lnTo>
                    <a:pt x="1480502" y="188277"/>
                  </a:lnTo>
                  <a:lnTo>
                    <a:pt x="1464945" y="196850"/>
                  </a:lnTo>
                  <a:lnTo>
                    <a:pt x="1447164" y="204470"/>
                  </a:lnTo>
                </a:path>
                <a:path w="1504950" h="478789">
                  <a:moveTo>
                    <a:pt x="1366837" y="40322"/>
                  </a:moveTo>
                  <a:lnTo>
                    <a:pt x="1369060" y="45720"/>
                  </a:lnTo>
                  <a:lnTo>
                    <a:pt x="1370012" y="51117"/>
                  </a:lnTo>
                  <a:lnTo>
                    <a:pt x="1370012" y="56515"/>
                  </a:lnTo>
                </a:path>
                <a:path w="1504950" h="478789">
                  <a:moveTo>
                    <a:pt x="999807" y="20955"/>
                  </a:moveTo>
                  <a:lnTo>
                    <a:pt x="1005839" y="15240"/>
                  </a:lnTo>
                  <a:lnTo>
                    <a:pt x="1012825" y="10160"/>
                  </a:lnTo>
                  <a:lnTo>
                    <a:pt x="1020445" y="4762"/>
                  </a:lnTo>
                  <a:lnTo>
                    <a:pt x="1029017" y="0"/>
                  </a:lnTo>
                </a:path>
                <a:path w="1504950" h="478789">
                  <a:moveTo>
                    <a:pt x="724217" y="31115"/>
                  </a:moveTo>
                  <a:lnTo>
                    <a:pt x="727392" y="24765"/>
                  </a:lnTo>
                  <a:lnTo>
                    <a:pt x="732154" y="18732"/>
                  </a:lnTo>
                  <a:lnTo>
                    <a:pt x="738504" y="13017"/>
                  </a:lnTo>
                </a:path>
                <a:path w="1504950" h="478789">
                  <a:moveTo>
                    <a:pt x="401002" y="37147"/>
                  </a:moveTo>
                  <a:lnTo>
                    <a:pt x="414654" y="40957"/>
                  </a:lnTo>
                  <a:lnTo>
                    <a:pt x="427989" y="45085"/>
                  </a:lnTo>
                  <a:lnTo>
                    <a:pt x="440689" y="49847"/>
                  </a:lnTo>
                  <a:lnTo>
                    <a:pt x="452437" y="54610"/>
                  </a:lnTo>
                </a:path>
                <a:path w="1504950" h="478789">
                  <a:moveTo>
                    <a:pt x="8889" y="175260"/>
                  </a:moveTo>
                  <a:lnTo>
                    <a:pt x="4762" y="169227"/>
                  </a:lnTo>
                  <a:lnTo>
                    <a:pt x="1904" y="162877"/>
                  </a:lnTo>
                  <a:lnTo>
                    <a:pt x="0" y="156845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09552" y="4471352"/>
              <a:ext cx="472439" cy="502919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815647" y="4561839"/>
              <a:ext cx="1515745" cy="369570"/>
            </a:xfrm>
            <a:custGeom>
              <a:avLst/>
              <a:gdLst/>
              <a:ahLst/>
              <a:cxnLst/>
              <a:rect l="l" t="t" r="r" b="b"/>
              <a:pathLst>
                <a:path w="1515745" h="369570">
                  <a:moveTo>
                    <a:pt x="1515744" y="0"/>
                  </a:moveTo>
                  <a:lnTo>
                    <a:pt x="0" y="0"/>
                  </a:lnTo>
                  <a:lnTo>
                    <a:pt x="0" y="369252"/>
                  </a:lnTo>
                  <a:lnTo>
                    <a:pt x="1515744" y="369252"/>
                  </a:lnTo>
                  <a:lnTo>
                    <a:pt x="15157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144395" y="4865369"/>
              <a:ext cx="2085339" cy="299720"/>
            </a:xfrm>
            <a:custGeom>
              <a:avLst/>
              <a:gdLst/>
              <a:ahLst/>
              <a:cxnLst/>
              <a:rect l="l" t="t" r="r" b="b"/>
              <a:pathLst>
                <a:path w="2085339" h="299720">
                  <a:moveTo>
                    <a:pt x="1816734" y="0"/>
                  </a:moveTo>
                  <a:lnTo>
                    <a:pt x="1816734" y="31749"/>
                  </a:lnTo>
                  <a:lnTo>
                    <a:pt x="110172" y="31749"/>
                  </a:lnTo>
                  <a:lnTo>
                    <a:pt x="110172" y="44449"/>
                  </a:lnTo>
                  <a:lnTo>
                    <a:pt x="1816734" y="44449"/>
                  </a:lnTo>
                  <a:lnTo>
                    <a:pt x="1816734" y="76199"/>
                  </a:lnTo>
                  <a:lnTo>
                    <a:pt x="1892934" y="38099"/>
                  </a:lnTo>
                  <a:lnTo>
                    <a:pt x="1816734" y="0"/>
                  </a:lnTo>
                  <a:close/>
                </a:path>
                <a:path w="2085339" h="299720">
                  <a:moveTo>
                    <a:pt x="76200" y="223202"/>
                  </a:moveTo>
                  <a:lnTo>
                    <a:pt x="0" y="261302"/>
                  </a:lnTo>
                  <a:lnTo>
                    <a:pt x="76200" y="299402"/>
                  </a:lnTo>
                  <a:lnTo>
                    <a:pt x="76200" y="267652"/>
                  </a:lnTo>
                  <a:lnTo>
                    <a:pt x="2085340" y="267652"/>
                  </a:lnTo>
                  <a:lnTo>
                    <a:pt x="2085340" y="254952"/>
                  </a:lnTo>
                  <a:lnTo>
                    <a:pt x="76200" y="254952"/>
                  </a:lnTo>
                  <a:lnTo>
                    <a:pt x="76200" y="223202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855344" y="387667"/>
            <a:ext cx="9700260" cy="815340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70"/>
              </a:spcBef>
            </a:pPr>
            <a:r>
              <a:rPr sz="2200" b="0" spc="185" dirty="0">
                <a:solidFill>
                  <a:srgbClr val="000000"/>
                </a:solidFill>
                <a:latin typeface="Times New Roman"/>
                <a:cs typeface="Times New Roman"/>
              </a:rPr>
              <a:t>Επαλήθευση</a:t>
            </a:r>
            <a:r>
              <a:rPr sz="2200" b="0" spc="1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40" dirty="0">
                <a:solidFill>
                  <a:srgbClr val="000000"/>
                </a:solidFill>
                <a:latin typeface="Times New Roman"/>
                <a:cs typeface="Times New Roman"/>
              </a:rPr>
              <a:t>με</a:t>
            </a:r>
            <a:r>
              <a:rPr sz="2200" b="0" spc="1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65" dirty="0">
                <a:solidFill>
                  <a:srgbClr val="000000"/>
                </a:solidFill>
                <a:latin typeface="Times New Roman"/>
                <a:cs typeface="Times New Roman"/>
              </a:rPr>
              <a:t>βάση</a:t>
            </a: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2200" b="0" spc="240" dirty="0">
                <a:solidFill>
                  <a:srgbClr val="000000"/>
                </a:solidFill>
                <a:latin typeface="Calibri"/>
                <a:cs typeface="Calibri"/>
              </a:rPr>
              <a:t>όνομα</a:t>
            </a:r>
            <a:r>
              <a:rPr sz="2200" b="0" spc="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b="0" spc="235" dirty="0">
                <a:solidFill>
                  <a:srgbClr val="000000"/>
                </a:solidFill>
                <a:latin typeface="Calibri"/>
                <a:cs typeface="Calibri"/>
              </a:rPr>
              <a:t>χρήστη</a:t>
            </a:r>
            <a:r>
              <a:rPr sz="2200" b="0" spc="235" dirty="0">
                <a:solidFill>
                  <a:srgbClr val="000000"/>
                </a:solidFill>
                <a:latin typeface="Times New Roman"/>
                <a:cs typeface="Times New Roman"/>
              </a:rPr>
              <a:t>/</a:t>
            </a:r>
            <a:r>
              <a:rPr sz="2200" b="0" spc="235" dirty="0">
                <a:solidFill>
                  <a:srgbClr val="000000"/>
                </a:solidFill>
                <a:latin typeface="Calibri"/>
                <a:cs typeface="Calibri"/>
              </a:rPr>
              <a:t>κωδικός</a:t>
            </a:r>
            <a:r>
              <a:rPr sz="2200" b="0" spc="30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b="0" spc="250" dirty="0">
                <a:solidFill>
                  <a:srgbClr val="000000"/>
                </a:solidFill>
                <a:latin typeface="Calibri"/>
                <a:cs typeface="Calibri"/>
              </a:rPr>
              <a:t>πρόσβασης</a:t>
            </a:r>
            <a:r>
              <a:rPr sz="2200" b="0" spc="30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b="0" spc="235" dirty="0">
                <a:solidFill>
                  <a:srgbClr val="000000"/>
                </a:solidFill>
                <a:latin typeface="Calibri"/>
                <a:cs typeface="Calibri"/>
              </a:rPr>
              <a:t>που</a:t>
            </a:r>
            <a:r>
              <a:rPr sz="2200" b="0" spc="29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b="0" spc="225" dirty="0">
                <a:solidFill>
                  <a:srgbClr val="000000"/>
                </a:solidFill>
                <a:latin typeface="Calibri"/>
                <a:cs typeface="Calibri"/>
              </a:rPr>
              <a:t>υποστηρίζεται</a:t>
            </a:r>
            <a:r>
              <a:rPr sz="2200" b="0" spc="3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b="0" spc="210" dirty="0">
                <a:solidFill>
                  <a:srgbClr val="000000"/>
                </a:solidFill>
                <a:latin typeface="Calibri"/>
                <a:cs typeface="Calibri"/>
              </a:rPr>
              <a:t>από</a:t>
            </a:r>
            <a:r>
              <a:rPr sz="2200" b="0" spc="2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b="0" spc="175" dirty="0">
                <a:solidFill>
                  <a:srgbClr val="000000"/>
                </a:solidFill>
                <a:latin typeface="Calibri"/>
                <a:cs typeface="Calibri"/>
              </a:rPr>
              <a:t>το</a:t>
            </a:r>
            <a:r>
              <a:rPr sz="2200" b="0" spc="2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b="0" spc="245" dirty="0">
                <a:solidFill>
                  <a:srgbClr val="000000"/>
                </a:solidFill>
                <a:latin typeface="Times New Roman"/>
                <a:cs typeface="Times New Roman"/>
              </a:rPr>
              <a:t>SALT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91515" y="1643697"/>
            <a:ext cx="7234555" cy="1824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413384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42857"/>
              <a:buFont typeface="Arial"/>
              <a:buChar char="•"/>
              <a:tabLst>
                <a:tab pos="173355" algn="l"/>
              </a:tabLst>
            </a:pPr>
            <a:r>
              <a:rPr sz="1400" spc="130" dirty="0">
                <a:latin typeface="Calibri"/>
                <a:cs typeface="Calibri"/>
              </a:rPr>
              <a:t>Ωστόσο,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οι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επιτιθέμενοι</a:t>
            </a:r>
            <a:r>
              <a:rPr sz="1400" spc="7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μπορεί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να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είναι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σε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θέση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να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εξαπολύσουν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επιθέσεις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λεξικού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/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επιθέσεις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Rainbow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Table</a:t>
            </a:r>
            <a:endParaRPr sz="1400">
              <a:latin typeface="Calibri"/>
              <a:cs typeface="Calibri"/>
            </a:endParaRPr>
          </a:p>
          <a:p>
            <a:pPr marL="396875" marR="1344295" lvl="1" indent="-182880">
              <a:lnSpc>
                <a:spcPct val="109700"/>
              </a:lnSpc>
              <a:spcBef>
                <a:spcPts val="705"/>
              </a:spcBef>
              <a:buSzPct val="128000"/>
              <a:buFont typeface="Arial"/>
              <a:buChar char="•"/>
              <a:tabLst>
                <a:tab pos="396875" algn="l"/>
              </a:tabLst>
            </a:pPr>
            <a:r>
              <a:rPr sz="1250" spc="80" dirty="0">
                <a:latin typeface="Calibri"/>
                <a:cs typeface="Calibri"/>
              </a:rPr>
              <a:t>Αποτελείται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από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την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προετοιμασία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ενός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αρχείου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με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όλους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τους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πιθανούς </a:t>
            </a:r>
            <a:r>
              <a:rPr sz="1250" spc="-26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συνδυασμούς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HASH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για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την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απόκτηση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του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αρχικού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κωδικού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πρόσβασης.</a:t>
            </a:r>
            <a:endParaRPr sz="12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55"/>
              </a:spcBef>
              <a:buFont typeface="Arial"/>
              <a:buChar char="•"/>
            </a:pPr>
            <a:endParaRPr sz="950">
              <a:latin typeface="Calibri"/>
              <a:cs typeface="Calibri"/>
            </a:endParaRPr>
          </a:p>
          <a:p>
            <a:pPr marL="173355" indent="-160655">
              <a:lnSpc>
                <a:spcPct val="100000"/>
              </a:lnSpc>
              <a:spcBef>
                <a:spcPts val="5"/>
              </a:spcBef>
              <a:buClr>
                <a:srgbClr val="FFBA00"/>
              </a:buClr>
              <a:buSzPct val="142857"/>
              <a:buFont typeface="Arial"/>
              <a:buChar char="•"/>
              <a:tabLst>
                <a:tab pos="173355" algn="l"/>
              </a:tabLst>
            </a:pPr>
            <a:r>
              <a:rPr sz="1400" spc="85" dirty="0">
                <a:latin typeface="Calibri"/>
                <a:cs typeface="Calibri"/>
              </a:rPr>
              <a:t>Για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την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αποφυγή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επιθέσεων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λεξικού,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θα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πρέπει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να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χρησιμοποιείται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μια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b="1" spc="90" dirty="0">
                <a:latin typeface="Calibri"/>
                <a:cs typeface="Calibri"/>
              </a:rPr>
              <a:t>τιμή</a:t>
            </a:r>
            <a:r>
              <a:rPr sz="1400" b="1" spc="4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"SALT".</a:t>
            </a:r>
            <a:endParaRPr sz="1400">
              <a:latin typeface="Calibri"/>
              <a:cs typeface="Calibri"/>
            </a:endParaRPr>
          </a:p>
          <a:p>
            <a:pPr marL="396875" marR="1339850" lvl="1" indent="-182880">
              <a:lnSpc>
                <a:spcPts val="1480"/>
              </a:lnSpc>
              <a:spcBef>
                <a:spcPts val="994"/>
              </a:spcBef>
              <a:buSzPct val="128000"/>
              <a:buFont typeface="Arial"/>
              <a:buChar char="•"/>
              <a:tabLst>
                <a:tab pos="396875" algn="l"/>
              </a:tabLst>
            </a:pPr>
            <a:r>
              <a:rPr sz="1250" b="1" spc="105" dirty="0">
                <a:latin typeface="Calibri"/>
                <a:cs typeface="Calibri"/>
              </a:rPr>
              <a:t>HASH</a:t>
            </a:r>
            <a:r>
              <a:rPr sz="1250" b="1" spc="35" dirty="0">
                <a:latin typeface="Calibri"/>
                <a:cs typeface="Calibri"/>
              </a:rPr>
              <a:t> </a:t>
            </a:r>
            <a:r>
              <a:rPr sz="1250" b="1" spc="85" dirty="0">
                <a:latin typeface="Calibri"/>
                <a:cs typeface="Calibri"/>
              </a:rPr>
              <a:t>(PASS</a:t>
            </a:r>
            <a:r>
              <a:rPr sz="1250" b="1" spc="40" dirty="0">
                <a:latin typeface="Calibri"/>
                <a:cs typeface="Calibri"/>
              </a:rPr>
              <a:t> </a:t>
            </a:r>
            <a:r>
              <a:rPr sz="1250" b="1" spc="90" dirty="0">
                <a:latin typeface="Calibri"/>
                <a:cs typeface="Calibri"/>
              </a:rPr>
              <a:t>+</a:t>
            </a:r>
            <a:r>
              <a:rPr sz="1250" b="1" spc="40" dirty="0">
                <a:latin typeface="Calibri"/>
                <a:cs typeface="Calibri"/>
              </a:rPr>
              <a:t> </a:t>
            </a:r>
            <a:r>
              <a:rPr sz="1250" b="1" spc="85" dirty="0">
                <a:latin typeface="Calibri"/>
                <a:cs typeface="Calibri"/>
              </a:rPr>
              <a:t>SALT)</a:t>
            </a:r>
            <a:r>
              <a:rPr sz="1250" b="1" spc="40" dirty="0">
                <a:latin typeface="Calibri"/>
                <a:cs typeface="Calibri"/>
              </a:rPr>
              <a:t> </a:t>
            </a:r>
            <a:r>
              <a:rPr sz="1250" b="1" spc="95" dirty="0">
                <a:latin typeface="Calibri"/>
                <a:cs typeface="Calibri"/>
              </a:rPr>
              <a:t>ώστε</a:t>
            </a:r>
            <a:r>
              <a:rPr sz="1250" b="1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το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SALT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να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είναι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ένας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μεγάλος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τυχαίος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αριθμός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(τουλάχιστον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10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τιμές)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047875" y="3754754"/>
            <a:ext cx="249554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10" dirty="0">
                <a:latin typeface="Calibri"/>
                <a:cs typeface="Calibri"/>
              </a:rPr>
              <a:t>1</a:t>
            </a:r>
            <a:r>
              <a:rPr sz="850" spc="-5" dirty="0">
                <a:latin typeface="Calibri"/>
                <a:cs typeface="Calibri"/>
              </a:rPr>
              <a:t>2</a:t>
            </a:r>
            <a:r>
              <a:rPr sz="850" spc="-10" dirty="0">
                <a:latin typeface="Calibri"/>
                <a:cs typeface="Calibri"/>
              </a:rPr>
              <a:t>3</a:t>
            </a:r>
            <a:r>
              <a:rPr sz="850" spc="40" dirty="0">
                <a:latin typeface="Calibri"/>
                <a:cs typeface="Calibri"/>
              </a:rPr>
              <a:t>4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859404" y="3900804"/>
            <a:ext cx="72009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30" dirty="0">
                <a:latin typeface="Calibri"/>
                <a:cs typeface="Calibri"/>
              </a:rPr>
              <a:t>Χρήστης/πέρ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957829" y="4161154"/>
            <a:ext cx="59436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35" dirty="0">
                <a:latin typeface="Calibri"/>
                <a:cs typeface="Calibri"/>
              </a:rPr>
              <a:t>ασμ</a:t>
            </a:r>
            <a:r>
              <a:rPr sz="950" spc="50" dirty="0">
                <a:latin typeface="Calibri"/>
                <a:cs typeface="Calibri"/>
              </a:rPr>
              <a:t>α</a:t>
            </a:r>
            <a:r>
              <a:rPr sz="950" dirty="0">
                <a:latin typeface="Calibri"/>
                <a:cs typeface="Calibri"/>
              </a:rPr>
              <a:t> </a:t>
            </a:r>
            <a:r>
              <a:rPr sz="950" spc="20" dirty="0">
                <a:latin typeface="Calibri"/>
                <a:cs typeface="Calibri"/>
              </a:rPr>
              <a:t>S</a:t>
            </a:r>
            <a:r>
              <a:rPr sz="950" spc="30" dirty="0">
                <a:latin typeface="Calibri"/>
                <a:cs typeface="Calibri"/>
              </a:rPr>
              <a:t>A</a:t>
            </a:r>
            <a:r>
              <a:rPr sz="950" spc="20" dirty="0">
                <a:latin typeface="Calibri"/>
                <a:cs typeface="Calibri"/>
              </a:rPr>
              <a:t>L</a:t>
            </a:r>
            <a:r>
              <a:rPr sz="950" spc="45" dirty="0">
                <a:latin typeface="Calibri"/>
                <a:cs typeface="Calibri"/>
              </a:rPr>
              <a:t>T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661534" y="4116070"/>
            <a:ext cx="34734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15" dirty="0">
                <a:solidFill>
                  <a:srgbClr val="FFFFFF"/>
                </a:solidFill>
                <a:latin typeface="Calibri"/>
                <a:cs typeface="Calibri"/>
              </a:rPr>
              <a:t>SCAD</a:t>
            </a:r>
            <a:r>
              <a:rPr sz="600" b="1" u="heavy" spc="240" dirty="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600" b="1" u="heavy" spc="50" dirty="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026659" y="3830320"/>
            <a:ext cx="73279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-5" dirty="0">
                <a:solidFill>
                  <a:srgbClr val="BF0000"/>
                </a:solidFill>
                <a:latin typeface="Calibri"/>
                <a:cs typeface="Calibri"/>
              </a:rPr>
              <a:t>ΠΟΙΟΣ</a:t>
            </a:r>
            <a:r>
              <a:rPr sz="950" spc="295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950" spc="-20" dirty="0">
                <a:solidFill>
                  <a:srgbClr val="BF0000"/>
                </a:solidFill>
                <a:latin typeface="Calibri"/>
                <a:cs typeface="Calibri"/>
              </a:rPr>
              <a:t>είσαι</a:t>
            </a:r>
            <a:r>
              <a:rPr sz="950" spc="-20" dirty="0">
                <a:solidFill>
                  <a:srgbClr val="BF0000"/>
                </a:solidFill>
                <a:latin typeface="Courier New"/>
                <a:cs typeface="Courier New"/>
              </a:rPr>
              <a:t>;</a:t>
            </a:r>
            <a:endParaRPr sz="950">
              <a:latin typeface="Courier New"/>
              <a:cs typeface="Courier New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55344" y="4108450"/>
            <a:ext cx="780415" cy="628650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sz="950" spc="15" dirty="0">
                <a:latin typeface="Calibri"/>
                <a:cs typeface="Calibri"/>
              </a:rPr>
              <a:t>Χρήστης:</a:t>
            </a:r>
            <a:r>
              <a:rPr sz="950" spc="-30" dirty="0">
                <a:latin typeface="Calibri"/>
                <a:cs typeface="Calibri"/>
              </a:rPr>
              <a:t> </a:t>
            </a:r>
            <a:r>
              <a:rPr sz="950" spc="20" dirty="0">
                <a:latin typeface="Calibri"/>
                <a:cs typeface="Calibri"/>
              </a:rPr>
              <a:t>Pepe</a:t>
            </a:r>
            <a:endParaRPr sz="950">
              <a:latin typeface="Calibri"/>
              <a:cs typeface="Calibri"/>
            </a:endParaRPr>
          </a:p>
          <a:p>
            <a:pPr marL="12700" marR="219075">
              <a:lnSpc>
                <a:spcPct val="101800"/>
              </a:lnSpc>
              <a:spcBef>
                <a:spcPts val="635"/>
              </a:spcBef>
            </a:pPr>
            <a:r>
              <a:rPr sz="950" spc="60" dirty="0">
                <a:latin typeface="Calibri"/>
                <a:cs typeface="Calibri"/>
              </a:rPr>
              <a:t>Π</a:t>
            </a:r>
            <a:r>
              <a:rPr sz="950" spc="35" dirty="0">
                <a:latin typeface="Calibri"/>
                <a:cs typeface="Calibri"/>
              </a:rPr>
              <a:t>έ</a:t>
            </a:r>
            <a:r>
              <a:rPr sz="950" spc="40" dirty="0">
                <a:latin typeface="Calibri"/>
                <a:cs typeface="Calibri"/>
              </a:rPr>
              <a:t>ρ</a:t>
            </a:r>
            <a:r>
              <a:rPr sz="950" spc="50" dirty="0">
                <a:latin typeface="Calibri"/>
                <a:cs typeface="Calibri"/>
              </a:rPr>
              <a:t>α</a:t>
            </a:r>
            <a:r>
              <a:rPr sz="950" spc="45" dirty="0">
                <a:latin typeface="Calibri"/>
                <a:cs typeface="Calibri"/>
              </a:rPr>
              <a:t>σμα</a:t>
            </a:r>
            <a:r>
              <a:rPr sz="950" spc="20" dirty="0">
                <a:latin typeface="Calibri"/>
                <a:cs typeface="Calibri"/>
              </a:rPr>
              <a:t>:  </a:t>
            </a:r>
            <a:r>
              <a:rPr sz="950" spc="45" dirty="0">
                <a:latin typeface="Calibri"/>
                <a:cs typeface="Calibri"/>
              </a:rPr>
              <a:t>1234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234564" y="4434204"/>
            <a:ext cx="1595120" cy="43180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950" spc="30" dirty="0">
                <a:latin typeface="Calibri"/>
                <a:cs typeface="Calibri"/>
              </a:rPr>
              <a:t>Χρήστης/Hash(pass+SALT)</a:t>
            </a:r>
            <a:r>
              <a:rPr sz="950" spc="-45" dirty="0">
                <a:latin typeface="Calibri"/>
                <a:cs typeface="Calibri"/>
              </a:rPr>
              <a:t> </a:t>
            </a:r>
            <a:r>
              <a:rPr sz="950" spc="45" dirty="0">
                <a:latin typeface="Calibri"/>
                <a:cs typeface="Calibri"/>
              </a:rPr>
              <a:t>OK</a:t>
            </a:r>
            <a:endParaRPr sz="950">
              <a:latin typeface="Calibri"/>
              <a:cs typeface="Calibri"/>
            </a:endParaRPr>
          </a:p>
          <a:p>
            <a:pPr marL="309245">
              <a:lnSpc>
                <a:spcPct val="100000"/>
              </a:lnSpc>
              <a:spcBef>
                <a:spcPts val="459"/>
              </a:spcBef>
            </a:pPr>
            <a:r>
              <a:rPr sz="950" spc="35" dirty="0">
                <a:latin typeface="Calibri"/>
                <a:cs typeface="Calibri"/>
              </a:rPr>
              <a:t>/</a:t>
            </a:r>
            <a:r>
              <a:rPr sz="950" spc="-30" dirty="0">
                <a:latin typeface="Calibri"/>
                <a:cs typeface="Calibri"/>
              </a:rPr>
              <a:t> </a:t>
            </a:r>
            <a:r>
              <a:rPr sz="950" spc="45" dirty="0">
                <a:latin typeface="Calibri"/>
                <a:cs typeface="Calibri"/>
              </a:rPr>
              <a:t>NOT</a:t>
            </a:r>
            <a:r>
              <a:rPr sz="950" spc="-30" dirty="0">
                <a:latin typeface="Calibri"/>
                <a:cs typeface="Calibri"/>
              </a:rPr>
              <a:t> </a:t>
            </a:r>
            <a:r>
              <a:rPr sz="950" spc="45" dirty="0">
                <a:latin typeface="Calibri"/>
                <a:cs typeface="Calibri"/>
              </a:rPr>
              <a:t>OK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92810" y="4974907"/>
            <a:ext cx="5985510" cy="1045844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695"/>
              </a:spcBef>
              <a:buSzPct val="128571"/>
              <a:buFont typeface="Arial"/>
              <a:buChar char="•"/>
              <a:tabLst>
                <a:tab pos="194945" algn="l"/>
              </a:tabLst>
            </a:pPr>
            <a:r>
              <a:rPr sz="1400" spc="45" dirty="0">
                <a:latin typeface="Calibri"/>
                <a:cs typeface="Calibri"/>
              </a:rPr>
              <a:t>Συνιστάται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επίσης:</a:t>
            </a:r>
            <a:endParaRPr sz="1400">
              <a:latin typeface="Calibri"/>
              <a:cs typeface="Calibri"/>
            </a:endParaRPr>
          </a:p>
          <a:p>
            <a:pPr marL="377825" lvl="1" indent="-182245">
              <a:lnSpc>
                <a:spcPct val="100000"/>
              </a:lnSpc>
              <a:spcBef>
                <a:spcPts val="894"/>
              </a:spcBef>
              <a:buSzPct val="127272"/>
              <a:buFont typeface="Arial"/>
              <a:buChar char="•"/>
              <a:tabLst>
                <a:tab pos="377825" algn="l"/>
              </a:tabLst>
            </a:pPr>
            <a:r>
              <a:rPr sz="1100" spc="95" dirty="0">
                <a:latin typeface="Calibri"/>
                <a:cs typeface="Calibri"/>
              </a:rPr>
              <a:t>Να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μην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επαναχρησιμοποιείτε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τις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ίδιες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τιμές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αλατιού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στις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επόμενες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επανακλειδώσεις.</a:t>
            </a:r>
            <a:endParaRPr sz="1100">
              <a:latin typeface="Calibri"/>
              <a:cs typeface="Calibri"/>
            </a:endParaRPr>
          </a:p>
          <a:p>
            <a:pPr marL="377825" marR="703580" lvl="1" indent="-182880">
              <a:lnSpc>
                <a:spcPct val="101699"/>
              </a:lnSpc>
              <a:spcBef>
                <a:spcPts val="860"/>
              </a:spcBef>
              <a:buSzPct val="127272"/>
              <a:buFont typeface="Arial"/>
              <a:buChar char="•"/>
              <a:tabLst>
                <a:tab pos="378460" algn="l"/>
              </a:tabLst>
            </a:pPr>
            <a:r>
              <a:rPr sz="1100" spc="75" dirty="0">
                <a:latin typeface="Calibri"/>
                <a:cs typeface="Calibri"/>
              </a:rPr>
              <a:t>Χρησιμοποιήστε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ισχυρές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(και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αργές)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συναρτήσεις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κατακερματισμού,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όπως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PBKDF2*,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bcrypt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(αλγόριθμος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κατακερματισμού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κωδικών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)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ή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Argon2id.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1169967" y="6005195"/>
            <a:ext cx="1428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1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22554" y="6188709"/>
            <a:ext cx="442531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CSP001_C_E</a:t>
            </a:r>
            <a:r>
              <a:rPr sz="1100" spc="33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6: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Cristina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Alcaraz,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Πανεπιστήμιο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ΜάλαγαΙσπανία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815647" y="4325302"/>
            <a:ext cx="1516380" cy="369570"/>
          </a:xfrm>
          <a:prstGeom prst="rect">
            <a:avLst/>
          </a:prstGeom>
          <a:ln w="9525">
            <a:solidFill>
              <a:srgbClr val="BF0000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325"/>
              </a:spcBef>
            </a:pPr>
            <a:r>
              <a:rPr sz="700" spc="10" dirty="0">
                <a:latin typeface="Calibri"/>
                <a:cs typeface="Calibri"/>
              </a:rPr>
              <a:t>Χρήστης:</a:t>
            </a:r>
            <a:r>
              <a:rPr sz="700" spc="-30" dirty="0">
                <a:latin typeface="Calibri"/>
                <a:cs typeface="Calibri"/>
              </a:rPr>
              <a:t> </a:t>
            </a:r>
            <a:r>
              <a:rPr sz="700" spc="15" dirty="0">
                <a:latin typeface="Calibri"/>
                <a:cs typeface="Calibri"/>
              </a:rPr>
              <a:t>Pepe</a:t>
            </a:r>
            <a:endParaRPr sz="700">
              <a:latin typeface="Calibri"/>
              <a:cs typeface="Calibri"/>
            </a:endParaRPr>
          </a:p>
          <a:p>
            <a:pPr marL="86360">
              <a:lnSpc>
                <a:spcPct val="100000"/>
              </a:lnSpc>
              <a:spcBef>
                <a:spcPts val="20"/>
              </a:spcBef>
            </a:pPr>
            <a:r>
              <a:rPr sz="700" spc="50" dirty="0">
                <a:latin typeface="Calibri"/>
                <a:cs typeface="Calibri"/>
              </a:rPr>
              <a:t>+Πέρασμα: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Hash1234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Extensible</a:t>
            </a: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r>
              <a:rPr sz="700" u="sng" spc="245" dirty="0">
                <a:uFill>
                  <a:solidFill>
                    <a:srgbClr val="BF0000"/>
                  </a:solidFill>
                </a:uFill>
                <a:latin typeface="Calibri"/>
                <a:cs typeface="Calibri"/>
              </a:rPr>
              <a:t>      </a:t>
            </a:r>
            <a:r>
              <a:rPr sz="700" u="sng" spc="-50" dirty="0">
                <a:uFill>
                  <a:solidFill>
                    <a:srgbClr val="BF0000"/>
                  </a:solidFill>
                </a:uFill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  </a:t>
            </a:r>
            <a:r>
              <a:rPr sz="700" spc="-5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Language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spc="45" dirty="0">
                <a:latin typeface="Calibri"/>
                <a:cs typeface="Calibri"/>
              </a:rPr>
              <a:t>δομημένη</a:t>
            </a:r>
            <a:r>
              <a:rPr sz="700" spc="-20" dirty="0">
                <a:latin typeface="Calibri"/>
                <a:cs typeface="Calibri"/>
              </a:rPr>
              <a:t> </a:t>
            </a:r>
            <a:r>
              <a:rPr sz="700" spc="50" dirty="0">
                <a:latin typeface="Calibri"/>
                <a:cs typeface="Calibri"/>
              </a:rPr>
              <a:t>μορφή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047037" y="1654175"/>
            <a:ext cx="3166110" cy="2017395"/>
          </a:xfrm>
          <a:prstGeom prst="rect">
            <a:avLst/>
          </a:prstGeom>
          <a:solidFill>
            <a:srgbClr val="E6E6E6"/>
          </a:solidFill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10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250" b="1" spc="70" dirty="0">
                <a:latin typeface="Calibri"/>
                <a:cs typeface="Calibri"/>
              </a:rPr>
              <a:t>Επιτιθέμενος</a:t>
            </a:r>
            <a:r>
              <a:rPr sz="1250" b="1" spc="20" dirty="0">
                <a:latin typeface="Calibri"/>
                <a:cs typeface="Calibri"/>
              </a:rPr>
              <a:t> </a:t>
            </a:r>
            <a:r>
              <a:rPr sz="1250" b="1" spc="90" dirty="0">
                <a:latin typeface="Calibri"/>
                <a:cs typeface="Calibri"/>
              </a:rPr>
              <a:t>στο</a:t>
            </a:r>
            <a:r>
              <a:rPr sz="1250" b="1" spc="30" dirty="0">
                <a:latin typeface="Calibri"/>
                <a:cs typeface="Calibri"/>
              </a:rPr>
              <a:t> </a:t>
            </a:r>
            <a:r>
              <a:rPr sz="1250" b="1" spc="75" dirty="0">
                <a:latin typeface="Calibri"/>
                <a:cs typeface="Calibri"/>
              </a:rPr>
              <a:t>λεξικό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450">
              <a:latin typeface="Calibri"/>
              <a:cs typeface="Calibri"/>
            </a:endParaRPr>
          </a:p>
          <a:p>
            <a:pPr marL="889635" algn="ctr">
              <a:lnSpc>
                <a:spcPts val="1290"/>
              </a:lnSpc>
            </a:pPr>
            <a:r>
              <a:rPr sz="1250" spc="85" dirty="0">
                <a:latin typeface="Calibri"/>
                <a:cs typeface="Calibri"/>
              </a:rPr>
              <a:t>H(1234)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XML-ph-</a:t>
            </a:r>
            <a:endParaRPr sz="1250">
              <a:latin typeface="Calibri"/>
              <a:cs typeface="Calibri"/>
            </a:endParaRPr>
          </a:p>
          <a:p>
            <a:pPr marL="568325" marR="560705" algn="ctr">
              <a:lnSpc>
                <a:spcPct val="72000"/>
              </a:lnSpc>
              <a:spcBef>
                <a:spcPts val="210"/>
              </a:spcBef>
            </a:pPr>
            <a:r>
              <a:rPr sz="1250" spc="80" dirty="0">
                <a:latin typeface="Calibri"/>
                <a:cs typeface="Calibri"/>
                <a:hlinkClick r:id="rId10"/>
              </a:rPr>
              <a:t>0000@deepl.internal</a:t>
            </a:r>
            <a:r>
              <a:rPr sz="1250" spc="20" dirty="0">
                <a:latin typeface="Calibri"/>
                <a:cs typeface="Calibri"/>
                <a:hlinkClick r:id="rId10"/>
              </a:rPr>
              <a:t> </a:t>
            </a:r>
            <a:r>
              <a:rPr sz="1250" spc="70" dirty="0">
                <a:latin typeface="Calibri"/>
                <a:cs typeface="Calibri"/>
              </a:rPr>
              <a:t>failed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H(1234Mom)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XML-ph-</a:t>
            </a:r>
            <a:endParaRPr sz="1250">
              <a:latin typeface="Calibri"/>
              <a:cs typeface="Calibri"/>
            </a:endParaRPr>
          </a:p>
          <a:p>
            <a:pPr marL="447040" marR="438784" indent="-1270" algn="ctr">
              <a:lnSpc>
                <a:spcPct val="72000"/>
              </a:lnSpc>
            </a:pPr>
            <a:r>
              <a:rPr sz="1250" spc="80" dirty="0">
                <a:latin typeface="Calibri"/>
                <a:cs typeface="Calibri"/>
                <a:hlinkClick r:id="rId11"/>
              </a:rPr>
              <a:t>0001@deepl.internal </a:t>
            </a:r>
            <a:r>
              <a:rPr sz="1250" spc="70" dirty="0">
                <a:latin typeface="Calibri"/>
                <a:cs typeface="Calibri"/>
              </a:rPr>
              <a:t>failed </a:t>
            </a:r>
            <a:r>
              <a:rPr sz="1250" spc="7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H(1234Mylove) </a:t>
            </a:r>
            <a:r>
              <a:rPr sz="1250" spc="90" dirty="0">
                <a:latin typeface="Calibri"/>
                <a:cs typeface="Calibri"/>
              </a:rPr>
              <a:t>XML-ph- </a:t>
            </a:r>
            <a:r>
              <a:rPr sz="1250" spc="9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  <a:hlinkClick r:id="rId12"/>
              </a:rPr>
              <a:t>0002@deepl.internal </a:t>
            </a:r>
            <a:r>
              <a:rPr sz="1250" spc="70" dirty="0">
                <a:latin typeface="Calibri"/>
                <a:cs typeface="Calibri"/>
              </a:rPr>
              <a:t>failed </a:t>
            </a:r>
            <a:r>
              <a:rPr sz="1250" spc="7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H(1234Daughter) </a:t>
            </a:r>
            <a:r>
              <a:rPr sz="1250" spc="90" dirty="0">
                <a:latin typeface="Calibri"/>
                <a:cs typeface="Calibri"/>
              </a:rPr>
              <a:t>XML-ph- </a:t>
            </a:r>
            <a:r>
              <a:rPr sz="1250" spc="9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  <a:hlinkClick r:id="rId13"/>
              </a:rPr>
              <a:t>0003@deepl.internal</a:t>
            </a:r>
            <a:r>
              <a:rPr sz="1250" spc="30" dirty="0">
                <a:latin typeface="Calibri"/>
                <a:cs typeface="Calibri"/>
                <a:hlinkClick r:id="rId13"/>
              </a:rPr>
              <a:t> </a:t>
            </a:r>
            <a:r>
              <a:rPr sz="1250" spc="80" dirty="0">
                <a:latin typeface="Calibri"/>
                <a:cs typeface="Calibri"/>
              </a:rPr>
              <a:t>success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!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1698605" y="105092"/>
            <a:ext cx="330200" cy="543306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spc="130" dirty="0">
                <a:solidFill>
                  <a:srgbClr val="D8D8D8"/>
                </a:solidFill>
                <a:latin typeface="Calibri"/>
                <a:cs typeface="Calibri"/>
              </a:rPr>
              <a:t>ΕΠΑΛΗΘΕΥΣΗ</a:t>
            </a:r>
            <a:r>
              <a:rPr sz="240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30" dirty="0">
                <a:solidFill>
                  <a:srgbClr val="D8D8D8"/>
                </a:solidFill>
                <a:latin typeface="Calibri"/>
                <a:cs typeface="Calibri"/>
              </a:rPr>
              <a:t>ΧΡΗΣΤΩΝ</a:t>
            </a:r>
            <a:r>
              <a:rPr sz="2400" spc="3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10" dirty="0">
                <a:solidFill>
                  <a:srgbClr val="D8D8D8"/>
                </a:solidFill>
                <a:latin typeface="Calibri"/>
                <a:cs typeface="Calibri"/>
              </a:rPr>
              <a:t>ΣΕ</a:t>
            </a:r>
            <a:r>
              <a:rPr sz="2400" spc="5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20" dirty="0">
                <a:solidFill>
                  <a:srgbClr val="D8D8D8"/>
                </a:solidFill>
                <a:latin typeface="Calibri"/>
                <a:cs typeface="Calibri"/>
              </a:rPr>
              <a:t>ΣΥΣΤΉΜΑΤΑ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93480" y="1527175"/>
              <a:ext cx="2051367" cy="205136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62745" y="131127"/>
              <a:ext cx="2563495" cy="2432367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90955" y="2659062"/>
            <a:ext cx="5420042" cy="155987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72222" y="4743132"/>
            <a:ext cx="5474335" cy="1547812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4751070" y="3429000"/>
            <a:ext cx="1193165" cy="421005"/>
          </a:xfrm>
          <a:custGeom>
            <a:avLst/>
            <a:gdLst/>
            <a:ahLst/>
            <a:cxnLst/>
            <a:rect l="l" t="t" r="r" b="b"/>
            <a:pathLst>
              <a:path w="1193164" h="421004">
                <a:moveTo>
                  <a:pt x="0" y="0"/>
                </a:moveTo>
                <a:lnTo>
                  <a:pt x="1192847" y="0"/>
                </a:lnTo>
                <a:lnTo>
                  <a:pt x="1192847" y="420687"/>
                </a:lnTo>
                <a:lnTo>
                  <a:pt x="0" y="420687"/>
                </a:lnTo>
                <a:lnTo>
                  <a:pt x="0" y="0"/>
                </a:lnTo>
              </a:path>
            </a:pathLst>
          </a:custGeom>
          <a:ln w="34925">
            <a:solidFill>
              <a:srgbClr val="B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51070" y="5463222"/>
            <a:ext cx="1193165" cy="460375"/>
          </a:xfrm>
          <a:custGeom>
            <a:avLst/>
            <a:gdLst/>
            <a:ahLst/>
            <a:cxnLst/>
            <a:rect l="l" t="t" r="r" b="b"/>
            <a:pathLst>
              <a:path w="1193164" h="460375">
                <a:moveTo>
                  <a:pt x="0" y="0"/>
                </a:moveTo>
                <a:lnTo>
                  <a:pt x="1192847" y="0"/>
                </a:lnTo>
                <a:lnTo>
                  <a:pt x="1192847" y="460374"/>
                </a:lnTo>
                <a:lnTo>
                  <a:pt x="0" y="460374"/>
                </a:lnTo>
                <a:lnTo>
                  <a:pt x="0" y="0"/>
                </a:lnTo>
              </a:path>
            </a:pathLst>
          </a:custGeom>
          <a:ln w="34925">
            <a:solidFill>
              <a:srgbClr val="B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5988050" y="3616642"/>
            <a:ext cx="5345430" cy="2024380"/>
            <a:chOff x="5988050" y="3616642"/>
            <a:chExt cx="5345430" cy="2024380"/>
          </a:xfrm>
        </p:grpSpPr>
        <p:sp>
          <p:nvSpPr>
            <p:cNvPr id="14" name="object 14"/>
            <p:cNvSpPr/>
            <p:nvPr/>
          </p:nvSpPr>
          <p:spPr>
            <a:xfrm>
              <a:off x="6971347" y="4412614"/>
              <a:ext cx="4357370" cy="431165"/>
            </a:xfrm>
            <a:custGeom>
              <a:avLst/>
              <a:gdLst/>
              <a:ahLst/>
              <a:cxnLst/>
              <a:rect l="l" t="t" r="r" b="b"/>
              <a:pathLst>
                <a:path w="4357370" h="431164">
                  <a:moveTo>
                    <a:pt x="4357370" y="0"/>
                  </a:moveTo>
                  <a:lnTo>
                    <a:pt x="0" y="0"/>
                  </a:lnTo>
                  <a:lnTo>
                    <a:pt x="0" y="430847"/>
                  </a:lnTo>
                  <a:lnTo>
                    <a:pt x="4357370" y="430847"/>
                  </a:lnTo>
                  <a:lnTo>
                    <a:pt x="43573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988050" y="3616642"/>
              <a:ext cx="1282065" cy="2024380"/>
            </a:xfrm>
            <a:custGeom>
              <a:avLst/>
              <a:gdLst/>
              <a:ahLst/>
              <a:cxnLst/>
              <a:rect l="l" t="t" r="r" b="b"/>
              <a:pathLst>
                <a:path w="1282065" h="2024379">
                  <a:moveTo>
                    <a:pt x="1274127" y="504190"/>
                  </a:moveTo>
                  <a:lnTo>
                    <a:pt x="937895" y="504190"/>
                  </a:lnTo>
                  <a:lnTo>
                    <a:pt x="1105852" y="672465"/>
                  </a:lnTo>
                  <a:lnTo>
                    <a:pt x="1274127" y="504190"/>
                  </a:lnTo>
                  <a:close/>
                </a:path>
                <a:path w="1282065" h="2024379">
                  <a:moveTo>
                    <a:pt x="1189990" y="0"/>
                  </a:moveTo>
                  <a:lnTo>
                    <a:pt x="0" y="0"/>
                  </a:lnTo>
                  <a:lnTo>
                    <a:pt x="0" y="167957"/>
                  </a:lnTo>
                  <a:lnTo>
                    <a:pt x="1022032" y="167957"/>
                  </a:lnTo>
                  <a:lnTo>
                    <a:pt x="1022032" y="504190"/>
                  </a:lnTo>
                  <a:lnTo>
                    <a:pt x="1189990" y="504190"/>
                  </a:lnTo>
                  <a:lnTo>
                    <a:pt x="1189990" y="0"/>
                  </a:lnTo>
                  <a:close/>
                </a:path>
                <a:path w="1282065" h="2024379">
                  <a:moveTo>
                    <a:pt x="1197927" y="1519872"/>
                  </a:moveTo>
                  <a:lnTo>
                    <a:pt x="1029652" y="1519872"/>
                  </a:lnTo>
                  <a:lnTo>
                    <a:pt x="1029652" y="1856105"/>
                  </a:lnTo>
                  <a:lnTo>
                    <a:pt x="7937" y="1856105"/>
                  </a:lnTo>
                  <a:lnTo>
                    <a:pt x="7937" y="2024062"/>
                  </a:lnTo>
                  <a:lnTo>
                    <a:pt x="1197927" y="2024062"/>
                  </a:lnTo>
                  <a:lnTo>
                    <a:pt x="1197927" y="1519872"/>
                  </a:lnTo>
                  <a:close/>
                </a:path>
                <a:path w="1282065" h="2024379">
                  <a:moveTo>
                    <a:pt x="1113790" y="1351597"/>
                  </a:moveTo>
                  <a:lnTo>
                    <a:pt x="945832" y="1519872"/>
                  </a:lnTo>
                  <a:lnTo>
                    <a:pt x="1282065" y="1519872"/>
                  </a:lnTo>
                  <a:lnTo>
                    <a:pt x="1113790" y="1351597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971347" y="4319904"/>
              <a:ext cx="4357370" cy="431165"/>
            </a:xfrm>
            <a:custGeom>
              <a:avLst/>
              <a:gdLst/>
              <a:ahLst/>
              <a:cxnLst/>
              <a:rect l="l" t="t" r="r" b="b"/>
              <a:pathLst>
                <a:path w="4357370" h="431164">
                  <a:moveTo>
                    <a:pt x="0" y="0"/>
                  </a:moveTo>
                  <a:lnTo>
                    <a:pt x="4357370" y="0"/>
                  </a:lnTo>
                  <a:lnTo>
                    <a:pt x="4357370" y="431165"/>
                  </a:lnTo>
                  <a:lnTo>
                    <a:pt x="0" y="431165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855344" y="387667"/>
            <a:ext cx="8047355" cy="815340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70"/>
              </a:spcBef>
            </a:pPr>
            <a:r>
              <a:rPr sz="2200" b="0" spc="180" dirty="0">
                <a:solidFill>
                  <a:srgbClr val="000000"/>
                </a:solidFill>
                <a:latin typeface="Times New Roman"/>
                <a:cs typeface="Times New Roman"/>
              </a:rPr>
              <a:t>Ταυτοποίηση</a:t>
            </a:r>
            <a:r>
              <a:rPr sz="2200" b="0" spc="19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75" dirty="0">
                <a:solidFill>
                  <a:srgbClr val="000000"/>
                </a:solidFill>
                <a:latin typeface="Times New Roman"/>
                <a:cs typeface="Times New Roman"/>
              </a:rPr>
              <a:t>χρήστη</a:t>
            </a:r>
            <a:r>
              <a:rPr sz="2200" b="0" spc="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40" dirty="0">
                <a:solidFill>
                  <a:srgbClr val="000000"/>
                </a:solidFill>
                <a:latin typeface="Times New Roman"/>
                <a:cs typeface="Times New Roman"/>
              </a:rPr>
              <a:t>με</a:t>
            </a:r>
            <a:r>
              <a:rPr sz="2200" b="0" spc="1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65" dirty="0">
                <a:solidFill>
                  <a:srgbClr val="000000"/>
                </a:solidFill>
                <a:latin typeface="Times New Roman"/>
                <a:cs typeface="Times New Roman"/>
              </a:rPr>
              <a:t>βάση</a:t>
            </a: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2200" b="0" spc="240" dirty="0">
                <a:solidFill>
                  <a:srgbClr val="000000"/>
                </a:solidFill>
                <a:latin typeface="Calibri"/>
                <a:cs typeface="Calibri"/>
              </a:rPr>
              <a:t>όνομα</a:t>
            </a:r>
            <a:r>
              <a:rPr sz="2200" b="0" spc="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b="0" spc="235" dirty="0">
                <a:solidFill>
                  <a:srgbClr val="000000"/>
                </a:solidFill>
                <a:latin typeface="Calibri"/>
                <a:cs typeface="Calibri"/>
              </a:rPr>
              <a:t>χρήστη</a:t>
            </a:r>
            <a:r>
              <a:rPr sz="2200" b="0" spc="235" dirty="0">
                <a:solidFill>
                  <a:srgbClr val="000000"/>
                </a:solidFill>
                <a:latin typeface="Times New Roman"/>
                <a:cs typeface="Times New Roman"/>
              </a:rPr>
              <a:t>/</a:t>
            </a:r>
            <a:r>
              <a:rPr sz="2200" b="0" spc="235" dirty="0">
                <a:solidFill>
                  <a:srgbClr val="000000"/>
                </a:solidFill>
                <a:latin typeface="Calibri"/>
                <a:cs typeface="Calibri"/>
              </a:rPr>
              <a:t>κωδικός</a:t>
            </a:r>
            <a:r>
              <a:rPr sz="2200" b="0" spc="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b="0" spc="250" dirty="0">
                <a:solidFill>
                  <a:srgbClr val="000000"/>
                </a:solidFill>
                <a:latin typeface="Calibri"/>
                <a:cs typeface="Calibri"/>
              </a:rPr>
              <a:t>πρόσβασης</a:t>
            </a:r>
            <a:r>
              <a:rPr sz="2200" b="0" spc="30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b="0" spc="200" dirty="0">
                <a:solidFill>
                  <a:srgbClr val="000000"/>
                </a:solidFill>
                <a:latin typeface="Calibri"/>
                <a:cs typeface="Calibri"/>
              </a:rPr>
              <a:t>με</a:t>
            </a:r>
            <a:r>
              <a:rPr sz="2200" b="0" spc="2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b="0" spc="215" dirty="0">
                <a:solidFill>
                  <a:srgbClr val="000000"/>
                </a:solidFill>
                <a:latin typeface="Calibri"/>
                <a:cs typeface="Calibri"/>
              </a:rPr>
              <a:t>υποστήριξη</a:t>
            </a:r>
            <a:r>
              <a:rPr sz="2200" b="0" spc="2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b="0" spc="260" dirty="0">
                <a:solidFill>
                  <a:srgbClr val="000000"/>
                </a:solidFill>
                <a:latin typeface="Times New Roman"/>
                <a:cs typeface="Times New Roman"/>
              </a:rPr>
              <a:t>SALT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91515" y="1643697"/>
            <a:ext cx="6847840" cy="791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08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42857"/>
              <a:buFont typeface="Arial"/>
              <a:buChar char="•"/>
              <a:tabLst>
                <a:tab pos="173355" algn="l"/>
              </a:tabLst>
            </a:pPr>
            <a:r>
              <a:rPr sz="1400" spc="95" dirty="0">
                <a:latin typeface="Calibri"/>
                <a:cs typeface="Calibri"/>
              </a:rPr>
              <a:t>Ένας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γρήγορος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τρόπος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για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να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εφαρμόσετε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αυτό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το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μάθημα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στην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πράξη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είναι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να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χρησιμοποιήσετε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το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διαδικτυακό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εργαλείο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b="1" spc="75" dirty="0">
                <a:latin typeface="Calibri"/>
                <a:cs typeface="Calibri"/>
              </a:rPr>
              <a:t>cryptii</a:t>
            </a:r>
            <a:r>
              <a:rPr sz="1400" b="1" spc="40" dirty="0">
                <a:latin typeface="Calibri"/>
                <a:cs typeface="Calibri"/>
              </a:rPr>
              <a:t> </a:t>
            </a:r>
            <a:r>
              <a:rPr sz="1400" b="1" spc="80" dirty="0">
                <a:latin typeface="Calibri"/>
                <a:cs typeface="Calibri"/>
              </a:rPr>
              <a:t>(</a:t>
            </a:r>
            <a:r>
              <a:rPr sz="1400" u="sng" spc="8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https://cryptii.</a:t>
            </a:r>
            <a:r>
              <a:rPr sz="1400" spc="80" dirty="0">
                <a:latin typeface="Calibri"/>
                <a:cs typeface="Calibri"/>
              </a:rPr>
              <a:t>com):</a:t>
            </a:r>
            <a:endParaRPr sz="14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10"/>
              </a:spcBef>
              <a:buSzPct val="128571"/>
              <a:buFont typeface="Arial"/>
              <a:buChar char="•"/>
              <a:tabLst>
                <a:tab pos="396240" algn="l"/>
              </a:tabLst>
            </a:pPr>
            <a:r>
              <a:rPr sz="1400" spc="165" dirty="0">
                <a:latin typeface="Calibri"/>
                <a:cs typeface="Calibri"/>
              </a:rPr>
              <a:t>Δημιουργία</a:t>
            </a:r>
            <a:r>
              <a:rPr sz="1400" spc="75" dirty="0">
                <a:latin typeface="Calibri"/>
                <a:cs typeface="Calibri"/>
              </a:rPr>
              <a:t> </a:t>
            </a:r>
            <a:r>
              <a:rPr sz="1400" spc="170" dirty="0">
                <a:latin typeface="Calibri"/>
                <a:cs typeface="Calibri"/>
              </a:rPr>
              <a:t>κωδικού</a:t>
            </a:r>
            <a:r>
              <a:rPr sz="1400" spc="80" dirty="0">
                <a:latin typeface="Calibri"/>
                <a:cs typeface="Calibri"/>
              </a:rPr>
              <a:t> </a:t>
            </a:r>
            <a:r>
              <a:rPr sz="1400" spc="180" dirty="0">
                <a:latin typeface="Calibri"/>
                <a:cs typeface="Calibri"/>
              </a:rPr>
              <a:t>πρόσβασης</a:t>
            </a:r>
            <a:r>
              <a:rPr sz="1400" spc="80" dirty="0">
                <a:latin typeface="Calibri"/>
                <a:cs typeface="Calibri"/>
              </a:rPr>
              <a:t> </a:t>
            </a:r>
            <a:r>
              <a:rPr sz="1400" spc="175" dirty="0">
                <a:latin typeface="Calibri"/>
                <a:cs typeface="Calibri"/>
              </a:rPr>
              <a:t>με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65" dirty="0">
                <a:latin typeface="Calibri"/>
                <a:cs typeface="Calibri"/>
              </a:rPr>
              <a:t>κατακερματισμό</a:t>
            </a:r>
            <a:r>
              <a:rPr sz="1400" spc="90" dirty="0">
                <a:latin typeface="Calibri"/>
                <a:cs typeface="Calibri"/>
              </a:rPr>
              <a:t> </a:t>
            </a:r>
            <a:r>
              <a:rPr sz="1400" spc="150" dirty="0">
                <a:latin typeface="Calibri"/>
                <a:cs typeface="Calibri"/>
              </a:rPr>
              <a:t>1234)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321800" y="2402522"/>
            <a:ext cx="9067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40" dirty="0">
                <a:solidFill>
                  <a:srgbClr val="FFFFFF"/>
                </a:solidFill>
                <a:latin typeface="Calibri"/>
                <a:cs typeface="Calibri"/>
              </a:rPr>
              <a:t>H(PASS+SALT)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54710" y="4278947"/>
            <a:ext cx="10129520" cy="6705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33045" marR="55880" indent="-182245">
              <a:lnSpc>
                <a:spcPct val="101099"/>
              </a:lnSpc>
              <a:spcBef>
                <a:spcPts val="80"/>
              </a:spcBef>
            </a:pPr>
            <a:r>
              <a:rPr sz="1800" dirty="0">
                <a:latin typeface="Arial"/>
                <a:cs typeface="Arial"/>
              </a:rPr>
              <a:t>• </a:t>
            </a:r>
            <a:r>
              <a:rPr sz="1400" spc="130" dirty="0">
                <a:latin typeface="Calibri"/>
                <a:cs typeface="Calibri"/>
              </a:rPr>
              <a:t>+Δημιουργία </a:t>
            </a:r>
            <a:r>
              <a:rPr sz="1400" spc="135" dirty="0">
                <a:latin typeface="Calibri"/>
                <a:cs typeface="Calibri"/>
              </a:rPr>
              <a:t>κωδικού </a:t>
            </a:r>
            <a:r>
              <a:rPr sz="1400" spc="140" dirty="0">
                <a:latin typeface="Calibri"/>
                <a:cs typeface="Calibri"/>
              </a:rPr>
              <a:t>πρόσβασης με </a:t>
            </a:r>
            <a:r>
              <a:rPr sz="1400" spc="130" dirty="0">
                <a:latin typeface="Calibri"/>
                <a:cs typeface="Calibri"/>
              </a:rPr>
              <a:t>κατακερματισμό </a:t>
            </a:r>
            <a:r>
              <a:rPr sz="1400" spc="155" dirty="0">
                <a:latin typeface="Calibri"/>
                <a:cs typeface="Calibri"/>
              </a:rPr>
              <a:t>XML </a:t>
            </a:r>
            <a:r>
              <a:rPr sz="1400" spc="-15" dirty="0">
                <a:latin typeface="Calibri"/>
                <a:cs typeface="Calibri"/>
              </a:rPr>
              <a:t>(Extensib</a:t>
            </a:r>
            <a:r>
              <a:rPr sz="850" spc="-15" dirty="0">
                <a:latin typeface="Calibri"/>
                <a:cs typeface="Calibri"/>
              </a:rPr>
              <a:t>Ο</a:t>
            </a:r>
            <a:r>
              <a:rPr sz="1400" spc="-15" dirty="0">
                <a:latin typeface="Calibri"/>
                <a:cs typeface="Calibri"/>
              </a:rPr>
              <a:t>le</a:t>
            </a:r>
            <a:r>
              <a:rPr sz="850" spc="-15" dirty="0">
                <a:latin typeface="Calibri"/>
                <a:cs typeface="Calibri"/>
              </a:rPr>
              <a:t>ι </a:t>
            </a:r>
            <a:r>
              <a:rPr sz="850" spc="65" dirty="0">
                <a:latin typeface="Calibri"/>
                <a:cs typeface="Calibri"/>
              </a:rPr>
              <a:t>δύο </a:t>
            </a:r>
            <a:r>
              <a:rPr sz="850" spc="55" dirty="0">
                <a:latin typeface="Calibri"/>
                <a:cs typeface="Calibri"/>
              </a:rPr>
              <a:t>έξοδοι </a:t>
            </a:r>
            <a:r>
              <a:rPr sz="850" spc="50" dirty="0">
                <a:latin typeface="Calibri"/>
                <a:cs typeface="Calibri"/>
              </a:rPr>
              <a:t>(ή </a:t>
            </a:r>
            <a:r>
              <a:rPr sz="850" spc="55" dirty="0">
                <a:latin typeface="Calibri"/>
                <a:cs typeface="Calibri"/>
              </a:rPr>
              <a:t>hashes) </a:t>
            </a:r>
            <a:r>
              <a:rPr sz="850" spc="50" dirty="0">
                <a:latin typeface="Calibri"/>
                <a:cs typeface="Calibri"/>
              </a:rPr>
              <a:t>είναι </a:t>
            </a:r>
            <a:r>
              <a:rPr sz="850" spc="55" dirty="0">
                <a:latin typeface="Calibri"/>
                <a:cs typeface="Calibri"/>
              </a:rPr>
              <a:t>εντελώς διαφορετικές </a:t>
            </a:r>
            <a:r>
              <a:rPr sz="850" spc="50" dirty="0">
                <a:latin typeface="Calibri"/>
                <a:cs typeface="Calibri"/>
              </a:rPr>
              <a:t>για </a:t>
            </a:r>
            <a:r>
              <a:rPr sz="850" spc="55" dirty="0">
                <a:latin typeface="Calibri"/>
                <a:cs typeface="Calibri"/>
              </a:rPr>
              <a:t>διαφορετικές </a:t>
            </a:r>
            <a:r>
              <a:rPr sz="850" spc="50" dirty="0">
                <a:latin typeface="Calibri"/>
                <a:cs typeface="Calibri"/>
              </a:rPr>
              <a:t>τιμές </a:t>
            </a:r>
            <a:r>
              <a:rPr sz="850" spc="-18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Markup </a:t>
            </a:r>
            <a:r>
              <a:rPr sz="1400" spc="120" dirty="0">
                <a:latin typeface="Calibri"/>
                <a:cs typeface="Calibri"/>
              </a:rPr>
              <a:t>Language </a:t>
            </a:r>
            <a:r>
              <a:rPr sz="1400" spc="85" dirty="0">
                <a:latin typeface="Calibri"/>
                <a:cs typeface="Calibri"/>
              </a:rPr>
              <a:t>- </a:t>
            </a:r>
            <a:r>
              <a:rPr sz="1400" spc="130" dirty="0">
                <a:latin typeface="Calibri"/>
                <a:cs typeface="Calibri"/>
              </a:rPr>
              <a:t>δομημένη </a:t>
            </a:r>
            <a:r>
              <a:rPr sz="1400" spc="145" dirty="0">
                <a:latin typeface="Calibri"/>
                <a:cs typeface="Calibri"/>
              </a:rPr>
              <a:t>μορφή </a:t>
            </a:r>
            <a:r>
              <a:rPr sz="1400" spc="120" dirty="0">
                <a:latin typeface="Calibri"/>
                <a:cs typeface="Calibri"/>
              </a:rPr>
              <a:t>ανταλλαγής </a:t>
            </a:r>
            <a:r>
              <a:rPr sz="1400" spc="125" dirty="0">
                <a:latin typeface="Calibri"/>
                <a:cs typeface="Calibri"/>
              </a:rPr>
              <a:t>δεδομένωνn) </a:t>
            </a:r>
            <a:r>
              <a:rPr sz="1400" spc="35" dirty="0">
                <a:latin typeface="Calibri"/>
                <a:cs typeface="Calibri"/>
              </a:rPr>
              <a:t>Deep</a:t>
            </a:r>
            <a:r>
              <a:rPr sz="1275" spc="52" baseline="42483" dirty="0">
                <a:latin typeface="Calibri"/>
                <a:cs typeface="Calibri"/>
              </a:rPr>
              <a:t>δ</a:t>
            </a:r>
            <a:r>
              <a:rPr sz="1400" spc="35" dirty="0">
                <a:latin typeface="Calibri"/>
                <a:cs typeface="Calibri"/>
              </a:rPr>
              <a:t>L</a:t>
            </a:r>
            <a:r>
              <a:rPr sz="1275" spc="52" baseline="42483" dirty="0">
                <a:latin typeface="Calibri"/>
                <a:cs typeface="Calibri"/>
              </a:rPr>
              <a:t>εδομένων </a:t>
            </a:r>
            <a:r>
              <a:rPr sz="1275" spc="89" baseline="42483" dirty="0">
                <a:latin typeface="Calibri"/>
                <a:cs typeface="Calibri"/>
              </a:rPr>
              <a:t>εισόδου </a:t>
            </a:r>
            <a:r>
              <a:rPr sz="1275" spc="52" baseline="42483" dirty="0">
                <a:latin typeface="Calibri"/>
                <a:cs typeface="Calibri"/>
              </a:rPr>
              <a:t>- </a:t>
            </a:r>
            <a:r>
              <a:rPr sz="1275" spc="97" baseline="42483" dirty="0">
                <a:latin typeface="Calibri"/>
                <a:cs typeface="Calibri"/>
              </a:rPr>
              <a:t>η </a:t>
            </a:r>
            <a:r>
              <a:rPr sz="1275" spc="82" baseline="42483" dirty="0">
                <a:latin typeface="Calibri"/>
                <a:cs typeface="Calibri"/>
              </a:rPr>
              <a:t>μία </a:t>
            </a:r>
            <a:r>
              <a:rPr sz="1275" spc="67" baseline="42483" dirty="0">
                <a:latin typeface="Calibri"/>
                <a:cs typeface="Calibri"/>
              </a:rPr>
              <a:t>είναι </a:t>
            </a:r>
            <a:r>
              <a:rPr sz="1275" spc="82" baseline="42483" dirty="0">
                <a:latin typeface="Calibri"/>
                <a:cs typeface="Calibri"/>
              </a:rPr>
              <a:t>πιο ισχυρή </a:t>
            </a:r>
            <a:r>
              <a:rPr sz="1275" spc="97" baseline="42483" dirty="0">
                <a:latin typeface="Calibri"/>
                <a:cs typeface="Calibri"/>
              </a:rPr>
              <a:t>από </a:t>
            </a:r>
            <a:r>
              <a:rPr sz="1275" spc="82" baseline="42483" dirty="0">
                <a:latin typeface="Calibri"/>
                <a:cs typeface="Calibri"/>
              </a:rPr>
              <a:t>την άλλη. </a:t>
            </a:r>
            <a:r>
              <a:rPr sz="1275" spc="89" baseline="42483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(λογισμικό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μηχανικής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μετάφρασης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βασισμένο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σtην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ΤΝ)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48589" y="6628130"/>
            <a:ext cx="91313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Calibri"/>
                <a:cs typeface="Calibri"/>
              </a:rPr>
              <a:t>Πηγή:</a:t>
            </a:r>
            <a:r>
              <a:rPr sz="600" spc="-10" dirty="0">
                <a:latin typeface="Calibri"/>
                <a:cs typeface="Calibri"/>
              </a:rPr>
              <a:t> </a:t>
            </a:r>
            <a:r>
              <a:rPr sz="600" spc="-5" dirty="0">
                <a:solidFill>
                  <a:srgbClr val="151515"/>
                </a:solidFill>
                <a:latin typeface="Arial"/>
                <a:cs typeface="Arial"/>
              </a:rPr>
              <a:t>Wierk,</a:t>
            </a:r>
            <a:r>
              <a:rPr sz="600" spc="-10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151515"/>
                </a:solidFill>
                <a:latin typeface="Arial"/>
                <a:cs typeface="Arial"/>
              </a:rPr>
              <a:t>Cryptii, 2024.</a:t>
            </a:r>
            <a:endParaRPr sz="6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698605" y="105092"/>
            <a:ext cx="330200" cy="520255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spc="130" dirty="0">
                <a:solidFill>
                  <a:srgbClr val="D8D8D8"/>
                </a:solidFill>
                <a:latin typeface="Calibri"/>
                <a:cs typeface="Calibri"/>
              </a:rPr>
              <a:t>ΕΠΑΛΗΘΕΥΣΗ</a:t>
            </a:r>
            <a:r>
              <a:rPr sz="2400" spc="3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25" dirty="0">
                <a:solidFill>
                  <a:srgbClr val="D8D8D8"/>
                </a:solidFill>
                <a:latin typeface="Calibri"/>
                <a:cs typeface="Calibri"/>
              </a:rPr>
              <a:t>ΧΡΗΣΤΗ</a:t>
            </a:r>
            <a:r>
              <a:rPr sz="2400" spc="3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14" dirty="0">
                <a:solidFill>
                  <a:srgbClr val="D8D8D8"/>
                </a:solidFill>
                <a:latin typeface="Calibri"/>
                <a:cs typeface="Calibri"/>
              </a:rPr>
              <a:t>ΣΕ</a:t>
            </a:r>
            <a:r>
              <a:rPr sz="2400" spc="5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20" dirty="0">
                <a:solidFill>
                  <a:srgbClr val="D8D8D8"/>
                </a:solidFill>
                <a:latin typeface="Calibri"/>
                <a:cs typeface="Calibri"/>
              </a:rPr>
              <a:t>ΣΥΣΤΉΜΑΤΑ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126787" y="6681152"/>
            <a:ext cx="132080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3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85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53122" y="0"/>
            <a:ext cx="11335385" cy="6880225"/>
            <a:chOff x="853122" y="0"/>
            <a:chExt cx="1133538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57250" y="2409825"/>
              <a:ext cx="6283325" cy="569595"/>
            </a:xfrm>
            <a:custGeom>
              <a:avLst/>
              <a:gdLst/>
              <a:ahLst/>
              <a:cxnLst/>
              <a:rect l="l" t="t" r="r" b="b"/>
              <a:pathLst>
                <a:path w="6283325" h="569594">
                  <a:moveTo>
                    <a:pt x="6188392" y="0"/>
                  </a:moveTo>
                  <a:lnTo>
                    <a:pt x="94932" y="0"/>
                  </a:lnTo>
                  <a:lnTo>
                    <a:pt x="58102" y="7302"/>
                  </a:lnTo>
                  <a:lnTo>
                    <a:pt x="27940" y="27939"/>
                  </a:lnTo>
                  <a:lnTo>
                    <a:pt x="7302" y="58102"/>
                  </a:lnTo>
                  <a:lnTo>
                    <a:pt x="0" y="94932"/>
                  </a:lnTo>
                  <a:lnTo>
                    <a:pt x="0" y="474345"/>
                  </a:lnTo>
                  <a:lnTo>
                    <a:pt x="7302" y="511492"/>
                  </a:lnTo>
                  <a:lnTo>
                    <a:pt x="27940" y="541654"/>
                  </a:lnTo>
                  <a:lnTo>
                    <a:pt x="58102" y="561975"/>
                  </a:lnTo>
                  <a:lnTo>
                    <a:pt x="94932" y="569277"/>
                  </a:lnTo>
                  <a:lnTo>
                    <a:pt x="6188392" y="569277"/>
                  </a:lnTo>
                  <a:lnTo>
                    <a:pt x="6225222" y="561975"/>
                  </a:lnTo>
                  <a:lnTo>
                    <a:pt x="6255384" y="541654"/>
                  </a:lnTo>
                  <a:lnTo>
                    <a:pt x="6275705" y="511492"/>
                  </a:lnTo>
                  <a:lnTo>
                    <a:pt x="6283325" y="474345"/>
                  </a:lnTo>
                  <a:lnTo>
                    <a:pt x="6283325" y="94932"/>
                  </a:lnTo>
                  <a:lnTo>
                    <a:pt x="6275705" y="58102"/>
                  </a:lnTo>
                  <a:lnTo>
                    <a:pt x="6255384" y="27939"/>
                  </a:lnTo>
                  <a:lnTo>
                    <a:pt x="6225222" y="7302"/>
                  </a:lnTo>
                  <a:lnTo>
                    <a:pt x="6188392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53122" y="3172777"/>
              <a:ext cx="6287770" cy="569595"/>
            </a:xfrm>
            <a:custGeom>
              <a:avLst/>
              <a:gdLst/>
              <a:ahLst/>
              <a:cxnLst/>
              <a:rect l="l" t="t" r="r" b="b"/>
              <a:pathLst>
                <a:path w="6287770" h="569595">
                  <a:moveTo>
                    <a:pt x="6192520" y="0"/>
                  </a:moveTo>
                  <a:lnTo>
                    <a:pt x="94932" y="0"/>
                  </a:lnTo>
                  <a:lnTo>
                    <a:pt x="58102" y="7302"/>
                  </a:lnTo>
                  <a:lnTo>
                    <a:pt x="27940" y="27939"/>
                  </a:lnTo>
                  <a:lnTo>
                    <a:pt x="7302" y="58102"/>
                  </a:lnTo>
                  <a:lnTo>
                    <a:pt x="0" y="94932"/>
                  </a:lnTo>
                  <a:lnTo>
                    <a:pt x="0" y="474345"/>
                  </a:lnTo>
                  <a:lnTo>
                    <a:pt x="7302" y="511492"/>
                  </a:lnTo>
                  <a:lnTo>
                    <a:pt x="27940" y="541655"/>
                  </a:lnTo>
                  <a:lnTo>
                    <a:pt x="58102" y="561975"/>
                  </a:lnTo>
                  <a:lnTo>
                    <a:pt x="94932" y="569277"/>
                  </a:lnTo>
                  <a:lnTo>
                    <a:pt x="6192520" y="569277"/>
                  </a:lnTo>
                  <a:lnTo>
                    <a:pt x="6229349" y="561975"/>
                  </a:lnTo>
                  <a:lnTo>
                    <a:pt x="6259512" y="541655"/>
                  </a:lnTo>
                  <a:lnTo>
                    <a:pt x="6279832" y="511492"/>
                  </a:lnTo>
                  <a:lnTo>
                    <a:pt x="6287452" y="474345"/>
                  </a:lnTo>
                  <a:lnTo>
                    <a:pt x="6287452" y="94932"/>
                  </a:lnTo>
                  <a:lnTo>
                    <a:pt x="6279832" y="58102"/>
                  </a:lnTo>
                  <a:lnTo>
                    <a:pt x="6259512" y="27939"/>
                  </a:lnTo>
                  <a:lnTo>
                    <a:pt x="6229349" y="7302"/>
                  </a:lnTo>
                  <a:lnTo>
                    <a:pt x="619252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61060" y="3936365"/>
              <a:ext cx="6287770" cy="550545"/>
            </a:xfrm>
            <a:custGeom>
              <a:avLst/>
              <a:gdLst/>
              <a:ahLst/>
              <a:cxnLst/>
              <a:rect l="l" t="t" r="r" b="b"/>
              <a:pathLst>
                <a:path w="6287770" h="550545">
                  <a:moveTo>
                    <a:pt x="6195695" y="0"/>
                  </a:moveTo>
                  <a:lnTo>
                    <a:pt x="91757" y="0"/>
                  </a:lnTo>
                  <a:lnTo>
                    <a:pt x="55880" y="7302"/>
                  </a:lnTo>
                  <a:lnTo>
                    <a:pt x="26987" y="26987"/>
                  </a:lnTo>
                  <a:lnTo>
                    <a:pt x="7302" y="55880"/>
                  </a:lnTo>
                  <a:lnTo>
                    <a:pt x="0" y="91757"/>
                  </a:lnTo>
                  <a:lnTo>
                    <a:pt x="0" y="458470"/>
                  </a:lnTo>
                  <a:lnTo>
                    <a:pt x="7302" y="494347"/>
                  </a:lnTo>
                  <a:lnTo>
                    <a:pt x="26987" y="523557"/>
                  </a:lnTo>
                  <a:lnTo>
                    <a:pt x="55880" y="543242"/>
                  </a:lnTo>
                  <a:lnTo>
                    <a:pt x="91757" y="550227"/>
                  </a:lnTo>
                  <a:lnTo>
                    <a:pt x="6195695" y="550227"/>
                  </a:lnTo>
                  <a:lnTo>
                    <a:pt x="6231255" y="543242"/>
                  </a:lnTo>
                  <a:lnTo>
                    <a:pt x="6260465" y="523557"/>
                  </a:lnTo>
                  <a:lnTo>
                    <a:pt x="6280149" y="494347"/>
                  </a:lnTo>
                  <a:lnTo>
                    <a:pt x="6287452" y="458470"/>
                  </a:lnTo>
                  <a:lnTo>
                    <a:pt x="6287452" y="91757"/>
                  </a:lnTo>
                  <a:lnTo>
                    <a:pt x="6280149" y="55880"/>
                  </a:lnTo>
                  <a:lnTo>
                    <a:pt x="6260465" y="26987"/>
                  </a:lnTo>
                  <a:lnTo>
                    <a:pt x="6231255" y="7302"/>
                  </a:lnTo>
                  <a:lnTo>
                    <a:pt x="6195695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67392" y="4623752"/>
              <a:ext cx="1831975" cy="193865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157287" y="5719127"/>
              <a:ext cx="2350770" cy="200025"/>
            </a:xfrm>
            <a:custGeom>
              <a:avLst/>
              <a:gdLst/>
              <a:ahLst/>
              <a:cxnLst/>
              <a:rect l="l" t="t" r="r" b="b"/>
              <a:pathLst>
                <a:path w="2350770" h="200025">
                  <a:moveTo>
                    <a:pt x="2150427" y="0"/>
                  </a:moveTo>
                  <a:lnTo>
                    <a:pt x="2150427" y="200025"/>
                  </a:lnTo>
                  <a:lnTo>
                    <a:pt x="2283777" y="133350"/>
                  </a:lnTo>
                  <a:lnTo>
                    <a:pt x="2183765" y="133350"/>
                  </a:lnTo>
                  <a:lnTo>
                    <a:pt x="2183765" y="66675"/>
                  </a:lnTo>
                  <a:lnTo>
                    <a:pt x="2283777" y="66675"/>
                  </a:lnTo>
                  <a:lnTo>
                    <a:pt x="2150427" y="0"/>
                  </a:lnTo>
                  <a:close/>
                </a:path>
                <a:path w="2350770" h="200025">
                  <a:moveTo>
                    <a:pt x="2150427" y="66675"/>
                  </a:moveTo>
                  <a:lnTo>
                    <a:pt x="0" y="66675"/>
                  </a:lnTo>
                  <a:lnTo>
                    <a:pt x="0" y="133350"/>
                  </a:lnTo>
                  <a:lnTo>
                    <a:pt x="2150427" y="133350"/>
                  </a:lnTo>
                  <a:lnTo>
                    <a:pt x="2150427" y="66675"/>
                  </a:lnTo>
                  <a:close/>
                </a:path>
                <a:path w="2350770" h="200025">
                  <a:moveTo>
                    <a:pt x="2283777" y="66675"/>
                  </a:moveTo>
                  <a:lnTo>
                    <a:pt x="2183765" y="66675"/>
                  </a:lnTo>
                  <a:lnTo>
                    <a:pt x="2183765" y="133350"/>
                  </a:lnTo>
                  <a:lnTo>
                    <a:pt x="2283777" y="133350"/>
                  </a:lnTo>
                  <a:lnTo>
                    <a:pt x="2350452" y="100012"/>
                  </a:lnTo>
                  <a:lnTo>
                    <a:pt x="2283777" y="66675"/>
                  </a:lnTo>
                  <a:close/>
                </a:path>
              </a:pathLst>
            </a:custGeom>
            <a:solidFill>
              <a:srgbClr val="CF2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55344" y="776604"/>
            <a:ext cx="629285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0" spc="185" dirty="0">
                <a:solidFill>
                  <a:srgbClr val="000000"/>
                </a:solidFill>
                <a:latin typeface="Times New Roman"/>
                <a:cs typeface="Times New Roman"/>
              </a:rPr>
              <a:t>Επαλήθευση</a:t>
            </a:r>
            <a:r>
              <a:rPr sz="2200" b="0" spc="20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25" dirty="0">
                <a:solidFill>
                  <a:srgbClr val="000000"/>
                </a:solidFill>
                <a:latin typeface="Times New Roman"/>
                <a:cs typeface="Times New Roman"/>
              </a:rPr>
              <a:t>σε</a:t>
            </a:r>
            <a:r>
              <a:rPr sz="2200" b="0" spc="1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65" dirty="0">
                <a:solidFill>
                  <a:srgbClr val="000000"/>
                </a:solidFill>
                <a:latin typeface="Times New Roman"/>
                <a:cs typeface="Times New Roman"/>
              </a:rPr>
              <a:t>συστήματα</a:t>
            </a:r>
            <a:r>
              <a:rPr sz="2200" b="0" spc="1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70" dirty="0">
                <a:solidFill>
                  <a:srgbClr val="000000"/>
                </a:solidFill>
                <a:latin typeface="Times New Roman"/>
                <a:cs typeface="Times New Roman"/>
              </a:rPr>
              <a:t>εξουσίας/δυνάμεων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91515" y="1527175"/>
            <a:ext cx="6049645" cy="5118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08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25000"/>
              <a:buFont typeface="Arial"/>
              <a:buChar char="•"/>
              <a:tabLst>
                <a:tab pos="173355" algn="l"/>
              </a:tabLst>
            </a:pPr>
            <a:r>
              <a:rPr sz="1600" spc="120" dirty="0">
                <a:latin typeface="Calibri"/>
                <a:cs typeface="Calibri"/>
              </a:rPr>
              <a:t>Υπάρχουν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spc="95" dirty="0">
                <a:latin typeface="Calibri"/>
                <a:cs typeface="Calibri"/>
              </a:rPr>
              <a:t>τρεις</a:t>
            </a:r>
            <a:r>
              <a:rPr sz="1600" spc="65" dirty="0">
                <a:latin typeface="Calibri"/>
                <a:cs typeface="Calibri"/>
              </a:rPr>
              <a:t> </a:t>
            </a:r>
            <a:r>
              <a:rPr sz="1600" spc="105" dirty="0">
                <a:latin typeface="Calibri"/>
                <a:cs typeface="Calibri"/>
              </a:rPr>
              <a:t>τρόποι</a:t>
            </a:r>
            <a:r>
              <a:rPr sz="1600" spc="70" dirty="0">
                <a:latin typeface="Calibri"/>
                <a:cs typeface="Calibri"/>
              </a:rPr>
              <a:t> </a:t>
            </a:r>
            <a:r>
              <a:rPr sz="1600" spc="100" dirty="0">
                <a:latin typeface="Calibri"/>
                <a:cs typeface="Calibri"/>
              </a:rPr>
              <a:t>για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spc="120" dirty="0">
                <a:latin typeface="Calibri"/>
                <a:cs typeface="Calibri"/>
              </a:rPr>
              <a:t>να</a:t>
            </a:r>
            <a:r>
              <a:rPr sz="1600" spc="55" dirty="0">
                <a:latin typeface="Calibri"/>
                <a:cs typeface="Calibri"/>
              </a:rPr>
              <a:t> </a:t>
            </a:r>
            <a:r>
              <a:rPr sz="1600" spc="110" dirty="0">
                <a:latin typeface="Calibri"/>
                <a:cs typeface="Calibri"/>
              </a:rPr>
              <a:t>πραγματοποιηθεί</a:t>
            </a:r>
            <a:r>
              <a:rPr sz="1600" spc="75" dirty="0">
                <a:latin typeface="Calibri"/>
                <a:cs typeface="Calibri"/>
              </a:rPr>
              <a:t> </a:t>
            </a:r>
            <a:r>
              <a:rPr sz="1600" spc="130" dirty="0">
                <a:latin typeface="Calibri"/>
                <a:cs typeface="Calibri"/>
              </a:rPr>
              <a:t>η</a:t>
            </a:r>
            <a:r>
              <a:rPr sz="1600" spc="70" dirty="0">
                <a:latin typeface="Calibri"/>
                <a:cs typeface="Calibri"/>
              </a:rPr>
              <a:t> </a:t>
            </a:r>
            <a:r>
              <a:rPr sz="1600" spc="95" dirty="0">
                <a:latin typeface="Calibri"/>
                <a:cs typeface="Calibri"/>
              </a:rPr>
              <a:t>διαδικασία </a:t>
            </a:r>
            <a:r>
              <a:rPr sz="1600" spc="-345" dirty="0">
                <a:latin typeface="Calibri"/>
                <a:cs typeface="Calibri"/>
              </a:rPr>
              <a:t> </a:t>
            </a:r>
            <a:r>
              <a:rPr sz="1600" spc="110" dirty="0">
                <a:latin typeface="Calibri"/>
                <a:cs typeface="Calibri"/>
              </a:rPr>
              <a:t>ταυτοποίησης</a:t>
            </a:r>
            <a:r>
              <a:rPr sz="1600" spc="50" dirty="0">
                <a:latin typeface="Calibri"/>
                <a:cs typeface="Calibri"/>
              </a:rPr>
              <a:t> </a:t>
            </a:r>
            <a:r>
              <a:rPr sz="1600" spc="105" dirty="0">
                <a:latin typeface="Calibri"/>
                <a:cs typeface="Calibri"/>
              </a:rPr>
              <a:t>χρήστη: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043591" y="2713466"/>
            <a:ext cx="1144270" cy="1632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2410">
              <a:lnSpc>
                <a:spcPct val="100000"/>
              </a:lnSpc>
              <a:spcBef>
                <a:spcPts val="100"/>
              </a:spcBef>
            </a:pPr>
            <a:r>
              <a:rPr sz="1400" spc="80" dirty="0">
                <a:solidFill>
                  <a:srgbClr val="FFFFFF"/>
                </a:solidFill>
                <a:latin typeface="Calibri"/>
                <a:cs typeface="Calibri"/>
              </a:rPr>
              <a:t>Τι</a:t>
            </a:r>
            <a:r>
              <a:rPr sz="14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95" dirty="0">
                <a:solidFill>
                  <a:srgbClr val="FFFFFF"/>
                </a:solidFill>
                <a:latin typeface="Calibri"/>
                <a:cs typeface="Calibri"/>
              </a:rPr>
              <a:t>ξέρω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Calibri"/>
                <a:cs typeface="Calibri"/>
              </a:rPr>
              <a:t>;</a:t>
            </a:r>
            <a:endParaRPr sz="1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spc="80" dirty="0">
                <a:solidFill>
                  <a:srgbClr val="FFFFFF"/>
                </a:solidFill>
                <a:latin typeface="Calibri"/>
                <a:cs typeface="Calibri"/>
              </a:rPr>
              <a:t>Τι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85" dirty="0">
                <a:solidFill>
                  <a:srgbClr val="FFFFFF"/>
                </a:solidFill>
                <a:latin typeface="Calibri"/>
                <a:cs typeface="Calibri"/>
              </a:rPr>
              <a:t>έχω;</a:t>
            </a:r>
            <a:endParaRPr sz="1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700" dirty="0">
              <a:latin typeface="Calibri"/>
              <a:cs typeface="Calibri"/>
            </a:endParaRPr>
          </a:p>
          <a:p>
            <a:pPr marL="316230">
              <a:lnSpc>
                <a:spcPct val="100000"/>
              </a:lnSpc>
            </a:pPr>
            <a:r>
              <a:rPr sz="1400" spc="95" dirty="0">
                <a:solidFill>
                  <a:srgbClr val="7E7E7E"/>
                </a:solidFill>
                <a:latin typeface="Calibri"/>
                <a:cs typeface="Calibri"/>
              </a:rPr>
              <a:t>Ποιος</a:t>
            </a:r>
            <a:r>
              <a:rPr sz="1400" spc="-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95" dirty="0">
                <a:solidFill>
                  <a:srgbClr val="7E7E7E"/>
                </a:solidFill>
                <a:latin typeface="Calibri"/>
                <a:cs typeface="Calibri"/>
              </a:rPr>
              <a:t>μαι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923154" y="4910454"/>
            <a:ext cx="1807210" cy="680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95" dirty="0">
                <a:latin typeface="Calibri"/>
                <a:cs typeface="Calibri"/>
              </a:rPr>
              <a:t>PLC/RTU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1800"/>
              </a:lnSpc>
              <a:spcBef>
                <a:spcPts val="50"/>
              </a:spcBef>
            </a:pPr>
            <a:r>
              <a:rPr sz="1400" spc="95" dirty="0">
                <a:latin typeface="Calibri"/>
                <a:cs typeface="Calibri"/>
              </a:rPr>
              <a:t>Εξυπηρετητής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SCADA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HMIs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169967" y="5850572"/>
            <a:ext cx="1428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1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2554" y="6035992"/>
            <a:ext cx="412686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38904" algn="l"/>
              </a:tabLst>
            </a:pPr>
            <a:r>
              <a:rPr sz="1100" spc="85" dirty="0">
                <a:latin typeface="Calibri"/>
                <a:cs typeface="Calibri"/>
              </a:rPr>
              <a:t>C</a:t>
            </a:r>
            <a:r>
              <a:rPr sz="1100" spc="75" dirty="0">
                <a:latin typeface="Calibri"/>
                <a:cs typeface="Calibri"/>
              </a:rPr>
              <a:t>SP001_</a:t>
            </a:r>
            <a:r>
              <a:rPr sz="1100" spc="85" dirty="0">
                <a:latin typeface="Calibri"/>
                <a:cs typeface="Calibri"/>
              </a:rPr>
              <a:t>C</a:t>
            </a:r>
            <a:r>
              <a:rPr sz="1100" spc="75" dirty="0">
                <a:latin typeface="Calibri"/>
                <a:cs typeface="Calibri"/>
              </a:rPr>
              <a:t>_</a:t>
            </a:r>
            <a:r>
              <a:rPr sz="1100" spc="80" dirty="0">
                <a:latin typeface="Calibri"/>
                <a:cs typeface="Calibri"/>
              </a:rPr>
              <a:t>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6</a:t>
            </a:r>
            <a:r>
              <a:rPr sz="1100" spc="45" dirty="0">
                <a:latin typeface="Calibri"/>
                <a:cs typeface="Calibri"/>
              </a:rPr>
              <a:t>: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C</a:t>
            </a:r>
            <a:r>
              <a:rPr sz="1100" spc="50" dirty="0">
                <a:latin typeface="Calibri"/>
                <a:cs typeface="Calibri"/>
              </a:rPr>
              <a:t>r</a:t>
            </a:r>
            <a:r>
              <a:rPr sz="1100" spc="35" dirty="0">
                <a:latin typeface="Calibri"/>
                <a:cs typeface="Calibri"/>
              </a:rPr>
              <a:t>i</a:t>
            </a:r>
            <a:r>
              <a:rPr sz="1100" spc="55" dirty="0">
                <a:latin typeface="Calibri"/>
                <a:cs typeface="Calibri"/>
              </a:rPr>
              <a:t>st</a:t>
            </a:r>
            <a:r>
              <a:rPr sz="1100" spc="30" dirty="0">
                <a:latin typeface="Calibri"/>
                <a:cs typeface="Calibri"/>
              </a:rPr>
              <a:t>i</a:t>
            </a:r>
            <a:r>
              <a:rPr sz="1100" spc="85" dirty="0">
                <a:latin typeface="Calibri"/>
                <a:cs typeface="Calibri"/>
              </a:rPr>
              <a:t>n</a:t>
            </a:r>
            <a:r>
              <a:rPr sz="1100" spc="80" dirty="0">
                <a:latin typeface="Calibri"/>
                <a:cs typeface="Calibri"/>
              </a:rPr>
              <a:t>a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A</a:t>
            </a:r>
            <a:r>
              <a:rPr sz="1100" spc="55" dirty="0">
                <a:latin typeface="Calibri"/>
                <a:cs typeface="Calibri"/>
              </a:rPr>
              <a:t>lcar</a:t>
            </a:r>
            <a:r>
              <a:rPr sz="1100" spc="75" dirty="0">
                <a:latin typeface="Calibri"/>
                <a:cs typeface="Calibri"/>
              </a:rPr>
              <a:t>a</a:t>
            </a:r>
            <a:r>
              <a:rPr sz="1100" spc="60" dirty="0">
                <a:latin typeface="Calibri"/>
                <a:cs typeface="Calibri"/>
              </a:rPr>
              <a:t>z</a:t>
            </a:r>
            <a:r>
              <a:rPr sz="1100" spc="40" dirty="0">
                <a:latin typeface="Calibri"/>
                <a:cs typeface="Calibri"/>
              </a:rPr>
              <a:t>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Π</a:t>
            </a:r>
            <a:r>
              <a:rPr sz="1100" spc="90" dirty="0">
                <a:latin typeface="Calibri"/>
                <a:cs typeface="Calibri"/>
              </a:rPr>
              <a:t>α</a:t>
            </a:r>
            <a:r>
              <a:rPr sz="1100" spc="70" dirty="0">
                <a:latin typeface="Calibri"/>
                <a:cs typeface="Calibri"/>
              </a:rPr>
              <a:t>ν</a:t>
            </a:r>
            <a:r>
              <a:rPr sz="1100" spc="75" dirty="0">
                <a:latin typeface="Calibri"/>
                <a:cs typeface="Calibri"/>
              </a:rPr>
              <a:t>ε</a:t>
            </a:r>
            <a:r>
              <a:rPr sz="1100" spc="85" dirty="0">
                <a:latin typeface="Calibri"/>
                <a:cs typeface="Calibri"/>
              </a:rPr>
              <a:t>π</a:t>
            </a:r>
            <a:r>
              <a:rPr sz="1100" spc="45" dirty="0">
                <a:latin typeface="Calibri"/>
                <a:cs typeface="Calibri"/>
              </a:rPr>
              <a:t>ι</a:t>
            </a:r>
            <a:r>
              <a:rPr sz="1100" spc="75" dirty="0">
                <a:latin typeface="Calibri"/>
                <a:cs typeface="Calibri"/>
              </a:rPr>
              <a:t>στή</a:t>
            </a:r>
            <a:r>
              <a:rPr sz="1100" spc="85" dirty="0">
                <a:latin typeface="Calibri"/>
                <a:cs typeface="Calibri"/>
              </a:rPr>
              <a:t>μ</a:t>
            </a:r>
            <a:r>
              <a:rPr sz="1100" spc="45" dirty="0">
                <a:latin typeface="Calibri"/>
                <a:cs typeface="Calibri"/>
              </a:rPr>
              <a:t>ι</a:t>
            </a:r>
            <a:r>
              <a:rPr sz="1100" spc="85" dirty="0">
                <a:latin typeface="Calibri"/>
                <a:cs typeface="Calibri"/>
              </a:rPr>
              <a:t>ο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τ</a:t>
            </a:r>
            <a:r>
              <a:rPr sz="1100" spc="85" dirty="0">
                <a:latin typeface="Calibri"/>
                <a:cs typeface="Calibri"/>
              </a:rPr>
              <a:t>η</a:t>
            </a:r>
            <a:r>
              <a:rPr sz="1100" spc="65" dirty="0">
                <a:latin typeface="Calibri"/>
                <a:cs typeface="Calibri"/>
              </a:rPr>
              <a:t>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135" dirty="0">
                <a:latin typeface="Calibri"/>
                <a:cs typeface="Calibri"/>
              </a:rPr>
              <a:t>Μ</a:t>
            </a:r>
            <a:r>
              <a:rPr sz="1100" spc="90" dirty="0">
                <a:latin typeface="Calibri"/>
                <a:cs typeface="Calibri"/>
              </a:rPr>
              <a:t>ά</a:t>
            </a:r>
            <a:r>
              <a:rPr sz="1100" spc="75" dirty="0">
                <a:latin typeface="Calibri"/>
                <a:cs typeface="Calibri"/>
              </a:rPr>
              <a:t>λ</a:t>
            </a:r>
            <a:r>
              <a:rPr sz="1100" spc="90" dirty="0">
                <a:latin typeface="Calibri"/>
                <a:cs typeface="Calibri"/>
              </a:rPr>
              <a:t>α</a:t>
            </a:r>
            <a:r>
              <a:rPr sz="1100" dirty="0">
                <a:latin typeface="Calibri"/>
                <a:cs typeface="Calibri"/>
              </a:rPr>
              <a:t>	</a:t>
            </a:r>
            <a:r>
              <a:rPr sz="1100" spc="85" dirty="0">
                <a:latin typeface="Calibri"/>
                <a:cs typeface="Calibri"/>
              </a:rPr>
              <a:t>σπ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698605" y="105092"/>
            <a:ext cx="330200" cy="543306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spc="130" dirty="0">
                <a:solidFill>
                  <a:srgbClr val="D8D8D8"/>
                </a:solidFill>
                <a:latin typeface="Calibri"/>
                <a:cs typeface="Calibri"/>
              </a:rPr>
              <a:t>ΕΠΑΛΗΘΕΥΣΗ</a:t>
            </a:r>
            <a:r>
              <a:rPr sz="240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30" dirty="0">
                <a:solidFill>
                  <a:srgbClr val="D8D8D8"/>
                </a:solidFill>
                <a:latin typeface="Calibri"/>
                <a:cs typeface="Calibri"/>
              </a:rPr>
              <a:t>ΧΡΗΣΤΩΝ</a:t>
            </a:r>
            <a:r>
              <a:rPr sz="2400" spc="3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10" dirty="0">
                <a:solidFill>
                  <a:srgbClr val="D8D8D8"/>
                </a:solidFill>
                <a:latin typeface="Calibri"/>
                <a:cs typeface="Calibri"/>
              </a:rPr>
              <a:t>ΣΕ</a:t>
            </a:r>
            <a:r>
              <a:rPr sz="2400" spc="5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20" dirty="0">
                <a:solidFill>
                  <a:srgbClr val="D8D8D8"/>
                </a:solidFill>
                <a:latin typeface="Calibri"/>
                <a:cs typeface="Calibri"/>
              </a:rPr>
              <a:t>ΣΥΣΤΉΜΑΤΑ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46187" y="4996179"/>
            <a:ext cx="19367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dirty="0">
                <a:solidFill>
                  <a:srgbClr val="BF0000"/>
                </a:solidFill>
                <a:latin typeface="Courier New"/>
                <a:cs typeface="Courier New"/>
              </a:rPr>
              <a:t>T</a:t>
            </a:r>
            <a:endParaRPr sz="220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55344" y="776287"/>
            <a:ext cx="547052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0" spc="180" dirty="0">
                <a:solidFill>
                  <a:srgbClr val="000000"/>
                </a:solidFill>
                <a:latin typeface="Times New Roman"/>
                <a:cs typeface="Times New Roman"/>
              </a:rPr>
              <a:t>Ταυτοποίηση</a:t>
            </a:r>
            <a:r>
              <a:rPr sz="2200" b="0" spc="20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75" dirty="0">
                <a:solidFill>
                  <a:srgbClr val="000000"/>
                </a:solidFill>
                <a:latin typeface="Times New Roman"/>
                <a:cs typeface="Times New Roman"/>
              </a:rPr>
              <a:t>χρήστη</a:t>
            </a:r>
            <a:r>
              <a:rPr sz="2200" b="0" spc="2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25" dirty="0">
                <a:solidFill>
                  <a:srgbClr val="000000"/>
                </a:solidFill>
                <a:latin typeface="Times New Roman"/>
                <a:cs typeface="Times New Roman"/>
              </a:rPr>
              <a:t>με </a:t>
            </a:r>
            <a:r>
              <a:rPr sz="2200" b="0" spc="145" dirty="0">
                <a:solidFill>
                  <a:srgbClr val="000000"/>
                </a:solidFill>
                <a:latin typeface="Times New Roman"/>
                <a:cs typeface="Times New Roman"/>
              </a:rPr>
              <a:t>βάση</a:t>
            </a:r>
            <a:r>
              <a:rPr sz="2200" b="0" spc="1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65" dirty="0">
                <a:solidFill>
                  <a:srgbClr val="000000"/>
                </a:solidFill>
                <a:latin typeface="Times New Roman"/>
                <a:cs typeface="Times New Roman"/>
              </a:rPr>
              <a:t>διακριτικό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1515" y="1551940"/>
            <a:ext cx="6896100" cy="14986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03505" marR="5080" indent="-91440">
              <a:lnSpc>
                <a:spcPts val="1650"/>
              </a:lnSpc>
              <a:spcBef>
                <a:spcPts val="180"/>
              </a:spcBef>
              <a:buClr>
                <a:srgbClr val="FFBA00"/>
              </a:buClr>
              <a:buSzPct val="142857"/>
              <a:buFont typeface="Arial"/>
              <a:buChar char="•"/>
              <a:tabLst>
                <a:tab pos="173355" algn="l"/>
              </a:tabLst>
            </a:pPr>
            <a:r>
              <a:rPr sz="1400" b="1" spc="105" dirty="0">
                <a:latin typeface="Calibri"/>
                <a:cs typeface="Calibri"/>
              </a:rPr>
              <a:t>Συστήματα</a:t>
            </a:r>
            <a:r>
              <a:rPr sz="1400" b="1" spc="50" dirty="0">
                <a:latin typeface="Calibri"/>
                <a:cs typeface="Calibri"/>
              </a:rPr>
              <a:t> </a:t>
            </a:r>
            <a:r>
              <a:rPr sz="1400" b="1" spc="105" dirty="0">
                <a:latin typeface="Calibri"/>
                <a:cs typeface="Calibri"/>
              </a:rPr>
              <a:t>επαλήθευσης</a:t>
            </a:r>
            <a:r>
              <a:rPr sz="1400" b="1" spc="55" dirty="0">
                <a:latin typeface="Calibri"/>
                <a:cs typeface="Calibri"/>
              </a:rPr>
              <a:t> </a:t>
            </a:r>
            <a:r>
              <a:rPr sz="1400" b="1" spc="105" dirty="0">
                <a:latin typeface="Calibri"/>
                <a:cs typeface="Calibri"/>
              </a:rPr>
              <a:t>χρηστών</a:t>
            </a:r>
            <a:r>
              <a:rPr sz="1400" b="1" spc="55" dirty="0">
                <a:latin typeface="Calibri"/>
                <a:cs typeface="Calibri"/>
              </a:rPr>
              <a:t> </a:t>
            </a:r>
            <a:r>
              <a:rPr sz="1400" b="1" spc="105" dirty="0">
                <a:latin typeface="Calibri"/>
                <a:cs typeface="Calibri"/>
              </a:rPr>
              <a:t>με</a:t>
            </a:r>
            <a:r>
              <a:rPr sz="1400" b="1" spc="55" dirty="0">
                <a:latin typeface="Calibri"/>
                <a:cs typeface="Calibri"/>
              </a:rPr>
              <a:t> </a:t>
            </a:r>
            <a:r>
              <a:rPr sz="1400" b="1" spc="114" dirty="0">
                <a:latin typeface="Calibri"/>
                <a:cs typeface="Calibri"/>
              </a:rPr>
              <a:t>βάση</a:t>
            </a:r>
            <a:r>
              <a:rPr sz="1400" b="1" spc="55" dirty="0">
                <a:latin typeface="Calibri"/>
                <a:cs typeface="Calibri"/>
              </a:rPr>
              <a:t> </a:t>
            </a:r>
            <a:r>
              <a:rPr sz="1400" b="1" spc="95" dirty="0">
                <a:latin typeface="Calibri"/>
                <a:cs typeface="Calibri"/>
              </a:rPr>
              <a:t>το</a:t>
            </a:r>
            <a:r>
              <a:rPr sz="1400" b="1" spc="55" dirty="0">
                <a:latin typeface="Calibri"/>
                <a:cs typeface="Calibri"/>
              </a:rPr>
              <a:t> </a:t>
            </a:r>
            <a:r>
              <a:rPr sz="1400" b="1" spc="85" dirty="0">
                <a:latin typeface="Calibri"/>
                <a:cs typeface="Calibri"/>
              </a:rPr>
              <a:t>διακριτικό,</a:t>
            </a:r>
            <a:r>
              <a:rPr sz="1400" b="1" spc="5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οι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χειριστές/χρήστες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διαθέτουν </a:t>
            </a:r>
            <a:r>
              <a:rPr sz="1400" spc="100" dirty="0">
                <a:latin typeface="Calibri"/>
                <a:cs typeface="Calibri"/>
              </a:rPr>
              <a:t>ένα φυσικό </a:t>
            </a:r>
            <a:r>
              <a:rPr sz="1400" spc="90" dirty="0">
                <a:latin typeface="Calibri"/>
                <a:cs typeface="Calibri"/>
              </a:rPr>
              <a:t>αντικείμενο </a:t>
            </a:r>
            <a:r>
              <a:rPr sz="1400" spc="110" dirty="0">
                <a:latin typeface="Calibri"/>
                <a:cs typeface="Calibri"/>
              </a:rPr>
              <a:t>που </a:t>
            </a:r>
            <a:r>
              <a:rPr sz="1400" spc="95" dirty="0">
                <a:latin typeface="Calibri"/>
                <a:cs typeface="Calibri"/>
              </a:rPr>
              <a:t>αποδεικνύει </a:t>
            </a:r>
            <a:r>
              <a:rPr sz="1400" spc="105" dirty="0">
                <a:latin typeface="Calibri"/>
                <a:cs typeface="Calibri"/>
              </a:rPr>
              <a:t>με </a:t>
            </a:r>
            <a:r>
              <a:rPr sz="1400" spc="100" dirty="0">
                <a:latin typeface="Calibri"/>
                <a:cs typeface="Calibri"/>
              </a:rPr>
              <a:t>κάποιο τρόπο </a:t>
            </a:r>
            <a:r>
              <a:rPr sz="1400" spc="95" dirty="0">
                <a:latin typeface="Calibri"/>
                <a:cs typeface="Calibri"/>
              </a:rPr>
              <a:t>την </a:t>
            </a:r>
            <a:r>
              <a:rPr sz="1400" spc="10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ταυτότητά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50" dirty="0">
                <a:latin typeface="Calibri"/>
                <a:cs typeface="Calibri"/>
              </a:rPr>
              <a:t>,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όπως:</a:t>
            </a:r>
            <a:endParaRPr sz="1400">
              <a:latin typeface="Calibri"/>
              <a:cs typeface="Calibri"/>
            </a:endParaRPr>
          </a:p>
          <a:p>
            <a:pPr marL="396875" marR="16510" lvl="1" indent="-182880">
              <a:lnSpc>
                <a:spcPct val="100000"/>
              </a:lnSpc>
              <a:spcBef>
                <a:spcPts val="795"/>
              </a:spcBef>
              <a:buSzPct val="128000"/>
              <a:buFont typeface="Arial"/>
              <a:buChar char="•"/>
              <a:tabLst>
                <a:tab pos="396875" algn="l"/>
              </a:tabLst>
            </a:pPr>
            <a:r>
              <a:rPr sz="1250" spc="85" dirty="0">
                <a:latin typeface="Calibri"/>
                <a:cs typeface="Calibri"/>
              </a:rPr>
              <a:t>Έξυπνες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κάρτες,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κλειδί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USB,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ψηφιακά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πιστοποιητικά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(που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περιέχουν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το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δημόσιο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κλειδί </a:t>
            </a:r>
            <a:r>
              <a:rPr sz="1250" spc="-26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των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ανθρώπινων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χειριστών)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κ.λπ.</a:t>
            </a:r>
            <a:endParaRPr sz="1250">
              <a:latin typeface="Calibri"/>
              <a:cs typeface="Calibri"/>
            </a:endParaRPr>
          </a:p>
          <a:p>
            <a:pPr marL="167005" indent="-154305">
              <a:lnSpc>
                <a:spcPct val="100000"/>
              </a:lnSpc>
              <a:spcBef>
                <a:spcPts val="1010"/>
              </a:spcBef>
              <a:buClr>
                <a:srgbClr val="FFBA00"/>
              </a:buClr>
              <a:buSzPct val="128571"/>
              <a:buFont typeface="Arial"/>
              <a:buChar char="•"/>
              <a:tabLst>
                <a:tab pos="167005" algn="l"/>
              </a:tabLst>
            </a:pPr>
            <a:r>
              <a:rPr sz="1400" spc="90" dirty="0">
                <a:latin typeface="Calibri"/>
                <a:cs typeface="Calibri"/>
              </a:rPr>
              <a:t>Παρ'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όλα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αυτά:</a:t>
            </a:r>
            <a:endParaRPr sz="1400">
              <a:latin typeface="Calibri"/>
              <a:cs typeface="Calibri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807084" y="3128962"/>
          <a:ext cx="6673215" cy="26060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11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1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279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250" b="1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Χαρακτηριστικά/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250" b="1" spc="114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Ανησυχίες</a:t>
                      </a:r>
                      <a:r>
                        <a:rPr sz="12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50" b="1" spc="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0760">
                <a:tc>
                  <a:txBody>
                    <a:bodyPr/>
                    <a:lstStyle/>
                    <a:p>
                      <a:pPr marL="383540" marR="146050" indent="-285750">
                        <a:lnSpc>
                          <a:spcPts val="1480"/>
                        </a:lnSpc>
                        <a:spcBef>
                          <a:spcPts val="745"/>
                        </a:spcBef>
                        <a:buSzPct val="128000"/>
                        <a:buFont typeface="Arial"/>
                        <a:buChar char="•"/>
                        <a:tabLst>
                          <a:tab pos="382905" algn="l"/>
                          <a:tab pos="383540" algn="l"/>
                        </a:tabLst>
                      </a:pPr>
                      <a:r>
                        <a:rPr sz="1250" spc="125" dirty="0">
                          <a:latin typeface="Calibri"/>
                          <a:cs typeface="Calibri"/>
                        </a:rPr>
                        <a:t>Το </a:t>
                      </a:r>
                      <a:r>
                        <a:rPr sz="1250" spc="100" dirty="0">
                          <a:latin typeface="Calibri"/>
                          <a:cs typeface="Calibri"/>
                        </a:rPr>
                        <a:t>διακριτικό </a:t>
                      </a:r>
                      <a:r>
                        <a:rPr sz="1250" spc="114" dirty="0">
                          <a:latin typeface="Calibri"/>
                          <a:cs typeface="Calibri"/>
                        </a:rPr>
                        <a:t>μπορεί </a:t>
                      </a:r>
                      <a:r>
                        <a:rPr sz="1250" spc="-2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125" dirty="0">
                          <a:latin typeface="Calibri"/>
                          <a:cs typeface="Calibri"/>
                        </a:rPr>
                        <a:t>να </a:t>
                      </a:r>
                      <a:r>
                        <a:rPr sz="1250" spc="110" dirty="0">
                          <a:latin typeface="Calibri"/>
                          <a:cs typeface="Calibri"/>
                        </a:rPr>
                        <a:t>μεταβιβαστεί </a:t>
                      </a:r>
                      <a:r>
                        <a:rPr sz="1250" spc="135" dirty="0">
                          <a:latin typeface="Calibri"/>
                          <a:cs typeface="Calibri"/>
                        </a:rPr>
                        <a:t>από </a:t>
                      </a:r>
                      <a:r>
                        <a:rPr sz="1250" spc="-2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110" dirty="0">
                          <a:latin typeface="Calibri"/>
                          <a:cs typeface="Calibri"/>
                        </a:rPr>
                        <a:t>τον</a:t>
                      </a:r>
                      <a:r>
                        <a:rPr sz="12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114" dirty="0">
                          <a:latin typeface="Calibri"/>
                          <a:cs typeface="Calibri"/>
                        </a:rPr>
                        <a:t>έναν</a:t>
                      </a:r>
                      <a:r>
                        <a:rPr sz="12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120" dirty="0">
                          <a:latin typeface="Calibri"/>
                          <a:cs typeface="Calibri"/>
                        </a:rPr>
                        <a:t>χρήστη</a:t>
                      </a:r>
                      <a:r>
                        <a:rPr sz="12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114" dirty="0">
                          <a:latin typeface="Calibri"/>
                          <a:cs typeface="Calibri"/>
                        </a:rPr>
                        <a:t>στον </a:t>
                      </a:r>
                      <a:r>
                        <a:rPr sz="1250" spc="-2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125" dirty="0">
                          <a:latin typeface="Calibri"/>
                          <a:cs typeface="Calibri"/>
                        </a:rPr>
                        <a:t>άλλο </a:t>
                      </a:r>
                      <a:r>
                        <a:rPr sz="1250" spc="75" dirty="0">
                          <a:latin typeface="Calibri"/>
                          <a:cs typeface="Calibri"/>
                        </a:rPr>
                        <a:t>- </a:t>
                      </a:r>
                      <a:r>
                        <a:rPr sz="1250" spc="100" dirty="0">
                          <a:latin typeface="Calibri"/>
                          <a:cs typeface="Calibri"/>
                        </a:rPr>
                        <a:t>εκτός </a:t>
                      </a:r>
                      <a:r>
                        <a:rPr sz="1250" spc="130" dirty="0">
                          <a:latin typeface="Calibri"/>
                          <a:cs typeface="Calibri"/>
                        </a:rPr>
                        <a:t>από </a:t>
                      </a:r>
                      <a:r>
                        <a:rPr sz="1250" spc="114" dirty="0">
                          <a:latin typeface="Calibri"/>
                          <a:cs typeface="Calibri"/>
                        </a:rPr>
                        <a:t>τα </a:t>
                      </a:r>
                      <a:r>
                        <a:rPr sz="1250" spc="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100" dirty="0">
                          <a:latin typeface="Calibri"/>
                          <a:cs typeface="Calibri"/>
                        </a:rPr>
                        <a:t>πιστοποιητικά</a:t>
                      </a:r>
                      <a:endParaRPr sz="1250">
                        <a:latin typeface="Calibri"/>
                        <a:cs typeface="Calibri"/>
                      </a:endParaRPr>
                    </a:p>
                    <a:p>
                      <a:pPr marL="383540" marR="414020" indent="-285750" algn="just">
                        <a:lnSpc>
                          <a:spcPts val="1480"/>
                        </a:lnSpc>
                        <a:spcBef>
                          <a:spcPts val="400"/>
                        </a:spcBef>
                        <a:buSzPct val="128000"/>
                        <a:buFont typeface="Arial"/>
                        <a:buChar char="•"/>
                        <a:tabLst>
                          <a:tab pos="383540" algn="l"/>
                          <a:tab pos="1430655" algn="l"/>
                          <a:tab pos="1614805" algn="l"/>
                        </a:tabLst>
                      </a:pPr>
                      <a:r>
                        <a:rPr sz="1250" dirty="0">
                          <a:latin typeface="Calibri"/>
                          <a:cs typeface="Calibri"/>
                        </a:rPr>
                        <a:t>Μ</a:t>
                      </a:r>
                      <a:r>
                        <a:rPr sz="1250" spc="-5" dirty="0">
                          <a:latin typeface="Calibri"/>
                          <a:cs typeface="Calibri"/>
                        </a:rPr>
                        <a:t>ό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νο	</a:t>
                      </a:r>
                      <a:r>
                        <a:rPr sz="1250" spc="-5" dirty="0">
                          <a:latin typeface="Calibri"/>
                          <a:cs typeface="Calibri"/>
                        </a:rPr>
                        <a:t>έν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ας  </a:t>
                      </a:r>
                      <a:r>
                        <a:rPr sz="1250" spc="114" dirty="0">
                          <a:latin typeface="Calibri"/>
                          <a:cs typeface="Calibri"/>
                        </a:rPr>
                        <a:t>χρήστης</a:t>
                      </a:r>
                      <a:r>
                        <a:rPr sz="1250" spc="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114" dirty="0">
                          <a:latin typeface="Calibri"/>
                          <a:cs typeface="Calibri"/>
                        </a:rPr>
                        <a:t>μπορεί </a:t>
                      </a:r>
                      <a:r>
                        <a:rPr sz="1250" spc="-2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5" dirty="0">
                          <a:latin typeface="Calibri"/>
                          <a:cs typeface="Calibri"/>
                        </a:rPr>
                        <a:t>ν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α		το</a:t>
                      </a:r>
                      <a:endParaRPr sz="1250">
                        <a:latin typeface="Calibri"/>
                        <a:cs typeface="Calibri"/>
                      </a:endParaRPr>
                    </a:p>
                    <a:p>
                      <a:pPr marL="383540">
                        <a:lnSpc>
                          <a:spcPts val="1405"/>
                        </a:lnSpc>
                      </a:pPr>
                      <a:r>
                        <a:rPr sz="1250" spc="110" dirty="0">
                          <a:latin typeface="Calibri"/>
                          <a:cs typeface="Calibri"/>
                        </a:rPr>
                        <a:t>χρησιμοποιήσει</a:t>
                      </a:r>
                      <a:endParaRPr sz="1250">
                        <a:latin typeface="Calibri"/>
                        <a:cs typeface="Calibri"/>
                      </a:endParaRPr>
                    </a:p>
                    <a:p>
                      <a:pPr marL="383540">
                        <a:lnSpc>
                          <a:spcPts val="1490"/>
                        </a:lnSpc>
                      </a:pPr>
                      <a:r>
                        <a:rPr sz="1250" spc="120" dirty="0">
                          <a:latin typeface="Calibri"/>
                          <a:cs typeface="Calibri"/>
                        </a:rPr>
                        <a:t>κάθε</a:t>
                      </a:r>
                      <a:r>
                        <a:rPr sz="12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120" dirty="0">
                          <a:latin typeface="Calibri"/>
                          <a:cs typeface="Calibri"/>
                        </a:rPr>
                        <a:t>φορά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946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382905" marR="741045" indent="-285750">
                        <a:lnSpc>
                          <a:spcPts val="1480"/>
                        </a:lnSpc>
                        <a:spcBef>
                          <a:spcPts val="745"/>
                        </a:spcBef>
                        <a:buSzPct val="128000"/>
                        <a:buFont typeface="Arial"/>
                        <a:buChar char="•"/>
                        <a:tabLst>
                          <a:tab pos="382905" algn="l"/>
                          <a:tab pos="383540" algn="l"/>
                        </a:tabLst>
                      </a:pPr>
                      <a:r>
                        <a:rPr sz="1250" spc="90" dirty="0">
                          <a:latin typeface="Calibri"/>
                          <a:cs typeface="Calibri"/>
                        </a:rPr>
                        <a:t>Δεν</a:t>
                      </a:r>
                      <a:r>
                        <a:rPr sz="12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90" dirty="0">
                          <a:latin typeface="Calibri"/>
                          <a:cs typeface="Calibri"/>
                        </a:rPr>
                        <a:t>αποδεικνύουν</a:t>
                      </a:r>
                      <a:r>
                        <a:rPr sz="12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85" dirty="0">
                          <a:latin typeface="Calibri"/>
                          <a:cs typeface="Calibri"/>
                        </a:rPr>
                        <a:t>στην</a:t>
                      </a:r>
                      <a:r>
                        <a:rPr sz="12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85" dirty="0">
                          <a:latin typeface="Calibri"/>
                          <a:cs typeface="Calibri"/>
                        </a:rPr>
                        <a:t>πραγματικότητα</a:t>
                      </a:r>
                      <a:r>
                        <a:rPr sz="125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85" dirty="0">
                          <a:latin typeface="Calibri"/>
                          <a:cs typeface="Calibri"/>
                        </a:rPr>
                        <a:t>την </a:t>
                      </a:r>
                      <a:r>
                        <a:rPr sz="1250" spc="-2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85" dirty="0">
                          <a:latin typeface="Calibri"/>
                          <a:cs typeface="Calibri"/>
                        </a:rPr>
                        <a:t>ταυτότητα</a:t>
                      </a:r>
                      <a:r>
                        <a:rPr sz="125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95" dirty="0">
                          <a:latin typeface="Calibri"/>
                          <a:cs typeface="Calibri"/>
                        </a:rPr>
                        <a:t>των</a:t>
                      </a:r>
                      <a:r>
                        <a:rPr sz="12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85" dirty="0">
                          <a:latin typeface="Calibri"/>
                          <a:cs typeface="Calibri"/>
                        </a:rPr>
                        <a:t>χρηστών.</a:t>
                      </a:r>
                      <a:endParaRPr sz="1250">
                        <a:latin typeface="Calibri"/>
                        <a:cs typeface="Calibri"/>
                      </a:endParaRPr>
                    </a:p>
                    <a:p>
                      <a:pPr marL="382905" marR="335915" indent="-285750">
                        <a:lnSpc>
                          <a:spcPct val="100000"/>
                        </a:lnSpc>
                        <a:spcBef>
                          <a:spcPts val="830"/>
                        </a:spcBef>
                        <a:buSzPct val="128000"/>
                        <a:buFont typeface="Arial"/>
                        <a:buChar char="•"/>
                        <a:tabLst>
                          <a:tab pos="382905" algn="l"/>
                          <a:tab pos="383540" algn="l"/>
                        </a:tabLst>
                      </a:pPr>
                      <a:r>
                        <a:rPr sz="1250" spc="90" dirty="0">
                          <a:latin typeface="Calibri"/>
                          <a:cs typeface="Calibri"/>
                        </a:rPr>
                        <a:t>Οποιοσδήποτε</a:t>
                      </a:r>
                      <a:r>
                        <a:rPr sz="125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70" dirty="0">
                          <a:latin typeface="Calibri"/>
                          <a:cs typeface="Calibri"/>
                        </a:rPr>
                        <a:t>έχει</a:t>
                      </a:r>
                      <a:r>
                        <a:rPr sz="125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85" dirty="0">
                          <a:latin typeface="Calibri"/>
                          <a:cs typeface="Calibri"/>
                        </a:rPr>
                        <a:t>στην</a:t>
                      </a:r>
                      <a:r>
                        <a:rPr sz="125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85" dirty="0">
                          <a:latin typeface="Calibri"/>
                          <a:cs typeface="Calibri"/>
                        </a:rPr>
                        <a:t>κατοχή</a:t>
                      </a:r>
                      <a:r>
                        <a:rPr sz="125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90" dirty="0">
                          <a:latin typeface="Calibri"/>
                          <a:cs typeface="Calibri"/>
                        </a:rPr>
                        <a:t>του</a:t>
                      </a:r>
                      <a:r>
                        <a:rPr sz="125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85" dirty="0">
                          <a:latin typeface="Calibri"/>
                          <a:cs typeface="Calibri"/>
                        </a:rPr>
                        <a:t>το</a:t>
                      </a:r>
                      <a:r>
                        <a:rPr sz="125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75" dirty="0">
                          <a:latin typeface="Calibri"/>
                          <a:cs typeface="Calibri"/>
                        </a:rPr>
                        <a:t>διακριτικό </a:t>
                      </a:r>
                      <a:r>
                        <a:rPr sz="1250" spc="-2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75" dirty="0">
                          <a:latin typeface="Calibri"/>
                          <a:cs typeface="Calibri"/>
                        </a:rPr>
                        <a:t>πιστοποιείται.</a:t>
                      </a:r>
                      <a:endParaRPr sz="1250">
                        <a:latin typeface="Calibri"/>
                        <a:cs typeface="Calibri"/>
                      </a:endParaRPr>
                    </a:p>
                    <a:p>
                      <a:pPr marL="382905" marR="1036319" indent="-285750">
                        <a:lnSpc>
                          <a:spcPct val="101699"/>
                        </a:lnSpc>
                        <a:spcBef>
                          <a:spcPts val="855"/>
                        </a:spcBef>
                        <a:buSzPct val="128000"/>
                        <a:buFont typeface="Arial"/>
                        <a:buChar char="•"/>
                        <a:tabLst>
                          <a:tab pos="382905" algn="l"/>
                          <a:tab pos="383540" algn="l"/>
                        </a:tabLst>
                      </a:pPr>
                      <a:r>
                        <a:rPr sz="1250" spc="80" dirty="0">
                          <a:latin typeface="Calibri"/>
                          <a:cs typeface="Calibri"/>
                        </a:rPr>
                        <a:t>Σε</a:t>
                      </a:r>
                      <a:r>
                        <a:rPr sz="12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90" dirty="0">
                          <a:latin typeface="Calibri"/>
                          <a:cs typeface="Calibri"/>
                        </a:rPr>
                        <a:t>περίπτωση</a:t>
                      </a:r>
                      <a:r>
                        <a:rPr sz="12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90" dirty="0">
                          <a:latin typeface="Calibri"/>
                          <a:cs typeface="Calibri"/>
                        </a:rPr>
                        <a:t>απώλειας</a:t>
                      </a:r>
                      <a:r>
                        <a:rPr sz="12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100" dirty="0">
                          <a:latin typeface="Calibri"/>
                          <a:cs typeface="Calibri"/>
                        </a:rPr>
                        <a:t>ή</a:t>
                      </a:r>
                      <a:r>
                        <a:rPr sz="125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85" dirty="0">
                          <a:latin typeface="Calibri"/>
                          <a:cs typeface="Calibri"/>
                        </a:rPr>
                        <a:t>καταστροφής, </a:t>
                      </a:r>
                      <a:r>
                        <a:rPr sz="1250" spc="-2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95" dirty="0">
                          <a:latin typeface="Calibri"/>
                          <a:cs typeface="Calibri"/>
                        </a:rPr>
                        <a:t>ο </a:t>
                      </a:r>
                      <a:r>
                        <a:rPr sz="1250" spc="85" dirty="0">
                          <a:latin typeface="Calibri"/>
                          <a:cs typeface="Calibri"/>
                        </a:rPr>
                        <a:t>νόμιμος χρήστης δεν </a:t>
                      </a:r>
                      <a:r>
                        <a:rPr sz="1250" spc="70" dirty="0">
                          <a:latin typeface="Calibri"/>
                          <a:cs typeface="Calibri"/>
                        </a:rPr>
                        <a:t>έχει </a:t>
                      </a:r>
                      <a:r>
                        <a:rPr sz="1250" spc="85" dirty="0">
                          <a:latin typeface="Calibri"/>
                          <a:cs typeface="Calibri"/>
                        </a:rPr>
                        <a:t>τη </a:t>
                      </a:r>
                      <a:r>
                        <a:rPr sz="1250" spc="90" dirty="0">
                          <a:latin typeface="Calibri"/>
                          <a:cs typeface="Calibri"/>
                        </a:rPr>
                        <a:t> δυνατότητα</a:t>
                      </a:r>
                      <a:r>
                        <a:rPr sz="125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90" dirty="0">
                          <a:latin typeface="Calibri"/>
                          <a:cs typeface="Calibri"/>
                        </a:rPr>
                        <a:t>να</a:t>
                      </a:r>
                      <a:r>
                        <a:rPr sz="125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80" dirty="0">
                          <a:latin typeface="Calibri"/>
                          <a:cs typeface="Calibri"/>
                        </a:rPr>
                        <a:t>επαληθευτεί.</a:t>
                      </a:r>
                      <a:endParaRPr sz="1250">
                        <a:latin typeface="Calibri"/>
                        <a:cs typeface="Calibri"/>
                      </a:endParaRPr>
                    </a:p>
                    <a:p>
                      <a:pPr marL="382905" marR="1034415" indent="-285750">
                        <a:lnSpc>
                          <a:spcPct val="101699"/>
                        </a:lnSpc>
                        <a:spcBef>
                          <a:spcPts val="825"/>
                        </a:spcBef>
                        <a:buSzPct val="128000"/>
                        <a:buFont typeface="Arial"/>
                        <a:buChar char="•"/>
                        <a:tabLst>
                          <a:tab pos="382905" algn="l"/>
                          <a:tab pos="383540" algn="l"/>
                        </a:tabLst>
                      </a:pPr>
                      <a:r>
                        <a:rPr sz="1250" spc="125" dirty="0">
                          <a:latin typeface="Calibri"/>
                          <a:cs typeface="Calibri"/>
                        </a:rPr>
                        <a:t>Το</a:t>
                      </a:r>
                      <a:r>
                        <a:rPr sz="125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100" dirty="0">
                          <a:latin typeface="Calibri"/>
                          <a:cs typeface="Calibri"/>
                        </a:rPr>
                        <a:t>διακριτικό</a:t>
                      </a:r>
                      <a:r>
                        <a:rPr sz="125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114" dirty="0">
                          <a:latin typeface="Calibri"/>
                          <a:cs typeface="Calibri"/>
                        </a:rPr>
                        <a:t>μπορεί</a:t>
                      </a:r>
                      <a:r>
                        <a:rPr sz="125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105" dirty="0">
                          <a:latin typeface="Calibri"/>
                          <a:cs typeface="Calibri"/>
                        </a:rPr>
                        <a:t>μερικές</a:t>
                      </a:r>
                      <a:r>
                        <a:rPr sz="125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125" dirty="0">
                          <a:latin typeface="Calibri"/>
                          <a:cs typeface="Calibri"/>
                        </a:rPr>
                        <a:t>φορές</a:t>
                      </a:r>
                      <a:r>
                        <a:rPr sz="125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125" dirty="0">
                          <a:latin typeface="Calibri"/>
                          <a:cs typeface="Calibri"/>
                        </a:rPr>
                        <a:t>να </a:t>
                      </a:r>
                      <a:r>
                        <a:rPr sz="1250" spc="-2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110" dirty="0">
                          <a:latin typeface="Calibri"/>
                          <a:cs typeface="Calibri"/>
                        </a:rPr>
                        <a:t>πλαστογραφηθεί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946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object 10"/>
          <p:cNvSpPr/>
          <p:nvPr/>
        </p:nvSpPr>
        <p:spPr>
          <a:xfrm>
            <a:off x="1588135" y="6169659"/>
            <a:ext cx="695325" cy="76200"/>
          </a:xfrm>
          <a:custGeom>
            <a:avLst/>
            <a:gdLst/>
            <a:ahLst/>
            <a:cxnLst/>
            <a:rect l="l" t="t" r="r" b="b"/>
            <a:pathLst>
              <a:path w="695325" h="76200">
                <a:moveTo>
                  <a:pt x="619125" y="0"/>
                </a:moveTo>
                <a:lnTo>
                  <a:pt x="619125" y="76199"/>
                </a:lnTo>
                <a:lnTo>
                  <a:pt x="682625" y="44449"/>
                </a:lnTo>
                <a:lnTo>
                  <a:pt x="631825" y="44449"/>
                </a:lnTo>
                <a:lnTo>
                  <a:pt x="631825" y="31749"/>
                </a:lnTo>
                <a:lnTo>
                  <a:pt x="682625" y="31749"/>
                </a:lnTo>
                <a:lnTo>
                  <a:pt x="619125" y="0"/>
                </a:lnTo>
                <a:close/>
              </a:path>
              <a:path w="695325" h="76200">
                <a:moveTo>
                  <a:pt x="619125" y="31749"/>
                </a:moveTo>
                <a:lnTo>
                  <a:pt x="0" y="31749"/>
                </a:lnTo>
                <a:lnTo>
                  <a:pt x="0" y="44449"/>
                </a:lnTo>
                <a:lnTo>
                  <a:pt x="619125" y="44449"/>
                </a:lnTo>
                <a:lnTo>
                  <a:pt x="619125" y="31749"/>
                </a:lnTo>
                <a:close/>
              </a:path>
              <a:path w="695325" h="76200">
                <a:moveTo>
                  <a:pt x="682625" y="31749"/>
                </a:moveTo>
                <a:lnTo>
                  <a:pt x="631825" y="31749"/>
                </a:lnTo>
                <a:lnTo>
                  <a:pt x="631825" y="44449"/>
                </a:lnTo>
                <a:lnTo>
                  <a:pt x="682625" y="44449"/>
                </a:lnTo>
                <a:lnTo>
                  <a:pt x="695325" y="38099"/>
                </a:lnTo>
                <a:lnTo>
                  <a:pt x="682625" y="31749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1169967" y="6278245"/>
            <a:ext cx="1428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1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2554" y="6463665"/>
            <a:ext cx="442531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CSP001_C_E</a:t>
            </a:r>
            <a:r>
              <a:rPr sz="1100" spc="33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6: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Cristina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Alcaraz,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Πανεπιστήμιο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ΜάλαγαΙσπανία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698605" y="105092"/>
            <a:ext cx="330200" cy="647446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spc="125" dirty="0">
                <a:solidFill>
                  <a:srgbClr val="D8D8D8"/>
                </a:solidFill>
                <a:latin typeface="Calibri"/>
                <a:cs typeface="Calibri"/>
              </a:rPr>
              <a:t>ΤΑΥΤΟΠΟΙΗΣΗ</a:t>
            </a:r>
            <a:r>
              <a:rPr sz="2400" spc="5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25" dirty="0">
                <a:solidFill>
                  <a:srgbClr val="D8D8D8"/>
                </a:solidFill>
                <a:latin typeface="Calibri"/>
                <a:cs typeface="Calibri"/>
              </a:rPr>
              <a:t>ΧΡΗΣΤΗ</a:t>
            </a:r>
            <a:r>
              <a:rPr sz="240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10" dirty="0">
                <a:solidFill>
                  <a:srgbClr val="D8D8D8"/>
                </a:solidFill>
                <a:latin typeface="Calibri"/>
                <a:cs typeface="Calibri"/>
              </a:rPr>
              <a:t>ΣΕ</a:t>
            </a:r>
            <a:r>
              <a:rPr sz="2400" spc="5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05" dirty="0">
                <a:solidFill>
                  <a:srgbClr val="D8D8D8"/>
                </a:solidFill>
                <a:latin typeface="Calibri"/>
                <a:cs typeface="Calibri"/>
              </a:rPr>
              <a:t>ΕΞΟΥΣΙΕΣ/ΔΥΝΑΜΕΙΣ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7865" y="5514975"/>
            <a:ext cx="996632" cy="94488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70112" y="5533390"/>
            <a:ext cx="996632" cy="948055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1386522" y="5830570"/>
            <a:ext cx="507365" cy="309245"/>
          </a:xfrm>
          <a:prstGeom prst="rect">
            <a:avLst/>
          </a:prstGeom>
          <a:solidFill>
            <a:srgbClr val="FFBA00"/>
          </a:solidFill>
        </p:spPr>
        <p:txBody>
          <a:bodyPr vert="horz" wrap="square" lIns="0" tIns="45085" rIns="0" bIns="0" rtlCol="0">
            <a:spAutoFit/>
          </a:bodyPr>
          <a:lstStyle/>
          <a:p>
            <a:pPr marL="135890" marR="141605" indent="-23495">
              <a:lnSpc>
                <a:spcPts val="670"/>
              </a:lnSpc>
              <a:spcBef>
                <a:spcPts val="355"/>
              </a:spcBef>
            </a:pPr>
            <a:r>
              <a:rPr sz="600" spc="15" dirty="0">
                <a:solidFill>
                  <a:srgbClr val="FFFFFF"/>
                </a:solidFill>
                <a:latin typeface="Calibri"/>
                <a:cs typeface="Calibri"/>
              </a:rPr>
              <a:t>Έξυ</a:t>
            </a:r>
            <a:r>
              <a:rPr sz="600" spc="30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600" spc="15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r>
              <a:rPr sz="600" spc="30" dirty="0">
                <a:solidFill>
                  <a:srgbClr val="FFFFFF"/>
                </a:solidFill>
                <a:latin typeface="Calibri"/>
                <a:cs typeface="Calibri"/>
              </a:rPr>
              <a:t>η  κ</a:t>
            </a:r>
            <a:r>
              <a:rPr sz="600" spc="40" dirty="0">
                <a:solidFill>
                  <a:srgbClr val="FFFFFF"/>
                </a:solidFill>
                <a:latin typeface="Calibri"/>
                <a:cs typeface="Calibri"/>
              </a:rPr>
              <a:t>ά</a:t>
            </a:r>
            <a:r>
              <a:rPr sz="600" spc="35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600" spc="20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600" spc="6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endParaRPr sz="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53122" y="0"/>
            <a:ext cx="11335385" cy="6880225"/>
            <a:chOff x="853122" y="0"/>
            <a:chExt cx="1133538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53122" y="2409825"/>
              <a:ext cx="6287770" cy="1332230"/>
            </a:xfrm>
            <a:custGeom>
              <a:avLst/>
              <a:gdLst/>
              <a:ahLst/>
              <a:cxnLst/>
              <a:rect l="l" t="t" r="r" b="b"/>
              <a:pathLst>
                <a:path w="6287770" h="1332229">
                  <a:moveTo>
                    <a:pt x="6192520" y="762635"/>
                  </a:moveTo>
                  <a:lnTo>
                    <a:pt x="94932" y="762635"/>
                  </a:lnTo>
                  <a:lnTo>
                    <a:pt x="58102" y="770254"/>
                  </a:lnTo>
                  <a:lnTo>
                    <a:pt x="27940" y="790575"/>
                  </a:lnTo>
                  <a:lnTo>
                    <a:pt x="7302" y="820737"/>
                  </a:lnTo>
                  <a:lnTo>
                    <a:pt x="0" y="857567"/>
                  </a:lnTo>
                  <a:lnTo>
                    <a:pt x="0" y="1236980"/>
                  </a:lnTo>
                  <a:lnTo>
                    <a:pt x="7302" y="1274127"/>
                  </a:lnTo>
                  <a:lnTo>
                    <a:pt x="27940" y="1304289"/>
                  </a:lnTo>
                  <a:lnTo>
                    <a:pt x="58102" y="1324610"/>
                  </a:lnTo>
                  <a:lnTo>
                    <a:pt x="94932" y="1331912"/>
                  </a:lnTo>
                  <a:lnTo>
                    <a:pt x="6192520" y="1331912"/>
                  </a:lnTo>
                  <a:lnTo>
                    <a:pt x="6229349" y="1324610"/>
                  </a:lnTo>
                  <a:lnTo>
                    <a:pt x="6259512" y="1304289"/>
                  </a:lnTo>
                  <a:lnTo>
                    <a:pt x="6279832" y="1274127"/>
                  </a:lnTo>
                  <a:lnTo>
                    <a:pt x="6287452" y="1236980"/>
                  </a:lnTo>
                  <a:lnTo>
                    <a:pt x="6287452" y="857567"/>
                  </a:lnTo>
                  <a:lnTo>
                    <a:pt x="6279832" y="820737"/>
                  </a:lnTo>
                  <a:lnTo>
                    <a:pt x="6259512" y="790575"/>
                  </a:lnTo>
                  <a:lnTo>
                    <a:pt x="6229349" y="770254"/>
                  </a:lnTo>
                  <a:lnTo>
                    <a:pt x="6192520" y="762635"/>
                  </a:lnTo>
                  <a:close/>
                </a:path>
                <a:path w="6287770" h="1332229">
                  <a:moveTo>
                    <a:pt x="6192520" y="0"/>
                  </a:moveTo>
                  <a:lnTo>
                    <a:pt x="99059" y="0"/>
                  </a:lnTo>
                  <a:lnTo>
                    <a:pt x="62230" y="7620"/>
                  </a:lnTo>
                  <a:lnTo>
                    <a:pt x="32067" y="27939"/>
                  </a:lnTo>
                  <a:lnTo>
                    <a:pt x="11747" y="58102"/>
                  </a:lnTo>
                  <a:lnTo>
                    <a:pt x="4127" y="94932"/>
                  </a:lnTo>
                  <a:lnTo>
                    <a:pt x="4127" y="474345"/>
                  </a:lnTo>
                  <a:lnTo>
                    <a:pt x="11747" y="511492"/>
                  </a:lnTo>
                  <a:lnTo>
                    <a:pt x="32067" y="541654"/>
                  </a:lnTo>
                  <a:lnTo>
                    <a:pt x="62230" y="561975"/>
                  </a:lnTo>
                  <a:lnTo>
                    <a:pt x="99059" y="569277"/>
                  </a:lnTo>
                  <a:lnTo>
                    <a:pt x="6192520" y="569277"/>
                  </a:lnTo>
                  <a:lnTo>
                    <a:pt x="6229349" y="561975"/>
                  </a:lnTo>
                  <a:lnTo>
                    <a:pt x="6259512" y="541654"/>
                  </a:lnTo>
                  <a:lnTo>
                    <a:pt x="6279832" y="511492"/>
                  </a:lnTo>
                  <a:lnTo>
                    <a:pt x="6287452" y="474345"/>
                  </a:lnTo>
                  <a:lnTo>
                    <a:pt x="6287452" y="94932"/>
                  </a:lnTo>
                  <a:lnTo>
                    <a:pt x="6279832" y="58102"/>
                  </a:lnTo>
                  <a:lnTo>
                    <a:pt x="6259512" y="27939"/>
                  </a:lnTo>
                  <a:lnTo>
                    <a:pt x="6229349" y="7620"/>
                  </a:lnTo>
                  <a:lnTo>
                    <a:pt x="6192520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61060" y="3936365"/>
              <a:ext cx="6287770" cy="550545"/>
            </a:xfrm>
            <a:custGeom>
              <a:avLst/>
              <a:gdLst/>
              <a:ahLst/>
              <a:cxnLst/>
              <a:rect l="l" t="t" r="r" b="b"/>
              <a:pathLst>
                <a:path w="6287770" h="550545">
                  <a:moveTo>
                    <a:pt x="6195695" y="0"/>
                  </a:moveTo>
                  <a:lnTo>
                    <a:pt x="91757" y="0"/>
                  </a:lnTo>
                  <a:lnTo>
                    <a:pt x="55880" y="7302"/>
                  </a:lnTo>
                  <a:lnTo>
                    <a:pt x="26987" y="26987"/>
                  </a:lnTo>
                  <a:lnTo>
                    <a:pt x="7302" y="55880"/>
                  </a:lnTo>
                  <a:lnTo>
                    <a:pt x="0" y="91757"/>
                  </a:lnTo>
                  <a:lnTo>
                    <a:pt x="0" y="458470"/>
                  </a:lnTo>
                  <a:lnTo>
                    <a:pt x="7302" y="494347"/>
                  </a:lnTo>
                  <a:lnTo>
                    <a:pt x="26987" y="523557"/>
                  </a:lnTo>
                  <a:lnTo>
                    <a:pt x="55880" y="543242"/>
                  </a:lnTo>
                  <a:lnTo>
                    <a:pt x="91757" y="550227"/>
                  </a:lnTo>
                  <a:lnTo>
                    <a:pt x="6195695" y="550227"/>
                  </a:lnTo>
                  <a:lnTo>
                    <a:pt x="6231255" y="543242"/>
                  </a:lnTo>
                  <a:lnTo>
                    <a:pt x="6260465" y="523557"/>
                  </a:lnTo>
                  <a:lnTo>
                    <a:pt x="6280149" y="494347"/>
                  </a:lnTo>
                  <a:lnTo>
                    <a:pt x="6287452" y="458470"/>
                  </a:lnTo>
                  <a:lnTo>
                    <a:pt x="6287452" y="91757"/>
                  </a:lnTo>
                  <a:lnTo>
                    <a:pt x="6280149" y="55880"/>
                  </a:lnTo>
                  <a:lnTo>
                    <a:pt x="6260465" y="26987"/>
                  </a:lnTo>
                  <a:lnTo>
                    <a:pt x="6231255" y="7302"/>
                  </a:lnTo>
                  <a:lnTo>
                    <a:pt x="6195695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13367" y="4626927"/>
              <a:ext cx="1831974" cy="193865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803717" y="5720397"/>
              <a:ext cx="1249045" cy="200025"/>
            </a:xfrm>
            <a:custGeom>
              <a:avLst/>
              <a:gdLst/>
              <a:ahLst/>
              <a:cxnLst/>
              <a:rect l="l" t="t" r="r" b="b"/>
              <a:pathLst>
                <a:path w="1249045" h="200025">
                  <a:moveTo>
                    <a:pt x="1048702" y="0"/>
                  </a:moveTo>
                  <a:lnTo>
                    <a:pt x="1048702" y="200024"/>
                  </a:lnTo>
                  <a:lnTo>
                    <a:pt x="1182052" y="133349"/>
                  </a:lnTo>
                  <a:lnTo>
                    <a:pt x="1082039" y="133349"/>
                  </a:lnTo>
                  <a:lnTo>
                    <a:pt x="1082039" y="66674"/>
                  </a:lnTo>
                  <a:lnTo>
                    <a:pt x="1182052" y="66674"/>
                  </a:lnTo>
                  <a:lnTo>
                    <a:pt x="1048702" y="0"/>
                  </a:lnTo>
                  <a:close/>
                </a:path>
                <a:path w="1249045" h="200025">
                  <a:moveTo>
                    <a:pt x="1048702" y="66674"/>
                  </a:moveTo>
                  <a:lnTo>
                    <a:pt x="0" y="66674"/>
                  </a:lnTo>
                  <a:lnTo>
                    <a:pt x="0" y="133349"/>
                  </a:lnTo>
                  <a:lnTo>
                    <a:pt x="1048702" y="133349"/>
                  </a:lnTo>
                  <a:lnTo>
                    <a:pt x="1048702" y="66674"/>
                  </a:lnTo>
                  <a:close/>
                </a:path>
                <a:path w="1249045" h="200025">
                  <a:moveTo>
                    <a:pt x="1182052" y="66674"/>
                  </a:moveTo>
                  <a:lnTo>
                    <a:pt x="1082039" y="66674"/>
                  </a:lnTo>
                  <a:lnTo>
                    <a:pt x="1082039" y="133349"/>
                  </a:lnTo>
                  <a:lnTo>
                    <a:pt x="1182052" y="133349"/>
                  </a:lnTo>
                  <a:lnTo>
                    <a:pt x="1248727" y="100012"/>
                  </a:lnTo>
                  <a:lnTo>
                    <a:pt x="1182052" y="66674"/>
                  </a:lnTo>
                  <a:close/>
                </a:path>
              </a:pathLst>
            </a:custGeom>
            <a:solidFill>
              <a:srgbClr val="CF2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55344" y="776604"/>
            <a:ext cx="744537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0" spc="180" dirty="0">
                <a:solidFill>
                  <a:srgbClr val="000000"/>
                </a:solidFill>
                <a:latin typeface="Times New Roman"/>
                <a:cs typeface="Times New Roman"/>
              </a:rPr>
              <a:t>Ταυτοποίηση</a:t>
            </a:r>
            <a:r>
              <a:rPr sz="2200" b="0" spc="2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75" dirty="0">
                <a:solidFill>
                  <a:srgbClr val="000000"/>
                </a:solidFill>
                <a:latin typeface="Times New Roman"/>
                <a:cs typeface="Times New Roman"/>
              </a:rPr>
              <a:t>χρήστη</a:t>
            </a:r>
            <a:r>
              <a:rPr sz="2200" b="0" spc="2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25" dirty="0">
                <a:solidFill>
                  <a:srgbClr val="000000"/>
                </a:solidFill>
                <a:latin typeface="Times New Roman"/>
                <a:cs typeface="Times New Roman"/>
              </a:rPr>
              <a:t>σε</a:t>
            </a:r>
            <a:r>
              <a:rPr sz="2200" b="0" spc="1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65" dirty="0">
                <a:solidFill>
                  <a:srgbClr val="000000"/>
                </a:solidFill>
                <a:latin typeface="Times New Roman"/>
                <a:cs typeface="Times New Roman"/>
              </a:rPr>
              <a:t>συστήματα</a:t>
            </a:r>
            <a:r>
              <a:rPr sz="2200" b="0" spc="1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70" dirty="0">
                <a:solidFill>
                  <a:srgbClr val="000000"/>
                </a:solidFill>
                <a:latin typeface="Times New Roman"/>
                <a:cs typeface="Times New Roman"/>
              </a:rPr>
              <a:t>εξουσίας/δυνάμεων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1515" y="1527175"/>
            <a:ext cx="6049645" cy="5118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08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25000"/>
              <a:buFont typeface="Arial"/>
              <a:buChar char="•"/>
              <a:tabLst>
                <a:tab pos="173355" algn="l"/>
              </a:tabLst>
            </a:pPr>
            <a:r>
              <a:rPr sz="1600" spc="120" dirty="0">
                <a:latin typeface="Calibri"/>
                <a:cs typeface="Calibri"/>
              </a:rPr>
              <a:t>Υπάρχουν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spc="95" dirty="0">
                <a:latin typeface="Calibri"/>
                <a:cs typeface="Calibri"/>
              </a:rPr>
              <a:t>τρεις</a:t>
            </a:r>
            <a:r>
              <a:rPr sz="1600" spc="65" dirty="0">
                <a:latin typeface="Calibri"/>
                <a:cs typeface="Calibri"/>
              </a:rPr>
              <a:t> </a:t>
            </a:r>
            <a:r>
              <a:rPr sz="1600" spc="105" dirty="0">
                <a:latin typeface="Calibri"/>
                <a:cs typeface="Calibri"/>
              </a:rPr>
              <a:t>τρόποι</a:t>
            </a:r>
            <a:r>
              <a:rPr sz="1600" spc="70" dirty="0">
                <a:latin typeface="Calibri"/>
                <a:cs typeface="Calibri"/>
              </a:rPr>
              <a:t> </a:t>
            </a:r>
            <a:r>
              <a:rPr sz="1600" spc="100" dirty="0">
                <a:latin typeface="Calibri"/>
                <a:cs typeface="Calibri"/>
              </a:rPr>
              <a:t>για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spc="120" dirty="0">
                <a:latin typeface="Calibri"/>
                <a:cs typeface="Calibri"/>
              </a:rPr>
              <a:t>να</a:t>
            </a:r>
            <a:r>
              <a:rPr sz="1600" spc="55" dirty="0">
                <a:latin typeface="Calibri"/>
                <a:cs typeface="Calibri"/>
              </a:rPr>
              <a:t> </a:t>
            </a:r>
            <a:r>
              <a:rPr sz="1600" spc="110" dirty="0">
                <a:latin typeface="Calibri"/>
                <a:cs typeface="Calibri"/>
              </a:rPr>
              <a:t>πραγματοποιηθεί</a:t>
            </a:r>
            <a:r>
              <a:rPr sz="1600" spc="75" dirty="0">
                <a:latin typeface="Calibri"/>
                <a:cs typeface="Calibri"/>
              </a:rPr>
              <a:t> </a:t>
            </a:r>
            <a:r>
              <a:rPr sz="1600" spc="130" dirty="0">
                <a:latin typeface="Calibri"/>
                <a:cs typeface="Calibri"/>
              </a:rPr>
              <a:t>η</a:t>
            </a:r>
            <a:r>
              <a:rPr sz="1600" spc="70" dirty="0">
                <a:latin typeface="Calibri"/>
                <a:cs typeface="Calibri"/>
              </a:rPr>
              <a:t> </a:t>
            </a:r>
            <a:r>
              <a:rPr sz="1600" spc="95" dirty="0">
                <a:latin typeface="Calibri"/>
                <a:cs typeface="Calibri"/>
              </a:rPr>
              <a:t>διαδικασία </a:t>
            </a:r>
            <a:r>
              <a:rPr sz="1600" spc="-345" dirty="0">
                <a:latin typeface="Calibri"/>
                <a:cs typeface="Calibri"/>
              </a:rPr>
              <a:t> </a:t>
            </a:r>
            <a:r>
              <a:rPr sz="1600" spc="120" dirty="0">
                <a:latin typeface="Calibri"/>
                <a:cs typeface="Calibri"/>
              </a:rPr>
              <a:t>επαλήθευσης</a:t>
            </a:r>
            <a:r>
              <a:rPr sz="1600" spc="50" dirty="0">
                <a:latin typeface="Calibri"/>
                <a:cs typeface="Calibri"/>
              </a:rPr>
              <a:t> </a:t>
            </a:r>
            <a:r>
              <a:rPr sz="1600" spc="105" dirty="0">
                <a:latin typeface="Calibri"/>
                <a:cs typeface="Calibri"/>
              </a:rPr>
              <a:t>χρήστη: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52762" y="2568257"/>
            <a:ext cx="1144270" cy="1632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2410">
              <a:lnSpc>
                <a:spcPct val="100000"/>
              </a:lnSpc>
              <a:spcBef>
                <a:spcPts val="100"/>
              </a:spcBef>
            </a:pPr>
            <a:r>
              <a:rPr sz="1400" spc="80" dirty="0">
                <a:solidFill>
                  <a:srgbClr val="FFFFFF"/>
                </a:solidFill>
                <a:latin typeface="Calibri"/>
                <a:cs typeface="Calibri"/>
              </a:rPr>
              <a:t>Τι</a:t>
            </a:r>
            <a:r>
              <a:rPr sz="14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95" dirty="0">
                <a:solidFill>
                  <a:srgbClr val="FFFFFF"/>
                </a:solidFill>
                <a:latin typeface="Calibri"/>
                <a:cs typeface="Calibri"/>
              </a:rPr>
              <a:t>ξέρω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Calibri"/>
                <a:cs typeface="Calibri"/>
              </a:rPr>
              <a:t>;</a:t>
            </a:r>
            <a:endParaRPr sz="1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spc="80" dirty="0">
                <a:solidFill>
                  <a:srgbClr val="FFFFFF"/>
                </a:solidFill>
                <a:latin typeface="Calibri"/>
                <a:cs typeface="Calibri"/>
              </a:rPr>
              <a:t>Τι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85" dirty="0">
                <a:solidFill>
                  <a:srgbClr val="FFFFFF"/>
                </a:solidFill>
                <a:latin typeface="Calibri"/>
                <a:cs typeface="Calibri"/>
              </a:rPr>
              <a:t>έχω;</a:t>
            </a:r>
            <a:endParaRPr sz="1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700" dirty="0">
              <a:latin typeface="Calibri"/>
              <a:cs typeface="Calibri"/>
            </a:endParaRPr>
          </a:p>
          <a:p>
            <a:pPr marL="316230">
              <a:lnSpc>
                <a:spcPct val="100000"/>
              </a:lnSpc>
            </a:pPr>
            <a:r>
              <a:rPr sz="1400" spc="95" dirty="0">
                <a:solidFill>
                  <a:srgbClr val="FFFFFF"/>
                </a:solidFill>
                <a:latin typeface="Calibri"/>
                <a:cs typeface="Calibri"/>
              </a:rPr>
              <a:t>Ποιος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95" dirty="0">
                <a:solidFill>
                  <a:srgbClr val="FFFFFF"/>
                </a:solidFill>
                <a:latin typeface="Calibri"/>
                <a:cs typeface="Calibri"/>
              </a:rPr>
              <a:t>μαι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97075" y="5005070"/>
            <a:ext cx="21018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130" dirty="0">
                <a:solidFill>
                  <a:srgbClr val="BF0000"/>
                </a:solidFill>
                <a:latin typeface="Courier New"/>
                <a:cs typeface="Courier New"/>
              </a:rPr>
              <a:t>M</a:t>
            </a:r>
            <a:endParaRPr sz="2200">
              <a:latin typeface="Courier New"/>
              <a:cs typeface="Courier Ne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467859" y="4752340"/>
            <a:ext cx="2816225" cy="948055"/>
          </a:xfrm>
          <a:prstGeom prst="rect">
            <a:avLst/>
          </a:prstGeom>
        </p:spPr>
        <p:txBody>
          <a:bodyPr vert="horz" wrap="square" lIns="0" tIns="1149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5"/>
              </a:spcBef>
            </a:pPr>
            <a:r>
              <a:rPr sz="1400" spc="95" dirty="0">
                <a:latin typeface="Calibri"/>
                <a:cs typeface="Calibri"/>
              </a:rPr>
              <a:t>PLC/RTU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36500"/>
              </a:lnSpc>
              <a:spcBef>
                <a:spcPts val="190"/>
              </a:spcBef>
            </a:pPr>
            <a:r>
              <a:rPr sz="1400" spc="50" dirty="0">
                <a:latin typeface="Calibri"/>
                <a:cs typeface="Calibri"/>
              </a:rPr>
              <a:t>Διακομιστής/Εξυπηρετητής</a:t>
            </a:r>
            <a:r>
              <a:rPr sz="1400" spc="8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SCADA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15" dirty="0">
                <a:latin typeface="Calibri"/>
                <a:cs typeface="Calibri"/>
              </a:rPr>
              <a:t>HMIs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169967" y="5973762"/>
            <a:ext cx="1428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1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2554" y="6159182"/>
            <a:ext cx="442531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CSP001_C_E</a:t>
            </a:r>
            <a:r>
              <a:rPr sz="1100" spc="32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6: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Cristina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Alcaraz,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Πανεπιστήμιο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140" dirty="0">
                <a:latin typeface="Calibri"/>
                <a:cs typeface="Calibri"/>
              </a:rPr>
              <a:t>Μ</a:t>
            </a:r>
            <a:r>
              <a:rPr sz="1100" spc="46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λ </a:t>
            </a:r>
            <a:r>
              <a:rPr sz="1100" spc="1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γαΙσπανία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698605" y="105092"/>
            <a:ext cx="330200" cy="520255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spc="130" dirty="0">
                <a:solidFill>
                  <a:srgbClr val="D8D8D8"/>
                </a:solidFill>
                <a:latin typeface="Calibri"/>
                <a:cs typeface="Calibri"/>
              </a:rPr>
              <a:t>ΕΠΑΛΗΘΕΥΣΗ</a:t>
            </a:r>
            <a:r>
              <a:rPr sz="2400" spc="3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25" dirty="0">
                <a:solidFill>
                  <a:srgbClr val="D8D8D8"/>
                </a:solidFill>
                <a:latin typeface="Calibri"/>
                <a:cs typeface="Calibri"/>
              </a:rPr>
              <a:t>ΧΡΗΣΤΗ</a:t>
            </a:r>
            <a:r>
              <a:rPr sz="2400" spc="3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14" dirty="0">
                <a:solidFill>
                  <a:srgbClr val="D8D8D8"/>
                </a:solidFill>
                <a:latin typeface="Calibri"/>
                <a:cs typeface="Calibri"/>
              </a:rPr>
              <a:t>ΣΕ</a:t>
            </a:r>
            <a:r>
              <a:rPr sz="2400" spc="5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20" dirty="0">
                <a:solidFill>
                  <a:srgbClr val="D8D8D8"/>
                </a:solidFill>
                <a:latin typeface="Calibri"/>
                <a:cs typeface="Calibri"/>
              </a:rPr>
              <a:t>ΣΥΣΤΉΜΑΤΑ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55344" y="776287"/>
            <a:ext cx="679894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0" spc="180" dirty="0">
                <a:solidFill>
                  <a:srgbClr val="000000"/>
                </a:solidFill>
                <a:latin typeface="Times New Roman"/>
                <a:cs typeface="Times New Roman"/>
              </a:rPr>
              <a:t>Ταυτοποίηση</a:t>
            </a:r>
            <a:r>
              <a:rPr sz="2200" b="0" spc="20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75" dirty="0">
                <a:solidFill>
                  <a:srgbClr val="000000"/>
                </a:solidFill>
                <a:latin typeface="Times New Roman"/>
                <a:cs typeface="Times New Roman"/>
              </a:rPr>
              <a:t>χρήστη</a:t>
            </a:r>
            <a:r>
              <a:rPr sz="2200" b="0" spc="2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30" dirty="0">
                <a:solidFill>
                  <a:srgbClr val="000000"/>
                </a:solidFill>
                <a:latin typeface="Times New Roman"/>
                <a:cs typeface="Times New Roman"/>
              </a:rPr>
              <a:t>βάσει </a:t>
            </a:r>
            <a:r>
              <a:rPr sz="2200" b="0" spc="175" dirty="0">
                <a:solidFill>
                  <a:srgbClr val="000000"/>
                </a:solidFill>
                <a:latin typeface="Times New Roman"/>
                <a:cs typeface="Times New Roman"/>
              </a:rPr>
              <a:t>βιομετρικών</a:t>
            </a:r>
            <a:r>
              <a:rPr sz="2200" b="0" spc="2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70" dirty="0">
                <a:solidFill>
                  <a:srgbClr val="000000"/>
                </a:solidFill>
                <a:latin typeface="Times New Roman"/>
                <a:cs typeface="Times New Roman"/>
              </a:rPr>
              <a:t>στοιχείων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1515" y="1525904"/>
            <a:ext cx="6878320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080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28571"/>
              <a:buFont typeface="Arial"/>
              <a:buChar char="•"/>
              <a:tabLst>
                <a:tab pos="167005" algn="l"/>
              </a:tabLst>
            </a:pPr>
            <a:r>
              <a:rPr sz="1400" spc="95" dirty="0">
                <a:latin typeface="Calibri"/>
                <a:cs typeface="Calibri"/>
              </a:rPr>
              <a:t>Στα </a:t>
            </a:r>
            <a:r>
              <a:rPr sz="1400" b="1" spc="95" dirty="0">
                <a:latin typeface="Calibri"/>
                <a:cs typeface="Calibri"/>
              </a:rPr>
              <a:t>βιομετρικά </a:t>
            </a:r>
            <a:r>
              <a:rPr sz="1400" b="1" spc="105" dirty="0">
                <a:latin typeface="Calibri"/>
                <a:cs typeface="Calibri"/>
              </a:rPr>
              <a:t>συστήματα </a:t>
            </a:r>
            <a:r>
              <a:rPr sz="1400" b="1" spc="100" dirty="0">
                <a:latin typeface="Calibri"/>
                <a:cs typeface="Calibri"/>
              </a:rPr>
              <a:t>ταυτοποίησης χρηστών, </a:t>
            </a:r>
            <a:r>
              <a:rPr sz="1400" spc="95" dirty="0">
                <a:latin typeface="Calibri"/>
                <a:cs typeface="Calibri"/>
              </a:rPr>
              <a:t>ορισμένες </a:t>
            </a:r>
            <a:r>
              <a:rPr sz="1400" spc="100" dirty="0">
                <a:latin typeface="Calibri"/>
                <a:cs typeface="Calibri"/>
              </a:rPr>
              <a:t>πληροφορίες </a:t>
            </a:r>
            <a:r>
              <a:rPr sz="1400" spc="10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εξάγονται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από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τα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βιολογικά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χαρακτηριστικά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του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χρήστη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(δακτυλικό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αποτύπωμα,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ίριδα,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φωνή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κ.λπ.).</a:t>
            </a:r>
            <a:endParaRPr sz="1400">
              <a:latin typeface="Calibri"/>
              <a:cs typeface="Calibri"/>
            </a:endParaRPr>
          </a:p>
          <a:p>
            <a:pPr marL="167005" indent="-154305">
              <a:lnSpc>
                <a:spcPct val="100000"/>
              </a:lnSpc>
              <a:spcBef>
                <a:spcPts val="875"/>
              </a:spcBef>
              <a:buClr>
                <a:srgbClr val="FFBA00"/>
              </a:buClr>
              <a:buSzPct val="128571"/>
              <a:buFont typeface="Arial"/>
              <a:buChar char="•"/>
              <a:tabLst>
                <a:tab pos="167005" algn="l"/>
              </a:tabLst>
            </a:pPr>
            <a:r>
              <a:rPr sz="1400" spc="90" dirty="0">
                <a:latin typeface="Calibri"/>
                <a:cs typeface="Calibri"/>
              </a:rPr>
              <a:t>Παρ'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όλα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αυτά:</a:t>
            </a:r>
            <a:endParaRPr sz="1400">
              <a:latin typeface="Calibri"/>
              <a:cs typeface="Calibri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776605" y="2636520"/>
          <a:ext cx="7285990" cy="30880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14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71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9564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1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Χαρακτηριστικά/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1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Ανησυχίες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B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8440">
                <a:tc>
                  <a:txBody>
                    <a:bodyPr/>
                    <a:lstStyle/>
                    <a:p>
                      <a:pPr marL="382905" marR="136525" indent="-285750">
                        <a:lnSpc>
                          <a:spcPct val="100000"/>
                        </a:lnSpc>
                        <a:spcBef>
                          <a:spcPts val="630"/>
                        </a:spcBef>
                        <a:buSzPct val="127272"/>
                        <a:buFont typeface="Arial"/>
                        <a:buChar char="•"/>
                        <a:tabLst>
                          <a:tab pos="382905" algn="l"/>
                          <a:tab pos="383540" algn="l"/>
                        </a:tabLst>
                      </a:pPr>
                      <a:r>
                        <a:rPr sz="1100" spc="85" dirty="0">
                          <a:latin typeface="Calibri"/>
                          <a:cs typeface="Calibri"/>
                        </a:rPr>
                        <a:t>Τα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70" dirty="0">
                          <a:latin typeface="Calibri"/>
                          <a:cs typeface="Calibri"/>
                        </a:rPr>
                        <a:t>βιομετρικά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80" dirty="0">
                          <a:latin typeface="Calibri"/>
                          <a:cs typeface="Calibri"/>
                        </a:rPr>
                        <a:t>δεδομένα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70" dirty="0">
                          <a:latin typeface="Calibri"/>
                          <a:cs typeface="Calibri"/>
                        </a:rPr>
                        <a:t>δεν </a:t>
                      </a:r>
                      <a:r>
                        <a:rPr sz="1100" spc="-2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80" dirty="0">
                          <a:latin typeface="Calibri"/>
                          <a:cs typeface="Calibri"/>
                        </a:rPr>
                        <a:t>μπορούν να μεταφερθούν </a:t>
                      </a:r>
                      <a:r>
                        <a:rPr sz="1100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90" dirty="0">
                          <a:latin typeface="Calibri"/>
                          <a:cs typeface="Calibri"/>
                        </a:rPr>
                        <a:t>από</a:t>
                      </a:r>
                      <a:r>
                        <a:rPr sz="11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75" dirty="0">
                          <a:latin typeface="Calibri"/>
                          <a:cs typeface="Calibri"/>
                        </a:rPr>
                        <a:t>έναν</a:t>
                      </a:r>
                      <a:r>
                        <a:rPr sz="11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75" dirty="0">
                          <a:latin typeface="Calibri"/>
                          <a:cs typeface="Calibri"/>
                        </a:rPr>
                        <a:t>χρήστη</a:t>
                      </a:r>
                      <a:r>
                        <a:rPr sz="11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80" dirty="0">
                          <a:latin typeface="Calibri"/>
                          <a:cs typeface="Calibri"/>
                        </a:rPr>
                        <a:t>σε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65" dirty="0">
                          <a:latin typeface="Calibri"/>
                          <a:cs typeface="Calibri"/>
                        </a:rPr>
                        <a:t>άλλον.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382905" marR="254000" indent="-285750">
                        <a:lnSpc>
                          <a:spcPts val="1300"/>
                        </a:lnSpc>
                        <a:spcBef>
                          <a:spcPts val="300"/>
                        </a:spcBef>
                        <a:buSzPct val="127272"/>
                        <a:buFont typeface="Arial"/>
                        <a:buChar char="•"/>
                        <a:tabLst>
                          <a:tab pos="382905" algn="l"/>
                          <a:tab pos="383540" algn="l"/>
                        </a:tabLst>
                      </a:pPr>
                      <a:r>
                        <a:rPr sz="1100" spc="95" dirty="0">
                          <a:latin typeface="Calibri"/>
                          <a:cs typeface="Calibri"/>
                        </a:rPr>
                        <a:t>Μόνο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85" dirty="0">
                          <a:latin typeface="Calibri"/>
                          <a:cs typeface="Calibri"/>
                        </a:rPr>
                        <a:t>ο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75" dirty="0">
                          <a:latin typeface="Calibri"/>
                          <a:cs typeface="Calibri"/>
                        </a:rPr>
                        <a:t>χρήστης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75" dirty="0">
                          <a:latin typeface="Calibri"/>
                          <a:cs typeface="Calibri"/>
                        </a:rPr>
                        <a:t>μπορεί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80" dirty="0">
                          <a:latin typeface="Calibri"/>
                          <a:cs typeface="Calibri"/>
                        </a:rPr>
                        <a:t>να </a:t>
                      </a:r>
                      <a:r>
                        <a:rPr sz="1100" spc="-2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75" dirty="0">
                          <a:latin typeface="Calibri"/>
                          <a:cs typeface="Calibri"/>
                        </a:rPr>
                        <a:t>χρησιμοποιήσει </a:t>
                      </a:r>
                      <a:r>
                        <a:rPr sz="1100" spc="65" dirty="0">
                          <a:latin typeface="Calibri"/>
                          <a:cs typeface="Calibri"/>
                        </a:rPr>
                        <a:t>τους </a:t>
                      </a:r>
                      <a:r>
                        <a:rPr sz="1100" spc="70" dirty="0">
                          <a:latin typeface="Calibri"/>
                          <a:cs typeface="Calibri"/>
                        </a:rPr>
                        <a:t> βιομετρικούς </a:t>
                      </a:r>
                      <a:r>
                        <a:rPr sz="1100" spc="75" dirty="0">
                          <a:latin typeface="Calibri"/>
                          <a:cs typeface="Calibri"/>
                        </a:rPr>
                        <a:t>του </a:t>
                      </a:r>
                      <a:r>
                        <a:rPr sz="1100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70" dirty="0">
                          <a:latin typeface="Calibri"/>
                          <a:cs typeface="Calibri"/>
                        </a:rPr>
                        <a:t>παράγοντες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800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382905" marR="577215" indent="-285750">
                        <a:lnSpc>
                          <a:spcPts val="1260"/>
                        </a:lnSpc>
                        <a:spcBef>
                          <a:spcPts val="720"/>
                        </a:spcBef>
                        <a:buSzPct val="127272"/>
                        <a:buFont typeface="Arial"/>
                        <a:buChar char="•"/>
                        <a:tabLst>
                          <a:tab pos="382905" algn="l"/>
                          <a:tab pos="383540" algn="l"/>
                        </a:tabLst>
                      </a:pPr>
                      <a:r>
                        <a:rPr sz="1100" spc="80" dirty="0">
                          <a:latin typeface="Calibri"/>
                          <a:cs typeface="Calibri"/>
                        </a:rPr>
                        <a:t>Το</a:t>
                      </a:r>
                      <a:r>
                        <a:rPr sz="11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80" dirty="0">
                          <a:latin typeface="Calibri"/>
                          <a:cs typeface="Calibri"/>
                        </a:rPr>
                        <a:t>προφίλ</a:t>
                      </a:r>
                      <a:r>
                        <a:rPr sz="11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75" dirty="0">
                          <a:latin typeface="Calibri"/>
                          <a:cs typeface="Calibri"/>
                        </a:rPr>
                        <a:t>χρήστη</a:t>
                      </a:r>
                      <a:r>
                        <a:rPr sz="11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70" dirty="0">
                          <a:latin typeface="Calibri"/>
                          <a:cs typeface="Calibri"/>
                        </a:rPr>
                        <a:t>πρέπει</a:t>
                      </a:r>
                      <a:r>
                        <a:rPr sz="11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80" dirty="0">
                          <a:latin typeface="Calibri"/>
                          <a:cs typeface="Calibri"/>
                        </a:rPr>
                        <a:t>να</a:t>
                      </a:r>
                      <a:r>
                        <a:rPr sz="11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75" dirty="0">
                          <a:latin typeface="Calibri"/>
                          <a:cs typeface="Calibri"/>
                        </a:rPr>
                        <a:t>αποθηκευτεί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75" dirty="0">
                          <a:latin typeface="Calibri"/>
                          <a:cs typeface="Calibri"/>
                        </a:rPr>
                        <a:t>στον</a:t>
                      </a:r>
                      <a:r>
                        <a:rPr sz="11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75" dirty="0">
                          <a:latin typeface="Calibri"/>
                          <a:cs typeface="Calibri"/>
                        </a:rPr>
                        <a:t>υπολογιστή </a:t>
                      </a:r>
                      <a:r>
                        <a:rPr sz="1100" spc="-229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95" dirty="0">
                          <a:latin typeface="Calibri"/>
                          <a:cs typeface="Calibri"/>
                        </a:rPr>
                        <a:t>πριν</a:t>
                      </a:r>
                      <a:r>
                        <a:rPr sz="11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120" dirty="0">
                          <a:latin typeface="Calibri"/>
                          <a:cs typeface="Calibri"/>
                        </a:rPr>
                        <a:t>από</a:t>
                      </a:r>
                      <a:r>
                        <a:rPr sz="11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100" dirty="0">
                          <a:latin typeface="Calibri"/>
                          <a:cs typeface="Calibri"/>
                        </a:rPr>
                        <a:t>την</a:t>
                      </a:r>
                      <a:r>
                        <a:rPr sz="11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110" dirty="0">
                          <a:latin typeface="Calibri"/>
                          <a:cs typeface="Calibri"/>
                        </a:rPr>
                        <a:t>επαλήθευση</a:t>
                      </a:r>
                      <a:r>
                        <a:rPr sz="11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100" dirty="0">
                          <a:latin typeface="Calibri"/>
                          <a:cs typeface="Calibri"/>
                        </a:rPr>
                        <a:t>του</a:t>
                      </a:r>
                      <a:r>
                        <a:rPr sz="11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95" dirty="0">
                          <a:latin typeface="Calibri"/>
                          <a:cs typeface="Calibri"/>
                        </a:rPr>
                        <a:t>χρήστη.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383540" indent="-286385">
                        <a:lnSpc>
                          <a:spcPct val="100000"/>
                        </a:lnSpc>
                        <a:spcBef>
                          <a:spcPts val="855"/>
                        </a:spcBef>
                        <a:buSzPct val="127272"/>
                        <a:buFont typeface="Arial"/>
                        <a:buChar char="•"/>
                        <a:tabLst>
                          <a:tab pos="382905" algn="l"/>
                          <a:tab pos="383540" algn="l"/>
                        </a:tabLst>
                      </a:pPr>
                      <a:r>
                        <a:rPr sz="1100" spc="85" dirty="0">
                          <a:latin typeface="Calibri"/>
                          <a:cs typeface="Calibri"/>
                        </a:rPr>
                        <a:t>Τα</a:t>
                      </a:r>
                      <a:r>
                        <a:rPr sz="11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80" dirty="0">
                          <a:latin typeface="Calibri"/>
                          <a:cs typeface="Calibri"/>
                        </a:rPr>
                        <a:t>συστήματα</a:t>
                      </a:r>
                      <a:r>
                        <a:rPr sz="11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80" dirty="0">
                          <a:latin typeface="Calibri"/>
                          <a:cs typeface="Calibri"/>
                        </a:rPr>
                        <a:t>αυτά</a:t>
                      </a:r>
                      <a:r>
                        <a:rPr sz="11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75" dirty="0">
                          <a:latin typeface="Calibri"/>
                          <a:cs typeface="Calibri"/>
                        </a:rPr>
                        <a:t>απαιτούν</a:t>
                      </a:r>
                      <a:r>
                        <a:rPr sz="11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65" dirty="0">
                          <a:latin typeface="Calibri"/>
                          <a:cs typeface="Calibri"/>
                        </a:rPr>
                        <a:t>ειδικά</a:t>
                      </a:r>
                      <a:r>
                        <a:rPr sz="11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70" dirty="0">
                          <a:latin typeface="Calibri"/>
                          <a:cs typeface="Calibri"/>
                        </a:rPr>
                        <a:t>μέτρα</a:t>
                      </a:r>
                      <a:r>
                        <a:rPr sz="11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75" dirty="0">
                          <a:latin typeface="Calibri"/>
                          <a:cs typeface="Calibri"/>
                        </a:rPr>
                        <a:t>προστασίας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840105" marR="501650" lvl="1" indent="-285750">
                        <a:lnSpc>
                          <a:spcPct val="104800"/>
                        </a:lnSpc>
                        <a:spcBef>
                          <a:spcPts val="765"/>
                        </a:spcBef>
                        <a:buSzPct val="126315"/>
                        <a:buFont typeface="Arial"/>
                        <a:buChar char="•"/>
                        <a:tabLst>
                          <a:tab pos="840105" algn="l"/>
                          <a:tab pos="840740" algn="l"/>
                        </a:tabLst>
                      </a:pPr>
                      <a:r>
                        <a:rPr sz="950" spc="70" dirty="0">
                          <a:latin typeface="Calibri"/>
                          <a:cs typeface="Calibri"/>
                        </a:rPr>
                        <a:t>Αποθήκευση</a:t>
                      </a:r>
                      <a:r>
                        <a:rPr sz="9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0" dirty="0">
                          <a:latin typeface="Calibri"/>
                          <a:cs typeface="Calibri"/>
                        </a:rPr>
                        <a:t>βιομετρικών</a:t>
                      </a:r>
                      <a:r>
                        <a:rPr sz="9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70" dirty="0">
                          <a:latin typeface="Calibri"/>
                          <a:cs typeface="Calibri"/>
                        </a:rPr>
                        <a:t>δεδομένων</a:t>
                      </a:r>
                      <a:r>
                        <a:rPr sz="9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5" dirty="0">
                          <a:latin typeface="Calibri"/>
                          <a:cs typeface="Calibri"/>
                        </a:rPr>
                        <a:t>σε</a:t>
                      </a:r>
                      <a:r>
                        <a:rPr sz="9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75" dirty="0">
                          <a:latin typeface="Calibri"/>
                          <a:cs typeface="Calibri"/>
                        </a:rPr>
                        <a:t>ασφαλή</a:t>
                      </a:r>
                      <a:r>
                        <a:rPr sz="9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55" dirty="0">
                          <a:latin typeface="Calibri"/>
                          <a:cs typeface="Calibri"/>
                        </a:rPr>
                        <a:t>στοιχεία</a:t>
                      </a:r>
                      <a:r>
                        <a:rPr sz="9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55" dirty="0">
                          <a:latin typeface="Calibri"/>
                          <a:cs typeface="Calibri"/>
                        </a:rPr>
                        <a:t>για </a:t>
                      </a:r>
                      <a:r>
                        <a:rPr sz="950" spc="-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0" dirty="0">
                          <a:latin typeface="Calibri"/>
                          <a:cs typeface="Calibri"/>
                        </a:rPr>
                        <a:t>την</a:t>
                      </a:r>
                      <a:r>
                        <a:rPr sz="9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75" dirty="0">
                          <a:latin typeface="Calibri"/>
                          <a:cs typeface="Calibri"/>
                        </a:rPr>
                        <a:t>αποφυγή</a:t>
                      </a:r>
                      <a:r>
                        <a:rPr sz="9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5" dirty="0">
                          <a:latin typeface="Calibri"/>
                          <a:cs typeface="Calibri"/>
                        </a:rPr>
                        <a:t>διαρροής</a:t>
                      </a:r>
                      <a:r>
                        <a:rPr sz="9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65" dirty="0">
                          <a:latin typeface="Calibri"/>
                          <a:cs typeface="Calibri"/>
                        </a:rPr>
                        <a:t>ευαίσθητων</a:t>
                      </a:r>
                      <a:r>
                        <a:rPr sz="9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50" spc="70" dirty="0">
                          <a:latin typeface="Calibri"/>
                          <a:cs typeface="Calibri"/>
                        </a:rPr>
                        <a:t>δεδομένων</a:t>
                      </a:r>
                      <a:endParaRPr sz="950">
                        <a:latin typeface="Calibri"/>
                        <a:cs typeface="Calibri"/>
                      </a:endParaRPr>
                    </a:p>
                    <a:p>
                      <a:pPr marL="382905" marR="1557020" indent="-285750">
                        <a:lnSpc>
                          <a:spcPct val="101699"/>
                        </a:lnSpc>
                        <a:spcBef>
                          <a:spcPts val="780"/>
                        </a:spcBef>
                        <a:buSzPct val="127272"/>
                        <a:buFont typeface="Arial"/>
                        <a:buChar char="•"/>
                        <a:tabLst>
                          <a:tab pos="382905" algn="l"/>
                          <a:tab pos="383540" algn="l"/>
                        </a:tabLst>
                      </a:pPr>
                      <a:r>
                        <a:rPr sz="1100" spc="85" dirty="0">
                          <a:latin typeface="Calibri"/>
                          <a:cs typeface="Calibri"/>
                        </a:rPr>
                        <a:t>Τα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80" dirty="0">
                          <a:latin typeface="Calibri"/>
                          <a:cs typeface="Calibri"/>
                        </a:rPr>
                        <a:t>συστήματα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80" dirty="0">
                          <a:latin typeface="Calibri"/>
                          <a:cs typeface="Calibri"/>
                        </a:rPr>
                        <a:t>αυτά</a:t>
                      </a:r>
                      <a:r>
                        <a:rPr sz="11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65" dirty="0">
                          <a:latin typeface="Calibri"/>
                          <a:cs typeface="Calibri"/>
                        </a:rPr>
                        <a:t>είναι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70" dirty="0">
                          <a:latin typeface="Calibri"/>
                          <a:cs typeface="Calibri"/>
                        </a:rPr>
                        <a:t>πιο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75" dirty="0">
                          <a:latin typeface="Calibri"/>
                          <a:cs typeface="Calibri"/>
                        </a:rPr>
                        <a:t>ακριβά</a:t>
                      </a:r>
                      <a:r>
                        <a:rPr sz="11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90" dirty="0">
                          <a:latin typeface="Calibri"/>
                          <a:cs typeface="Calibri"/>
                        </a:rPr>
                        <a:t>από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75" dirty="0">
                          <a:latin typeface="Calibri"/>
                          <a:cs typeface="Calibri"/>
                        </a:rPr>
                        <a:t>τα </a:t>
                      </a:r>
                      <a:r>
                        <a:rPr sz="1100" spc="-2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80" dirty="0">
                          <a:latin typeface="Calibri"/>
                          <a:cs typeface="Calibri"/>
                        </a:rPr>
                        <a:t>προηγούμενα</a:t>
                      </a:r>
                      <a:r>
                        <a:rPr sz="11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80" dirty="0">
                          <a:latin typeface="Calibri"/>
                          <a:cs typeface="Calibri"/>
                        </a:rPr>
                        <a:t>συστήματα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382905" marR="576580" indent="-285750">
                        <a:lnSpc>
                          <a:spcPct val="101699"/>
                        </a:lnSpc>
                        <a:spcBef>
                          <a:spcPts val="760"/>
                        </a:spcBef>
                        <a:buSzPct val="127272"/>
                        <a:buFont typeface="Arial"/>
                        <a:buChar char="•"/>
                        <a:tabLst>
                          <a:tab pos="382905" algn="l"/>
                          <a:tab pos="383540" algn="l"/>
                        </a:tabLst>
                      </a:pPr>
                      <a:r>
                        <a:rPr sz="1100" spc="80" dirty="0">
                          <a:latin typeface="Calibri"/>
                          <a:cs typeface="Calibri"/>
                        </a:rPr>
                        <a:t>Εάν </a:t>
                      </a:r>
                      <a:r>
                        <a:rPr sz="1100" spc="70" dirty="0">
                          <a:latin typeface="Calibri"/>
                          <a:cs typeface="Calibri"/>
                        </a:rPr>
                        <a:t>βιομετρικός </a:t>
                      </a:r>
                      <a:r>
                        <a:rPr sz="1100" spc="80" dirty="0">
                          <a:latin typeface="Calibri"/>
                          <a:cs typeface="Calibri"/>
                        </a:rPr>
                        <a:t>παράγοντας </a:t>
                      </a:r>
                      <a:r>
                        <a:rPr sz="1100" spc="65" dirty="0">
                          <a:latin typeface="Calibri"/>
                          <a:cs typeface="Calibri"/>
                        </a:rPr>
                        <a:t>χαθεί, </a:t>
                      </a:r>
                      <a:r>
                        <a:rPr sz="1100" spc="70" dirty="0">
                          <a:latin typeface="Calibri"/>
                          <a:cs typeface="Calibri"/>
                        </a:rPr>
                        <a:t>χάνεται για </a:t>
                      </a:r>
                      <a:r>
                        <a:rPr sz="1100" spc="80" dirty="0">
                          <a:latin typeface="Calibri"/>
                          <a:cs typeface="Calibri"/>
                        </a:rPr>
                        <a:t>πάντα </a:t>
                      </a:r>
                      <a:r>
                        <a:rPr sz="1100" spc="50" dirty="0">
                          <a:latin typeface="Calibri"/>
                          <a:cs typeface="Calibri"/>
                        </a:rPr>
                        <a:t>- </a:t>
                      </a:r>
                      <a:r>
                        <a:rPr sz="11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75" dirty="0">
                          <a:latin typeface="Calibri"/>
                          <a:cs typeface="Calibri"/>
                        </a:rPr>
                        <a:t>παράδειγμα,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80" dirty="0">
                          <a:latin typeface="Calibri"/>
                          <a:cs typeface="Calibri"/>
                        </a:rPr>
                        <a:t>ένα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75" dirty="0">
                          <a:latin typeface="Calibri"/>
                          <a:cs typeface="Calibri"/>
                        </a:rPr>
                        <a:t>δακτυλικό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85" dirty="0">
                          <a:latin typeface="Calibri"/>
                          <a:cs typeface="Calibri"/>
                        </a:rPr>
                        <a:t>αποτύπωμα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85" dirty="0">
                          <a:latin typeface="Calibri"/>
                          <a:cs typeface="Calibri"/>
                        </a:rPr>
                        <a:t>λόγω</a:t>
                      </a:r>
                      <a:r>
                        <a:rPr sz="11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75" dirty="0">
                          <a:latin typeface="Calibri"/>
                          <a:cs typeface="Calibri"/>
                        </a:rPr>
                        <a:t>εγκαύματος.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382905" marR="735965" indent="-285750">
                        <a:lnSpc>
                          <a:spcPct val="100000"/>
                        </a:lnSpc>
                        <a:spcBef>
                          <a:spcPts val="875"/>
                        </a:spcBef>
                        <a:buSzPct val="127272"/>
                        <a:buFont typeface="Arial"/>
                        <a:buChar char="•"/>
                        <a:tabLst>
                          <a:tab pos="382905" algn="l"/>
                          <a:tab pos="383540" algn="l"/>
                        </a:tabLst>
                      </a:pPr>
                      <a:r>
                        <a:rPr sz="1100" spc="75" dirty="0">
                          <a:latin typeface="Calibri"/>
                          <a:cs typeface="Calibri"/>
                        </a:rPr>
                        <a:t>Δεν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65" dirty="0">
                          <a:latin typeface="Calibri"/>
                          <a:cs typeface="Calibri"/>
                        </a:rPr>
                        <a:t>είναι</a:t>
                      </a:r>
                      <a:r>
                        <a:rPr sz="11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70" dirty="0">
                          <a:latin typeface="Calibri"/>
                          <a:cs typeface="Calibri"/>
                        </a:rPr>
                        <a:t>όλοι</a:t>
                      </a:r>
                      <a:r>
                        <a:rPr sz="11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65" dirty="0">
                          <a:latin typeface="Calibri"/>
                          <a:cs typeface="Calibri"/>
                        </a:rPr>
                        <a:t>οι</a:t>
                      </a:r>
                      <a:r>
                        <a:rPr sz="11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65" dirty="0">
                          <a:latin typeface="Calibri"/>
                          <a:cs typeface="Calibri"/>
                        </a:rPr>
                        <a:t>βιομετρικοί</a:t>
                      </a:r>
                      <a:r>
                        <a:rPr sz="11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75" dirty="0">
                          <a:latin typeface="Calibri"/>
                          <a:cs typeface="Calibri"/>
                        </a:rPr>
                        <a:t>παράγοντες</a:t>
                      </a:r>
                      <a:r>
                        <a:rPr sz="11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75" dirty="0">
                          <a:latin typeface="Calibri"/>
                          <a:cs typeface="Calibri"/>
                        </a:rPr>
                        <a:t>κατάλληλοι</a:t>
                      </a:r>
                      <a:r>
                        <a:rPr sz="11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70" dirty="0">
                          <a:latin typeface="Calibri"/>
                          <a:cs typeface="Calibri"/>
                        </a:rPr>
                        <a:t>για </a:t>
                      </a:r>
                      <a:r>
                        <a:rPr sz="1100" spc="-229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75" dirty="0">
                          <a:latin typeface="Calibri"/>
                          <a:cs typeface="Calibri"/>
                        </a:rPr>
                        <a:t>βιομηχανικά οικοσυστήματα, </a:t>
                      </a:r>
                      <a:r>
                        <a:rPr sz="1100" spc="85" dirty="0">
                          <a:latin typeface="Calibri"/>
                          <a:cs typeface="Calibri"/>
                        </a:rPr>
                        <a:t>όπως η </a:t>
                      </a:r>
                      <a:r>
                        <a:rPr sz="1100" spc="90" dirty="0">
                          <a:latin typeface="Calibri"/>
                          <a:cs typeface="Calibri"/>
                        </a:rPr>
                        <a:t>φωνή </a:t>
                      </a:r>
                      <a:r>
                        <a:rPr sz="1100" spc="50" dirty="0">
                          <a:latin typeface="Calibri"/>
                          <a:cs typeface="Calibri"/>
                        </a:rPr>
                        <a:t>- </a:t>
                      </a:r>
                      <a:r>
                        <a:rPr sz="1100" spc="85" dirty="0">
                          <a:latin typeface="Calibri"/>
                          <a:cs typeface="Calibri"/>
                        </a:rPr>
                        <a:t>λόγω </a:t>
                      </a:r>
                      <a:r>
                        <a:rPr sz="1100" spc="75" dirty="0">
                          <a:latin typeface="Calibri"/>
                          <a:cs typeface="Calibri"/>
                        </a:rPr>
                        <a:t>του </a:t>
                      </a:r>
                      <a:r>
                        <a:rPr sz="1100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75" dirty="0">
                          <a:latin typeface="Calibri"/>
                          <a:cs typeface="Calibri"/>
                        </a:rPr>
                        <a:t>βιομηχανικού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75" dirty="0">
                          <a:latin typeface="Calibri"/>
                          <a:cs typeface="Calibri"/>
                        </a:rPr>
                        <a:t>θορύβου.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11169967" y="6082665"/>
            <a:ext cx="1428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1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2554" y="6268084"/>
            <a:ext cx="442531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CSP001_C_E</a:t>
            </a:r>
            <a:r>
              <a:rPr sz="1100" spc="33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6: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Cristina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Alcaraz,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Πανεπιστήμιο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ΜάλαγαΙσπανία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698605" y="105092"/>
            <a:ext cx="330200" cy="520255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spc="130" dirty="0">
                <a:solidFill>
                  <a:srgbClr val="D8D8D8"/>
                </a:solidFill>
                <a:latin typeface="Calibri"/>
                <a:cs typeface="Calibri"/>
              </a:rPr>
              <a:t>ΕΠΑΛΗΘΕΥΣΗ</a:t>
            </a:r>
            <a:r>
              <a:rPr sz="2400" spc="3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25" dirty="0">
                <a:solidFill>
                  <a:srgbClr val="D8D8D8"/>
                </a:solidFill>
                <a:latin typeface="Calibri"/>
                <a:cs typeface="Calibri"/>
              </a:rPr>
              <a:t>ΧΡΗΣΤΗ</a:t>
            </a:r>
            <a:r>
              <a:rPr sz="2400" spc="3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14" dirty="0">
                <a:solidFill>
                  <a:srgbClr val="D8D8D8"/>
                </a:solidFill>
                <a:latin typeface="Calibri"/>
                <a:cs typeface="Calibri"/>
              </a:rPr>
              <a:t>ΣΕ</a:t>
            </a:r>
            <a:r>
              <a:rPr sz="2400" spc="5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20" dirty="0">
                <a:solidFill>
                  <a:srgbClr val="D8D8D8"/>
                </a:solidFill>
                <a:latin typeface="Calibri"/>
                <a:cs typeface="Calibri"/>
              </a:rPr>
              <a:t>ΣΥΣΤΉΜΑΤΑ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55344" y="776287"/>
            <a:ext cx="590169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499610" algn="l"/>
              </a:tabLst>
            </a:pPr>
            <a:r>
              <a:rPr sz="2200" b="0" spc="185" dirty="0">
                <a:solidFill>
                  <a:srgbClr val="000000"/>
                </a:solidFill>
                <a:latin typeface="Times New Roman"/>
                <a:cs typeface="Times New Roman"/>
              </a:rPr>
              <a:t>Επαλήθευση</a:t>
            </a:r>
            <a:r>
              <a:rPr sz="2200" b="0" spc="2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70" dirty="0">
                <a:solidFill>
                  <a:srgbClr val="000000"/>
                </a:solidFill>
                <a:latin typeface="Times New Roman"/>
                <a:cs typeface="Times New Roman"/>
              </a:rPr>
              <a:t>ταυτότητας</a:t>
            </a:r>
            <a:r>
              <a:rPr sz="2200" b="0" spc="2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60" dirty="0">
                <a:solidFill>
                  <a:srgbClr val="000000"/>
                </a:solidFill>
                <a:latin typeface="Times New Roman"/>
                <a:cs typeface="Times New Roman"/>
              </a:rPr>
              <a:t>χρήστη	2FA,</a:t>
            </a:r>
            <a:r>
              <a:rPr sz="2200" b="0" spc="1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55" dirty="0">
                <a:solidFill>
                  <a:srgbClr val="000000"/>
                </a:solidFill>
                <a:latin typeface="Times New Roman"/>
                <a:cs typeface="Times New Roman"/>
              </a:rPr>
              <a:t>άλλα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1515" y="1555750"/>
            <a:ext cx="6316980" cy="3141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1332865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42857"/>
              <a:buFont typeface="Arial"/>
              <a:buChar char="•"/>
              <a:tabLst>
                <a:tab pos="173355" algn="l"/>
              </a:tabLst>
            </a:pPr>
            <a:r>
              <a:rPr sz="1400" spc="100" dirty="0">
                <a:latin typeface="Calibri"/>
                <a:cs typeface="Calibri"/>
              </a:rPr>
              <a:t>Μέχρι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στιγμής,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έχουμε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δει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τους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πιο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τυπικούς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παράγοντες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ταυτοποίησης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χρήστη,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αλλά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να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συνδυαστούν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με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άλλους.</a:t>
            </a:r>
            <a:endParaRPr sz="1400">
              <a:latin typeface="Calibri"/>
              <a:cs typeface="Calibri"/>
            </a:endParaRPr>
          </a:p>
          <a:p>
            <a:pPr marL="167005" indent="-154305">
              <a:lnSpc>
                <a:spcPct val="100000"/>
              </a:lnSpc>
              <a:spcBef>
                <a:spcPts val="915"/>
              </a:spcBef>
              <a:buClr>
                <a:srgbClr val="FFBA00"/>
              </a:buClr>
              <a:buSzPct val="128571"/>
              <a:buFont typeface="Arial"/>
              <a:buChar char="•"/>
              <a:tabLst>
                <a:tab pos="167005" algn="l"/>
              </a:tabLst>
            </a:pPr>
            <a:r>
              <a:rPr sz="1400" spc="55" dirty="0">
                <a:latin typeface="Calibri"/>
                <a:cs typeface="Calibri"/>
              </a:rPr>
              <a:t>Για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παράδειγμα:</a:t>
            </a:r>
            <a:endParaRPr sz="14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35"/>
              </a:spcBef>
              <a:buSzPct val="128000"/>
              <a:buFont typeface="Arial"/>
              <a:buChar char="•"/>
              <a:tabLst>
                <a:tab pos="396240" algn="l"/>
              </a:tabLst>
            </a:pPr>
            <a:r>
              <a:rPr sz="1250" spc="120" dirty="0">
                <a:latin typeface="Calibri"/>
                <a:cs typeface="Calibri"/>
              </a:rPr>
              <a:t>Με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κάτι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που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δείχνει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τη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ΘΕΣΗ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μου</a:t>
            </a:r>
            <a:endParaRPr sz="1250">
              <a:latin typeface="Calibri"/>
              <a:cs typeface="Calibri"/>
            </a:endParaRPr>
          </a:p>
          <a:p>
            <a:pPr marL="579120" lvl="2" indent="-182245">
              <a:lnSpc>
                <a:spcPct val="100000"/>
              </a:lnSpc>
              <a:spcBef>
                <a:spcPts val="835"/>
              </a:spcBef>
              <a:buSzPct val="127272"/>
              <a:buFont typeface="Arial"/>
              <a:buChar char="•"/>
              <a:tabLst>
                <a:tab pos="579120" algn="l"/>
              </a:tabLst>
            </a:pPr>
            <a:r>
              <a:rPr sz="1100" b="1" spc="85" dirty="0">
                <a:latin typeface="Calibri"/>
                <a:cs typeface="Calibri"/>
              </a:rPr>
              <a:t>Επαλήθευση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χρήστη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βάσει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τοποθεσίας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κατά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στιγμή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εκτέλεσης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λειτουργίας</a:t>
            </a:r>
            <a:endParaRPr sz="1100">
              <a:latin typeface="Calibri"/>
              <a:cs typeface="Calibri"/>
            </a:endParaRPr>
          </a:p>
          <a:p>
            <a:pPr marL="579120" lvl="2" indent="-182245">
              <a:lnSpc>
                <a:spcPct val="100000"/>
              </a:lnSpc>
              <a:spcBef>
                <a:spcPts val="885"/>
              </a:spcBef>
              <a:buSzPct val="127272"/>
              <a:buFont typeface="Arial"/>
              <a:buChar char="•"/>
              <a:tabLst>
                <a:tab pos="579120" algn="l"/>
              </a:tabLst>
            </a:pPr>
            <a:r>
              <a:rPr sz="1100" b="1" spc="80" dirty="0">
                <a:latin typeface="Calibri"/>
                <a:cs typeface="Calibri"/>
              </a:rPr>
              <a:t>Ταυτοποίηση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χρήστη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με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βάση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το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IPS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σκοπού</a:t>
            </a:r>
            <a:endParaRPr sz="11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19"/>
              </a:spcBef>
              <a:buSzPct val="128000"/>
              <a:buFont typeface="Arial"/>
              <a:buChar char="•"/>
              <a:tabLst>
                <a:tab pos="396240" algn="l"/>
              </a:tabLst>
            </a:pPr>
            <a:r>
              <a:rPr sz="1250" spc="80" dirty="0">
                <a:latin typeface="Calibri"/>
                <a:cs typeface="Calibri"/>
              </a:rPr>
              <a:t>Με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spc="50" dirty="0">
                <a:latin typeface="Calibri"/>
                <a:cs typeface="Calibri"/>
              </a:rPr>
              <a:t>κάτι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spc="65" dirty="0">
                <a:latin typeface="Calibri"/>
                <a:cs typeface="Calibri"/>
              </a:rPr>
              <a:t>που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spc="45" dirty="0">
                <a:latin typeface="Calibri"/>
                <a:cs typeface="Calibri"/>
              </a:rPr>
              <a:t>κάνω</a:t>
            </a:r>
            <a:endParaRPr sz="1250">
              <a:latin typeface="Calibri"/>
              <a:cs typeface="Calibri"/>
            </a:endParaRPr>
          </a:p>
          <a:p>
            <a:pPr marL="579120" marR="829944" lvl="2" indent="-182880">
              <a:lnSpc>
                <a:spcPct val="101699"/>
              </a:lnSpc>
              <a:spcBef>
                <a:spcPts val="819"/>
              </a:spcBef>
              <a:buSzPct val="127272"/>
              <a:buFont typeface="Arial"/>
              <a:buChar char="•"/>
              <a:tabLst>
                <a:tab pos="579755" algn="l"/>
              </a:tabLst>
            </a:pPr>
            <a:r>
              <a:rPr sz="1100" b="1" spc="85" dirty="0">
                <a:latin typeface="Calibri"/>
                <a:cs typeface="Calibri"/>
              </a:rPr>
              <a:t>Επαλήθευση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με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βάση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τη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συμπεριφορά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του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χρήστη,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όπως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πάτημα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ενός </a:t>
            </a:r>
            <a:r>
              <a:rPr sz="1100" spc="-229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πλήκτρου,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λειτουργικό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μιας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οθόνης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κ.λπ.</a:t>
            </a:r>
            <a:endParaRPr sz="11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819"/>
              </a:spcBef>
              <a:buSzPct val="128000"/>
              <a:buFont typeface="Arial"/>
              <a:buChar char="•"/>
              <a:tabLst>
                <a:tab pos="396240" algn="l"/>
              </a:tabLst>
            </a:pPr>
            <a:r>
              <a:rPr sz="1250" spc="120" dirty="0">
                <a:latin typeface="Calibri"/>
                <a:cs typeface="Calibri"/>
              </a:rPr>
              <a:t>Με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κάτι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που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υποδηλώνει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την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ΣΥΝΘΕΤΗ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ΚΑΤΑΣΤΑΣΗ</a:t>
            </a:r>
            <a:endParaRPr sz="1250">
              <a:latin typeface="Calibri"/>
              <a:cs typeface="Calibri"/>
            </a:endParaRPr>
          </a:p>
          <a:p>
            <a:pPr marL="579120" marR="5080" lvl="2" indent="-182880">
              <a:lnSpc>
                <a:spcPts val="1290"/>
              </a:lnSpc>
              <a:spcBef>
                <a:spcPts val="1000"/>
              </a:spcBef>
              <a:buSzPct val="127272"/>
              <a:buFont typeface="Arial"/>
              <a:buChar char="•"/>
              <a:tabLst>
                <a:tab pos="579755" algn="l"/>
              </a:tabLst>
            </a:pPr>
            <a:r>
              <a:rPr sz="1100" b="1" spc="80" dirty="0">
                <a:latin typeface="Calibri"/>
                <a:cs typeface="Calibri"/>
              </a:rPr>
              <a:t>Ταυτοποίηση χρήστη </a:t>
            </a:r>
            <a:r>
              <a:rPr sz="1100" b="1" spc="75" dirty="0">
                <a:latin typeface="Calibri"/>
                <a:cs typeface="Calibri"/>
              </a:rPr>
              <a:t>βάσει </a:t>
            </a:r>
            <a:r>
              <a:rPr sz="1100" b="1" spc="70" dirty="0">
                <a:latin typeface="Calibri"/>
                <a:cs typeface="Calibri"/>
              </a:rPr>
              <a:t>πλαισίου, </a:t>
            </a:r>
            <a:r>
              <a:rPr sz="1100" spc="85" dirty="0">
                <a:latin typeface="Calibri"/>
                <a:cs typeface="Calibri"/>
              </a:rPr>
              <a:t>όπως υψηλός </a:t>
            </a:r>
            <a:r>
              <a:rPr sz="1100" spc="70" dirty="0">
                <a:latin typeface="Calibri"/>
                <a:cs typeface="Calibri"/>
              </a:rPr>
              <a:t>βιομηχανικός </a:t>
            </a:r>
            <a:r>
              <a:rPr sz="1100" spc="75" dirty="0">
                <a:latin typeface="Calibri"/>
                <a:cs typeface="Calibri"/>
              </a:rPr>
              <a:t>θόρυβος, </a:t>
            </a:r>
            <a:r>
              <a:rPr sz="1100" spc="85" dirty="0">
                <a:latin typeface="Calibri"/>
                <a:cs typeface="Calibri"/>
              </a:rPr>
              <a:t>υψηλή </a:t>
            </a:r>
            <a:r>
              <a:rPr sz="1100" spc="9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θερμοκρασία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περιοχής,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υψηλή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ακτινοβολία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ή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δηλητηρίαση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για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τους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χειριστές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κ.λπ.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169967" y="5748972"/>
            <a:ext cx="1428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1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554" y="5934392"/>
            <a:ext cx="442531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CSP001_C_E</a:t>
            </a:r>
            <a:r>
              <a:rPr sz="1100" spc="33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6: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Cristina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Alcaraz,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Πανεπιστήμιο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ΜάλαγαΙσπανία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698605" y="105092"/>
            <a:ext cx="330200" cy="524192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spc="120" dirty="0">
                <a:solidFill>
                  <a:srgbClr val="D8D8D8"/>
                </a:solidFill>
                <a:latin typeface="Calibri"/>
                <a:cs typeface="Calibri"/>
              </a:rPr>
              <a:t>ΠΙΣΤΟΠΟΙΗΣΗ</a:t>
            </a:r>
            <a:r>
              <a:rPr sz="2400" spc="3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25" dirty="0">
                <a:solidFill>
                  <a:srgbClr val="D8D8D8"/>
                </a:solidFill>
                <a:latin typeface="Calibri"/>
                <a:cs typeface="Calibri"/>
              </a:rPr>
              <a:t>ΧΡΗΣΤΗ</a:t>
            </a:r>
            <a:r>
              <a:rPr sz="2400" spc="3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10" dirty="0">
                <a:solidFill>
                  <a:srgbClr val="D8D8D8"/>
                </a:solidFill>
                <a:latin typeface="Calibri"/>
                <a:cs typeface="Calibri"/>
              </a:rPr>
              <a:t>ΣΕ</a:t>
            </a:r>
            <a:r>
              <a:rPr sz="2400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20" dirty="0">
                <a:solidFill>
                  <a:srgbClr val="D8D8D8"/>
                </a:solidFill>
                <a:latin typeface="Calibri"/>
                <a:cs typeface="Calibri"/>
              </a:rPr>
              <a:t>ΣΥΣΤΉΜΑΤΑ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55344" y="776287"/>
            <a:ext cx="590169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499610" algn="l"/>
              </a:tabLst>
            </a:pPr>
            <a:r>
              <a:rPr sz="2200" b="0" spc="185" dirty="0">
                <a:solidFill>
                  <a:srgbClr val="000000"/>
                </a:solidFill>
                <a:latin typeface="Times New Roman"/>
                <a:cs typeface="Times New Roman"/>
              </a:rPr>
              <a:t>Επαλήθευση</a:t>
            </a:r>
            <a:r>
              <a:rPr sz="2200" b="0" spc="2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70" dirty="0">
                <a:solidFill>
                  <a:srgbClr val="000000"/>
                </a:solidFill>
                <a:latin typeface="Times New Roman"/>
                <a:cs typeface="Times New Roman"/>
              </a:rPr>
              <a:t>ταυτότητας</a:t>
            </a:r>
            <a:r>
              <a:rPr sz="2200" b="0" spc="2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60" dirty="0">
                <a:solidFill>
                  <a:srgbClr val="000000"/>
                </a:solidFill>
                <a:latin typeface="Times New Roman"/>
                <a:cs typeface="Times New Roman"/>
              </a:rPr>
              <a:t>χρήστη	2FA,</a:t>
            </a:r>
            <a:r>
              <a:rPr sz="2200" b="0" spc="1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55" dirty="0">
                <a:solidFill>
                  <a:srgbClr val="000000"/>
                </a:solidFill>
                <a:latin typeface="Times New Roman"/>
                <a:cs typeface="Times New Roman"/>
              </a:rPr>
              <a:t>άλλα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1515" y="1555750"/>
            <a:ext cx="6261100" cy="37196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1276985" indent="-9144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42857"/>
              <a:buFont typeface="Arial"/>
              <a:buChar char="•"/>
              <a:tabLst>
                <a:tab pos="173355" algn="l"/>
              </a:tabLst>
            </a:pPr>
            <a:r>
              <a:rPr sz="1400" spc="100" dirty="0">
                <a:latin typeface="Calibri"/>
                <a:cs typeface="Calibri"/>
              </a:rPr>
              <a:t>Μέχρι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στιγμής,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έχουμε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δει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τους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πιο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τυπικούς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παράγοντες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ταυτοποίησης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χρήστη,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αλλά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να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συνδυαστούν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με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άλλους.</a:t>
            </a:r>
            <a:endParaRPr sz="1400" dirty="0">
              <a:latin typeface="Calibri"/>
              <a:cs typeface="Calibri"/>
            </a:endParaRPr>
          </a:p>
          <a:p>
            <a:pPr marL="167005" indent="-154305">
              <a:lnSpc>
                <a:spcPct val="100000"/>
              </a:lnSpc>
              <a:spcBef>
                <a:spcPts val="915"/>
              </a:spcBef>
              <a:buClr>
                <a:srgbClr val="FFBA00"/>
              </a:buClr>
              <a:buSzPct val="128571"/>
              <a:buFont typeface="Arial"/>
              <a:buChar char="•"/>
              <a:tabLst>
                <a:tab pos="167005" algn="l"/>
              </a:tabLst>
            </a:pPr>
            <a:r>
              <a:rPr sz="1400" spc="55" dirty="0">
                <a:latin typeface="Calibri"/>
                <a:cs typeface="Calibri"/>
              </a:rPr>
              <a:t>Για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παράδειγμα:</a:t>
            </a:r>
            <a:endParaRPr sz="1400" dirty="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35"/>
              </a:spcBef>
              <a:buSzPct val="128000"/>
              <a:buFont typeface="Arial"/>
              <a:buChar char="•"/>
              <a:tabLst>
                <a:tab pos="396240" algn="l"/>
              </a:tabLst>
            </a:pPr>
            <a:r>
              <a:rPr sz="1250" spc="120" dirty="0">
                <a:latin typeface="Calibri"/>
                <a:cs typeface="Calibri"/>
              </a:rPr>
              <a:t>Με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κάτι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που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δείχνει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τη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ΘΕΣΗ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μου</a:t>
            </a:r>
            <a:endParaRPr sz="1250" dirty="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875"/>
              </a:spcBef>
              <a:buSzPct val="128000"/>
              <a:buFont typeface="Arial"/>
              <a:buChar char="•"/>
              <a:tabLst>
                <a:tab pos="396240" algn="l"/>
              </a:tabLst>
            </a:pPr>
            <a:r>
              <a:rPr sz="1250" spc="80" dirty="0">
                <a:latin typeface="Calibri"/>
                <a:cs typeface="Calibri"/>
              </a:rPr>
              <a:t>Με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spc="50" dirty="0">
                <a:latin typeface="Calibri"/>
                <a:cs typeface="Calibri"/>
              </a:rPr>
              <a:t>κάτι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spc="65" dirty="0">
                <a:latin typeface="Calibri"/>
                <a:cs typeface="Calibri"/>
              </a:rPr>
              <a:t>που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spc="45" dirty="0">
                <a:latin typeface="Calibri"/>
                <a:cs typeface="Calibri"/>
              </a:rPr>
              <a:t>κάνω</a:t>
            </a:r>
            <a:endParaRPr sz="1250" dirty="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880"/>
              </a:spcBef>
              <a:buSzPct val="128000"/>
              <a:buFont typeface="Arial"/>
              <a:buChar char="•"/>
              <a:tabLst>
                <a:tab pos="396240" algn="l"/>
              </a:tabLst>
            </a:pPr>
            <a:r>
              <a:rPr sz="1250" spc="120" dirty="0">
                <a:latin typeface="Calibri"/>
                <a:cs typeface="Calibri"/>
              </a:rPr>
              <a:t>Με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κάτι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που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υποδηλώνει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την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ΣΥΝΘΕΤΗ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ΚΑΤΑΣΤΑΣΗ</a:t>
            </a:r>
            <a:endParaRPr sz="1250" dirty="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buFont typeface="Arial"/>
              <a:buChar char="•"/>
            </a:pPr>
            <a:endParaRPr sz="1800" dirty="0">
              <a:latin typeface="Calibri"/>
              <a:cs typeface="Calibri"/>
            </a:endParaRPr>
          </a:p>
          <a:p>
            <a:pPr marL="103505" marR="5080" indent="-91440">
              <a:lnSpc>
                <a:spcPct val="100000"/>
              </a:lnSpc>
              <a:spcBef>
                <a:spcPts val="1545"/>
              </a:spcBef>
              <a:buClr>
                <a:srgbClr val="FFBA00"/>
              </a:buClr>
              <a:buSzPct val="128571"/>
              <a:buFont typeface="Arial"/>
              <a:buChar char="•"/>
              <a:tabLst>
                <a:tab pos="167005" algn="l"/>
              </a:tabLst>
            </a:pPr>
            <a:r>
              <a:rPr sz="1400" spc="90" dirty="0">
                <a:latin typeface="Calibri"/>
                <a:cs typeface="Calibri"/>
              </a:rPr>
              <a:t>Ο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συνδυασμός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των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παραγόντων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ταυτοποίησης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χρήστη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οδηγεί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σε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b="1" spc="70" dirty="0">
                <a:latin typeface="Calibri"/>
                <a:cs typeface="Calibri"/>
              </a:rPr>
              <a:t>πολλαπλή </a:t>
            </a:r>
            <a:r>
              <a:rPr sz="1400" b="1" spc="-300" dirty="0">
                <a:latin typeface="Calibri"/>
                <a:cs typeface="Calibri"/>
              </a:rPr>
              <a:t> </a:t>
            </a:r>
            <a:r>
              <a:rPr sz="1400" b="1" spc="70" dirty="0">
                <a:latin typeface="Calibri"/>
                <a:cs typeface="Calibri"/>
              </a:rPr>
              <a:t>επαλήθευση</a:t>
            </a:r>
            <a:r>
              <a:rPr sz="1400" b="1" spc="20" dirty="0">
                <a:latin typeface="Calibri"/>
                <a:cs typeface="Calibri"/>
              </a:rPr>
              <a:t> </a:t>
            </a:r>
            <a:r>
              <a:rPr sz="1400" b="1" spc="60" dirty="0">
                <a:latin typeface="Calibri"/>
                <a:cs typeface="Calibri"/>
              </a:rPr>
              <a:t>ταυτότητας</a:t>
            </a:r>
            <a:endParaRPr sz="1400" dirty="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855"/>
              </a:spcBef>
              <a:buSzPct val="128000"/>
              <a:buFont typeface="Arial"/>
              <a:buChar char="•"/>
              <a:tabLst>
                <a:tab pos="396240" algn="l"/>
              </a:tabLst>
            </a:pPr>
            <a:r>
              <a:rPr sz="1250" spc="95" dirty="0">
                <a:latin typeface="Calibri"/>
                <a:cs typeface="Calibri"/>
              </a:rPr>
              <a:t>1FA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μονός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παράγοντας):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Όταν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εφαρμόζεταιαπό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τους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παραπάνω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μηχανισμούς</a:t>
            </a:r>
            <a:endParaRPr sz="1250" dirty="0">
              <a:latin typeface="Calibri"/>
              <a:cs typeface="Calibri"/>
            </a:endParaRPr>
          </a:p>
          <a:p>
            <a:pPr marL="396875" marR="429259" lvl="1" indent="-182880">
              <a:lnSpc>
                <a:spcPct val="103299"/>
              </a:lnSpc>
              <a:spcBef>
                <a:spcPts val="850"/>
              </a:spcBef>
              <a:buSzPct val="128000"/>
              <a:buFont typeface="Arial"/>
              <a:buChar char="•"/>
              <a:tabLst>
                <a:tab pos="396875" algn="l"/>
              </a:tabLst>
            </a:pPr>
            <a:r>
              <a:rPr sz="1250" spc="95" dirty="0">
                <a:latin typeface="Calibri"/>
                <a:cs typeface="Calibri"/>
              </a:rPr>
              <a:t>2FA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(δύο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παραγόντων):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65" dirty="0">
                <a:latin typeface="Calibri"/>
                <a:cs typeface="Calibri"/>
              </a:rPr>
              <a:t>+π.χ.,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κωδικός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π</a:t>
            </a:r>
            <a:r>
              <a:rPr sz="1250" spc="95" dirty="0" err="1">
                <a:latin typeface="Calibri"/>
                <a:cs typeface="Calibri"/>
              </a:rPr>
              <a:t>ρόσ</a:t>
            </a:r>
            <a:r>
              <a:rPr sz="1250" spc="95" dirty="0">
                <a:latin typeface="Calibri"/>
                <a:cs typeface="Calibri"/>
              </a:rPr>
              <a:t>βασης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X</a:t>
            </a:r>
            <a:endParaRPr sz="1250" dirty="0">
              <a:latin typeface="Calibri"/>
              <a:cs typeface="Calibri"/>
            </a:endParaRPr>
          </a:p>
          <a:p>
            <a:pPr marL="396875" marR="1576705" lvl="1" indent="-182880">
              <a:lnSpc>
                <a:spcPts val="1480"/>
              </a:lnSpc>
              <a:spcBef>
                <a:spcPts val="930"/>
              </a:spcBef>
              <a:buSzPct val="128000"/>
              <a:buFont typeface="Arial"/>
              <a:buChar char="•"/>
              <a:tabLst>
                <a:tab pos="396875" algn="l"/>
              </a:tabLst>
            </a:pPr>
            <a:r>
              <a:rPr sz="1250" spc="114" dirty="0">
                <a:latin typeface="Calibri"/>
                <a:cs typeface="Calibri"/>
              </a:rPr>
              <a:t>MFA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(πολλαπλών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παραγόντων):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65" dirty="0">
                <a:latin typeface="Calibri"/>
                <a:cs typeface="Calibri"/>
              </a:rPr>
              <a:t>(π.χ.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πάσο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+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διακριτικό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+ </a:t>
            </a:r>
            <a:r>
              <a:rPr sz="1250" spc="-26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βιομετρικά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στοιχεία)</a:t>
            </a:r>
            <a:endParaRPr sz="125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169967" y="5864859"/>
            <a:ext cx="1428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1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554" y="6050279"/>
            <a:ext cx="442531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CSP001_C_E</a:t>
            </a:r>
            <a:r>
              <a:rPr sz="1100" spc="33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6: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Cristina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Alcaraz,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Πανεπιστήμιο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ΜάλαγαΙσπανία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698605" y="105092"/>
            <a:ext cx="330200" cy="640016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spc="120" dirty="0">
                <a:solidFill>
                  <a:srgbClr val="D8D8D8"/>
                </a:solidFill>
                <a:latin typeface="Calibri"/>
                <a:cs typeface="Calibri"/>
              </a:rPr>
              <a:t>ΠΙΣΤΟΠΟΙΗΣΗ</a:t>
            </a:r>
            <a:r>
              <a:rPr sz="240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25" dirty="0">
                <a:solidFill>
                  <a:srgbClr val="D8D8D8"/>
                </a:solidFill>
                <a:latin typeface="Calibri"/>
                <a:cs typeface="Calibri"/>
              </a:rPr>
              <a:t>ΧΡΗΣΤΗ</a:t>
            </a:r>
            <a:r>
              <a:rPr sz="2400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10" dirty="0">
                <a:solidFill>
                  <a:srgbClr val="D8D8D8"/>
                </a:solidFill>
                <a:latin typeface="Calibri"/>
                <a:cs typeface="Calibri"/>
              </a:rPr>
              <a:t>ΣΕ</a:t>
            </a:r>
            <a:r>
              <a:rPr sz="2400" spc="5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05" dirty="0">
                <a:solidFill>
                  <a:srgbClr val="D8D8D8"/>
                </a:solidFill>
                <a:latin typeface="Calibri"/>
                <a:cs typeface="Calibri"/>
              </a:rPr>
              <a:t>ΕΞΟΥΣΙΕΣ/ΔΥΝΑΜΕΙΣ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94512" y="635"/>
            <a:ext cx="1818639" cy="6857365"/>
          </a:xfrm>
          <a:custGeom>
            <a:avLst/>
            <a:gdLst/>
            <a:ahLst/>
            <a:cxnLst/>
            <a:rect l="l" t="t" r="r" b="b"/>
            <a:pathLst>
              <a:path w="1818640" h="6857365">
                <a:moveTo>
                  <a:pt x="0" y="6857365"/>
                </a:moveTo>
                <a:lnTo>
                  <a:pt x="1818322" y="0"/>
                </a:lnTo>
              </a:path>
            </a:pathLst>
          </a:custGeom>
          <a:ln w="22224">
            <a:solidFill>
              <a:srgbClr val="D679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090352" y="3125152"/>
            <a:ext cx="1398905" cy="1334770"/>
            <a:chOff x="4090352" y="3125152"/>
            <a:chExt cx="1398905" cy="13347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90352" y="3125152"/>
              <a:ext cx="1398587" cy="133445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390072" y="3290252"/>
              <a:ext cx="604520" cy="793750"/>
            </a:xfrm>
            <a:custGeom>
              <a:avLst/>
              <a:gdLst/>
              <a:ahLst/>
              <a:cxnLst/>
              <a:rect l="l" t="t" r="r" b="b"/>
              <a:pathLst>
                <a:path w="604520" h="793750">
                  <a:moveTo>
                    <a:pt x="302260" y="0"/>
                  </a:moveTo>
                  <a:lnTo>
                    <a:pt x="256539" y="4762"/>
                  </a:lnTo>
                  <a:lnTo>
                    <a:pt x="213994" y="17780"/>
                  </a:lnTo>
                  <a:lnTo>
                    <a:pt x="175577" y="39052"/>
                  </a:lnTo>
                  <a:lnTo>
                    <a:pt x="141922" y="66992"/>
                  </a:lnTo>
                  <a:lnTo>
                    <a:pt x="114300" y="100647"/>
                  </a:lnTo>
                  <a:lnTo>
                    <a:pt x="93344" y="139382"/>
                  </a:lnTo>
                  <a:lnTo>
                    <a:pt x="80010" y="182245"/>
                  </a:lnTo>
                  <a:lnTo>
                    <a:pt x="75564" y="228282"/>
                  </a:lnTo>
                  <a:lnTo>
                    <a:pt x="75564" y="353377"/>
                  </a:lnTo>
                  <a:lnTo>
                    <a:pt x="0" y="358775"/>
                  </a:lnTo>
                  <a:lnTo>
                    <a:pt x="0" y="771842"/>
                  </a:lnTo>
                  <a:lnTo>
                    <a:pt x="302260" y="793750"/>
                  </a:lnTo>
                  <a:lnTo>
                    <a:pt x="604519" y="771842"/>
                  </a:lnTo>
                  <a:lnTo>
                    <a:pt x="604519" y="684847"/>
                  </a:lnTo>
                  <a:lnTo>
                    <a:pt x="280669" y="684847"/>
                  </a:lnTo>
                  <a:lnTo>
                    <a:pt x="280669" y="627380"/>
                  </a:lnTo>
                  <a:lnTo>
                    <a:pt x="263525" y="618172"/>
                  </a:lnTo>
                  <a:lnTo>
                    <a:pt x="249872" y="603885"/>
                  </a:lnTo>
                  <a:lnTo>
                    <a:pt x="240664" y="586105"/>
                  </a:lnTo>
                  <a:lnTo>
                    <a:pt x="237489" y="565150"/>
                  </a:lnTo>
                  <a:lnTo>
                    <a:pt x="242569" y="540067"/>
                  </a:lnTo>
                  <a:lnTo>
                    <a:pt x="256539" y="519112"/>
                  </a:lnTo>
                  <a:lnTo>
                    <a:pt x="277177" y="505142"/>
                  </a:lnTo>
                  <a:lnTo>
                    <a:pt x="302260" y="500062"/>
                  </a:lnTo>
                  <a:lnTo>
                    <a:pt x="604519" y="500062"/>
                  </a:lnTo>
                  <a:lnTo>
                    <a:pt x="604519" y="358775"/>
                  </a:lnTo>
                  <a:lnTo>
                    <a:pt x="528954" y="353377"/>
                  </a:lnTo>
                  <a:lnTo>
                    <a:pt x="528954" y="348932"/>
                  </a:lnTo>
                  <a:lnTo>
                    <a:pt x="140335" y="348932"/>
                  </a:lnTo>
                  <a:lnTo>
                    <a:pt x="140335" y="228282"/>
                  </a:lnTo>
                  <a:lnTo>
                    <a:pt x="146050" y="184785"/>
                  </a:lnTo>
                  <a:lnTo>
                    <a:pt x="162242" y="145732"/>
                  </a:lnTo>
                  <a:lnTo>
                    <a:pt x="187642" y="113030"/>
                  </a:lnTo>
                  <a:lnTo>
                    <a:pt x="220344" y="87312"/>
                  </a:lnTo>
                  <a:lnTo>
                    <a:pt x="259079" y="71120"/>
                  </a:lnTo>
                  <a:lnTo>
                    <a:pt x="302260" y="65087"/>
                  </a:lnTo>
                  <a:lnTo>
                    <a:pt x="460375" y="65087"/>
                  </a:lnTo>
                  <a:lnTo>
                    <a:pt x="428942" y="39052"/>
                  </a:lnTo>
                  <a:lnTo>
                    <a:pt x="390525" y="17780"/>
                  </a:lnTo>
                  <a:lnTo>
                    <a:pt x="347979" y="4762"/>
                  </a:lnTo>
                  <a:lnTo>
                    <a:pt x="302260" y="0"/>
                  </a:lnTo>
                  <a:close/>
                </a:path>
                <a:path w="604520" h="793750">
                  <a:moveTo>
                    <a:pt x="604519" y="500062"/>
                  </a:moveTo>
                  <a:lnTo>
                    <a:pt x="302260" y="500062"/>
                  </a:lnTo>
                  <a:lnTo>
                    <a:pt x="327342" y="505142"/>
                  </a:lnTo>
                  <a:lnTo>
                    <a:pt x="347979" y="519112"/>
                  </a:lnTo>
                  <a:lnTo>
                    <a:pt x="361950" y="540067"/>
                  </a:lnTo>
                  <a:lnTo>
                    <a:pt x="367029" y="565150"/>
                  </a:lnTo>
                  <a:lnTo>
                    <a:pt x="363854" y="585470"/>
                  </a:lnTo>
                  <a:lnTo>
                    <a:pt x="354647" y="603250"/>
                  </a:lnTo>
                  <a:lnTo>
                    <a:pt x="340994" y="617537"/>
                  </a:lnTo>
                  <a:lnTo>
                    <a:pt x="323850" y="627380"/>
                  </a:lnTo>
                  <a:lnTo>
                    <a:pt x="323850" y="684847"/>
                  </a:lnTo>
                  <a:lnTo>
                    <a:pt x="604519" y="684847"/>
                  </a:lnTo>
                  <a:lnTo>
                    <a:pt x="604519" y="500062"/>
                  </a:lnTo>
                  <a:close/>
                </a:path>
                <a:path w="604520" h="793750">
                  <a:moveTo>
                    <a:pt x="302260" y="336867"/>
                  </a:moveTo>
                  <a:lnTo>
                    <a:pt x="140335" y="348932"/>
                  </a:lnTo>
                  <a:lnTo>
                    <a:pt x="464185" y="348932"/>
                  </a:lnTo>
                  <a:lnTo>
                    <a:pt x="302260" y="336867"/>
                  </a:lnTo>
                  <a:close/>
                </a:path>
                <a:path w="604520" h="793750">
                  <a:moveTo>
                    <a:pt x="460375" y="65087"/>
                  </a:moveTo>
                  <a:lnTo>
                    <a:pt x="302260" y="65087"/>
                  </a:lnTo>
                  <a:lnTo>
                    <a:pt x="345439" y="71120"/>
                  </a:lnTo>
                  <a:lnTo>
                    <a:pt x="383857" y="87312"/>
                  </a:lnTo>
                  <a:lnTo>
                    <a:pt x="416877" y="113030"/>
                  </a:lnTo>
                  <a:lnTo>
                    <a:pt x="441960" y="145732"/>
                  </a:lnTo>
                  <a:lnTo>
                    <a:pt x="458469" y="184785"/>
                  </a:lnTo>
                  <a:lnTo>
                    <a:pt x="464185" y="228282"/>
                  </a:lnTo>
                  <a:lnTo>
                    <a:pt x="464185" y="348932"/>
                  </a:lnTo>
                  <a:lnTo>
                    <a:pt x="528954" y="348932"/>
                  </a:lnTo>
                  <a:lnTo>
                    <a:pt x="528954" y="228282"/>
                  </a:lnTo>
                  <a:lnTo>
                    <a:pt x="524192" y="182245"/>
                  </a:lnTo>
                  <a:lnTo>
                    <a:pt x="511175" y="139382"/>
                  </a:lnTo>
                  <a:lnTo>
                    <a:pt x="490219" y="100647"/>
                  </a:lnTo>
                  <a:lnTo>
                    <a:pt x="462597" y="66992"/>
                  </a:lnTo>
                  <a:lnTo>
                    <a:pt x="460375" y="65087"/>
                  </a:lnTo>
                  <a:close/>
                </a:path>
              </a:pathLst>
            </a:custGeom>
            <a:solidFill>
              <a:srgbClr val="931100">
                <a:alpha val="4196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7168832" y="0"/>
            <a:ext cx="5023485" cy="6858000"/>
            <a:chOff x="7168832" y="0"/>
            <a:chExt cx="5023485" cy="685800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8832" y="4444"/>
              <a:ext cx="5023167" cy="685355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90159" y="2669857"/>
            <a:ext cx="678179" cy="49085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43454" y="2665412"/>
            <a:ext cx="646112" cy="495300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2941320" y="2764472"/>
            <a:ext cx="2123440" cy="314325"/>
            <a:chOff x="2941320" y="2764472"/>
            <a:chExt cx="2123440" cy="314325"/>
          </a:xfrm>
        </p:grpSpPr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41320" y="2764472"/>
              <a:ext cx="2123122" cy="31400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59735" y="2791777"/>
              <a:ext cx="2045335" cy="22701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959735" y="2791777"/>
              <a:ext cx="2045335" cy="227329"/>
            </a:xfrm>
            <a:custGeom>
              <a:avLst/>
              <a:gdLst/>
              <a:ahLst/>
              <a:cxnLst/>
              <a:rect l="l" t="t" r="r" b="b"/>
              <a:pathLst>
                <a:path w="2045335" h="227330">
                  <a:moveTo>
                    <a:pt x="28575" y="0"/>
                  </a:moveTo>
                  <a:lnTo>
                    <a:pt x="48577" y="33337"/>
                  </a:lnTo>
                  <a:lnTo>
                    <a:pt x="56832" y="113664"/>
                  </a:lnTo>
                  <a:lnTo>
                    <a:pt x="54609" y="157797"/>
                  </a:lnTo>
                  <a:lnTo>
                    <a:pt x="39369" y="218122"/>
                  </a:lnTo>
                  <a:lnTo>
                    <a:pt x="28575" y="227012"/>
                  </a:lnTo>
                  <a:lnTo>
                    <a:pt x="17462" y="218122"/>
                  </a:lnTo>
                  <a:lnTo>
                    <a:pt x="8254" y="193992"/>
                  </a:lnTo>
                  <a:lnTo>
                    <a:pt x="2222" y="157797"/>
                  </a:lnTo>
                  <a:lnTo>
                    <a:pt x="0" y="113664"/>
                  </a:lnTo>
                  <a:lnTo>
                    <a:pt x="2222" y="69214"/>
                  </a:lnTo>
                  <a:lnTo>
                    <a:pt x="8254" y="33337"/>
                  </a:lnTo>
                  <a:lnTo>
                    <a:pt x="17462" y="8889"/>
                  </a:lnTo>
                  <a:lnTo>
                    <a:pt x="28575" y="0"/>
                  </a:lnTo>
                  <a:lnTo>
                    <a:pt x="2016760" y="0"/>
                  </a:lnTo>
                  <a:lnTo>
                    <a:pt x="2027872" y="8889"/>
                  </a:lnTo>
                  <a:lnTo>
                    <a:pt x="2036762" y="33337"/>
                  </a:lnTo>
                  <a:lnTo>
                    <a:pt x="2043112" y="69214"/>
                  </a:lnTo>
                  <a:lnTo>
                    <a:pt x="2045335" y="113664"/>
                  </a:lnTo>
                  <a:lnTo>
                    <a:pt x="2043112" y="157797"/>
                  </a:lnTo>
                  <a:lnTo>
                    <a:pt x="2036762" y="193992"/>
                  </a:lnTo>
                  <a:lnTo>
                    <a:pt x="2027872" y="218122"/>
                  </a:lnTo>
                  <a:lnTo>
                    <a:pt x="2016760" y="227012"/>
                  </a:lnTo>
                  <a:lnTo>
                    <a:pt x="28575" y="227012"/>
                  </a:lnTo>
                </a:path>
              </a:pathLst>
            </a:custGeom>
            <a:ln w="12700">
              <a:solidFill>
                <a:srgbClr val="FFB8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1669414" y="2531110"/>
            <a:ext cx="4674235" cy="1344295"/>
            <a:chOff x="1669414" y="2531110"/>
            <a:chExt cx="4674235" cy="1344295"/>
          </a:xfrm>
        </p:grpSpPr>
        <p:sp>
          <p:nvSpPr>
            <p:cNvPr id="17" name="object 17"/>
            <p:cNvSpPr/>
            <p:nvPr/>
          </p:nvSpPr>
          <p:spPr>
            <a:xfrm>
              <a:off x="1669414" y="2578417"/>
              <a:ext cx="429895" cy="639445"/>
            </a:xfrm>
            <a:custGeom>
              <a:avLst/>
              <a:gdLst/>
              <a:ahLst/>
              <a:cxnLst/>
              <a:rect l="l" t="t" r="r" b="b"/>
              <a:pathLst>
                <a:path w="429894" h="639444">
                  <a:moveTo>
                    <a:pt x="117792" y="268922"/>
                  </a:moveTo>
                  <a:lnTo>
                    <a:pt x="0" y="268922"/>
                  </a:lnTo>
                  <a:lnTo>
                    <a:pt x="0" y="298767"/>
                  </a:lnTo>
                  <a:lnTo>
                    <a:pt x="2857" y="315277"/>
                  </a:lnTo>
                  <a:lnTo>
                    <a:pt x="11430" y="329882"/>
                  </a:lnTo>
                  <a:lnTo>
                    <a:pt x="24765" y="341312"/>
                  </a:lnTo>
                  <a:lnTo>
                    <a:pt x="41592" y="348932"/>
                  </a:lnTo>
                  <a:lnTo>
                    <a:pt x="41668" y="452437"/>
                  </a:lnTo>
                  <a:lnTo>
                    <a:pt x="45085" y="466725"/>
                  </a:lnTo>
                  <a:lnTo>
                    <a:pt x="54292" y="478472"/>
                  </a:lnTo>
                  <a:lnTo>
                    <a:pt x="67945" y="486410"/>
                  </a:lnTo>
                  <a:lnTo>
                    <a:pt x="84137" y="488950"/>
                  </a:lnTo>
                  <a:lnTo>
                    <a:pt x="160972" y="488950"/>
                  </a:lnTo>
                  <a:lnTo>
                    <a:pt x="168592" y="495935"/>
                  </a:lnTo>
                  <a:lnTo>
                    <a:pt x="168592" y="639445"/>
                  </a:lnTo>
                  <a:lnTo>
                    <a:pt x="202247" y="639445"/>
                  </a:lnTo>
                  <a:lnTo>
                    <a:pt x="202247" y="496570"/>
                  </a:lnTo>
                  <a:lnTo>
                    <a:pt x="198755" y="481965"/>
                  </a:lnTo>
                  <a:lnTo>
                    <a:pt x="189865" y="470217"/>
                  </a:lnTo>
                  <a:lnTo>
                    <a:pt x="176530" y="462280"/>
                  </a:lnTo>
                  <a:lnTo>
                    <a:pt x="160020" y="459105"/>
                  </a:lnTo>
                  <a:lnTo>
                    <a:pt x="82867" y="459105"/>
                  </a:lnTo>
                  <a:lnTo>
                    <a:pt x="75247" y="452437"/>
                  </a:lnTo>
                  <a:lnTo>
                    <a:pt x="75247" y="348932"/>
                  </a:lnTo>
                  <a:lnTo>
                    <a:pt x="92710" y="341630"/>
                  </a:lnTo>
                  <a:lnTo>
                    <a:pt x="106045" y="330200"/>
                  </a:lnTo>
                  <a:lnTo>
                    <a:pt x="114935" y="315595"/>
                  </a:lnTo>
                  <a:lnTo>
                    <a:pt x="117792" y="298767"/>
                  </a:lnTo>
                  <a:lnTo>
                    <a:pt x="117792" y="268922"/>
                  </a:lnTo>
                  <a:close/>
                </a:path>
                <a:path w="429894" h="639444">
                  <a:moveTo>
                    <a:pt x="404812" y="179070"/>
                  </a:moveTo>
                  <a:lnTo>
                    <a:pt x="135255" y="179070"/>
                  </a:lnTo>
                  <a:lnTo>
                    <a:pt x="135255" y="186690"/>
                  </a:lnTo>
                  <a:lnTo>
                    <a:pt x="145732" y="233045"/>
                  </a:lnTo>
                  <a:lnTo>
                    <a:pt x="174625" y="271145"/>
                  </a:lnTo>
                  <a:lnTo>
                    <a:pt x="217487" y="296862"/>
                  </a:lnTo>
                  <a:lnTo>
                    <a:pt x="269875" y="306070"/>
                  </a:lnTo>
                  <a:lnTo>
                    <a:pt x="322580" y="296862"/>
                  </a:lnTo>
                  <a:lnTo>
                    <a:pt x="365442" y="271145"/>
                  </a:lnTo>
                  <a:lnTo>
                    <a:pt x="394335" y="233045"/>
                  </a:lnTo>
                  <a:lnTo>
                    <a:pt x="404812" y="186690"/>
                  </a:lnTo>
                  <a:lnTo>
                    <a:pt x="404812" y="179070"/>
                  </a:lnTo>
                  <a:close/>
                </a:path>
                <a:path w="429894" h="639444">
                  <a:moveTo>
                    <a:pt x="35877" y="220345"/>
                  </a:moveTo>
                  <a:lnTo>
                    <a:pt x="21907" y="220345"/>
                  </a:lnTo>
                  <a:lnTo>
                    <a:pt x="16192" y="225425"/>
                  </a:lnTo>
                  <a:lnTo>
                    <a:pt x="16192" y="268922"/>
                  </a:lnTo>
                  <a:lnTo>
                    <a:pt x="41592" y="268922"/>
                  </a:lnTo>
                  <a:lnTo>
                    <a:pt x="41592" y="225425"/>
                  </a:lnTo>
                  <a:lnTo>
                    <a:pt x="35877" y="220345"/>
                  </a:lnTo>
                  <a:close/>
                </a:path>
                <a:path w="429894" h="639444">
                  <a:moveTo>
                    <a:pt x="95567" y="220345"/>
                  </a:moveTo>
                  <a:lnTo>
                    <a:pt x="81597" y="220345"/>
                  </a:lnTo>
                  <a:lnTo>
                    <a:pt x="75882" y="225425"/>
                  </a:lnTo>
                  <a:lnTo>
                    <a:pt x="75882" y="268922"/>
                  </a:lnTo>
                  <a:lnTo>
                    <a:pt x="100965" y="268922"/>
                  </a:lnTo>
                  <a:lnTo>
                    <a:pt x="100965" y="225425"/>
                  </a:lnTo>
                  <a:lnTo>
                    <a:pt x="95567" y="220345"/>
                  </a:lnTo>
                  <a:close/>
                </a:path>
                <a:path w="429894" h="639444">
                  <a:moveTo>
                    <a:pt x="421957" y="127000"/>
                  </a:moveTo>
                  <a:lnTo>
                    <a:pt x="117157" y="127000"/>
                  </a:lnTo>
                  <a:lnTo>
                    <a:pt x="109537" y="133667"/>
                  </a:lnTo>
                  <a:lnTo>
                    <a:pt x="109537" y="150177"/>
                  </a:lnTo>
                  <a:lnTo>
                    <a:pt x="117157" y="156845"/>
                  </a:lnTo>
                  <a:lnTo>
                    <a:pt x="421957" y="156845"/>
                  </a:lnTo>
                  <a:lnTo>
                    <a:pt x="429577" y="150177"/>
                  </a:lnTo>
                  <a:lnTo>
                    <a:pt x="429577" y="133667"/>
                  </a:lnTo>
                  <a:lnTo>
                    <a:pt x="421957" y="127000"/>
                  </a:lnTo>
                  <a:close/>
                </a:path>
                <a:path w="429894" h="639444">
                  <a:moveTo>
                    <a:pt x="206057" y="29210"/>
                  </a:moveTo>
                  <a:lnTo>
                    <a:pt x="178117" y="46990"/>
                  </a:lnTo>
                  <a:lnTo>
                    <a:pt x="156210" y="69850"/>
                  </a:lnTo>
                  <a:lnTo>
                    <a:pt x="141605" y="97155"/>
                  </a:lnTo>
                  <a:lnTo>
                    <a:pt x="135255" y="127000"/>
                  </a:lnTo>
                  <a:lnTo>
                    <a:pt x="404495" y="127000"/>
                  </a:lnTo>
                  <a:lnTo>
                    <a:pt x="402590" y="119380"/>
                  </a:lnTo>
                  <a:lnTo>
                    <a:pt x="259715" y="119380"/>
                  </a:lnTo>
                  <a:lnTo>
                    <a:pt x="269557" y="84455"/>
                  </a:lnTo>
                  <a:lnTo>
                    <a:pt x="255587" y="84455"/>
                  </a:lnTo>
                  <a:lnTo>
                    <a:pt x="255905" y="82232"/>
                  </a:lnTo>
                  <a:lnTo>
                    <a:pt x="223520" y="82232"/>
                  </a:lnTo>
                  <a:lnTo>
                    <a:pt x="220027" y="80010"/>
                  </a:lnTo>
                  <a:lnTo>
                    <a:pt x="206057" y="29210"/>
                  </a:lnTo>
                  <a:close/>
                </a:path>
                <a:path w="429894" h="639444">
                  <a:moveTo>
                    <a:pt x="294957" y="0"/>
                  </a:moveTo>
                  <a:lnTo>
                    <a:pt x="287972" y="0"/>
                  </a:lnTo>
                  <a:lnTo>
                    <a:pt x="287972" y="75247"/>
                  </a:lnTo>
                  <a:lnTo>
                    <a:pt x="259715" y="119380"/>
                  </a:lnTo>
                  <a:lnTo>
                    <a:pt x="402590" y="119380"/>
                  </a:lnTo>
                  <a:lnTo>
                    <a:pt x="389890" y="82232"/>
                  </a:lnTo>
                  <a:lnTo>
                    <a:pt x="310197" y="82232"/>
                  </a:lnTo>
                  <a:lnTo>
                    <a:pt x="305117" y="81280"/>
                  </a:lnTo>
                  <a:lnTo>
                    <a:pt x="302260" y="77470"/>
                  </a:lnTo>
                  <a:lnTo>
                    <a:pt x="303212" y="73342"/>
                  </a:lnTo>
                  <a:lnTo>
                    <a:pt x="310515" y="46990"/>
                  </a:lnTo>
                  <a:lnTo>
                    <a:pt x="319405" y="16827"/>
                  </a:lnTo>
                  <a:lnTo>
                    <a:pt x="315912" y="10160"/>
                  </a:lnTo>
                  <a:lnTo>
                    <a:pt x="310197" y="4762"/>
                  </a:lnTo>
                  <a:lnTo>
                    <a:pt x="303212" y="1270"/>
                  </a:lnTo>
                  <a:lnTo>
                    <a:pt x="294957" y="0"/>
                  </a:lnTo>
                  <a:close/>
                </a:path>
                <a:path w="429894" h="639444">
                  <a:moveTo>
                    <a:pt x="287972" y="0"/>
                  </a:moveTo>
                  <a:lnTo>
                    <a:pt x="244157" y="0"/>
                  </a:lnTo>
                  <a:lnTo>
                    <a:pt x="235902" y="1270"/>
                  </a:lnTo>
                  <a:lnTo>
                    <a:pt x="228917" y="4762"/>
                  </a:lnTo>
                  <a:lnTo>
                    <a:pt x="223202" y="10160"/>
                  </a:lnTo>
                  <a:lnTo>
                    <a:pt x="220027" y="16827"/>
                  </a:lnTo>
                  <a:lnTo>
                    <a:pt x="235902" y="72707"/>
                  </a:lnTo>
                  <a:lnTo>
                    <a:pt x="236855" y="76517"/>
                  </a:lnTo>
                  <a:lnTo>
                    <a:pt x="237172" y="76835"/>
                  </a:lnTo>
                  <a:lnTo>
                    <a:pt x="234315" y="80962"/>
                  </a:lnTo>
                  <a:lnTo>
                    <a:pt x="229235" y="82232"/>
                  </a:lnTo>
                  <a:lnTo>
                    <a:pt x="255905" y="82232"/>
                  </a:lnTo>
                  <a:lnTo>
                    <a:pt x="262255" y="46990"/>
                  </a:lnTo>
                  <a:lnTo>
                    <a:pt x="287972" y="46990"/>
                  </a:lnTo>
                  <a:lnTo>
                    <a:pt x="287972" y="0"/>
                  </a:lnTo>
                  <a:close/>
                </a:path>
                <a:path w="429894" h="639444">
                  <a:moveTo>
                    <a:pt x="333692" y="29210"/>
                  </a:moveTo>
                  <a:lnTo>
                    <a:pt x="319953" y="76835"/>
                  </a:lnTo>
                  <a:lnTo>
                    <a:pt x="319087" y="80010"/>
                  </a:lnTo>
                  <a:lnTo>
                    <a:pt x="315595" y="82232"/>
                  </a:lnTo>
                  <a:lnTo>
                    <a:pt x="389890" y="82232"/>
                  </a:lnTo>
                  <a:lnTo>
                    <a:pt x="361632" y="46990"/>
                  </a:lnTo>
                  <a:lnTo>
                    <a:pt x="333692" y="29210"/>
                  </a:lnTo>
                  <a:close/>
                </a:path>
                <a:path w="429894" h="639444">
                  <a:moveTo>
                    <a:pt x="287972" y="46990"/>
                  </a:moveTo>
                  <a:lnTo>
                    <a:pt x="282575" y="46990"/>
                  </a:lnTo>
                  <a:lnTo>
                    <a:pt x="273685" y="75247"/>
                  </a:lnTo>
                  <a:lnTo>
                    <a:pt x="287972" y="75247"/>
                  </a:lnTo>
                  <a:lnTo>
                    <a:pt x="287972" y="4699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69414" y="2987675"/>
              <a:ext cx="151764" cy="165735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761489" y="2531110"/>
              <a:ext cx="4472305" cy="639445"/>
            </a:xfrm>
            <a:custGeom>
              <a:avLst/>
              <a:gdLst/>
              <a:ahLst/>
              <a:cxnLst/>
              <a:rect l="l" t="t" r="r" b="b"/>
              <a:pathLst>
                <a:path w="4472305" h="639444">
                  <a:moveTo>
                    <a:pt x="177482" y="383222"/>
                  </a:moveTo>
                  <a:lnTo>
                    <a:pt x="149225" y="384492"/>
                  </a:lnTo>
                  <a:lnTo>
                    <a:pt x="93662" y="392112"/>
                  </a:lnTo>
                  <a:lnTo>
                    <a:pt x="32702" y="407987"/>
                  </a:lnTo>
                  <a:lnTo>
                    <a:pt x="0" y="420687"/>
                  </a:lnTo>
                  <a:lnTo>
                    <a:pt x="0" y="491489"/>
                  </a:lnTo>
                  <a:lnTo>
                    <a:pt x="67945" y="491489"/>
                  </a:lnTo>
                  <a:lnTo>
                    <a:pt x="90805" y="495617"/>
                  </a:lnTo>
                  <a:lnTo>
                    <a:pt x="109537" y="506729"/>
                  </a:lnTo>
                  <a:lnTo>
                    <a:pt x="122237" y="523557"/>
                  </a:lnTo>
                  <a:lnTo>
                    <a:pt x="127000" y="543877"/>
                  </a:lnTo>
                  <a:lnTo>
                    <a:pt x="127000" y="622300"/>
                  </a:lnTo>
                  <a:lnTo>
                    <a:pt x="447040" y="622300"/>
                  </a:lnTo>
                  <a:lnTo>
                    <a:pt x="447040" y="502602"/>
                  </a:lnTo>
                  <a:lnTo>
                    <a:pt x="431165" y="464502"/>
                  </a:lnTo>
                  <a:lnTo>
                    <a:pt x="390525" y="436562"/>
                  </a:lnTo>
                  <a:lnTo>
                    <a:pt x="323850" y="408304"/>
                  </a:lnTo>
                  <a:lnTo>
                    <a:pt x="261302" y="391794"/>
                  </a:lnTo>
                  <a:lnTo>
                    <a:pt x="205740" y="384175"/>
                  </a:lnTo>
                  <a:lnTo>
                    <a:pt x="177482" y="383222"/>
                  </a:lnTo>
                  <a:close/>
                </a:path>
                <a:path w="4472305" h="639444">
                  <a:moveTo>
                    <a:pt x="4160520" y="268922"/>
                  </a:moveTo>
                  <a:lnTo>
                    <a:pt x="4042410" y="268922"/>
                  </a:lnTo>
                  <a:lnTo>
                    <a:pt x="4042410" y="298767"/>
                  </a:lnTo>
                  <a:lnTo>
                    <a:pt x="4045267" y="315277"/>
                  </a:lnTo>
                  <a:lnTo>
                    <a:pt x="4053840" y="329882"/>
                  </a:lnTo>
                  <a:lnTo>
                    <a:pt x="4067175" y="341312"/>
                  </a:lnTo>
                  <a:lnTo>
                    <a:pt x="4084002" y="348932"/>
                  </a:lnTo>
                  <a:lnTo>
                    <a:pt x="4084078" y="452437"/>
                  </a:lnTo>
                  <a:lnTo>
                    <a:pt x="4087495" y="466725"/>
                  </a:lnTo>
                  <a:lnTo>
                    <a:pt x="4096702" y="478472"/>
                  </a:lnTo>
                  <a:lnTo>
                    <a:pt x="4110355" y="486410"/>
                  </a:lnTo>
                  <a:lnTo>
                    <a:pt x="4126547" y="488950"/>
                  </a:lnTo>
                  <a:lnTo>
                    <a:pt x="4203382" y="488950"/>
                  </a:lnTo>
                  <a:lnTo>
                    <a:pt x="4211002" y="495935"/>
                  </a:lnTo>
                  <a:lnTo>
                    <a:pt x="4211002" y="639444"/>
                  </a:lnTo>
                  <a:lnTo>
                    <a:pt x="4244657" y="639444"/>
                  </a:lnTo>
                  <a:lnTo>
                    <a:pt x="4244657" y="496569"/>
                  </a:lnTo>
                  <a:lnTo>
                    <a:pt x="4241165" y="481964"/>
                  </a:lnTo>
                  <a:lnTo>
                    <a:pt x="4232275" y="470217"/>
                  </a:lnTo>
                  <a:lnTo>
                    <a:pt x="4218940" y="462279"/>
                  </a:lnTo>
                  <a:lnTo>
                    <a:pt x="4202430" y="459104"/>
                  </a:lnTo>
                  <a:lnTo>
                    <a:pt x="4125277" y="459104"/>
                  </a:lnTo>
                  <a:lnTo>
                    <a:pt x="4117657" y="452437"/>
                  </a:lnTo>
                  <a:lnTo>
                    <a:pt x="4117657" y="348932"/>
                  </a:lnTo>
                  <a:lnTo>
                    <a:pt x="4135120" y="341629"/>
                  </a:lnTo>
                  <a:lnTo>
                    <a:pt x="4148455" y="330200"/>
                  </a:lnTo>
                  <a:lnTo>
                    <a:pt x="4157345" y="315594"/>
                  </a:lnTo>
                  <a:lnTo>
                    <a:pt x="4160520" y="298767"/>
                  </a:lnTo>
                  <a:lnTo>
                    <a:pt x="4160520" y="268922"/>
                  </a:lnTo>
                  <a:close/>
                </a:path>
                <a:path w="4472305" h="639444">
                  <a:moveTo>
                    <a:pt x="4447222" y="179069"/>
                  </a:moveTo>
                  <a:lnTo>
                    <a:pt x="4177665" y="179069"/>
                  </a:lnTo>
                  <a:lnTo>
                    <a:pt x="4177665" y="186689"/>
                  </a:lnTo>
                  <a:lnTo>
                    <a:pt x="4188142" y="233044"/>
                  </a:lnTo>
                  <a:lnTo>
                    <a:pt x="4217035" y="271144"/>
                  </a:lnTo>
                  <a:lnTo>
                    <a:pt x="4259897" y="296862"/>
                  </a:lnTo>
                  <a:lnTo>
                    <a:pt x="4312602" y="306069"/>
                  </a:lnTo>
                  <a:lnTo>
                    <a:pt x="4364990" y="296862"/>
                  </a:lnTo>
                  <a:lnTo>
                    <a:pt x="4407852" y="271144"/>
                  </a:lnTo>
                  <a:lnTo>
                    <a:pt x="4436745" y="233044"/>
                  </a:lnTo>
                  <a:lnTo>
                    <a:pt x="4447222" y="186689"/>
                  </a:lnTo>
                  <a:lnTo>
                    <a:pt x="4447222" y="179069"/>
                  </a:lnTo>
                  <a:close/>
                </a:path>
                <a:path w="4472305" h="639444">
                  <a:moveTo>
                    <a:pt x="4078287" y="220344"/>
                  </a:moveTo>
                  <a:lnTo>
                    <a:pt x="4064317" y="220344"/>
                  </a:lnTo>
                  <a:lnTo>
                    <a:pt x="4058920" y="225425"/>
                  </a:lnTo>
                  <a:lnTo>
                    <a:pt x="4058920" y="268922"/>
                  </a:lnTo>
                  <a:lnTo>
                    <a:pt x="4084002" y="268922"/>
                  </a:lnTo>
                  <a:lnTo>
                    <a:pt x="4084002" y="225425"/>
                  </a:lnTo>
                  <a:lnTo>
                    <a:pt x="4078287" y="220344"/>
                  </a:lnTo>
                  <a:close/>
                </a:path>
                <a:path w="4472305" h="639444">
                  <a:moveTo>
                    <a:pt x="4137977" y="220344"/>
                  </a:moveTo>
                  <a:lnTo>
                    <a:pt x="4124007" y="220344"/>
                  </a:lnTo>
                  <a:lnTo>
                    <a:pt x="4118292" y="225425"/>
                  </a:lnTo>
                  <a:lnTo>
                    <a:pt x="4118292" y="268922"/>
                  </a:lnTo>
                  <a:lnTo>
                    <a:pt x="4143692" y="268922"/>
                  </a:lnTo>
                  <a:lnTo>
                    <a:pt x="4143692" y="225425"/>
                  </a:lnTo>
                  <a:lnTo>
                    <a:pt x="4137977" y="220344"/>
                  </a:lnTo>
                  <a:close/>
                </a:path>
                <a:path w="4472305" h="639444">
                  <a:moveTo>
                    <a:pt x="4464685" y="127000"/>
                  </a:moveTo>
                  <a:lnTo>
                    <a:pt x="4159567" y="127000"/>
                  </a:lnTo>
                  <a:lnTo>
                    <a:pt x="4151947" y="133667"/>
                  </a:lnTo>
                  <a:lnTo>
                    <a:pt x="4151947" y="150177"/>
                  </a:lnTo>
                  <a:lnTo>
                    <a:pt x="4159567" y="156844"/>
                  </a:lnTo>
                  <a:lnTo>
                    <a:pt x="4464685" y="156844"/>
                  </a:lnTo>
                  <a:lnTo>
                    <a:pt x="4471987" y="150177"/>
                  </a:lnTo>
                  <a:lnTo>
                    <a:pt x="4471987" y="133667"/>
                  </a:lnTo>
                  <a:lnTo>
                    <a:pt x="4464685" y="127000"/>
                  </a:lnTo>
                  <a:close/>
                </a:path>
                <a:path w="4472305" h="639444">
                  <a:moveTo>
                    <a:pt x="4248467" y="29210"/>
                  </a:moveTo>
                  <a:lnTo>
                    <a:pt x="4220527" y="46989"/>
                  </a:lnTo>
                  <a:lnTo>
                    <a:pt x="4198620" y="69850"/>
                  </a:lnTo>
                  <a:lnTo>
                    <a:pt x="4184332" y="97154"/>
                  </a:lnTo>
                  <a:lnTo>
                    <a:pt x="4177665" y="127000"/>
                  </a:lnTo>
                  <a:lnTo>
                    <a:pt x="4446905" y="127000"/>
                  </a:lnTo>
                  <a:lnTo>
                    <a:pt x="4445317" y="119379"/>
                  </a:lnTo>
                  <a:lnTo>
                    <a:pt x="4302125" y="119379"/>
                  </a:lnTo>
                  <a:lnTo>
                    <a:pt x="4311967" y="84454"/>
                  </a:lnTo>
                  <a:lnTo>
                    <a:pt x="4297997" y="84454"/>
                  </a:lnTo>
                  <a:lnTo>
                    <a:pt x="4298315" y="82232"/>
                  </a:lnTo>
                  <a:lnTo>
                    <a:pt x="4265930" y="82232"/>
                  </a:lnTo>
                  <a:lnTo>
                    <a:pt x="4262437" y="80010"/>
                  </a:lnTo>
                  <a:lnTo>
                    <a:pt x="4248467" y="29210"/>
                  </a:lnTo>
                  <a:close/>
                </a:path>
                <a:path w="4472305" h="639444">
                  <a:moveTo>
                    <a:pt x="4337367" y="0"/>
                  </a:moveTo>
                  <a:lnTo>
                    <a:pt x="4330382" y="0"/>
                  </a:lnTo>
                  <a:lnTo>
                    <a:pt x="4330382" y="75247"/>
                  </a:lnTo>
                  <a:lnTo>
                    <a:pt x="4302125" y="119379"/>
                  </a:lnTo>
                  <a:lnTo>
                    <a:pt x="4445317" y="119379"/>
                  </a:lnTo>
                  <a:lnTo>
                    <a:pt x="4432300" y="82232"/>
                  </a:lnTo>
                  <a:lnTo>
                    <a:pt x="4352607" y="82232"/>
                  </a:lnTo>
                  <a:lnTo>
                    <a:pt x="4347527" y="81279"/>
                  </a:lnTo>
                  <a:lnTo>
                    <a:pt x="4344670" y="77469"/>
                  </a:lnTo>
                  <a:lnTo>
                    <a:pt x="4345622" y="73342"/>
                  </a:lnTo>
                  <a:lnTo>
                    <a:pt x="4353242" y="46989"/>
                  </a:lnTo>
                  <a:lnTo>
                    <a:pt x="4361815" y="16827"/>
                  </a:lnTo>
                  <a:lnTo>
                    <a:pt x="4358322" y="10160"/>
                  </a:lnTo>
                  <a:lnTo>
                    <a:pt x="4352925" y="4762"/>
                  </a:lnTo>
                  <a:lnTo>
                    <a:pt x="4345622" y="1269"/>
                  </a:lnTo>
                  <a:lnTo>
                    <a:pt x="4337367" y="0"/>
                  </a:lnTo>
                  <a:close/>
                </a:path>
                <a:path w="4472305" h="639444">
                  <a:moveTo>
                    <a:pt x="4330382" y="0"/>
                  </a:moveTo>
                  <a:lnTo>
                    <a:pt x="4286885" y="0"/>
                  </a:lnTo>
                  <a:lnTo>
                    <a:pt x="4278312" y="1269"/>
                  </a:lnTo>
                  <a:lnTo>
                    <a:pt x="4271327" y="4762"/>
                  </a:lnTo>
                  <a:lnTo>
                    <a:pt x="4265612" y="10160"/>
                  </a:lnTo>
                  <a:lnTo>
                    <a:pt x="4262437" y="16827"/>
                  </a:lnTo>
                  <a:lnTo>
                    <a:pt x="4278312" y="72707"/>
                  </a:lnTo>
                  <a:lnTo>
                    <a:pt x="4279582" y="76517"/>
                  </a:lnTo>
                  <a:lnTo>
                    <a:pt x="4279582" y="76835"/>
                  </a:lnTo>
                  <a:lnTo>
                    <a:pt x="4277042" y="80962"/>
                  </a:lnTo>
                  <a:lnTo>
                    <a:pt x="4271645" y="82232"/>
                  </a:lnTo>
                  <a:lnTo>
                    <a:pt x="4298315" y="82232"/>
                  </a:lnTo>
                  <a:lnTo>
                    <a:pt x="4304665" y="46989"/>
                  </a:lnTo>
                  <a:lnTo>
                    <a:pt x="4330382" y="46989"/>
                  </a:lnTo>
                  <a:lnTo>
                    <a:pt x="4330382" y="0"/>
                  </a:lnTo>
                  <a:close/>
                </a:path>
                <a:path w="4472305" h="639444">
                  <a:moveTo>
                    <a:pt x="4376102" y="29210"/>
                  </a:moveTo>
                  <a:lnTo>
                    <a:pt x="4362363" y="76835"/>
                  </a:lnTo>
                  <a:lnTo>
                    <a:pt x="4361497" y="80010"/>
                  </a:lnTo>
                  <a:lnTo>
                    <a:pt x="4358005" y="82232"/>
                  </a:lnTo>
                  <a:lnTo>
                    <a:pt x="4432300" y="82232"/>
                  </a:lnTo>
                  <a:lnTo>
                    <a:pt x="4404042" y="46989"/>
                  </a:lnTo>
                  <a:lnTo>
                    <a:pt x="4376102" y="29210"/>
                  </a:lnTo>
                  <a:close/>
                </a:path>
                <a:path w="4472305" h="639444">
                  <a:moveTo>
                    <a:pt x="4330382" y="46989"/>
                  </a:moveTo>
                  <a:lnTo>
                    <a:pt x="4324985" y="46989"/>
                  </a:lnTo>
                  <a:lnTo>
                    <a:pt x="4316095" y="75247"/>
                  </a:lnTo>
                  <a:lnTo>
                    <a:pt x="4330382" y="75247"/>
                  </a:lnTo>
                  <a:lnTo>
                    <a:pt x="4330382" y="4698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803899" y="2940367"/>
              <a:ext cx="151764" cy="16573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896292" y="2867342"/>
              <a:ext cx="447040" cy="239395"/>
            </a:xfrm>
            <a:custGeom>
              <a:avLst/>
              <a:gdLst/>
              <a:ahLst/>
              <a:cxnLst/>
              <a:rect l="l" t="t" r="r" b="b"/>
              <a:pathLst>
                <a:path w="447039" h="239394">
                  <a:moveTo>
                    <a:pt x="177482" y="0"/>
                  </a:moveTo>
                  <a:lnTo>
                    <a:pt x="121285" y="4127"/>
                  </a:lnTo>
                  <a:lnTo>
                    <a:pt x="66357" y="14922"/>
                  </a:lnTo>
                  <a:lnTo>
                    <a:pt x="0" y="37465"/>
                  </a:lnTo>
                  <a:lnTo>
                    <a:pt x="0" y="108267"/>
                  </a:lnTo>
                  <a:lnTo>
                    <a:pt x="67945" y="108267"/>
                  </a:lnTo>
                  <a:lnTo>
                    <a:pt x="90805" y="112395"/>
                  </a:lnTo>
                  <a:lnTo>
                    <a:pt x="109537" y="123507"/>
                  </a:lnTo>
                  <a:lnTo>
                    <a:pt x="122237" y="140335"/>
                  </a:lnTo>
                  <a:lnTo>
                    <a:pt x="127000" y="160655"/>
                  </a:lnTo>
                  <a:lnTo>
                    <a:pt x="127000" y="239077"/>
                  </a:lnTo>
                  <a:lnTo>
                    <a:pt x="447040" y="239077"/>
                  </a:lnTo>
                  <a:lnTo>
                    <a:pt x="447040" y="119380"/>
                  </a:lnTo>
                  <a:lnTo>
                    <a:pt x="431165" y="81280"/>
                  </a:lnTo>
                  <a:lnTo>
                    <a:pt x="390525" y="53022"/>
                  </a:lnTo>
                  <a:lnTo>
                    <a:pt x="323850" y="25082"/>
                  </a:lnTo>
                  <a:lnTo>
                    <a:pt x="261302" y="8572"/>
                  </a:lnTo>
                  <a:lnTo>
                    <a:pt x="205740" y="952"/>
                  </a:lnTo>
                  <a:lnTo>
                    <a:pt x="17748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99067" y="2614930"/>
              <a:ext cx="1604645" cy="1260475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4148772" y="2816860"/>
              <a:ext cx="281305" cy="368935"/>
            </a:xfrm>
            <a:custGeom>
              <a:avLst/>
              <a:gdLst/>
              <a:ahLst/>
              <a:cxnLst/>
              <a:rect l="l" t="t" r="r" b="b"/>
              <a:pathLst>
                <a:path w="281304" h="368935">
                  <a:moveTo>
                    <a:pt x="140652" y="0"/>
                  </a:moveTo>
                  <a:lnTo>
                    <a:pt x="99377" y="8254"/>
                  </a:lnTo>
                  <a:lnTo>
                    <a:pt x="66039" y="31114"/>
                  </a:lnTo>
                  <a:lnTo>
                    <a:pt x="43497" y="64769"/>
                  </a:lnTo>
                  <a:lnTo>
                    <a:pt x="35242" y="106044"/>
                  </a:lnTo>
                  <a:lnTo>
                    <a:pt x="35242" y="164147"/>
                  </a:lnTo>
                  <a:lnTo>
                    <a:pt x="0" y="166687"/>
                  </a:lnTo>
                  <a:lnTo>
                    <a:pt x="0" y="358775"/>
                  </a:lnTo>
                  <a:lnTo>
                    <a:pt x="140652" y="368617"/>
                  </a:lnTo>
                  <a:lnTo>
                    <a:pt x="280987" y="358775"/>
                  </a:lnTo>
                  <a:lnTo>
                    <a:pt x="280987" y="318135"/>
                  </a:lnTo>
                  <a:lnTo>
                    <a:pt x="130492" y="318135"/>
                  </a:lnTo>
                  <a:lnTo>
                    <a:pt x="130492" y="291464"/>
                  </a:lnTo>
                  <a:lnTo>
                    <a:pt x="122554" y="287019"/>
                  </a:lnTo>
                  <a:lnTo>
                    <a:pt x="116204" y="280669"/>
                  </a:lnTo>
                  <a:lnTo>
                    <a:pt x="112077" y="272414"/>
                  </a:lnTo>
                  <a:lnTo>
                    <a:pt x="110489" y="262572"/>
                  </a:lnTo>
                  <a:lnTo>
                    <a:pt x="112712" y="250825"/>
                  </a:lnTo>
                  <a:lnTo>
                    <a:pt x="119379" y="241300"/>
                  </a:lnTo>
                  <a:lnTo>
                    <a:pt x="128904" y="234632"/>
                  </a:lnTo>
                  <a:lnTo>
                    <a:pt x="140652" y="232410"/>
                  </a:lnTo>
                  <a:lnTo>
                    <a:pt x="280987" y="232410"/>
                  </a:lnTo>
                  <a:lnTo>
                    <a:pt x="280987" y="166687"/>
                  </a:lnTo>
                  <a:lnTo>
                    <a:pt x="246062" y="164147"/>
                  </a:lnTo>
                  <a:lnTo>
                    <a:pt x="246062" y="162242"/>
                  </a:lnTo>
                  <a:lnTo>
                    <a:pt x="65404" y="162242"/>
                  </a:lnTo>
                  <a:lnTo>
                    <a:pt x="65404" y="106044"/>
                  </a:lnTo>
                  <a:lnTo>
                    <a:pt x="87312" y="52387"/>
                  </a:lnTo>
                  <a:lnTo>
                    <a:pt x="140652" y="30162"/>
                  </a:lnTo>
                  <a:lnTo>
                    <a:pt x="213994" y="30162"/>
                  </a:lnTo>
                  <a:lnTo>
                    <a:pt x="181610" y="8254"/>
                  </a:lnTo>
                  <a:lnTo>
                    <a:pt x="140652" y="0"/>
                  </a:lnTo>
                  <a:close/>
                </a:path>
                <a:path w="281304" h="368935">
                  <a:moveTo>
                    <a:pt x="280987" y="232410"/>
                  </a:moveTo>
                  <a:lnTo>
                    <a:pt x="140652" y="232410"/>
                  </a:lnTo>
                  <a:lnTo>
                    <a:pt x="152400" y="234632"/>
                  </a:lnTo>
                  <a:lnTo>
                    <a:pt x="161925" y="241300"/>
                  </a:lnTo>
                  <a:lnTo>
                    <a:pt x="168275" y="250825"/>
                  </a:lnTo>
                  <a:lnTo>
                    <a:pt x="170814" y="262572"/>
                  </a:lnTo>
                  <a:lnTo>
                    <a:pt x="169227" y="272097"/>
                  </a:lnTo>
                  <a:lnTo>
                    <a:pt x="165100" y="280352"/>
                  </a:lnTo>
                  <a:lnTo>
                    <a:pt x="158750" y="287019"/>
                  </a:lnTo>
                  <a:lnTo>
                    <a:pt x="150494" y="291464"/>
                  </a:lnTo>
                  <a:lnTo>
                    <a:pt x="150494" y="318135"/>
                  </a:lnTo>
                  <a:lnTo>
                    <a:pt x="280987" y="318135"/>
                  </a:lnTo>
                  <a:lnTo>
                    <a:pt x="280987" y="232410"/>
                  </a:lnTo>
                  <a:close/>
                </a:path>
                <a:path w="281304" h="368935">
                  <a:moveTo>
                    <a:pt x="140652" y="156527"/>
                  </a:moveTo>
                  <a:lnTo>
                    <a:pt x="65404" y="162242"/>
                  </a:lnTo>
                  <a:lnTo>
                    <a:pt x="215900" y="162242"/>
                  </a:lnTo>
                  <a:lnTo>
                    <a:pt x="140652" y="156527"/>
                  </a:lnTo>
                  <a:close/>
                </a:path>
                <a:path w="281304" h="368935">
                  <a:moveTo>
                    <a:pt x="213994" y="30162"/>
                  </a:moveTo>
                  <a:lnTo>
                    <a:pt x="140652" y="30162"/>
                  </a:lnTo>
                  <a:lnTo>
                    <a:pt x="169862" y="36194"/>
                  </a:lnTo>
                  <a:lnTo>
                    <a:pt x="193675" y="52387"/>
                  </a:lnTo>
                  <a:lnTo>
                    <a:pt x="209867" y="76517"/>
                  </a:lnTo>
                  <a:lnTo>
                    <a:pt x="215900" y="106044"/>
                  </a:lnTo>
                  <a:lnTo>
                    <a:pt x="215900" y="162242"/>
                  </a:lnTo>
                  <a:lnTo>
                    <a:pt x="246062" y="162242"/>
                  </a:lnTo>
                  <a:lnTo>
                    <a:pt x="246062" y="106044"/>
                  </a:lnTo>
                  <a:lnTo>
                    <a:pt x="237807" y="64769"/>
                  </a:lnTo>
                  <a:lnTo>
                    <a:pt x="214947" y="31114"/>
                  </a:lnTo>
                  <a:lnTo>
                    <a:pt x="213994" y="30162"/>
                  </a:lnTo>
                  <a:close/>
                </a:path>
              </a:pathLst>
            </a:custGeom>
            <a:solidFill>
              <a:srgbClr val="93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5417820" y="3081654"/>
            <a:ext cx="6435725" cy="1224915"/>
            <a:chOff x="5417820" y="3081654"/>
            <a:chExt cx="6435725" cy="1224915"/>
          </a:xfrm>
        </p:grpSpPr>
        <p:sp>
          <p:nvSpPr>
            <p:cNvPr id="25" name="object 25"/>
            <p:cNvSpPr/>
            <p:nvPr/>
          </p:nvSpPr>
          <p:spPr>
            <a:xfrm>
              <a:off x="7046277" y="3095942"/>
              <a:ext cx="4792980" cy="1196340"/>
            </a:xfrm>
            <a:custGeom>
              <a:avLst/>
              <a:gdLst/>
              <a:ahLst/>
              <a:cxnLst/>
              <a:rect l="l" t="t" r="r" b="b"/>
              <a:pathLst>
                <a:path w="4792980" h="1196339">
                  <a:moveTo>
                    <a:pt x="4593589" y="0"/>
                  </a:moveTo>
                  <a:lnTo>
                    <a:pt x="199389" y="0"/>
                  </a:lnTo>
                  <a:lnTo>
                    <a:pt x="153669" y="5397"/>
                  </a:lnTo>
                  <a:lnTo>
                    <a:pt x="111759" y="20320"/>
                  </a:lnTo>
                  <a:lnTo>
                    <a:pt x="74612" y="43815"/>
                  </a:lnTo>
                  <a:lnTo>
                    <a:pt x="43814" y="74612"/>
                  </a:lnTo>
                  <a:lnTo>
                    <a:pt x="20319" y="111760"/>
                  </a:lnTo>
                  <a:lnTo>
                    <a:pt x="5397" y="153670"/>
                  </a:lnTo>
                  <a:lnTo>
                    <a:pt x="0" y="199390"/>
                  </a:lnTo>
                  <a:lnTo>
                    <a:pt x="0" y="996950"/>
                  </a:lnTo>
                  <a:lnTo>
                    <a:pt x="5397" y="1042670"/>
                  </a:lnTo>
                  <a:lnTo>
                    <a:pt x="20319" y="1084580"/>
                  </a:lnTo>
                  <a:lnTo>
                    <a:pt x="43814" y="1121727"/>
                  </a:lnTo>
                  <a:lnTo>
                    <a:pt x="74612" y="1152525"/>
                  </a:lnTo>
                  <a:lnTo>
                    <a:pt x="111759" y="1176020"/>
                  </a:lnTo>
                  <a:lnTo>
                    <a:pt x="153669" y="1190942"/>
                  </a:lnTo>
                  <a:lnTo>
                    <a:pt x="199389" y="1196340"/>
                  </a:lnTo>
                  <a:lnTo>
                    <a:pt x="4593589" y="1196340"/>
                  </a:lnTo>
                  <a:lnTo>
                    <a:pt x="4639309" y="1190942"/>
                  </a:lnTo>
                  <a:lnTo>
                    <a:pt x="4681219" y="1176020"/>
                  </a:lnTo>
                  <a:lnTo>
                    <a:pt x="4718367" y="1152525"/>
                  </a:lnTo>
                  <a:lnTo>
                    <a:pt x="4749164" y="1121727"/>
                  </a:lnTo>
                  <a:lnTo>
                    <a:pt x="4772659" y="1084580"/>
                  </a:lnTo>
                  <a:lnTo>
                    <a:pt x="4787582" y="1042670"/>
                  </a:lnTo>
                  <a:lnTo>
                    <a:pt x="4792980" y="996950"/>
                  </a:lnTo>
                  <a:lnTo>
                    <a:pt x="4792980" y="199390"/>
                  </a:lnTo>
                  <a:lnTo>
                    <a:pt x="4787582" y="153670"/>
                  </a:lnTo>
                  <a:lnTo>
                    <a:pt x="4772659" y="111760"/>
                  </a:lnTo>
                  <a:lnTo>
                    <a:pt x="4749164" y="74612"/>
                  </a:lnTo>
                  <a:lnTo>
                    <a:pt x="4718367" y="43815"/>
                  </a:lnTo>
                  <a:lnTo>
                    <a:pt x="4681219" y="20320"/>
                  </a:lnTo>
                  <a:lnTo>
                    <a:pt x="4639309" y="5397"/>
                  </a:lnTo>
                  <a:lnTo>
                    <a:pt x="45935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046277" y="3095942"/>
              <a:ext cx="4792980" cy="1196340"/>
            </a:xfrm>
            <a:custGeom>
              <a:avLst/>
              <a:gdLst/>
              <a:ahLst/>
              <a:cxnLst/>
              <a:rect l="l" t="t" r="r" b="b"/>
              <a:pathLst>
                <a:path w="4792980" h="1196339">
                  <a:moveTo>
                    <a:pt x="0" y="199390"/>
                  </a:moveTo>
                  <a:lnTo>
                    <a:pt x="5397" y="153670"/>
                  </a:lnTo>
                  <a:lnTo>
                    <a:pt x="20319" y="111760"/>
                  </a:lnTo>
                  <a:lnTo>
                    <a:pt x="43814" y="74612"/>
                  </a:lnTo>
                  <a:lnTo>
                    <a:pt x="74612" y="43815"/>
                  </a:lnTo>
                  <a:lnTo>
                    <a:pt x="111759" y="20320"/>
                  </a:lnTo>
                  <a:lnTo>
                    <a:pt x="153669" y="5397"/>
                  </a:lnTo>
                  <a:lnTo>
                    <a:pt x="199389" y="0"/>
                  </a:lnTo>
                  <a:lnTo>
                    <a:pt x="4593589" y="0"/>
                  </a:lnTo>
                  <a:lnTo>
                    <a:pt x="4639309" y="5397"/>
                  </a:lnTo>
                  <a:lnTo>
                    <a:pt x="4681219" y="20320"/>
                  </a:lnTo>
                  <a:lnTo>
                    <a:pt x="4718367" y="43815"/>
                  </a:lnTo>
                  <a:lnTo>
                    <a:pt x="4749164" y="74612"/>
                  </a:lnTo>
                  <a:lnTo>
                    <a:pt x="4772659" y="111760"/>
                  </a:lnTo>
                  <a:lnTo>
                    <a:pt x="4787582" y="153670"/>
                  </a:lnTo>
                  <a:lnTo>
                    <a:pt x="4792980" y="199390"/>
                  </a:lnTo>
                  <a:lnTo>
                    <a:pt x="4792980" y="996950"/>
                  </a:lnTo>
                  <a:lnTo>
                    <a:pt x="4787582" y="1042670"/>
                  </a:lnTo>
                  <a:lnTo>
                    <a:pt x="4772659" y="1084580"/>
                  </a:lnTo>
                  <a:lnTo>
                    <a:pt x="4749164" y="1121727"/>
                  </a:lnTo>
                  <a:lnTo>
                    <a:pt x="4718367" y="1152525"/>
                  </a:lnTo>
                  <a:lnTo>
                    <a:pt x="4681219" y="1176020"/>
                  </a:lnTo>
                  <a:lnTo>
                    <a:pt x="4639309" y="1190942"/>
                  </a:lnTo>
                  <a:lnTo>
                    <a:pt x="4593589" y="1196340"/>
                  </a:lnTo>
                  <a:lnTo>
                    <a:pt x="199389" y="1196340"/>
                  </a:lnTo>
                  <a:lnTo>
                    <a:pt x="153669" y="1190942"/>
                  </a:lnTo>
                  <a:lnTo>
                    <a:pt x="111759" y="1176020"/>
                  </a:lnTo>
                  <a:lnTo>
                    <a:pt x="74612" y="1152525"/>
                  </a:lnTo>
                  <a:lnTo>
                    <a:pt x="43814" y="1121727"/>
                  </a:lnTo>
                  <a:lnTo>
                    <a:pt x="20319" y="1084580"/>
                  </a:lnTo>
                  <a:lnTo>
                    <a:pt x="5397" y="1042670"/>
                  </a:lnTo>
                  <a:lnTo>
                    <a:pt x="0" y="996950"/>
                  </a:lnTo>
                  <a:lnTo>
                    <a:pt x="0" y="199390"/>
                  </a:lnTo>
                </a:path>
              </a:pathLst>
            </a:custGeom>
            <a:ln w="28574">
              <a:solidFill>
                <a:srgbClr val="B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417820" y="3604577"/>
              <a:ext cx="1581150" cy="200025"/>
            </a:xfrm>
            <a:custGeom>
              <a:avLst/>
              <a:gdLst/>
              <a:ahLst/>
              <a:cxnLst/>
              <a:rect l="l" t="t" r="r" b="b"/>
              <a:pathLst>
                <a:path w="1581150" h="200025">
                  <a:moveTo>
                    <a:pt x="1381125" y="0"/>
                  </a:moveTo>
                  <a:lnTo>
                    <a:pt x="1381125" y="200025"/>
                  </a:lnTo>
                  <a:lnTo>
                    <a:pt x="1514792" y="133350"/>
                  </a:lnTo>
                  <a:lnTo>
                    <a:pt x="1414462" y="133350"/>
                  </a:lnTo>
                  <a:lnTo>
                    <a:pt x="1414462" y="66675"/>
                  </a:lnTo>
                  <a:lnTo>
                    <a:pt x="1514475" y="66675"/>
                  </a:lnTo>
                  <a:lnTo>
                    <a:pt x="1381125" y="0"/>
                  </a:lnTo>
                  <a:close/>
                </a:path>
                <a:path w="1581150" h="200025">
                  <a:moveTo>
                    <a:pt x="1381125" y="66675"/>
                  </a:moveTo>
                  <a:lnTo>
                    <a:pt x="0" y="66675"/>
                  </a:lnTo>
                  <a:lnTo>
                    <a:pt x="0" y="133350"/>
                  </a:lnTo>
                  <a:lnTo>
                    <a:pt x="1381125" y="133350"/>
                  </a:lnTo>
                  <a:lnTo>
                    <a:pt x="1381125" y="66675"/>
                  </a:lnTo>
                  <a:close/>
                </a:path>
                <a:path w="1581150" h="200025">
                  <a:moveTo>
                    <a:pt x="1514475" y="66675"/>
                  </a:moveTo>
                  <a:lnTo>
                    <a:pt x="1414462" y="66675"/>
                  </a:lnTo>
                  <a:lnTo>
                    <a:pt x="1414462" y="133350"/>
                  </a:lnTo>
                  <a:lnTo>
                    <a:pt x="1514792" y="133350"/>
                  </a:lnTo>
                  <a:lnTo>
                    <a:pt x="1581150" y="100012"/>
                  </a:lnTo>
                  <a:lnTo>
                    <a:pt x="1514475" y="66675"/>
                  </a:lnTo>
                  <a:close/>
                </a:path>
              </a:pathLst>
            </a:custGeom>
            <a:solidFill>
              <a:srgbClr val="CF2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11603037" y="90169"/>
            <a:ext cx="419100" cy="44259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045"/>
              </a:lnSpc>
            </a:pPr>
            <a:r>
              <a:rPr sz="3100" spc="14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3100" spc="-2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100" spc="165" dirty="0">
                <a:solidFill>
                  <a:srgbClr val="D8D8D8"/>
                </a:solidFill>
                <a:latin typeface="Calibri"/>
                <a:cs typeface="Calibri"/>
              </a:rPr>
              <a:t>ΕΥΑΊΣΘΗΤΩΝ</a:t>
            </a:r>
            <a:endParaRPr sz="3100">
              <a:latin typeface="Calibri"/>
              <a:cs typeface="Calibri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855344" y="772795"/>
            <a:ext cx="885380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0" spc="240" dirty="0">
                <a:solidFill>
                  <a:srgbClr val="000000"/>
                </a:solidFill>
                <a:latin typeface="Times New Roman"/>
                <a:cs typeface="Times New Roman"/>
              </a:rPr>
              <a:t>Κρυπτογραφία</a:t>
            </a:r>
            <a:r>
              <a:rPr sz="2200" b="0" spc="25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215" dirty="0">
                <a:solidFill>
                  <a:srgbClr val="000000"/>
                </a:solidFill>
                <a:latin typeface="Times New Roman"/>
                <a:cs typeface="Times New Roman"/>
              </a:rPr>
              <a:t>που</a:t>
            </a:r>
            <a:r>
              <a:rPr sz="2200" b="0" spc="2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220" dirty="0">
                <a:solidFill>
                  <a:srgbClr val="000000"/>
                </a:solidFill>
                <a:latin typeface="Times New Roman"/>
                <a:cs typeface="Times New Roman"/>
              </a:rPr>
              <a:t>εφαρμόζεται</a:t>
            </a:r>
            <a:r>
              <a:rPr sz="2200" b="0" spc="2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55" dirty="0">
                <a:solidFill>
                  <a:srgbClr val="000000"/>
                </a:solidFill>
                <a:latin typeface="Times New Roman"/>
                <a:cs typeface="Times New Roman"/>
              </a:rPr>
              <a:t>σε</a:t>
            </a:r>
            <a:r>
              <a:rPr sz="2200" b="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215" dirty="0">
                <a:solidFill>
                  <a:srgbClr val="000000"/>
                </a:solidFill>
                <a:latin typeface="Times New Roman"/>
                <a:cs typeface="Times New Roman"/>
              </a:rPr>
              <a:t>δεδομένα</a:t>
            </a:r>
            <a:r>
              <a:rPr sz="2200" b="0" spc="2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90" dirty="0">
                <a:solidFill>
                  <a:srgbClr val="000000"/>
                </a:solidFill>
                <a:latin typeface="Times New Roman"/>
                <a:cs typeface="Times New Roman"/>
              </a:rPr>
              <a:t>κατά</a:t>
            </a:r>
            <a:r>
              <a:rPr sz="2200" b="0" spc="1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85" dirty="0">
                <a:solidFill>
                  <a:srgbClr val="000000"/>
                </a:solidFill>
                <a:latin typeface="Times New Roman"/>
                <a:cs typeface="Times New Roman"/>
              </a:rPr>
              <a:t>τη</a:t>
            </a:r>
            <a:r>
              <a:rPr sz="2200" b="0" spc="2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220" dirty="0">
                <a:solidFill>
                  <a:srgbClr val="000000"/>
                </a:solidFill>
                <a:latin typeface="Times New Roman"/>
                <a:cs typeface="Times New Roman"/>
              </a:rPr>
              <a:t>μεταφορά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92150" y="1522412"/>
            <a:ext cx="7851140" cy="765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 marR="1688464" indent="-91440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28571"/>
              <a:buFont typeface="Arial"/>
              <a:buChar char="•"/>
              <a:tabLst>
                <a:tab pos="167640" algn="l"/>
              </a:tabLst>
            </a:pPr>
            <a:r>
              <a:rPr sz="1400" b="1" spc="110" dirty="0">
                <a:latin typeface="Calibri"/>
                <a:cs typeface="Calibri"/>
              </a:rPr>
              <a:t>Τα</a:t>
            </a:r>
            <a:r>
              <a:rPr sz="1400" b="1" spc="45" dirty="0">
                <a:latin typeface="Calibri"/>
                <a:cs typeface="Calibri"/>
              </a:rPr>
              <a:t> </a:t>
            </a:r>
            <a:r>
              <a:rPr sz="1400" b="1" spc="100" dirty="0">
                <a:latin typeface="Calibri"/>
                <a:cs typeface="Calibri"/>
              </a:rPr>
              <a:t>κανάλια</a:t>
            </a:r>
            <a:r>
              <a:rPr sz="1400" b="1" spc="45" dirty="0">
                <a:latin typeface="Calibri"/>
                <a:cs typeface="Calibri"/>
              </a:rPr>
              <a:t> </a:t>
            </a:r>
            <a:r>
              <a:rPr sz="1400" b="1" spc="95" dirty="0">
                <a:latin typeface="Calibri"/>
                <a:cs typeface="Calibri"/>
              </a:rPr>
              <a:t>επικοινωνίας</a:t>
            </a:r>
            <a:r>
              <a:rPr sz="1400" b="1" spc="5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των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δικτύων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ενεργειακού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ελέγχου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ΠΡΕΠΕΙ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να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προστατεύονται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με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την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45" dirty="0">
                <a:latin typeface="Calibri"/>
                <a:cs typeface="Calibri"/>
              </a:rPr>
              <a:t>εφαρμογή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κρυπτογραφικών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αλγορίθμων.</a:t>
            </a:r>
            <a:endParaRPr sz="14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00"/>
              </a:spcBef>
              <a:buSzPct val="128000"/>
              <a:buFont typeface="Arial"/>
              <a:buChar char="•"/>
              <a:tabLst>
                <a:tab pos="396240" algn="l"/>
              </a:tabLst>
            </a:pPr>
            <a:r>
              <a:rPr sz="1250" spc="90" dirty="0">
                <a:latin typeface="Calibri"/>
                <a:cs typeface="Calibri"/>
              </a:rPr>
              <a:t>Υπεύθυνη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για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την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προστασία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της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μη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εξουσιοδοτημένης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πρόσβασης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σε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δεδομένα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κατά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τη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μεταφορά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91869" y="3027679"/>
            <a:ext cx="471805" cy="26670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>
              <a:lnSpc>
                <a:spcPct val="66700"/>
              </a:lnSpc>
              <a:spcBef>
                <a:spcPts val="480"/>
              </a:spcBef>
            </a:pPr>
            <a:r>
              <a:rPr sz="950" spc="40" dirty="0">
                <a:latin typeface="Calibri"/>
                <a:cs typeface="Calibri"/>
              </a:rPr>
              <a:t>Απλό 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25" dirty="0">
                <a:latin typeface="Calibri"/>
                <a:cs typeface="Calibri"/>
              </a:rPr>
              <a:t>κείμεν</a:t>
            </a:r>
            <a:r>
              <a:rPr sz="950" spc="35" dirty="0">
                <a:latin typeface="Calibri"/>
                <a:cs typeface="Calibri"/>
              </a:rPr>
              <a:t>ο</a:t>
            </a:r>
            <a:r>
              <a:rPr sz="950" spc="25" dirty="0">
                <a:latin typeface="Calibri"/>
                <a:cs typeface="Calibri"/>
              </a:rPr>
              <a:t>: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886585" y="2710815"/>
            <a:ext cx="1492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16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035675" y="2666365"/>
            <a:ext cx="14224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150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284854" y="2968307"/>
            <a:ext cx="89725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45" dirty="0">
                <a:latin typeface="Calibri"/>
                <a:cs typeface="Calibri"/>
              </a:rPr>
              <a:t>Κυπριακό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spc="40" dirty="0">
                <a:latin typeface="Calibri"/>
                <a:cs typeface="Calibri"/>
              </a:rPr>
              <a:t>κείμενο: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847805" y="3158806"/>
            <a:ext cx="302831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75" dirty="0">
                <a:latin typeface="Calibri"/>
                <a:cs typeface="Calibri"/>
              </a:rPr>
              <a:t>Σημειώστε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ότι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θέμαείδαμε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ήδη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ότι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όλα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τα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91869" y="3421062"/>
            <a:ext cx="1278255" cy="458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50" i="1" spc="85" dirty="0">
                <a:latin typeface="Calibri"/>
                <a:cs typeface="Calibri"/>
              </a:rPr>
              <a:t>"Αλλάξτε την </a:t>
            </a:r>
            <a:r>
              <a:rPr sz="950" i="1" spc="90" dirty="0">
                <a:latin typeface="Calibri"/>
                <a:cs typeface="Calibri"/>
              </a:rPr>
              <a:t> </a:t>
            </a:r>
            <a:r>
              <a:rPr sz="950" i="1" spc="85" dirty="0">
                <a:latin typeface="Calibri"/>
                <a:cs typeface="Calibri"/>
              </a:rPr>
              <a:t>εξουσία/δυναμία</a:t>
            </a:r>
            <a:r>
              <a:rPr sz="950" i="1" spc="-5" dirty="0">
                <a:latin typeface="Calibri"/>
                <a:cs typeface="Calibri"/>
              </a:rPr>
              <a:t> </a:t>
            </a:r>
            <a:r>
              <a:rPr sz="950" i="1" spc="80" dirty="0">
                <a:latin typeface="Calibri"/>
                <a:cs typeface="Calibri"/>
              </a:rPr>
              <a:t>της </a:t>
            </a:r>
            <a:r>
              <a:rPr sz="950" i="1" spc="-200" dirty="0">
                <a:latin typeface="Calibri"/>
                <a:cs typeface="Calibri"/>
              </a:rPr>
              <a:t> </a:t>
            </a:r>
            <a:r>
              <a:rPr sz="950" i="1" spc="80" dirty="0">
                <a:latin typeface="Calibri"/>
                <a:cs typeface="Calibri"/>
              </a:rPr>
              <a:t>γεννήτριας"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268979" y="3343275"/>
            <a:ext cx="69723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i="1" spc="15" dirty="0">
                <a:latin typeface="Calibri"/>
                <a:cs typeface="Calibri"/>
              </a:rPr>
              <a:t>"</a:t>
            </a:r>
            <a:r>
              <a:rPr sz="800" i="1" spc="25" dirty="0">
                <a:latin typeface="Calibri"/>
                <a:cs typeface="Calibri"/>
              </a:rPr>
              <a:t>5</a:t>
            </a:r>
            <a:r>
              <a:rPr sz="800" i="1" spc="45" dirty="0">
                <a:latin typeface="Calibri"/>
                <a:cs typeface="Calibri"/>
              </a:rPr>
              <a:t>&amp;</a:t>
            </a:r>
            <a:r>
              <a:rPr sz="800" i="1" spc="25" dirty="0">
                <a:latin typeface="Calibri"/>
                <a:cs typeface="Calibri"/>
              </a:rPr>
              <a:t>321</a:t>
            </a:r>
            <a:r>
              <a:rPr sz="800" i="1" spc="10" dirty="0">
                <a:latin typeface="Calibri"/>
                <a:cs typeface="Calibri"/>
              </a:rPr>
              <a:t>ff</a:t>
            </a:r>
            <a:r>
              <a:rPr sz="800" i="1" spc="25" dirty="0">
                <a:latin typeface="Calibri"/>
                <a:cs typeface="Calibri"/>
              </a:rPr>
              <a:t>d</a:t>
            </a:r>
            <a:r>
              <a:rPr sz="800" i="1" spc="30" dirty="0">
                <a:latin typeface="Calibri"/>
                <a:cs typeface="Calibri"/>
              </a:rPr>
              <a:t>4</a:t>
            </a:r>
            <a:r>
              <a:rPr sz="800" i="1" spc="25" dirty="0">
                <a:latin typeface="Calibri"/>
                <a:cs typeface="Calibri"/>
              </a:rPr>
              <a:t>21</a:t>
            </a:r>
            <a:r>
              <a:rPr sz="800" i="1" spc="30" dirty="0">
                <a:latin typeface="Calibri"/>
                <a:cs typeface="Calibri"/>
              </a:rPr>
              <a:t>"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182484" y="3351847"/>
            <a:ext cx="4279265" cy="694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spc="110" dirty="0">
                <a:latin typeface="Calibri"/>
                <a:cs typeface="Calibri"/>
              </a:rPr>
              <a:t> πρωτόκολλα </a:t>
            </a:r>
            <a:r>
              <a:rPr sz="1100" spc="125" dirty="0">
                <a:latin typeface="Calibri"/>
                <a:cs typeface="Calibri"/>
              </a:rPr>
              <a:t>VPN </a:t>
            </a:r>
            <a:r>
              <a:rPr sz="1100" spc="95" dirty="0">
                <a:latin typeface="Calibri"/>
                <a:cs typeface="Calibri"/>
              </a:rPr>
              <a:t>βασίζονται </a:t>
            </a:r>
            <a:r>
              <a:rPr sz="1100" spc="105" dirty="0">
                <a:latin typeface="Calibri"/>
                <a:cs typeface="Calibri"/>
              </a:rPr>
              <a:t>σε κρυπτογραφικούς </a:t>
            </a:r>
            <a:r>
              <a:rPr sz="1100" spc="110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αλγορίθμους </a:t>
            </a:r>
            <a:r>
              <a:rPr sz="1100" spc="90" dirty="0">
                <a:latin typeface="Calibri"/>
                <a:cs typeface="Calibri"/>
              </a:rPr>
              <a:t>για </a:t>
            </a:r>
            <a:r>
              <a:rPr sz="1100" spc="110" dirty="0">
                <a:latin typeface="Calibri"/>
                <a:cs typeface="Calibri"/>
              </a:rPr>
              <a:t>να </a:t>
            </a:r>
            <a:r>
              <a:rPr sz="1100" spc="105" dirty="0">
                <a:latin typeface="Calibri"/>
                <a:cs typeface="Calibri"/>
              </a:rPr>
              <a:t>εγγυηθούν </a:t>
            </a:r>
            <a:r>
              <a:rPr sz="1100" spc="100" dirty="0">
                <a:latin typeface="Calibri"/>
                <a:cs typeface="Calibri"/>
              </a:rPr>
              <a:t>την </a:t>
            </a:r>
            <a:r>
              <a:rPr sz="1100" spc="95" dirty="0">
                <a:latin typeface="Calibri"/>
                <a:cs typeface="Calibri"/>
              </a:rPr>
              <a:t>εμπιστευτικότητα </a:t>
            </a:r>
            <a:r>
              <a:rPr sz="1100" spc="110" dirty="0">
                <a:latin typeface="Calibri"/>
                <a:cs typeface="Calibri"/>
              </a:rPr>
              <a:t>των </a:t>
            </a:r>
            <a:r>
              <a:rPr sz="1100" spc="114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καναλιών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επικοινωνίας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-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i="1" spc="100" dirty="0">
                <a:latin typeface="Calibri"/>
                <a:cs typeface="Calibri"/>
              </a:rPr>
              <a:t>τα</a:t>
            </a:r>
            <a:r>
              <a:rPr sz="1100" i="1" spc="50" dirty="0">
                <a:latin typeface="Calibri"/>
                <a:cs typeface="Calibri"/>
              </a:rPr>
              <a:t> </a:t>
            </a:r>
            <a:r>
              <a:rPr sz="1100" i="1" spc="105" dirty="0">
                <a:latin typeface="Calibri"/>
                <a:cs typeface="Calibri"/>
              </a:rPr>
              <a:t>οποία</a:t>
            </a:r>
            <a:r>
              <a:rPr sz="1100" i="1" spc="50" dirty="0">
                <a:latin typeface="Calibri"/>
                <a:cs typeface="Calibri"/>
              </a:rPr>
              <a:t> </a:t>
            </a:r>
            <a:r>
              <a:rPr sz="1100" i="1" spc="100" dirty="0">
                <a:latin typeface="Calibri"/>
                <a:cs typeface="Calibri"/>
              </a:rPr>
              <a:t>μπορεί</a:t>
            </a:r>
            <a:r>
              <a:rPr sz="1100" i="1" spc="50" dirty="0">
                <a:latin typeface="Calibri"/>
                <a:cs typeface="Calibri"/>
              </a:rPr>
              <a:t> </a:t>
            </a:r>
            <a:r>
              <a:rPr sz="1100" i="1" spc="110" dirty="0">
                <a:latin typeface="Calibri"/>
                <a:cs typeface="Calibri"/>
              </a:rPr>
              <a:t>να</a:t>
            </a:r>
            <a:r>
              <a:rPr sz="1100" i="1" spc="50" dirty="0">
                <a:latin typeface="Calibri"/>
                <a:cs typeface="Calibri"/>
              </a:rPr>
              <a:t> </a:t>
            </a:r>
            <a:r>
              <a:rPr sz="1100" i="1" spc="95" dirty="0">
                <a:latin typeface="Calibri"/>
                <a:cs typeface="Calibri"/>
              </a:rPr>
              <a:t>βασίζονται</a:t>
            </a:r>
            <a:r>
              <a:rPr sz="1100" i="1" spc="55" dirty="0">
                <a:latin typeface="Calibri"/>
                <a:cs typeface="Calibri"/>
              </a:rPr>
              <a:t> </a:t>
            </a:r>
            <a:r>
              <a:rPr sz="1100" i="1" spc="105" dirty="0">
                <a:latin typeface="Calibri"/>
                <a:cs typeface="Calibri"/>
              </a:rPr>
              <a:t>σε</a:t>
            </a:r>
            <a:r>
              <a:rPr sz="1100" i="1" spc="45" dirty="0">
                <a:latin typeface="Calibri"/>
                <a:cs typeface="Calibri"/>
              </a:rPr>
              <a:t> </a:t>
            </a:r>
            <a:r>
              <a:rPr sz="1100" i="1" spc="114" dirty="0">
                <a:latin typeface="Calibri"/>
                <a:cs typeface="Calibri"/>
              </a:rPr>
              <a:t>μη </a:t>
            </a:r>
            <a:r>
              <a:rPr sz="1100" i="1" spc="-235" dirty="0">
                <a:latin typeface="Calibri"/>
                <a:cs typeface="Calibri"/>
              </a:rPr>
              <a:t> </a:t>
            </a:r>
            <a:r>
              <a:rPr sz="1100" i="1" spc="120" dirty="0">
                <a:latin typeface="Calibri"/>
                <a:cs typeface="Calibri"/>
              </a:rPr>
              <a:t>ασφαλή</a:t>
            </a:r>
            <a:r>
              <a:rPr sz="1100" i="1" spc="50" dirty="0">
                <a:latin typeface="Calibri"/>
                <a:cs typeface="Calibri"/>
              </a:rPr>
              <a:t> </a:t>
            </a:r>
            <a:r>
              <a:rPr sz="1100" i="1" spc="100" dirty="0">
                <a:latin typeface="Calibri"/>
                <a:cs typeface="Calibri"/>
              </a:rPr>
              <a:t>βιομηχανικά</a:t>
            </a:r>
            <a:r>
              <a:rPr sz="1100" i="1" spc="50" dirty="0">
                <a:latin typeface="Calibri"/>
                <a:cs typeface="Calibri"/>
              </a:rPr>
              <a:t> </a:t>
            </a:r>
            <a:r>
              <a:rPr sz="1100" i="1" spc="110" dirty="0">
                <a:latin typeface="Calibri"/>
                <a:cs typeface="Calibri"/>
              </a:rPr>
              <a:t>πρωτόκολλα</a:t>
            </a:r>
            <a:r>
              <a:rPr sz="1100" i="1" spc="50" dirty="0">
                <a:latin typeface="Calibri"/>
                <a:cs typeface="Calibri"/>
              </a:rPr>
              <a:t> </a:t>
            </a:r>
            <a:r>
              <a:rPr sz="1100" i="1" spc="114" dirty="0">
                <a:latin typeface="Calibri"/>
                <a:cs typeface="Calibri"/>
              </a:rPr>
              <a:t>όπως</a:t>
            </a:r>
            <a:r>
              <a:rPr sz="1100" i="1" spc="45" dirty="0">
                <a:latin typeface="Calibri"/>
                <a:cs typeface="Calibri"/>
              </a:rPr>
              <a:t> </a:t>
            </a:r>
            <a:r>
              <a:rPr sz="1100" i="1" spc="95" dirty="0">
                <a:latin typeface="Calibri"/>
                <a:cs typeface="Calibri"/>
              </a:rPr>
              <a:t>το</a:t>
            </a:r>
            <a:r>
              <a:rPr sz="1100" i="1" spc="50" dirty="0">
                <a:latin typeface="Calibri"/>
                <a:cs typeface="Calibri"/>
              </a:rPr>
              <a:t> </a:t>
            </a:r>
            <a:r>
              <a:rPr sz="1100" i="1" spc="105" dirty="0">
                <a:latin typeface="Calibri"/>
                <a:cs typeface="Calibri"/>
              </a:rPr>
              <a:t>ModbusTCP.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93444" y="4385309"/>
            <a:ext cx="6566534" cy="1471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5580" marR="5080" indent="-182880" algn="just">
              <a:lnSpc>
                <a:spcPct val="100000"/>
              </a:lnSpc>
              <a:spcBef>
                <a:spcPts val="100"/>
              </a:spcBef>
              <a:buSzPct val="128000"/>
              <a:buFont typeface="Arial"/>
              <a:buChar char="•"/>
              <a:tabLst>
                <a:tab pos="195580" algn="l"/>
              </a:tabLst>
            </a:pPr>
            <a:r>
              <a:rPr sz="1250" spc="100" dirty="0">
                <a:latin typeface="Calibri"/>
                <a:cs typeface="Calibri"/>
              </a:rPr>
              <a:t>Διαφορετικά, </a:t>
            </a:r>
            <a:r>
              <a:rPr sz="1250" spc="95" dirty="0">
                <a:latin typeface="Calibri"/>
                <a:cs typeface="Calibri"/>
              </a:rPr>
              <a:t>οι επικοινωνίες </a:t>
            </a:r>
            <a:r>
              <a:rPr sz="1250" spc="105" dirty="0">
                <a:latin typeface="Calibri"/>
                <a:cs typeface="Calibri"/>
              </a:rPr>
              <a:t>στέλνονταν </a:t>
            </a:r>
            <a:r>
              <a:rPr sz="1250" spc="114" dirty="0">
                <a:latin typeface="Calibri"/>
                <a:cs typeface="Calibri"/>
              </a:rPr>
              <a:t>σε "απλό </a:t>
            </a:r>
            <a:r>
              <a:rPr sz="1250" spc="95" dirty="0">
                <a:latin typeface="Calibri"/>
                <a:cs typeface="Calibri"/>
              </a:rPr>
              <a:t>κείμενο", </a:t>
            </a:r>
            <a:r>
              <a:rPr sz="1250" spc="100" dirty="0">
                <a:latin typeface="Calibri"/>
                <a:cs typeface="Calibri"/>
              </a:rPr>
              <a:t>επιτρέποντας </a:t>
            </a:r>
            <a:r>
              <a:rPr sz="1250" spc="114" dirty="0">
                <a:latin typeface="Calibri"/>
                <a:cs typeface="Calibri"/>
              </a:rPr>
              <a:t>σε </a:t>
            </a:r>
            <a:r>
              <a:rPr sz="1250" spc="12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επιτιθέμενους </a:t>
            </a:r>
            <a:r>
              <a:rPr sz="1250" spc="120" dirty="0">
                <a:latin typeface="Calibri"/>
                <a:cs typeface="Calibri"/>
              </a:rPr>
              <a:t>με </a:t>
            </a:r>
            <a:r>
              <a:rPr sz="1250" spc="114" dirty="0">
                <a:latin typeface="Calibri"/>
                <a:cs typeface="Calibri"/>
              </a:rPr>
              <a:t>τους </a:t>
            </a:r>
            <a:r>
              <a:rPr sz="1250" spc="120" dirty="0">
                <a:latin typeface="Calibri"/>
                <a:cs typeface="Calibri"/>
              </a:rPr>
              <a:t>απαραίτητους </a:t>
            </a:r>
            <a:r>
              <a:rPr sz="1250" spc="125" dirty="0">
                <a:latin typeface="Calibri"/>
                <a:cs typeface="Calibri"/>
              </a:rPr>
              <a:t>πόρους να </a:t>
            </a:r>
            <a:r>
              <a:rPr sz="1250" spc="120" dirty="0">
                <a:latin typeface="Calibri"/>
                <a:cs typeface="Calibri"/>
              </a:rPr>
              <a:t>υποκλέψουν, </a:t>
            </a:r>
            <a:r>
              <a:rPr sz="1250" spc="125" dirty="0">
                <a:latin typeface="Calibri"/>
                <a:cs typeface="Calibri"/>
              </a:rPr>
              <a:t>να συλλάβουν </a:t>
            </a:r>
            <a:r>
              <a:rPr sz="1250" spc="105" dirty="0">
                <a:latin typeface="Calibri"/>
                <a:cs typeface="Calibri"/>
              </a:rPr>
              <a:t>και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να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διαβάσουν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τις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επικοινωνίες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(υποκλοπές).</a:t>
            </a:r>
            <a:endParaRPr sz="1250">
              <a:latin typeface="Calibri"/>
              <a:cs typeface="Calibri"/>
            </a:endParaRPr>
          </a:p>
          <a:p>
            <a:pPr marL="195580" marR="754380" indent="-182880">
              <a:lnSpc>
                <a:spcPct val="100000"/>
              </a:lnSpc>
              <a:spcBef>
                <a:spcPts val="910"/>
              </a:spcBef>
              <a:buSzPct val="128000"/>
              <a:buFont typeface="Arial"/>
              <a:buChar char="•"/>
              <a:tabLst>
                <a:tab pos="195580" algn="l"/>
              </a:tabLst>
            </a:pPr>
            <a:r>
              <a:rPr sz="1250" spc="85" dirty="0">
                <a:latin typeface="Calibri"/>
                <a:cs typeface="Calibri"/>
              </a:rPr>
              <a:t>Δυστυχώς, </a:t>
            </a:r>
            <a:r>
              <a:rPr sz="1250" b="1" spc="100" dirty="0">
                <a:latin typeface="Calibri"/>
                <a:cs typeface="Calibri"/>
              </a:rPr>
              <a:t>η </a:t>
            </a:r>
            <a:r>
              <a:rPr sz="1250" b="1" spc="95" dirty="0">
                <a:latin typeface="Calibri"/>
                <a:cs typeface="Calibri"/>
              </a:rPr>
              <a:t>υποκλοπή </a:t>
            </a:r>
            <a:r>
              <a:rPr sz="1250" b="1" spc="90" dirty="0">
                <a:latin typeface="Calibri"/>
                <a:cs typeface="Calibri"/>
              </a:rPr>
              <a:t>μπορεί </a:t>
            </a:r>
            <a:r>
              <a:rPr sz="1250" spc="90" dirty="0">
                <a:latin typeface="Calibri"/>
                <a:cs typeface="Calibri"/>
              </a:rPr>
              <a:t>να προκύψει στα </a:t>
            </a:r>
            <a:r>
              <a:rPr sz="1250" spc="80" dirty="0">
                <a:latin typeface="Calibri"/>
                <a:cs typeface="Calibri"/>
              </a:rPr>
              <a:t>δίκτυα </a:t>
            </a:r>
            <a:r>
              <a:rPr sz="1250" spc="85" dirty="0">
                <a:latin typeface="Calibri"/>
                <a:cs typeface="Calibri"/>
              </a:rPr>
              <a:t>βιομηχανικού </a:t>
            </a:r>
            <a:r>
              <a:rPr sz="1250" spc="9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ελέγχου,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καθώς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οι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περισσότερες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παρωχημένες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συσκευές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εξακολουθούν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να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βασίζονται </a:t>
            </a:r>
            <a:r>
              <a:rPr sz="1250" spc="90" dirty="0">
                <a:latin typeface="Calibri"/>
                <a:cs typeface="Calibri"/>
              </a:rPr>
              <a:t>σε </a:t>
            </a:r>
            <a:r>
              <a:rPr sz="1250" spc="100" dirty="0">
                <a:latin typeface="Calibri"/>
                <a:cs typeface="Calibri"/>
              </a:rPr>
              <a:t>μη ασφαλή </a:t>
            </a:r>
            <a:r>
              <a:rPr sz="1250" spc="95" dirty="0">
                <a:latin typeface="Calibri"/>
                <a:cs typeface="Calibri"/>
              </a:rPr>
              <a:t>πρωτόκολλα </a:t>
            </a:r>
            <a:r>
              <a:rPr sz="1250" spc="100" dirty="0">
                <a:latin typeface="Calibri"/>
                <a:cs typeface="Calibri"/>
              </a:rPr>
              <a:t>όπως </a:t>
            </a:r>
            <a:r>
              <a:rPr sz="1250" spc="85" dirty="0">
                <a:latin typeface="Calibri"/>
                <a:cs typeface="Calibri"/>
              </a:rPr>
              <a:t>το </a:t>
            </a:r>
            <a:r>
              <a:rPr sz="1250" spc="90" dirty="0">
                <a:latin typeface="Calibri"/>
                <a:cs typeface="Calibri"/>
              </a:rPr>
              <a:t>TELNET </a:t>
            </a:r>
            <a:r>
              <a:rPr sz="1250" b="1" spc="80" dirty="0">
                <a:latin typeface="Calibri"/>
                <a:cs typeface="Calibri"/>
              </a:rPr>
              <a:t>για τον </a:t>
            </a:r>
            <a:r>
              <a:rPr sz="1250" b="1" spc="8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απομακρυσμένο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έλεγχο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1230927" y="6078854"/>
            <a:ext cx="8572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22554" y="6264275"/>
            <a:ext cx="44088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CSP001_C_E</a:t>
            </a:r>
            <a:r>
              <a:rPr sz="1100" spc="3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6: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Davide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Ferraris,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Πανεπιστήμιο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ΜάλαγαΙσπανία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55344" y="776287"/>
            <a:ext cx="439991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97835" algn="l"/>
              </a:tabLst>
            </a:pPr>
            <a:r>
              <a:rPr sz="2200" b="0" spc="180" dirty="0">
                <a:solidFill>
                  <a:srgbClr val="000000"/>
                </a:solidFill>
                <a:latin typeface="Times New Roman"/>
                <a:cs typeface="Times New Roman"/>
              </a:rPr>
              <a:t>Ταυτοποίηση</a:t>
            </a:r>
            <a:r>
              <a:rPr sz="2200" b="0" spc="2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60" dirty="0">
                <a:solidFill>
                  <a:srgbClr val="000000"/>
                </a:solidFill>
                <a:latin typeface="Times New Roman"/>
                <a:cs typeface="Times New Roman"/>
              </a:rPr>
              <a:t>χρήστη	2FA,</a:t>
            </a:r>
            <a:r>
              <a:rPr sz="2200" b="0" spc="1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55" dirty="0">
                <a:solidFill>
                  <a:srgbClr val="000000"/>
                </a:solidFill>
                <a:latin typeface="Times New Roman"/>
                <a:cs typeface="Times New Roman"/>
              </a:rPr>
              <a:t>άλλα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1515" y="1525270"/>
            <a:ext cx="6119495" cy="113157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03505" marR="55244" indent="-91440">
              <a:lnSpc>
                <a:spcPts val="1639"/>
              </a:lnSpc>
              <a:spcBef>
                <a:spcPts val="185"/>
              </a:spcBef>
              <a:buClr>
                <a:srgbClr val="FFBA00"/>
              </a:buClr>
              <a:buSzPct val="128571"/>
              <a:buFont typeface="Arial"/>
              <a:buChar char="•"/>
              <a:tabLst>
                <a:tab pos="167005" algn="l"/>
              </a:tabLst>
            </a:pPr>
            <a:r>
              <a:rPr sz="1400" spc="80" dirty="0">
                <a:latin typeface="Calibri"/>
                <a:cs typeface="Calibri"/>
              </a:rPr>
              <a:t>Όσο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ανώτερο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55" dirty="0">
                <a:latin typeface="Calibri"/>
                <a:cs typeface="Calibri"/>
              </a:rPr>
              <a:t>είναι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το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συνδυασμό,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τόσο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πιο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ισχυρή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θα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55" dirty="0">
                <a:latin typeface="Calibri"/>
                <a:cs typeface="Calibri"/>
              </a:rPr>
              <a:t>είναι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η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διαδικασία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επαλήθευσης,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με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αποτέλεσμα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b="1" spc="60" dirty="0">
                <a:latin typeface="Calibri"/>
                <a:cs typeface="Calibri"/>
              </a:rPr>
              <a:t>την</a:t>
            </a:r>
            <a:r>
              <a:rPr sz="1400" b="1" spc="35" dirty="0">
                <a:latin typeface="Calibri"/>
                <a:cs typeface="Calibri"/>
              </a:rPr>
              <a:t> </a:t>
            </a:r>
            <a:r>
              <a:rPr sz="1400" b="1" spc="70" dirty="0">
                <a:latin typeface="Calibri"/>
                <a:cs typeface="Calibri"/>
              </a:rPr>
              <a:t>επαλήθευση</a:t>
            </a:r>
            <a:r>
              <a:rPr sz="1400" b="1" spc="25" dirty="0">
                <a:latin typeface="Calibri"/>
                <a:cs typeface="Calibri"/>
              </a:rPr>
              <a:t> </a:t>
            </a:r>
            <a:r>
              <a:rPr sz="1400" b="1" spc="60" dirty="0">
                <a:latin typeface="Calibri"/>
                <a:cs typeface="Calibri"/>
              </a:rPr>
              <a:t>ταυτότητας.</a:t>
            </a:r>
            <a:endParaRPr sz="1400">
              <a:latin typeface="Calibri"/>
              <a:cs typeface="Calibri"/>
            </a:endParaRPr>
          </a:p>
          <a:p>
            <a:pPr marL="396875" marR="5080" lvl="1" indent="-182880">
              <a:lnSpc>
                <a:spcPts val="1480"/>
              </a:lnSpc>
              <a:spcBef>
                <a:spcPts val="955"/>
              </a:spcBef>
              <a:buSzPct val="128000"/>
              <a:buFont typeface="Arial"/>
              <a:buChar char="•"/>
              <a:tabLst>
                <a:tab pos="396875" algn="l"/>
              </a:tabLst>
            </a:pPr>
            <a:r>
              <a:rPr sz="1250" spc="120" dirty="0">
                <a:latin typeface="Calibri"/>
                <a:cs typeface="Calibri"/>
              </a:rPr>
              <a:t>Με </a:t>
            </a:r>
            <a:r>
              <a:rPr sz="1250" spc="80" dirty="0">
                <a:latin typeface="Calibri"/>
                <a:cs typeface="Calibri"/>
              </a:rPr>
              <a:t>τον </a:t>
            </a:r>
            <a:r>
              <a:rPr sz="1250" spc="90" dirty="0">
                <a:latin typeface="Calibri"/>
                <a:cs typeface="Calibri"/>
              </a:rPr>
              <a:t>τρόπο αυτό </a:t>
            </a:r>
            <a:r>
              <a:rPr sz="1250" spc="85" dirty="0">
                <a:latin typeface="Calibri"/>
                <a:cs typeface="Calibri"/>
              </a:rPr>
              <a:t>αποφεύγονται, </a:t>
            </a:r>
            <a:r>
              <a:rPr sz="1250" spc="75" dirty="0">
                <a:latin typeface="Calibri"/>
                <a:cs typeface="Calibri"/>
              </a:rPr>
              <a:t>για </a:t>
            </a:r>
            <a:r>
              <a:rPr sz="1250" spc="85" dirty="0">
                <a:latin typeface="Calibri"/>
                <a:cs typeface="Calibri"/>
              </a:rPr>
              <a:t>παράδειγμα, </a:t>
            </a:r>
            <a:r>
              <a:rPr sz="1250" spc="80" dirty="0">
                <a:latin typeface="Calibri"/>
                <a:cs typeface="Calibri"/>
              </a:rPr>
              <a:t>δυνητικοί κίνδυνοι </a:t>
            </a:r>
            <a:r>
              <a:rPr sz="1250" spc="8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πλαστοπροσωπίας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με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τη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δημιουργία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πολυεπίπεδων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επιπέδων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επαλήθευσης </a:t>
            </a:r>
            <a:r>
              <a:rPr sz="1250" spc="-26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ταυτότητας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που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επαληθεύουν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την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ταυτότητα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μιας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οντότητας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πολλές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φορές.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1515" y="4062412"/>
            <a:ext cx="5883910" cy="181927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03505" marR="12700" indent="-91440">
              <a:lnSpc>
                <a:spcPct val="101800"/>
              </a:lnSpc>
              <a:spcBef>
                <a:spcPts val="70"/>
              </a:spcBef>
              <a:buClr>
                <a:srgbClr val="FFBA00"/>
              </a:buClr>
              <a:buSzPct val="142857"/>
              <a:buFont typeface="Arial"/>
              <a:buChar char="•"/>
              <a:tabLst>
                <a:tab pos="173355" algn="l"/>
              </a:tabLst>
            </a:pPr>
            <a:r>
              <a:rPr sz="1400" spc="130" dirty="0">
                <a:latin typeface="Calibri"/>
                <a:cs typeface="Calibri"/>
              </a:rPr>
              <a:t>Θα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μπορούσαμε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να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προσαρμόσουμε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τις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συμβατικές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εφαρμογές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του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2MFA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σε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συστήματα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ενεργειακού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ελέγχου,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όπως:</a:t>
            </a:r>
            <a:endParaRPr sz="14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940"/>
              </a:spcBef>
              <a:buSzPct val="128000"/>
              <a:buFont typeface="Arial"/>
              <a:buChar char="•"/>
              <a:tabLst>
                <a:tab pos="396240" algn="l"/>
              </a:tabLst>
            </a:pPr>
            <a:r>
              <a:rPr sz="1250" spc="85" dirty="0">
                <a:latin typeface="Calibri"/>
                <a:cs typeface="Calibri"/>
              </a:rPr>
              <a:t>Google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Authenticator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ή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Microsoft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65" dirty="0">
                <a:latin typeface="Calibri"/>
                <a:cs typeface="Calibri"/>
              </a:rPr>
              <a:t>(εταιρεία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τεχνολογίας)</a:t>
            </a:r>
            <a:endParaRPr sz="1250">
              <a:latin typeface="Calibri"/>
              <a:cs typeface="Calibri"/>
            </a:endParaRPr>
          </a:p>
          <a:p>
            <a:pPr marL="579120" marR="5080" lvl="2" indent="-182880">
              <a:lnSpc>
                <a:spcPct val="101699"/>
              </a:lnSpc>
              <a:spcBef>
                <a:spcPts val="815"/>
              </a:spcBef>
              <a:buSzPct val="127272"/>
              <a:buFont typeface="Arial"/>
              <a:buChar char="•"/>
              <a:tabLst>
                <a:tab pos="579755" algn="l"/>
              </a:tabLst>
            </a:pPr>
            <a:r>
              <a:rPr sz="1100" spc="70" dirty="0">
                <a:latin typeface="Calibri"/>
                <a:cs typeface="Calibri"/>
              </a:rPr>
              <a:t>Και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οι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δύο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ασχολούνται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με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τυχαίους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κώδικες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προγραμματισμού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που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επιτρέπουν </a:t>
            </a:r>
            <a:r>
              <a:rPr sz="1100" spc="-229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την </a:t>
            </a:r>
            <a:r>
              <a:rPr sz="1100" spc="90" dirty="0">
                <a:latin typeface="Calibri"/>
                <a:cs typeface="Calibri"/>
              </a:rPr>
              <a:t>ασφαλή </a:t>
            </a:r>
            <a:r>
              <a:rPr sz="1100" spc="85" dirty="0">
                <a:latin typeface="Calibri"/>
                <a:cs typeface="Calibri"/>
              </a:rPr>
              <a:t>πρόσβαση </a:t>
            </a:r>
            <a:r>
              <a:rPr sz="1100" spc="80" dirty="0">
                <a:latin typeface="Calibri"/>
                <a:cs typeface="Calibri"/>
              </a:rPr>
              <a:t>σε </a:t>
            </a:r>
            <a:r>
              <a:rPr sz="1100" spc="70" dirty="0">
                <a:latin typeface="Calibri"/>
                <a:cs typeface="Calibri"/>
              </a:rPr>
              <a:t>διαδικτυακές υπηρεσίες, </a:t>
            </a:r>
            <a:r>
              <a:rPr sz="1100" spc="85" dirty="0">
                <a:latin typeface="Calibri"/>
                <a:cs typeface="Calibri"/>
              </a:rPr>
              <a:t>όπως </a:t>
            </a:r>
            <a:r>
              <a:rPr sz="1100" spc="60" dirty="0">
                <a:latin typeface="Calibri"/>
                <a:cs typeface="Calibri"/>
              </a:rPr>
              <a:t>οι </a:t>
            </a:r>
            <a:r>
              <a:rPr sz="1100" spc="6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λογαριασμοί/απολογισμοί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χρηστών.</a:t>
            </a:r>
            <a:endParaRPr sz="1100">
              <a:latin typeface="Calibri"/>
              <a:cs typeface="Calibri"/>
            </a:endParaRPr>
          </a:p>
          <a:p>
            <a:pPr marL="579120" marR="43815" lvl="2" indent="-182880">
              <a:lnSpc>
                <a:spcPts val="1250"/>
              </a:lnSpc>
              <a:spcBef>
                <a:spcPts val="980"/>
              </a:spcBef>
              <a:buSzPct val="127272"/>
              <a:buFont typeface="Arial"/>
              <a:buChar char="•"/>
              <a:tabLst>
                <a:tab pos="579755" algn="l"/>
              </a:tabLst>
            </a:pPr>
            <a:r>
              <a:rPr sz="1100" spc="80" dirty="0">
                <a:latin typeface="Calibri"/>
                <a:cs typeface="Calibri"/>
              </a:rPr>
              <a:t>Δηλαδή, </a:t>
            </a:r>
            <a:r>
              <a:rPr sz="1100" spc="70" dirty="0">
                <a:latin typeface="Calibri"/>
                <a:cs typeface="Calibri"/>
              </a:rPr>
              <a:t>παρέχει </a:t>
            </a:r>
            <a:r>
              <a:rPr sz="1100" spc="75" dirty="0">
                <a:latin typeface="Calibri"/>
                <a:cs typeface="Calibri"/>
              </a:rPr>
              <a:t>έναν </a:t>
            </a:r>
            <a:r>
              <a:rPr sz="1100" spc="70" dirty="0">
                <a:latin typeface="Calibri"/>
                <a:cs typeface="Calibri"/>
              </a:rPr>
              <a:t>έλεγχο, τουλάχιστον </a:t>
            </a:r>
            <a:r>
              <a:rPr sz="1100" spc="75" dirty="0">
                <a:latin typeface="Calibri"/>
                <a:cs typeface="Calibri"/>
              </a:rPr>
              <a:t>στους λογαριασμούς/απολογισμούς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χρηστών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που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θεωρούνται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"υψηλού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κινδύνου".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169967" y="6005829"/>
            <a:ext cx="1428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1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2554" y="6191250"/>
            <a:ext cx="442531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CSP001_C_E</a:t>
            </a:r>
            <a:r>
              <a:rPr sz="1100" spc="33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6: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Cristina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Alcaraz,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Πανεπιστήμιο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ΜάλαγαΙσπανία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300287" y="2685414"/>
            <a:ext cx="3340100" cy="1358265"/>
            <a:chOff x="2300287" y="2685414"/>
            <a:chExt cx="3340100" cy="1358265"/>
          </a:xfrm>
        </p:grpSpPr>
        <p:sp>
          <p:nvSpPr>
            <p:cNvPr id="13" name="object 13"/>
            <p:cNvSpPr/>
            <p:nvPr/>
          </p:nvSpPr>
          <p:spPr>
            <a:xfrm>
              <a:off x="2300287" y="2685414"/>
              <a:ext cx="3340100" cy="1358265"/>
            </a:xfrm>
            <a:custGeom>
              <a:avLst/>
              <a:gdLst/>
              <a:ahLst/>
              <a:cxnLst/>
              <a:rect l="l" t="t" r="r" b="b"/>
              <a:pathLst>
                <a:path w="3340100" h="1358264">
                  <a:moveTo>
                    <a:pt x="1670050" y="0"/>
                  </a:moveTo>
                  <a:lnTo>
                    <a:pt x="1602739" y="635"/>
                  </a:lnTo>
                  <a:lnTo>
                    <a:pt x="1536382" y="2222"/>
                  </a:lnTo>
                  <a:lnTo>
                    <a:pt x="1470660" y="4762"/>
                  </a:lnTo>
                  <a:lnTo>
                    <a:pt x="1405572" y="8572"/>
                  </a:lnTo>
                  <a:lnTo>
                    <a:pt x="1341437" y="13017"/>
                  </a:lnTo>
                  <a:lnTo>
                    <a:pt x="1278254" y="18732"/>
                  </a:lnTo>
                  <a:lnTo>
                    <a:pt x="1215707" y="25400"/>
                  </a:lnTo>
                  <a:lnTo>
                    <a:pt x="1154429" y="33020"/>
                  </a:lnTo>
                  <a:lnTo>
                    <a:pt x="1094104" y="41592"/>
                  </a:lnTo>
                  <a:lnTo>
                    <a:pt x="1034732" y="50800"/>
                  </a:lnTo>
                  <a:lnTo>
                    <a:pt x="976312" y="61277"/>
                  </a:lnTo>
                  <a:lnTo>
                    <a:pt x="919480" y="72389"/>
                  </a:lnTo>
                  <a:lnTo>
                    <a:pt x="863600" y="84137"/>
                  </a:lnTo>
                  <a:lnTo>
                    <a:pt x="808989" y="97155"/>
                  </a:lnTo>
                  <a:lnTo>
                    <a:pt x="755967" y="110807"/>
                  </a:lnTo>
                  <a:lnTo>
                    <a:pt x="704214" y="125095"/>
                  </a:lnTo>
                  <a:lnTo>
                    <a:pt x="653732" y="140335"/>
                  </a:lnTo>
                  <a:lnTo>
                    <a:pt x="604837" y="156210"/>
                  </a:lnTo>
                  <a:lnTo>
                    <a:pt x="557212" y="172720"/>
                  </a:lnTo>
                  <a:lnTo>
                    <a:pt x="511492" y="189864"/>
                  </a:lnTo>
                  <a:lnTo>
                    <a:pt x="467360" y="207962"/>
                  </a:lnTo>
                  <a:lnTo>
                    <a:pt x="424814" y="226695"/>
                  </a:lnTo>
                  <a:lnTo>
                    <a:pt x="383857" y="246062"/>
                  </a:lnTo>
                  <a:lnTo>
                    <a:pt x="344805" y="265747"/>
                  </a:lnTo>
                  <a:lnTo>
                    <a:pt x="307657" y="286385"/>
                  </a:lnTo>
                  <a:lnTo>
                    <a:pt x="272097" y="307339"/>
                  </a:lnTo>
                  <a:lnTo>
                    <a:pt x="238760" y="328930"/>
                  </a:lnTo>
                  <a:lnTo>
                    <a:pt x="207327" y="351155"/>
                  </a:lnTo>
                  <a:lnTo>
                    <a:pt x="150494" y="397192"/>
                  </a:lnTo>
                  <a:lnTo>
                    <a:pt x="101917" y="444817"/>
                  </a:lnTo>
                  <a:lnTo>
                    <a:pt x="62547" y="494347"/>
                  </a:lnTo>
                  <a:lnTo>
                    <a:pt x="32385" y="545464"/>
                  </a:lnTo>
                  <a:lnTo>
                    <a:pt x="11747" y="598170"/>
                  </a:lnTo>
                  <a:lnTo>
                    <a:pt x="1269" y="651827"/>
                  </a:lnTo>
                  <a:lnTo>
                    <a:pt x="0" y="679132"/>
                  </a:lnTo>
                  <a:lnTo>
                    <a:pt x="1269" y="706437"/>
                  </a:lnTo>
                  <a:lnTo>
                    <a:pt x="11747" y="760412"/>
                  </a:lnTo>
                  <a:lnTo>
                    <a:pt x="32385" y="812800"/>
                  </a:lnTo>
                  <a:lnTo>
                    <a:pt x="62547" y="863917"/>
                  </a:lnTo>
                  <a:lnTo>
                    <a:pt x="101917" y="913447"/>
                  </a:lnTo>
                  <a:lnTo>
                    <a:pt x="150494" y="961072"/>
                  </a:lnTo>
                  <a:lnTo>
                    <a:pt x="207327" y="1007110"/>
                  </a:lnTo>
                  <a:lnTo>
                    <a:pt x="238760" y="1029335"/>
                  </a:lnTo>
                  <a:lnTo>
                    <a:pt x="272097" y="1050925"/>
                  </a:lnTo>
                  <a:lnTo>
                    <a:pt x="307657" y="1071880"/>
                  </a:lnTo>
                  <a:lnTo>
                    <a:pt x="344805" y="1092517"/>
                  </a:lnTo>
                  <a:lnTo>
                    <a:pt x="383857" y="1112520"/>
                  </a:lnTo>
                  <a:lnTo>
                    <a:pt x="424814" y="1131570"/>
                  </a:lnTo>
                  <a:lnTo>
                    <a:pt x="467360" y="1150302"/>
                  </a:lnTo>
                  <a:lnTo>
                    <a:pt x="511492" y="1168400"/>
                  </a:lnTo>
                  <a:lnTo>
                    <a:pt x="557212" y="1185545"/>
                  </a:lnTo>
                  <a:lnTo>
                    <a:pt x="604837" y="1202055"/>
                  </a:lnTo>
                  <a:lnTo>
                    <a:pt x="653732" y="1218247"/>
                  </a:lnTo>
                  <a:lnTo>
                    <a:pt x="704214" y="1233170"/>
                  </a:lnTo>
                  <a:lnTo>
                    <a:pt x="755967" y="1247775"/>
                  </a:lnTo>
                  <a:lnTo>
                    <a:pt x="808989" y="1261110"/>
                  </a:lnTo>
                  <a:lnTo>
                    <a:pt x="863600" y="1274127"/>
                  </a:lnTo>
                  <a:lnTo>
                    <a:pt x="919480" y="1285875"/>
                  </a:lnTo>
                  <a:lnTo>
                    <a:pt x="976312" y="1296987"/>
                  </a:lnTo>
                  <a:lnTo>
                    <a:pt x="1034732" y="1307465"/>
                  </a:lnTo>
                  <a:lnTo>
                    <a:pt x="1094104" y="1316672"/>
                  </a:lnTo>
                  <a:lnTo>
                    <a:pt x="1154429" y="1325245"/>
                  </a:lnTo>
                  <a:lnTo>
                    <a:pt x="1215707" y="1332865"/>
                  </a:lnTo>
                  <a:lnTo>
                    <a:pt x="1278254" y="1339532"/>
                  </a:lnTo>
                  <a:lnTo>
                    <a:pt x="1341437" y="1345247"/>
                  </a:lnTo>
                  <a:lnTo>
                    <a:pt x="1405572" y="1349692"/>
                  </a:lnTo>
                  <a:lnTo>
                    <a:pt x="1470660" y="1353502"/>
                  </a:lnTo>
                  <a:lnTo>
                    <a:pt x="1536382" y="1356042"/>
                  </a:lnTo>
                  <a:lnTo>
                    <a:pt x="1602739" y="1357630"/>
                  </a:lnTo>
                  <a:lnTo>
                    <a:pt x="1670050" y="1358265"/>
                  </a:lnTo>
                  <a:lnTo>
                    <a:pt x="1737360" y="1357630"/>
                  </a:lnTo>
                  <a:lnTo>
                    <a:pt x="1803717" y="1356042"/>
                  </a:lnTo>
                  <a:lnTo>
                    <a:pt x="1869439" y="1353502"/>
                  </a:lnTo>
                  <a:lnTo>
                    <a:pt x="1934527" y="1349692"/>
                  </a:lnTo>
                  <a:lnTo>
                    <a:pt x="1998662" y="1345247"/>
                  </a:lnTo>
                  <a:lnTo>
                    <a:pt x="2061845" y="1339532"/>
                  </a:lnTo>
                  <a:lnTo>
                    <a:pt x="2124392" y="1332865"/>
                  </a:lnTo>
                  <a:lnTo>
                    <a:pt x="2185670" y="1325245"/>
                  </a:lnTo>
                  <a:lnTo>
                    <a:pt x="2245995" y="1316672"/>
                  </a:lnTo>
                  <a:lnTo>
                    <a:pt x="2305367" y="1307465"/>
                  </a:lnTo>
                  <a:lnTo>
                    <a:pt x="2363470" y="1296987"/>
                  </a:lnTo>
                  <a:lnTo>
                    <a:pt x="2420620" y="1285875"/>
                  </a:lnTo>
                  <a:lnTo>
                    <a:pt x="2476500" y="1274127"/>
                  </a:lnTo>
                  <a:lnTo>
                    <a:pt x="2531110" y="1261110"/>
                  </a:lnTo>
                  <a:lnTo>
                    <a:pt x="2584132" y="1247775"/>
                  </a:lnTo>
                  <a:lnTo>
                    <a:pt x="2635885" y="1233170"/>
                  </a:lnTo>
                  <a:lnTo>
                    <a:pt x="2686367" y="1218247"/>
                  </a:lnTo>
                  <a:lnTo>
                    <a:pt x="2735262" y="1202055"/>
                  </a:lnTo>
                  <a:lnTo>
                    <a:pt x="2782887" y="1185545"/>
                  </a:lnTo>
                  <a:lnTo>
                    <a:pt x="2828607" y="1168400"/>
                  </a:lnTo>
                  <a:lnTo>
                    <a:pt x="2872740" y="1150302"/>
                  </a:lnTo>
                  <a:lnTo>
                    <a:pt x="2915285" y="1131570"/>
                  </a:lnTo>
                  <a:lnTo>
                    <a:pt x="2956242" y="1112520"/>
                  </a:lnTo>
                  <a:lnTo>
                    <a:pt x="2995295" y="1092517"/>
                  </a:lnTo>
                  <a:lnTo>
                    <a:pt x="3032442" y="1071880"/>
                  </a:lnTo>
                  <a:lnTo>
                    <a:pt x="3068002" y="1050925"/>
                  </a:lnTo>
                  <a:lnTo>
                    <a:pt x="3101340" y="1029335"/>
                  </a:lnTo>
                  <a:lnTo>
                    <a:pt x="3132772" y="1007110"/>
                  </a:lnTo>
                  <a:lnTo>
                    <a:pt x="3189604" y="961072"/>
                  </a:lnTo>
                  <a:lnTo>
                    <a:pt x="3238182" y="913447"/>
                  </a:lnTo>
                  <a:lnTo>
                    <a:pt x="3277552" y="863917"/>
                  </a:lnTo>
                  <a:lnTo>
                    <a:pt x="3307715" y="812800"/>
                  </a:lnTo>
                  <a:lnTo>
                    <a:pt x="3328352" y="760412"/>
                  </a:lnTo>
                  <a:lnTo>
                    <a:pt x="3338829" y="706437"/>
                  </a:lnTo>
                  <a:lnTo>
                    <a:pt x="3340100" y="679132"/>
                  </a:lnTo>
                  <a:lnTo>
                    <a:pt x="3338829" y="651827"/>
                  </a:lnTo>
                  <a:lnTo>
                    <a:pt x="3328352" y="598170"/>
                  </a:lnTo>
                  <a:lnTo>
                    <a:pt x="3307715" y="545464"/>
                  </a:lnTo>
                  <a:lnTo>
                    <a:pt x="3277552" y="494347"/>
                  </a:lnTo>
                  <a:lnTo>
                    <a:pt x="3238182" y="444817"/>
                  </a:lnTo>
                  <a:lnTo>
                    <a:pt x="3189604" y="397192"/>
                  </a:lnTo>
                  <a:lnTo>
                    <a:pt x="3132772" y="351155"/>
                  </a:lnTo>
                  <a:lnTo>
                    <a:pt x="3101340" y="328930"/>
                  </a:lnTo>
                  <a:lnTo>
                    <a:pt x="3068002" y="307339"/>
                  </a:lnTo>
                  <a:lnTo>
                    <a:pt x="3032442" y="286385"/>
                  </a:lnTo>
                  <a:lnTo>
                    <a:pt x="2995295" y="265747"/>
                  </a:lnTo>
                  <a:lnTo>
                    <a:pt x="2956242" y="246062"/>
                  </a:lnTo>
                  <a:lnTo>
                    <a:pt x="2915285" y="226695"/>
                  </a:lnTo>
                  <a:lnTo>
                    <a:pt x="2872740" y="207962"/>
                  </a:lnTo>
                  <a:lnTo>
                    <a:pt x="2828607" y="189864"/>
                  </a:lnTo>
                  <a:lnTo>
                    <a:pt x="2782887" y="172720"/>
                  </a:lnTo>
                  <a:lnTo>
                    <a:pt x="2735262" y="156210"/>
                  </a:lnTo>
                  <a:lnTo>
                    <a:pt x="2686367" y="140335"/>
                  </a:lnTo>
                  <a:lnTo>
                    <a:pt x="2635885" y="125095"/>
                  </a:lnTo>
                  <a:lnTo>
                    <a:pt x="2584132" y="110807"/>
                  </a:lnTo>
                  <a:lnTo>
                    <a:pt x="2531110" y="97155"/>
                  </a:lnTo>
                  <a:lnTo>
                    <a:pt x="2476500" y="84137"/>
                  </a:lnTo>
                  <a:lnTo>
                    <a:pt x="2420620" y="72389"/>
                  </a:lnTo>
                  <a:lnTo>
                    <a:pt x="2363470" y="61277"/>
                  </a:lnTo>
                  <a:lnTo>
                    <a:pt x="2305367" y="50800"/>
                  </a:lnTo>
                  <a:lnTo>
                    <a:pt x="2245995" y="41592"/>
                  </a:lnTo>
                  <a:lnTo>
                    <a:pt x="2185670" y="33020"/>
                  </a:lnTo>
                  <a:lnTo>
                    <a:pt x="2124392" y="25400"/>
                  </a:lnTo>
                  <a:lnTo>
                    <a:pt x="2061845" y="18732"/>
                  </a:lnTo>
                  <a:lnTo>
                    <a:pt x="1998662" y="13017"/>
                  </a:lnTo>
                  <a:lnTo>
                    <a:pt x="1934527" y="8572"/>
                  </a:lnTo>
                  <a:lnTo>
                    <a:pt x="1869439" y="4762"/>
                  </a:lnTo>
                  <a:lnTo>
                    <a:pt x="1803717" y="2222"/>
                  </a:lnTo>
                  <a:lnTo>
                    <a:pt x="1737360" y="635"/>
                  </a:lnTo>
                  <a:lnTo>
                    <a:pt x="1670050" y="0"/>
                  </a:lnTo>
                  <a:close/>
                </a:path>
              </a:pathLst>
            </a:custGeom>
            <a:solidFill>
              <a:srgbClr val="FFE2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431097" y="2811462"/>
              <a:ext cx="2085339" cy="1080135"/>
            </a:xfrm>
            <a:custGeom>
              <a:avLst/>
              <a:gdLst/>
              <a:ahLst/>
              <a:cxnLst/>
              <a:rect l="l" t="t" r="r" b="b"/>
              <a:pathLst>
                <a:path w="2085339" h="1080135">
                  <a:moveTo>
                    <a:pt x="1042352" y="0"/>
                  </a:moveTo>
                  <a:lnTo>
                    <a:pt x="981392" y="952"/>
                  </a:lnTo>
                  <a:lnTo>
                    <a:pt x="921067" y="3492"/>
                  </a:lnTo>
                  <a:lnTo>
                    <a:pt x="861694" y="8254"/>
                  </a:lnTo>
                  <a:lnTo>
                    <a:pt x="803592" y="14287"/>
                  </a:lnTo>
                  <a:lnTo>
                    <a:pt x="746442" y="22225"/>
                  </a:lnTo>
                  <a:lnTo>
                    <a:pt x="690879" y="31432"/>
                  </a:lnTo>
                  <a:lnTo>
                    <a:pt x="636587" y="42545"/>
                  </a:lnTo>
                  <a:lnTo>
                    <a:pt x="583882" y="54927"/>
                  </a:lnTo>
                  <a:lnTo>
                    <a:pt x="533082" y="68897"/>
                  </a:lnTo>
                  <a:lnTo>
                    <a:pt x="483552" y="84137"/>
                  </a:lnTo>
                  <a:lnTo>
                    <a:pt x="436244" y="100647"/>
                  </a:lnTo>
                  <a:lnTo>
                    <a:pt x="390525" y="118745"/>
                  </a:lnTo>
                  <a:lnTo>
                    <a:pt x="346709" y="137795"/>
                  </a:lnTo>
                  <a:lnTo>
                    <a:pt x="305434" y="158114"/>
                  </a:lnTo>
                  <a:lnTo>
                    <a:pt x="266064" y="179704"/>
                  </a:lnTo>
                  <a:lnTo>
                    <a:pt x="228917" y="202247"/>
                  </a:lnTo>
                  <a:lnTo>
                    <a:pt x="194309" y="225742"/>
                  </a:lnTo>
                  <a:lnTo>
                    <a:pt x="162242" y="250507"/>
                  </a:lnTo>
                  <a:lnTo>
                    <a:pt x="132714" y="275907"/>
                  </a:lnTo>
                  <a:lnTo>
                    <a:pt x="81914" y="329882"/>
                  </a:lnTo>
                  <a:lnTo>
                    <a:pt x="42544" y="386714"/>
                  </a:lnTo>
                  <a:lnTo>
                    <a:pt x="15557" y="446404"/>
                  </a:lnTo>
                  <a:lnTo>
                    <a:pt x="1904" y="508317"/>
                  </a:lnTo>
                  <a:lnTo>
                    <a:pt x="0" y="540067"/>
                  </a:lnTo>
                  <a:lnTo>
                    <a:pt x="1904" y="571817"/>
                  </a:lnTo>
                  <a:lnTo>
                    <a:pt x="15557" y="633729"/>
                  </a:lnTo>
                  <a:lnTo>
                    <a:pt x="42544" y="693420"/>
                  </a:lnTo>
                  <a:lnTo>
                    <a:pt x="81914" y="750252"/>
                  </a:lnTo>
                  <a:lnTo>
                    <a:pt x="132714" y="803910"/>
                  </a:lnTo>
                  <a:lnTo>
                    <a:pt x="162242" y="829310"/>
                  </a:lnTo>
                  <a:lnTo>
                    <a:pt x="194309" y="854075"/>
                  </a:lnTo>
                  <a:lnTo>
                    <a:pt x="228917" y="877569"/>
                  </a:lnTo>
                  <a:lnTo>
                    <a:pt x="266064" y="900430"/>
                  </a:lnTo>
                  <a:lnTo>
                    <a:pt x="305434" y="921702"/>
                  </a:lnTo>
                  <a:lnTo>
                    <a:pt x="346709" y="942022"/>
                  </a:lnTo>
                  <a:lnTo>
                    <a:pt x="390525" y="961389"/>
                  </a:lnTo>
                  <a:lnTo>
                    <a:pt x="436244" y="979169"/>
                  </a:lnTo>
                  <a:lnTo>
                    <a:pt x="483552" y="995997"/>
                  </a:lnTo>
                  <a:lnTo>
                    <a:pt x="533082" y="1011237"/>
                  </a:lnTo>
                  <a:lnTo>
                    <a:pt x="583882" y="1025207"/>
                  </a:lnTo>
                  <a:lnTo>
                    <a:pt x="636587" y="1037589"/>
                  </a:lnTo>
                  <a:lnTo>
                    <a:pt x="690879" y="1048385"/>
                  </a:lnTo>
                  <a:lnTo>
                    <a:pt x="746442" y="1057910"/>
                  </a:lnTo>
                  <a:lnTo>
                    <a:pt x="803592" y="1065847"/>
                  </a:lnTo>
                  <a:lnTo>
                    <a:pt x="861694" y="1071880"/>
                  </a:lnTo>
                  <a:lnTo>
                    <a:pt x="921067" y="1076325"/>
                  </a:lnTo>
                  <a:lnTo>
                    <a:pt x="981392" y="1079182"/>
                  </a:lnTo>
                  <a:lnTo>
                    <a:pt x="1042352" y="1079817"/>
                  </a:lnTo>
                  <a:lnTo>
                    <a:pt x="1103629" y="1079182"/>
                  </a:lnTo>
                  <a:lnTo>
                    <a:pt x="1163954" y="1076325"/>
                  </a:lnTo>
                  <a:lnTo>
                    <a:pt x="1223327" y="1071880"/>
                  </a:lnTo>
                  <a:lnTo>
                    <a:pt x="1281429" y="1065847"/>
                  </a:lnTo>
                  <a:lnTo>
                    <a:pt x="1338579" y="1057910"/>
                  </a:lnTo>
                  <a:lnTo>
                    <a:pt x="1394142" y="1048385"/>
                  </a:lnTo>
                  <a:lnTo>
                    <a:pt x="1448435" y="1037589"/>
                  </a:lnTo>
                  <a:lnTo>
                    <a:pt x="1500822" y="1025207"/>
                  </a:lnTo>
                  <a:lnTo>
                    <a:pt x="1551939" y="1011237"/>
                  </a:lnTo>
                  <a:lnTo>
                    <a:pt x="1601469" y="995997"/>
                  </a:lnTo>
                  <a:lnTo>
                    <a:pt x="1648777" y="979169"/>
                  </a:lnTo>
                  <a:lnTo>
                    <a:pt x="1694497" y="961389"/>
                  </a:lnTo>
                  <a:lnTo>
                    <a:pt x="1737994" y="942022"/>
                  </a:lnTo>
                  <a:lnTo>
                    <a:pt x="1779587" y="921702"/>
                  </a:lnTo>
                  <a:lnTo>
                    <a:pt x="1818957" y="900430"/>
                  </a:lnTo>
                  <a:lnTo>
                    <a:pt x="1856104" y="877569"/>
                  </a:lnTo>
                  <a:lnTo>
                    <a:pt x="1890712" y="854075"/>
                  </a:lnTo>
                  <a:lnTo>
                    <a:pt x="1922779" y="829310"/>
                  </a:lnTo>
                  <a:lnTo>
                    <a:pt x="1952307" y="803910"/>
                  </a:lnTo>
                  <a:lnTo>
                    <a:pt x="2003107" y="750252"/>
                  </a:lnTo>
                  <a:lnTo>
                    <a:pt x="2042477" y="693420"/>
                  </a:lnTo>
                  <a:lnTo>
                    <a:pt x="2069464" y="633729"/>
                  </a:lnTo>
                  <a:lnTo>
                    <a:pt x="2083117" y="571817"/>
                  </a:lnTo>
                  <a:lnTo>
                    <a:pt x="2085022" y="540067"/>
                  </a:lnTo>
                  <a:lnTo>
                    <a:pt x="2083117" y="508317"/>
                  </a:lnTo>
                  <a:lnTo>
                    <a:pt x="2069464" y="446404"/>
                  </a:lnTo>
                  <a:lnTo>
                    <a:pt x="2042477" y="386714"/>
                  </a:lnTo>
                  <a:lnTo>
                    <a:pt x="2003107" y="329882"/>
                  </a:lnTo>
                  <a:lnTo>
                    <a:pt x="1952307" y="275907"/>
                  </a:lnTo>
                  <a:lnTo>
                    <a:pt x="1922779" y="250507"/>
                  </a:lnTo>
                  <a:lnTo>
                    <a:pt x="1890712" y="225742"/>
                  </a:lnTo>
                  <a:lnTo>
                    <a:pt x="1856104" y="202247"/>
                  </a:lnTo>
                  <a:lnTo>
                    <a:pt x="1818957" y="179704"/>
                  </a:lnTo>
                  <a:lnTo>
                    <a:pt x="1779587" y="158114"/>
                  </a:lnTo>
                  <a:lnTo>
                    <a:pt x="1737994" y="137795"/>
                  </a:lnTo>
                  <a:lnTo>
                    <a:pt x="1694497" y="118745"/>
                  </a:lnTo>
                  <a:lnTo>
                    <a:pt x="1648777" y="100647"/>
                  </a:lnTo>
                  <a:lnTo>
                    <a:pt x="1601469" y="84137"/>
                  </a:lnTo>
                  <a:lnTo>
                    <a:pt x="1551939" y="68897"/>
                  </a:lnTo>
                  <a:lnTo>
                    <a:pt x="1500822" y="54927"/>
                  </a:lnTo>
                  <a:lnTo>
                    <a:pt x="1448435" y="42545"/>
                  </a:lnTo>
                  <a:lnTo>
                    <a:pt x="1394142" y="31432"/>
                  </a:lnTo>
                  <a:lnTo>
                    <a:pt x="1338579" y="22225"/>
                  </a:lnTo>
                  <a:lnTo>
                    <a:pt x="1281429" y="14287"/>
                  </a:lnTo>
                  <a:lnTo>
                    <a:pt x="1223327" y="8254"/>
                  </a:lnTo>
                  <a:lnTo>
                    <a:pt x="1163954" y="3492"/>
                  </a:lnTo>
                  <a:lnTo>
                    <a:pt x="1103629" y="952"/>
                  </a:lnTo>
                  <a:lnTo>
                    <a:pt x="1042352" y="0"/>
                  </a:lnTo>
                  <a:close/>
                </a:path>
              </a:pathLst>
            </a:custGeom>
            <a:solidFill>
              <a:srgbClr val="FFD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725102" y="2983547"/>
              <a:ext cx="934085" cy="735965"/>
            </a:xfrm>
            <a:custGeom>
              <a:avLst/>
              <a:gdLst/>
              <a:ahLst/>
              <a:cxnLst/>
              <a:rect l="l" t="t" r="r" b="b"/>
              <a:pathLst>
                <a:path w="934085" h="735964">
                  <a:moveTo>
                    <a:pt x="467042" y="0"/>
                  </a:moveTo>
                  <a:lnTo>
                    <a:pt x="412432" y="2539"/>
                  </a:lnTo>
                  <a:lnTo>
                    <a:pt x="360045" y="9842"/>
                  </a:lnTo>
                  <a:lnTo>
                    <a:pt x="309562" y="21589"/>
                  </a:lnTo>
                  <a:lnTo>
                    <a:pt x="261620" y="37464"/>
                  </a:lnTo>
                  <a:lnTo>
                    <a:pt x="216535" y="57150"/>
                  </a:lnTo>
                  <a:lnTo>
                    <a:pt x="174942" y="80644"/>
                  </a:lnTo>
                  <a:lnTo>
                    <a:pt x="136842" y="107632"/>
                  </a:lnTo>
                  <a:lnTo>
                    <a:pt x="102552" y="137794"/>
                  </a:lnTo>
                  <a:lnTo>
                    <a:pt x="72707" y="170497"/>
                  </a:lnTo>
                  <a:lnTo>
                    <a:pt x="47307" y="206057"/>
                  </a:lnTo>
                  <a:lnTo>
                    <a:pt x="27305" y="243839"/>
                  </a:lnTo>
                  <a:lnTo>
                    <a:pt x="12382" y="283527"/>
                  </a:lnTo>
                  <a:lnTo>
                    <a:pt x="3175" y="324802"/>
                  </a:lnTo>
                  <a:lnTo>
                    <a:pt x="0" y="367664"/>
                  </a:lnTo>
                  <a:lnTo>
                    <a:pt x="3175" y="410527"/>
                  </a:lnTo>
                  <a:lnTo>
                    <a:pt x="12382" y="452119"/>
                  </a:lnTo>
                  <a:lnTo>
                    <a:pt x="27305" y="491807"/>
                  </a:lnTo>
                  <a:lnTo>
                    <a:pt x="47307" y="529589"/>
                  </a:lnTo>
                  <a:lnTo>
                    <a:pt x="72707" y="564832"/>
                  </a:lnTo>
                  <a:lnTo>
                    <a:pt x="102552" y="597852"/>
                  </a:lnTo>
                  <a:lnTo>
                    <a:pt x="136842" y="627697"/>
                  </a:lnTo>
                  <a:lnTo>
                    <a:pt x="174942" y="654684"/>
                  </a:lnTo>
                  <a:lnTo>
                    <a:pt x="216535" y="678179"/>
                  </a:lnTo>
                  <a:lnTo>
                    <a:pt x="261620" y="698182"/>
                  </a:lnTo>
                  <a:lnTo>
                    <a:pt x="309562" y="714057"/>
                  </a:lnTo>
                  <a:lnTo>
                    <a:pt x="360045" y="725804"/>
                  </a:lnTo>
                  <a:lnTo>
                    <a:pt x="412432" y="733107"/>
                  </a:lnTo>
                  <a:lnTo>
                    <a:pt x="467042" y="735647"/>
                  </a:lnTo>
                  <a:lnTo>
                    <a:pt x="521335" y="733107"/>
                  </a:lnTo>
                  <a:lnTo>
                    <a:pt x="574039" y="725804"/>
                  </a:lnTo>
                  <a:lnTo>
                    <a:pt x="624522" y="714057"/>
                  </a:lnTo>
                  <a:lnTo>
                    <a:pt x="672464" y="698182"/>
                  </a:lnTo>
                  <a:lnTo>
                    <a:pt x="717232" y="678179"/>
                  </a:lnTo>
                  <a:lnTo>
                    <a:pt x="759142" y="654684"/>
                  </a:lnTo>
                  <a:lnTo>
                    <a:pt x="797242" y="627697"/>
                  </a:lnTo>
                  <a:lnTo>
                    <a:pt x="831532" y="597852"/>
                  </a:lnTo>
                  <a:lnTo>
                    <a:pt x="861377" y="564832"/>
                  </a:lnTo>
                  <a:lnTo>
                    <a:pt x="886460" y="529589"/>
                  </a:lnTo>
                  <a:lnTo>
                    <a:pt x="906780" y="491807"/>
                  </a:lnTo>
                  <a:lnTo>
                    <a:pt x="921702" y="452119"/>
                  </a:lnTo>
                  <a:lnTo>
                    <a:pt x="930910" y="410527"/>
                  </a:lnTo>
                  <a:lnTo>
                    <a:pt x="934085" y="367664"/>
                  </a:lnTo>
                  <a:lnTo>
                    <a:pt x="930910" y="324802"/>
                  </a:lnTo>
                  <a:lnTo>
                    <a:pt x="921702" y="283527"/>
                  </a:lnTo>
                  <a:lnTo>
                    <a:pt x="906780" y="243839"/>
                  </a:lnTo>
                  <a:lnTo>
                    <a:pt x="886460" y="206057"/>
                  </a:lnTo>
                  <a:lnTo>
                    <a:pt x="861377" y="170497"/>
                  </a:lnTo>
                  <a:lnTo>
                    <a:pt x="831532" y="137794"/>
                  </a:lnTo>
                  <a:lnTo>
                    <a:pt x="797242" y="107632"/>
                  </a:lnTo>
                  <a:lnTo>
                    <a:pt x="759142" y="80644"/>
                  </a:lnTo>
                  <a:lnTo>
                    <a:pt x="717232" y="57150"/>
                  </a:lnTo>
                  <a:lnTo>
                    <a:pt x="672464" y="37464"/>
                  </a:lnTo>
                  <a:lnTo>
                    <a:pt x="624522" y="21589"/>
                  </a:lnTo>
                  <a:lnTo>
                    <a:pt x="574039" y="9842"/>
                  </a:lnTo>
                  <a:lnTo>
                    <a:pt x="521335" y="2539"/>
                  </a:lnTo>
                  <a:lnTo>
                    <a:pt x="467042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975610" y="3248025"/>
            <a:ext cx="33528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7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1400" spc="6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1400" spc="12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795077" y="3260090"/>
            <a:ext cx="33528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7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400" spc="6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1400" spc="12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671695" y="3260090"/>
            <a:ext cx="4064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105" dirty="0">
                <a:solidFill>
                  <a:srgbClr val="FFFFFF"/>
                </a:solidFill>
                <a:latin typeface="Calibri"/>
                <a:cs typeface="Calibri"/>
              </a:rPr>
              <a:t>MF</a:t>
            </a:r>
            <a:r>
              <a:rPr sz="1400" spc="12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698605" y="105092"/>
            <a:ext cx="330200" cy="524192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spc="120" dirty="0">
                <a:solidFill>
                  <a:srgbClr val="D8D8D8"/>
                </a:solidFill>
                <a:latin typeface="Calibri"/>
                <a:cs typeface="Calibri"/>
              </a:rPr>
              <a:t>ΠΙΣΤΟΠΟΙΗΣΗ</a:t>
            </a:r>
            <a:r>
              <a:rPr sz="2400" spc="3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25" dirty="0">
                <a:solidFill>
                  <a:srgbClr val="D8D8D8"/>
                </a:solidFill>
                <a:latin typeface="Calibri"/>
                <a:cs typeface="Calibri"/>
              </a:rPr>
              <a:t>ΧΡΗΣΤΗ</a:t>
            </a:r>
            <a:r>
              <a:rPr sz="2400" spc="3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10" dirty="0">
                <a:solidFill>
                  <a:srgbClr val="D8D8D8"/>
                </a:solidFill>
                <a:latin typeface="Calibri"/>
                <a:cs typeface="Calibri"/>
              </a:rPr>
              <a:t>ΣΕ</a:t>
            </a:r>
            <a:r>
              <a:rPr sz="2400" spc="45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20" dirty="0">
                <a:solidFill>
                  <a:srgbClr val="D8D8D8"/>
                </a:solidFill>
                <a:latin typeface="Calibri"/>
                <a:cs typeface="Calibri"/>
              </a:rPr>
              <a:t>ΣΥΣΤΉΜΑΤΑ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19520" y="0"/>
            <a:ext cx="5869305" cy="6880225"/>
            <a:chOff x="6319520" y="0"/>
            <a:chExt cx="586930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333807" y="3855084"/>
              <a:ext cx="5165090" cy="1505585"/>
            </a:xfrm>
            <a:custGeom>
              <a:avLst/>
              <a:gdLst/>
              <a:ahLst/>
              <a:cxnLst/>
              <a:rect l="l" t="t" r="r" b="b"/>
              <a:pathLst>
                <a:path w="5165090" h="1505585">
                  <a:moveTo>
                    <a:pt x="4914264" y="0"/>
                  </a:moveTo>
                  <a:lnTo>
                    <a:pt x="250825" y="0"/>
                  </a:lnTo>
                  <a:lnTo>
                    <a:pt x="205739" y="4127"/>
                  </a:lnTo>
                  <a:lnTo>
                    <a:pt x="163512" y="15557"/>
                  </a:lnTo>
                  <a:lnTo>
                    <a:pt x="124142" y="34289"/>
                  </a:lnTo>
                  <a:lnTo>
                    <a:pt x="89217" y="59054"/>
                  </a:lnTo>
                  <a:lnTo>
                    <a:pt x="59054" y="89217"/>
                  </a:lnTo>
                  <a:lnTo>
                    <a:pt x="34289" y="124142"/>
                  </a:lnTo>
                  <a:lnTo>
                    <a:pt x="15557" y="163512"/>
                  </a:lnTo>
                  <a:lnTo>
                    <a:pt x="4127" y="205739"/>
                  </a:lnTo>
                  <a:lnTo>
                    <a:pt x="0" y="250825"/>
                  </a:lnTo>
                  <a:lnTo>
                    <a:pt x="0" y="1254442"/>
                  </a:lnTo>
                  <a:lnTo>
                    <a:pt x="4127" y="1299527"/>
                  </a:lnTo>
                  <a:lnTo>
                    <a:pt x="15557" y="1342072"/>
                  </a:lnTo>
                  <a:lnTo>
                    <a:pt x="34289" y="1381124"/>
                  </a:lnTo>
                  <a:lnTo>
                    <a:pt x="59054" y="1416367"/>
                  </a:lnTo>
                  <a:lnTo>
                    <a:pt x="89217" y="1446530"/>
                  </a:lnTo>
                  <a:lnTo>
                    <a:pt x="124142" y="1471295"/>
                  </a:lnTo>
                  <a:lnTo>
                    <a:pt x="163512" y="1489709"/>
                  </a:lnTo>
                  <a:lnTo>
                    <a:pt x="205739" y="1501457"/>
                  </a:lnTo>
                  <a:lnTo>
                    <a:pt x="250825" y="1505584"/>
                  </a:lnTo>
                  <a:lnTo>
                    <a:pt x="4914264" y="1505584"/>
                  </a:lnTo>
                  <a:lnTo>
                    <a:pt x="4959350" y="1501457"/>
                  </a:lnTo>
                  <a:lnTo>
                    <a:pt x="5001577" y="1489709"/>
                  </a:lnTo>
                  <a:lnTo>
                    <a:pt x="5040947" y="1471295"/>
                  </a:lnTo>
                  <a:lnTo>
                    <a:pt x="5075872" y="1446530"/>
                  </a:lnTo>
                  <a:lnTo>
                    <a:pt x="5106034" y="1416367"/>
                  </a:lnTo>
                  <a:lnTo>
                    <a:pt x="5130800" y="1381124"/>
                  </a:lnTo>
                  <a:lnTo>
                    <a:pt x="5149532" y="1342072"/>
                  </a:lnTo>
                  <a:lnTo>
                    <a:pt x="5160962" y="1299527"/>
                  </a:lnTo>
                  <a:lnTo>
                    <a:pt x="5165089" y="1254442"/>
                  </a:lnTo>
                  <a:lnTo>
                    <a:pt x="5165089" y="250825"/>
                  </a:lnTo>
                  <a:lnTo>
                    <a:pt x="5160962" y="205739"/>
                  </a:lnTo>
                  <a:lnTo>
                    <a:pt x="5149532" y="163512"/>
                  </a:lnTo>
                  <a:lnTo>
                    <a:pt x="5130800" y="124142"/>
                  </a:lnTo>
                  <a:lnTo>
                    <a:pt x="5106034" y="89217"/>
                  </a:lnTo>
                  <a:lnTo>
                    <a:pt x="5075872" y="59054"/>
                  </a:lnTo>
                  <a:lnTo>
                    <a:pt x="5040947" y="34289"/>
                  </a:lnTo>
                  <a:lnTo>
                    <a:pt x="5001577" y="15557"/>
                  </a:lnTo>
                  <a:lnTo>
                    <a:pt x="4959350" y="4127"/>
                  </a:lnTo>
                  <a:lnTo>
                    <a:pt x="49142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333807" y="3855084"/>
              <a:ext cx="5165090" cy="1505585"/>
            </a:xfrm>
            <a:custGeom>
              <a:avLst/>
              <a:gdLst/>
              <a:ahLst/>
              <a:cxnLst/>
              <a:rect l="l" t="t" r="r" b="b"/>
              <a:pathLst>
                <a:path w="5165090" h="1505585">
                  <a:moveTo>
                    <a:pt x="0" y="250825"/>
                  </a:moveTo>
                  <a:lnTo>
                    <a:pt x="4127" y="205739"/>
                  </a:lnTo>
                  <a:lnTo>
                    <a:pt x="15557" y="163512"/>
                  </a:lnTo>
                  <a:lnTo>
                    <a:pt x="34289" y="124142"/>
                  </a:lnTo>
                  <a:lnTo>
                    <a:pt x="59054" y="89217"/>
                  </a:lnTo>
                  <a:lnTo>
                    <a:pt x="89217" y="59054"/>
                  </a:lnTo>
                  <a:lnTo>
                    <a:pt x="124142" y="34289"/>
                  </a:lnTo>
                  <a:lnTo>
                    <a:pt x="163512" y="15557"/>
                  </a:lnTo>
                  <a:lnTo>
                    <a:pt x="205739" y="4127"/>
                  </a:lnTo>
                  <a:lnTo>
                    <a:pt x="250825" y="0"/>
                  </a:lnTo>
                  <a:lnTo>
                    <a:pt x="4914264" y="0"/>
                  </a:lnTo>
                  <a:lnTo>
                    <a:pt x="4959350" y="4127"/>
                  </a:lnTo>
                  <a:lnTo>
                    <a:pt x="5001577" y="15557"/>
                  </a:lnTo>
                  <a:lnTo>
                    <a:pt x="5040947" y="34289"/>
                  </a:lnTo>
                  <a:lnTo>
                    <a:pt x="5075872" y="59054"/>
                  </a:lnTo>
                  <a:lnTo>
                    <a:pt x="5106034" y="89217"/>
                  </a:lnTo>
                  <a:lnTo>
                    <a:pt x="5130800" y="124142"/>
                  </a:lnTo>
                  <a:lnTo>
                    <a:pt x="5149532" y="163512"/>
                  </a:lnTo>
                  <a:lnTo>
                    <a:pt x="5160962" y="205739"/>
                  </a:lnTo>
                  <a:lnTo>
                    <a:pt x="5165089" y="250825"/>
                  </a:lnTo>
                  <a:lnTo>
                    <a:pt x="5165089" y="1254442"/>
                  </a:lnTo>
                  <a:lnTo>
                    <a:pt x="5160962" y="1299527"/>
                  </a:lnTo>
                  <a:lnTo>
                    <a:pt x="5149532" y="1342072"/>
                  </a:lnTo>
                  <a:lnTo>
                    <a:pt x="5130800" y="1381124"/>
                  </a:lnTo>
                  <a:lnTo>
                    <a:pt x="5106034" y="1416367"/>
                  </a:lnTo>
                  <a:lnTo>
                    <a:pt x="5075872" y="1446530"/>
                  </a:lnTo>
                  <a:lnTo>
                    <a:pt x="5040947" y="1471295"/>
                  </a:lnTo>
                  <a:lnTo>
                    <a:pt x="5001577" y="1489709"/>
                  </a:lnTo>
                  <a:lnTo>
                    <a:pt x="4959350" y="1501457"/>
                  </a:lnTo>
                  <a:lnTo>
                    <a:pt x="4914264" y="1505584"/>
                  </a:lnTo>
                  <a:lnTo>
                    <a:pt x="250825" y="1505584"/>
                  </a:lnTo>
                  <a:lnTo>
                    <a:pt x="205739" y="1501457"/>
                  </a:lnTo>
                  <a:lnTo>
                    <a:pt x="163512" y="1489709"/>
                  </a:lnTo>
                  <a:lnTo>
                    <a:pt x="124142" y="1471295"/>
                  </a:lnTo>
                  <a:lnTo>
                    <a:pt x="89217" y="1446530"/>
                  </a:lnTo>
                  <a:lnTo>
                    <a:pt x="59054" y="1416367"/>
                  </a:lnTo>
                  <a:lnTo>
                    <a:pt x="34289" y="1381124"/>
                  </a:lnTo>
                  <a:lnTo>
                    <a:pt x="15557" y="1342072"/>
                  </a:lnTo>
                  <a:lnTo>
                    <a:pt x="4127" y="1299527"/>
                  </a:lnTo>
                  <a:lnTo>
                    <a:pt x="0" y="1254442"/>
                  </a:lnTo>
                  <a:lnTo>
                    <a:pt x="0" y="250825"/>
                  </a:lnTo>
                </a:path>
              </a:pathLst>
            </a:custGeom>
            <a:ln w="28574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55344" y="776287"/>
            <a:ext cx="439991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97835" algn="l"/>
              </a:tabLst>
            </a:pPr>
            <a:r>
              <a:rPr sz="2200" b="0" spc="180" dirty="0">
                <a:solidFill>
                  <a:srgbClr val="000000"/>
                </a:solidFill>
                <a:latin typeface="Times New Roman"/>
                <a:cs typeface="Times New Roman"/>
              </a:rPr>
              <a:t>Ταυτοποίηση</a:t>
            </a:r>
            <a:r>
              <a:rPr sz="2200" b="0" spc="2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60" dirty="0">
                <a:solidFill>
                  <a:srgbClr val="000000"/>
                </a:solidFill>
                <a:latin typeface="Times New Roman"/>
                <a:cs typeface="Times New Roman"/>
              </a:rPr>
              <a:t>χρήστη	2FA,</a:t>
            </a:r>
            <a:r>
              <a:rPr sz="2200" b="0" spc="1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55" dirty="0">
                <a:solidFill>
                  <a:srgbClr val="000000"/>
                </a:solidFill>
                <a:latin typeface="Times New Roman"/>
                <a:cs typeface="Times New Roman"/>
              </a:rPr>
              <a:t>άλλα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91515" y="1525904"/>
            <a:ext cx="6666865" cy="18789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080" indent="-91440" algn="just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28571"/>
              <a:buFont typeface="Arial"/>
              <a:buChar char="•"/>
              <a:tabLst>
                <a:tab pos="167005" algn="l"/>
              </a:tabLst>
            </a:pPr>
            <a:r>
              <a:rPr sz="1400" spc="130" dirty="0">
                <a:latin typeface="Calibri"/>
                <a:cs typeface="Calibri"/>
              </a:rPr>
              <a:t>Η </a:t>
            </a:r>
            <a:r>
              <a:rPr sz="1400" spc="105" dirty="0">
                <a:latin typeface="Calibri"/>
                <a:cs typeface="Calibri"/>
              </a:rPr>
              <a:t>χρήση </a:t>
            </a:r>
            <a:r>
              <a:rPr sz="1400" spc="90" dirty="0">
                <a:latin typeface="Calibri"/>
                <a:cs typeface="Calibri"/>
              </a:rPr>
              <a:t>της </a:t>
            </a:r>
            <a:r>
              <a:rPr sz="1400" spc="135" dirty="0">
                <a:latin typeface="Calibri"/>
                <a:cs typeface="Calibri"/>
              </a:rPr>
              <a:t>ΜΧΠ </a:t>
            </a:r>
            <a:r>
              <a:rPr sz="1400" spc="90" dirty="0">
                <a:latin typeface="Calibri"/>
                <a:cs typeface="Calibri"/>
              </a:rPr>
              <a:t>υποστηρίζεται επίσης </a:t>
            </a:r>
            <a:r>
              <a:rPr sz="1400" spc="114" dirty="0">
                <a:latin typeface="Calibri"/>
                <a:cs typeface="Calibri"/>
              </a:rPr>
              <a:t>από </a:t>
            </a:r>
            <a:r>
              <a:rPr sz="1400" spc="95" dirty="0">
                <a:latin typeface="Calibri"/>
                <a:cs typeface="Calibri"/>
              </a:rPr>
              <a:t>υφιστάμενες </a:t>
            </a:r>
            <a:r>
              <a:rPr sz="1400" spc="85" dirty="0">
                <a:latin typeface="Calibri"/>
                <a:cs typeface="Calibri"/>
              </a:rPr>
              <a:t>οδηγίες, </a:t>
            </a:r>
            <a:r>
              <a:rPr sz="1400" spc="110" dirty="0">
                <a:latin typeface="Calibri"/>
                <a:cs typeface="Calibri"/>
              </a:rPr>
              <a:t>όπως η </a:t>
            </a:r>
            <a:r>
              <a:rPr sz="1400" spc="114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ευρωπαϊκή </a:t>
            </a:r>
            <a:r>
              <a:rPr sz="1400" b="1" spc="100" dirty="0">
                <a:latin typeface="Calibri"/>
                <a:cs typeface="Calibri"/>
              </a:rPr>
              <a:t>οδηγία </a:t>
            </a:r>
            <a:r>
              <a:rPr sz="1400" b="1" spc="95" dirty="0">
                <a:latin typeface="Calibri"/>
                <a:cs typeface="Calibri"/>
              </a:rPr>
              <a:t>NIS2 </a:t>
            </a:r>
            <a:r>
              <a:rPr sz="1400" b="1" spc="105" dirty="0">
                <a:latin typeface="Calibri"/>
                <a:cs typeface="Calibri"/>
              </a:rPr>
              <a:t>(Ασφάλεια </a:t>
            </a:r>
            <a:r>
              <a:rPr sz="1400" b="1" spc="100" dirty="0">
                <a:latin typeface="Calibri"/>
                <a:cs typeface="Calibri"/>
              </a:rPr>
              <a:t>δικτύων </a:t>
            </a:r>
            <a:r>
              <a:rPr sz="1400" b="1" spc="90" dirty="0">
                <a:latin typeface="Calibri"/>
                <a:cs typeface="Calibri"/>
              </a:rPr>
              <a:t>και </a:t>
            </a:r>
            <a:r>
              <a:rPr sz="1400" b="1" spc="105" dirty="0">
                <a:latin typeface="Calibri"/>
                <a:cs typeface="Calibri"/>
              </a:rPr>
              <a:t>πληροφοριών) </a:t>
            </a:r>
            <a:r>
              <a:rPr sz="1400" b="1" spc="65" dirty="0">
                <a:latin typeface="Calibri"/>
                <a:cs typeface="Calibri"/>
              </a:rPr>
              <a:t>- </a:t>
            </a:r>
            <a:r>
              <a:rPr sz="1400" spc="95" dirty="0">
                <a:latin typeface="Calibri"/>
                <a:cs typeface="Calibri"/>
              </a:rPr>
              <a:t>DIRECTIVE </a:t>
            </a:r>
            <a:r>
              <a:rPr sz="1400" spc="10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(UE)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2022/2555.</a:t>
            </a:r>
            <a:endParaRPr sz="1400">
              <a:latin typeface="Calibri"/>
              <a:cs typeface="Calibri"/>
            </a:endParaRPr>
          </a:p>
          <a:p>
            <a:pPr marL="396875" marR="544195" lvl="1" indent="-182880" algn="just">
              <a:lnSpc>
                <a:spcPct val="113500"/>
              </a:lnSpc>
              <a:spcBef>
                <a:spcPts val="635"/>
              </a:spcBef>
              <a:buSzPct val="128000"/>
              <a:buFont typeface="Arial"/>
              <a:buChar char="•"/>
              <a:tabLst>
                <a:tab pos="396875" algn="l"/>
              </a:tabLst>
            </a:pPr>
            <a:r>
              <a:rPr sz="1250" spc="135" dirty="0">
                <a:latin typeface="Calibri"/>
                <a:cs typeface="Calibri"/>
              </a:rPr>
              <a:t>Κάλυψη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κρίσιμων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τομέων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spc="135" dirty="0">
                <a:latin typeface="Calibri"/>
                <a:cs typeface="Calibri"/>
              </a:rPr>
              <a:t>όπως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35" dirty="0">
                <a:latin typeface="Calibri"/>
                <a:cs typeface="Calibri"/>
              </a:rPr>
              <a:t>η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"ενέργεια",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συμπεριλαμβανομένης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της </a:t>
            </a:r>
            <a:r>
              <a:rPr sz="1250" spc="-275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ηλεκτρικής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ενέργειας,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της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θέρμανσης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και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της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ψύξης,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του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πετρελαίου,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του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φυσικού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αερίου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και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του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υδρογόνου.</a:t>
            </a:r>
            <a:endParaRPr sz="1250">
              <a:latin typeface="Calibri"/>
              <a:cs typeface="Calibri"/>
            </a:endParaRPr>
          </a:p>
          <a:p>
            <a:pPr marL="396875" marR="599440" lvl="1" indent="-182880" algn="just">
              <a:lnSpc>
                <a:spcPct val="100000"/>
              </a:lnSpc>
              <a:spcBef>
                <a:spcPts val="819"/>
              </a:spcBef>
              <a:buSzPct val="128000"/>
              <a:buFont typeface="Arial"/>
              <a:buChar char="•"/>
              <a:tabLst>
                <a:tab pos="396875" algn="l"/>
              </a:tabLst>
            </a:pPr>
            <a:r>
              <a:rPr sz="1250" spc="114" dirty="0">
                <a:latin typeface="Calibri"/>
                <a:cs typeface="Calibri"/>
              </a:rPr>
              <a:t>Η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οδηγία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κατευθύνει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τη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σημασία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της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χρήσης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λύσεων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b="1" spc="90" dirty="0">
                <a:latin typeface="Calibri"/>
                <a:cs typeface="Calibri"/>
              </a:rPr>
              <a:t>ταυτοποίησης</a:t>
            </a:r>
            <a:r>
              <a:rPr sz="1250" b="1" spc="35" dirty="0">
                <a:latin typeface="Calibri"/>
                <a:cs typeface="Calibri"/>
              </a:rPr>
              <a:t> </a:t>
            </a:r>
            <a:r>
              <a:rPr sz="1250" b="1" spc="90" dirty="0">
                <a:latin typeface="Calibri"/>
                <a:cs typeface="Calibri"/>
              </a:rPr>
              <a:t>χρήστη </a:t>
            </a:r>
            <a:r>
              <a:rPr sz="1250" b="1" spc="-270" dirty="0">
                <a:latin typeface="Calibri"/>
                <a:cs typeface="Calibri"/>
              </a:rPr>
              <a:t> </a:t>
            </a:r>
            <a:r>
              <a:rPr sz="1250" b="1" spc="100" dirty="0">
                <a:latin typeface="Calibri"/>
                <a:cs typeface="Calibri"/>
              </a:rPr>
              <a:t>πολλαπλών</a:t>
            </a:r>
            <a:r>
              <a:rPr sz="1250" b="1" spc="40" dirty="0">
                <a:latin typeface="Calibri"/>
                <a:cs typeface="Calibri"/>
              </a:rPr>
              <a:t> </a:t>
            </a:r>
            <a:r>
              <a:rPr sz="1250" b="1" spc="95" dirty="0">
                <a:latin typeface="Calibri"/>
                <a:cs typeface="Calibri"/>
              </a:rPr>
              <a:t>παραγόντων</a:t>
            </a:r>
            <a:r>
              <a:rPr sz="1250" b="1" spc="40" dirty="0">
                <a:latin typeface="Calibri"/>
                <a:cs typeface="Calibri"/>
              </a:rPr>
              <a:t> </a:t>
            </a:r>
            <a:r>
              <a:rPr sz="1250" b="1" spc="80" dirty="0">
                <a:latin typeface="Calibri"/>
                <a:cs typeface="Calibri"/>
              </a:rPr>
              <a:t>και</a:t>
            </a:r>
            <a:r>
              <a:rPr sz="1250" b="1" spc="35" dirty="0">
                <a:latin typeface="Calibri"/>
                <a:cs typeface="Calibri"/>
              </a:rPr>
              <a:t> </a:t>
            </a:r>
            <a:r>
              <a:rPr sz="1250" b="1" spc="90" dirty="0">
                <a:latin typeface="Calibri"/>
                <a:cs typeface="Calibri"/>
              </a:rPr>
              <a:t>συνεχούς</a:t>
            </a:r>
            <a:r>
              <a:rPr sz="1250" b="1" spc="35" dirty="0">
                <a:latin typeface="Calibri"/>
                <a:cs typeface="Calibri"/>
              </a:rPr>
              <a:t> </a:t>
            </a:r>
            <a:r>
              <a:rPr sz="1250" b="1" spc="90" dirty="0">
                <a:latin typeface="Calibri"/>
                <a:cs typeface="Calibri"/>
              </a:rPr>
              <a:t>ταυτοποίησης</a:t>
            </a:r>
            <a:r>
              <a:rPr sz="1250" b="1" spc="35" dirty="0">
                <a:latin typeface="Calibri"/>
                <a:cs typeface="Calibri"/>
              </a:rPr>
              <a:t> </a:t>
            </a:r>
            <a:r>
              <a:rPr sz="1250" b="1" spc="80" dirty="0">
                <a:latin typeface="Calibri"/>
                <a:cs typeface="Calibri"/>
              </a:rPr>
              <a:t>χρήστη.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49325" y="3631565"/>
            <a:ext cx="4495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40" dirty="0">
                <a:latin typeface="Calibri"/>
                <a:cs typeface="Calibri"/>
              </a:rPr>
              <a:t>Επιτυχής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55039" y="5188267"/>
            <a:ext cx="576580" cy="390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9370">
              <a:lnSpc>
                <a:spcPct val="100000"/>
              </a:lnSpc>
              <a:spcBef>
                <a:spcPts val="100"/>
              </a:spcBef>
            </a:pPr>
            <a:r>
              <a:rPr sz="800" b="1" spc="35" dirty="0">
                <a:latin typeface="Calibri"/>
                <a:cs typeface="Calibri"/>
              </a:rPr>
              <a:t>Ένα</a:t>
            </a:r>
            <a:r>
              <a:rPr sz="800" b="1" spc="40" dirty="0">
                <a:latin typeface="Calibri"/>
                <a:cs typeface="Calibri"/>
              </a:rPr>
              <a:t>ρ</a:t>
            </a:r>
            <a:r>
              <a:rPr sz="800" b="1" spc="25" dirty="0">
                <a:latin typeface="Calibri"/>
                <a:cs typeface="Calibri"/>
              </a:rPr>
              <a:t>ξ</a:t>
            </a:r>
            <a:r>
              <a:rPr sz="800" b="1" spc="40" dirty="0">
                <a:latin typeface="Calibri"/>
                <a:cs typeface="Calibri"/>
              </a:rPr>
              <a:t>η</a:t>
            </a:r>
            <a:r>
              <a:rPr sz="800" b="1" spc="15" dirty="0">
                <a:latin typeface="Calibri"/>
                <a:cs typeface="Calibri"/>
              </a:rPr>
              <a:t> </a:t>
            </a:r>
            <a:r>
              <a:rPr sz="800" b="1" spc="30" dirty="0">
                <a:latin typeface="Calibri"/>
                <a:cs typeface="Calibri"/>
              </a:rPr>
              <a:t>τ</a:t>
            </a:r>
            <a:r>
              <a:rPr sz="800" b="1" spc="20" dirty="0">
                <a:latin typeface="Calibri"/>
                <a:cs typeface="Calibri"/>
              </a:rPr>
              <a:t>ης  </a:t>
            </a:r>
            <a:r>
              <a:rPr sz="800" b="1" spc="35" dirty="0">
                <a:latin typeface="Calibri"/>
                <a:cs typeface="Calibri"/>
              </a:rPr>
              <a:t>εργάσιμης </a:t>
            </a:r>
            <a:r>
              <a:rPr sz="800" b="1" spc="40" dirty="0">
                <a:latin typeface="Calibri"/>
                <a:cs typeface="Calibri"/>
              </a:rPr>
              <a:t> </a:t>
            </a:r>
            <a:r>
              <a:rPr sz="800" b="1" spc="35" dirty="0">
                <a:latin typeface="Calibri"/>
                <a:cs typeface="Calibri"/>
              </a:rPr>
              <a:t>ημέρας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163184" y="5219065"/>
            <a:ext cx="527685" cy="390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0325" algn="just">
              <a:lnSpc>
                <a:spcPct val="100000"/>
              </a:lnSpc>
              <a:spcBef>
                <a:spcPts val="100"/>
              </a:spcBef>
            </a:pPr>
            <a:r>
              <a:rPr sz="800" b="1" spc="35" dirty="0">
                <a:latin typeface="Calibri"/>
                <a:cs typeface="Calibri"/>
              </a:rPr>
              <a:t>Τέ</a:t>
            </a:r>
            <a:r>
              <a:rPr sz="800" b="1" spc="30" dirty="0">
                <a:latin typeface="Calibri"/>
                <a:cs typeface="Calibri"/>
              </a:rPr>
              <a:t>λ</a:t>
            </a:r>
            <a:r>
              <a:rPr sz="800" b="1" spc="40" dirty="0">
                <a:latin typeface="Calibri"/>
                <a:cs typeface="Calibri"/>
              </a:rPr>
              <a:t>ο</a:t>
            </a:r>
            <a:r>
              <a:rPr sz="800" b="1" spc="30" dirty="0">
                <a:latin typeface="Calibri"/>
                <a:cs typeface="Calibri"/>
              </a:rPr>
              <a:t>ς</a:t>
            </a:r>
            <a:r>
              <a:rPr sz="800" b="1" spc="10" dirty="0">
                <a:latin typeface="Calibri"/>
                <a:cs typeface="Calibri"/>
              </a:rPr>
              <a:t> </a:t>
            </a:r>
            <a:r>
              <a:rPr sz="800" b="1" spc="30" dirty="0">
                <a:latin typeface="Calibri"/>
                <a:cs typeface="Calibri"/>
              </a:rPr>
              <a:t>τ</a:t>
            </a:r>
            <a:r>
              <a:rPr sz="800" b="1" spc="20" dirty="0">
                <a:latin typeface="Calibri"/>
                <a:cs typeface="Calibri"/>
              </a:rPr>
              <a:t>ης  </a:t>
            </a:r>
            <a:r>
              <a:rPr sz="800" b="1" spc="30" dirty="0">
                <a:latin typeface="Calibri"/>
                <a:cs typeface="Calibri"/>
              </a:rPr>
              <a:t>ε</a:t>
            </a:r>
            <a:r>
              <a:rPr sz="800" b="1" spc="40" dirty="0">
                <a:latin typeface="Calibri"/>
                <a:cs typeface="Calibri"/>
              </a:rPr>
              <a:t>ρ</a:t>
            </a:r>
            <a:r>
              <a:rPr sz="800" b="1" spc="35" dirty="0">
                <a:latin typeface="Calibri"/>
                <a:cs typeface="Calibri"/>
              </a:rPr>
              <a:t>γ</a:t>
            </a:r>
            <a:r>
              <a:rPr sz="800" b="1" spc="40" dirty="0">
                <a:latin typeface="Calibri"/>
                <a:cs typeface="Calibri"/>
              </a:rPr>
              <a:t>άσ</a:t>
            </a:r>
            <a:r>
              <a:rPr sz="800" b="1" spc="20" dirty="0">
                <a:latin typeface="Calibri"/>
                <a:cs typeface="Calibri"/>
              </a:rPr>
              <a:t>ι</a:t>
            </a:r>
            <a:r>
              <a:rPr sz="800" b="1" spc="40" dirty="0">
                <a:latin typeface="Calibri"/>
                <a:cs typeface="Calibri"/>
              </a:rPr>
              <a:t>μη</a:t>
            </a:r>
            <a:r>
              <a:rPr sz="800" b="1" spc="20" dirty="0">
                <a:latin typeface="Calibri"/>
                <a:cs typeface="Calibri"/>
              </a:rPr>
              <a:t>ς  </a:t>
            </a:r>
            <a:r>
              <a:rPr sz="800" b="1" spc="35" dirty="0">
                <a:latin typeface="Calibri"/>
                <a:cs typeface="Calibri"/>
              </a:rPr>
              <a:t>ημέρας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467961" y="3901440"/>
            <a:ext cx="415226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40" dirty="0">
                <a:latin typeface="Calibri"/>
                <a:cs typeface="Calibri"/>
              </a:rPr>
              <a:t>Προκύπτουν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σχετικά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οφέλη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από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τη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συνεχή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ταυτοποίηση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45" dirty="0">
                <a:latin typeface="Calibri"/>
                <a:cs typeface="Calibri"/>
              </a:rPr>
              <a:t>χρήστη</a:t>
            </a:r>
            <a:r>
              <a:rPr sz="1100" spc="45" dirty="0">
                <a:latin typeface="Calibri"/>
                <a:cs typeface="Calibri"/>
              </a:rPr>
              <a:t>: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485890" y="4030345"/>
            <a:ext cx="3915410" cy="31051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298450" marR="5080" indent="-285750">
              <a:lnSpc>
                <a:spcPts val="1100"/>
              </a:lnSpc>
              <a:spcBef>
                <a:spcPts val="170"/>
              </a:spcBef>
              <a:buSzPct val="126315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50" spc="90" dirty="0">
                <a:latin typeface="Calibri"/>
                <a:cs typeface="Calibri"/>
              </a:rPr>
              <a:t>Περισσότερη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παραγωγικότητα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με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τη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μείωση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της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διαδικασίας </a:t>
            </a:r>
            <a:r>
              <a:rPr sz="950" spc="-200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επαλήθευσης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χρήστη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σε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κάθε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95" dirty="0">
                <a:latin typeface="Calibri"/>
                <a:cs typeface="Calibri"/>
              </a:rPr>
              <a:t>πρόσβαση</a:t>
            </a:r>
            <a:endParaRPr sz="95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485890" y="4415790"/>
            <a:ext cx="3552825" cy="32067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298450" marR="5080" indent="-285750">
              <a:lnSpc>
                <a:spcPct val="103899"/>
              </a:lnSpc>
              <a:spcBef>
                <a:spcPts val="55"/>
              </a:spcBef>
              <a:buSzPct val="126315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50" spc="65" dirty="0">
                <a:latin typeface="Calibri"/>
                <a:cs typeface="Calibri"/>
              </a:rPr>
              <a:t>Διαφάνεια </a:t>
            </a:r>
            <a:r>
              <a:rPr sz="950" spc="60" dirty="0">
                <a:latin typeface="Calibri"/>
                <a:cs typeface="Calibri"/>
              </a:rPr>
              <a:t>για </a:t>
            </a:r>
            <a:r>
              <a:rPr sz="950" spc="55" dirty="0">
                <a:latin typeface="Calibri"/>
                <a:cs typeface="Calibri"/>
              </a:rPr>
              <a:t>διαχειριστές IT/OT, </a:t>
            </a:r>
            <a:r>
              <a:rPr sz="950" spc="60" dirty="0">
                <a:latin typeface="Calibri"/>
                <a:cs typeface="Calibri"/>
              </a:rPr>
              <a:t>μηχανές, </a:t>
            </a:r>
            <a:r>
              <a:rPr sz="950" spc="50" dirty="0">
                <a:latin typeface="Calibri"/>
                <a:cs typeface="Calibri"/>
              </a:rPr>
              <a:t>διευθυντές... </a:t>
            </a:r>
            <a:r>
              <a:rPr sz="950" spc="-200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προσέγγιση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485890" y="4811395"/>
            <a:ext cx="198120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SzPct val="126315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950" spc="65" dirty="0">
                <a:latin typeface="Calibri"/>
                <a:cs typeface="Calibri"/>
              </a:rPr>
              <a:t>Υψηλές</a:t>
            </a:r>
            <a:r>
              <a:rPr sz="950" spc="1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εγγυήσεις</a:t>
            </a:r>
            <a:r>
              <a:rPr sz="950" spc="1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ασφαλείας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2554" y="6370320"/>
            <a:ext cx="4425315" cy="47117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25"/>
              </a:spcBef>
            </a:pPr>
            <a:r>
              <a:rPr sz="600" spc="-5" dirty="0">
                <a:latin typeface="Calibri"/>
                <a:cs typeface="Calibri"/>
              </a:rPr>
              <a:t>Πηγή: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solidFill>
                  <a:srgbClr val="151515"/>
                </a:solidFill>
                <a:latin typeface="Calibri"/>
                <a:cs typeface="Calibri"/>
              </a:rPr>
              <a:t>Κατευθυντήρια</a:t>
            </a:r>
            <a:r>
              <a:rPr sz="600" spc="4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-5" dirty="0">
                <a:solidFill>
                  <a:srgbClr val="151515"/>
                </a:solidFill>
                <a:latin typeface="Calibri"/>
                <a:cs typeface="Calibri"/>
              </a:rPr>
              <a:t>οδηγία</a:t>
            </a:r>
            <a:r>
              <a:rPr sz="600" spc="40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-5" dirty="0">
                <a:solidFill>
                  <a:srgbClr val="151515"/>
                </a:solidFill>
                <a:latin typeface="Calibri"/>
                <a:cs typeface="Calibri"/>
              </a:rPr>
              <a:t>ΕΕ</a:t>
            </a:r>
            <a:r>
              <a:rPr sz="600" spc="-5" dirty="0">
                <a:solidFill>
                  <a:srgbClr val="151515"/>
                </a:solidFill>
                <a:latin typeface="Arial"/>
                <a:cs typeface="Arial"/>
              </a:rPr>
              <a:t>)</a:t>
            </a:r>
            <a:r>
              <a:rPr sz="600" spc="-5" dirty="0">
                <a:solidFill>
                  <a:srgbClr val="151515"/>
                </a:solidFill>
                <a:latin typeface="Calibri"/>
                <a:cs typeface="Calibri"/>
              </a:rPr>
              <a:t>του</a:t>
            </a:r>
            <a:r>
              <a:rPr sz="600" spc="4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-5" dirty="0">
                <a:solidFill>
                  <a:srgbClr val="151515"/>
                </a:solidFill>
                <a:latin typeface="Calibri"/>
                <a:cs typeface="Calibri"/>
              </a:rPr>
              <a:t>Ευρωπαϊκού</a:t>
            </a:r>
            <a:r>
              <a:rPr sz="600" spc="40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-5" dirty="0">
                <a:solidFill>
                  <a:srgbClr val="151515"/>
                </a:solidFill>
                <a:latin typeface="Calibri"/>
                <a:cs typeface="Calibri"/>
              </a:rPr>
              <a:t>Κοινοβουλίου</a:t>
            </a:r>
            <a:r>
              <a:rPr sz="600" spc="50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-5" dirty="0">
                <a:solidFill>
                  <a:srgbClr val="151515"/>
                </a:solidFill>
                <a:latin typeface="Calibri"/>
                <a:cs typeface="Calibri"/>
              </a:rPr>
              <a:t>και</a:t>
            </a:r>
            <a:r>
              <a:rPr sz="600" spc="40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151515"/>
                </a:solidFill>
                <a:latin typeface="Calibri"/>
                <a:cs typeface="Calibri"/>
              </a:rPr>
              <a:t>του</a:t>
            </a:r>
            <a:r>
              <a:rPr sz="600" spc="4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sz="600" spc="-5" dirty="0">
                <a:solidFill>
                  <a:srgbClr val="151515"/>
                </a:solidFill>
                <a:latin typeface="Calibri"/>
                <a:cs typeface="Calibri"/>
              </a:rPr>
              <a:t>Συμβουλίου</a:t>
            </a:r>
            <a:r>
              <a:rPr sz="600" spc="-5" dirty="0">
                <a:solidFill>
                  <a:srgbClr val="151515"/>
                </a:solidFill>
                <a:latin typeface="Arial"/>
                <a:cs typeface="Arial"/>
              </a:rPr>
              <a:t>,</a:t>
            </a:r>
            <a:r>
              <a:rPr sz="600" spc="10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151515"/>
                </a:solidFill>
                <a:latin typeface="Arial"/>
                <a:cs typeface="Arial"/>
              </a:rPr>
              <a:t>2022.</a:t>
            </a:r>
            <a:endParaRPr sz="6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225"/>
              </a:spcBef>
            </a:pPr>
            <a:r>
              <a:rPr sz="600" spc="25" dirty="0">
                <a:latin typeface="Calibri"/>
                <a:cs typeface="Calibri"/>
              </a:rPr>
              <a:t>URL: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https://eur-lex.europa.eu/eli/dir/2022/2555/2022-12-27</a:t>
            </a:r>
            <a:endParaRPr sz="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sz="1100" spc="80" dirty="0">
                <a:latin typeface="Calibri"/>
                <a:cs typeface="Calibri"/>
              </a:rPr>
              <a:t>CSP001_C_E</a:t>
            </a:r>
            <a:r>
              <a:rPr sz="1100" spc="33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6: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Cristina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Alcaraz,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Πανεπιστήμιο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ΜάλαγαΙσπανία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33400" y="3864292"/>
            <a:ext cx="5731510" cy="1387475"/>
            <a:chOff x="533400" y="3864292"/>
            <a:chExt cx="5731510" cy="1387475"/>
          </a:xfrm>
        </p:grpSpPr>
        <p:sp>
          <p:nvSpPr>
            <p:cNvPr id="20" name="object 20"/>
            <p:cNvSpPr/>
            <p:nvPr/>
          </p:nvSpPr>
          <p:spPr>
            <a:xfrm>
              <a:off x="554990" y="5170487"/>
              <a:ext cx="5519420" cy="78105"/>
            </a:xfrm>
            <a:custGeom>
              <a:avLst/>
              <a:gdLst/>
              <a:ahLst/>
              <a:cxnLst/>
              <a:rect l="l" t="t" r="r" b="b"/>
              <a:pathLst>
                <a:path w="5519420" h="78104">
                  <a:moveTo>
                    <a:pt x="5504180" y="32702"/>
                  </a:moveTo>
                  <a:lnTo>
                    <a:pt x="5502910" y="32702"/>
                  </a:lnTo>
                  <a:lnTo>
                    <a:pt x="5502910" y="45402"/>
                  </a:lnTo>
                  <a:lnTo>
                    <a:pt x="5471010" y="45402"/>
                  </a:lnTo>
                  <a:lnTo>
                    <a:pt x="5420995" y="66040"/>
                  </a:lnTo>
                  <a:lnTo>
                    <a:pt x="5419725" y="69850"/>
                  </a:lnTo>
                  <a:lnTo>
                    <a:pt x="5422265" y="76517"/>
                  </a:lnTo>
                  <a:lnTo>
                    <a:pt x="5426075" y="77787"/>
                  </a:lnTo>
                  <a:lnTo>
                    <a:pt x="5519420" y="39052"/>
                  </a:lnTo>
                  <a:lnTo>
                    <a:pt x="5504180" y="32702"/>
                  </a:lnTo>
                  <a:close/>
                </a:path>
                <a:path w="5519420" h="78104">
                  <a:moveTo>
                    <a:pt x="5471160" y="32702"/>
                  </a:moveTo>
                  <a:lnTo>
                    <a:pt x="0" y="32702"/>
                  </a:lnTo>
                  <a:lnTo>
                    <a:pt x="0" y="45402"/>
                  </a:lnTo>
                  <a:lnTo>
                    <a:pt x="5471010" y="45402"/>
                  </a:lnTo>
                  <a:lnTo>
                    <a:pt x="5486399" y="39052"/>
                  </a:lnTo>
                  <a:lnTo>
                    <a:pt x="5471160" y="32702"/>
                  </a:lnTo>
                  <a:close/>
                </a:path>
                <a:path w="5519420" h="78104">
                  <a:moveTo>
                    <a:pt x="5486399" y="39052"/>
                  </a:moveTo>
                  <a:lnTo>
                    <a:pt x="5471160" y="45402"/>
                  </a:lnTo>
                  <a:lnTo>
                    <a:pt x="5502910" y="45402"/>
                  </a:lnTo>
                  <a:lnTo>
                    <a:pt x="5502910" y="44767"/>
                  </a:lnTo>
                  <a:lnTo>
                    <a:pt x="5500687" y="44767"/>
                  </a:lnTo>
                  <a:lnTo>
                    <a:pt x="5486399" y="39052"/>
                  </a:lnTo>
                  <a:close/>
                </a:path>
                <a:path w="5519420" h="78104">
                  <a:moveTo>
                    <a:pt x="5500687" y="33019"/>
                  </a:moveTo>
                  <a:lnTo>
                    <a:pt x="5486400" y="39052"/>
                  </a:lnTo>
                  <a:lnTo>
                    <a:pt x="5500687" y="44767"/>
                  </a:lnTo>
                  <a:lnTo>
                    <a:pt x="5500687" y="33019"/>
                  </a:lnTo>
                  <a:close/>
                </a:path>
                <a:path w="5519420" h="78104">
                  <a:moveTo>
                    <a:pt x="5502910" y="33019"/>
                  </a:moveTo>
                  <a:lnTo>
                    <a:pt x="5500687" y="33019"/>
                  </a:lnTo>
                  <a:lnTo>
                    <a:pt x="5500687" y="44767"/>
                  </a:lnTo>
                  <a:lnTo>
                    <a:pt x="5502910" y="44767"/>
                  </a:lnTo>
                  <a:lnTo>
                    <a:pt x="5502910" y="33019"/>
                  </a:lnTo>
                  <a:close/>
                </a:path>
                <a:path w="5519420" h="78104">
                  <a:moveTo>
                    <a:pt x="5426075" y="0"/>
                  </a:moveTo>
                  <a:lnTo>
                    <a:pt x="5422265" y="1587"/>
                  </a:lnTo>
                  <a:lnTo>
                    <a:pt x="5419725" y="7937"/>
                  </a:lnTo>
                  <a:lnTo>
                    <a:pt x="5420995" y="11747"/>
                  </a:lnTo>
                  <a:lnTo>
                    <a:pt x="5486400" y="39052"/>
                  </a:lnTo>
                  <a:lnTo>
                    <a:pt x="5500687" y="33019"/>
                  </a:lnTo>
                  <a:lnTo>
                    <a:pt x="5502910" y="33019"/>
                  </a:lnTo>
                  <a:lnTo>
                    <a:pt x="5502910" y="32702"/>
                  </a:lnTo>
                  <a:lnTo>
                    <a:pt x="5504180" y="32702"/>
                  </a:lnTo>
                  <a:lnTo>
                    <a:pt x="542607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3400" y="4443729"/>
              <a:ext cx="853440" cy="80771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303972" y="3864292"/>
              <a:ext cx="0" cy="1323975"/>
            </a:xfrm>
            <a:custGeom>
              <a:avLst/>
              <a:gdLst/>
              <a:ahLst/>
              <a:cxnLst/>
              <a:rect l="l" t="t" r="r" b="b"/>
              <a:pathLst>
                <a:path h="1323975">
                  <a:moveTo>
                    <a:pt x="0" y="0"/>
                  </a:moveTo>
                  <a:lnTo>
                    <a:pt x="0" y="1323975"/>
                  </a:lnTo>
                </a:path>
              </a:pathLst>
            </a:custGeom>
            <a:ln w="12700">
              <a:solidFill>
                <a:srgbClr val="009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332865" y="4006849"/>
              <a:ext cx="4314825" cy="103505"/>
            </a:xfrm>
            <a:custGeom>
              <a:avLst/>
              <a:gdLst/>
              <a:ahLst/>
              <a:cxnLst/>
              <a:rect l="l" t="t" r="r" b="b"/>
              <a:pathLst>
                <a:path w="4314825" h="103504">
                  <a:moveTo>
                    <a:pt x="4226242" y="0"/>
                  </a:moveTo>
                  <a:lnTo>
                    <a:pt x="4222432" y="952"/>
                  </a:lnTo>
                  <a:lnTo>
                    <a:pt x="4218940" y="6985"/>
                  </a:lnTo>
                  <a:lnTo>
                    <a:pt x="4219892" y="11112"/>
                  </a:lnTo>
                  <a:lnTo>
                    <a:pt x="4278828" y="45402"/>
                  </a:lnTo>
                  <a:lnTo>
                    <a:pt x="4302442" y="45402"/>
                  </a:lnTo>
                  <a:lnTo>
                    <a:pt x="4302442" y="58102"/>
                  </a:lnTo>
                  <a:lnTo>
                    <a:pt x="4278828" y="58102"/>
                  </a:lnTo>
                  <a:lnTo>
                    <a:pt x="4219892" y="92392"/>
                  </a:lnTo>
                  <a:lnTo>
                    <a:pt x="4218940" y="96202"/>
                  </a:lnTo>
                  <a:lnTo>
                    <a:pt x="4222432" y="102235"/>
                  </a:lnTo>
                  <a:lnTo>
                    <a:pt x="4226242" y="103505"/>
                  </a:lnTo>
                  <a:lnTo>
                    <a:pt x="4314825" y="51752"/>
                  </a:lnTo>
                  <a:lnTo>
                    <a:pt x="4226242" y="0"/>
                  </a:lnTo>
                  <a:close/>
                </a:path>
                <a:path w="4314825" h="103504">
                  <a:moveTo>
                    <a:pt x="4251642" y="45402"/>
                  </a:moveTo>
                  <a:lnTo>
                    <a:pt x="4213542" y="45402"/>
                  </a:lnTo>
                  <a:lnTo>
                    <a:pt x="4213542" y="58102"/>
                  </a:lnTo>
                  <a:lnTo>
                    <a:pt x="4251642" y="58102"/>
                  </a:lnTo>
                  <a:lnTo>
                    <a:pt x="4251642" y="45402"/>
                  </a:lnTo>
                  <a:close/>
                </a:path>
                <a:path w="4314825" h="103504">
                  <a:moveTo>
                    <a:pt x="4278828" y="45402"/>
                  </a:moveTo>
                  <a:lnTo>
                    <a:pt x="4264342" y="45402"/>
                  </a:lnTo>
                  <a:lnTo>
                    <a:pt x="4264342" y="58102"/>
                  </a:lnTo>
                  <a:lnTo>
                    <a:pt x="4278828" y="58102"/>
                  </a:lnTo>
                  <a:lnTo>
                    <a:pt x="4289742" y="51752"/>
                  </a:lnTo>
                  <a:lnTo>
                    <a:pt x="4278828" y="45402"/>
                  </a:lnTo>
                  <a:close/>
                </a:path>
                <a:path w="4314825" h="103504">
                  <a:moveTo>
                    <a:pt x="4289742" y="51752"/>
                  </a:moveTo>
                  <a:lnTo>
                    <a:pt x="4278947" y="58102"/>
                  </a:lnTo>
                  <a:lnTo>
                    <a:pt x="4302442" y="58102"/>
                  </a:lnTo>
                  <a:lnTo>
                    <a:pt x="4302442" y="57150"/>
                  </a:lnTo>
                  <a:lnTo>
                    <a:pt x="4299267" y="57150"/>
                  </a:lnTo>
                  <a:lnTo>
                    <a:pt x="4289742" y="51752"/>
                  </a:lnTo>
                  <a:close/>
                </a:path>
                <a:path w="4314825" h="103504">
                  <a:moveTo>
                    <a:pt x="4299267" y="46355"/>
                  </a:moveTo>
                  <a:lnTo>
                    <a:pt x="4289742" y="51752"/>
                  </a:lnTo>
                  <a:lnTo>
                    <a:pt x="4299267" y="57150"/>
                  </a:lnTo>
                  <a:lnTo>
                    <a:pt x="4299267" y="46355"/>
                  </a:lnTo>
                  <a:close/>
                </a:path>
                <a:path w="4314825" h="103504">
                  <a:moveTo>
                    <a:pt x="4302442" y="46355"/>
                  </a:moveTo>
                  <a:lnTo>
                    <a:pt x="4299267" y="46355"/>
                  </a:lnTo>
                  <a:lnTo>
                    <a:pt x="4299267" y="57150"/>
                  </a:lnTo>
                  <a:lnTo>
                    <a:pt x="4302442" y="57150"/>
                  </a:lnTo>
                  <a:lnTo>
                    <a:pt x="4302442" y="46355"/>
                  </a:lnTo>
                  <a:close/>
                </a:path>
                <a:path w="4314825" h="103504">
                  <a:moveTo>
                    <a:pt x="4302442" y="45402"/>
                  </a:moveTo>
                  <a:lnTo>
                    <a:pt x="4278947" y="45402"/>
                  </a:lnTo>
                  <a:lnTo>
                    <a:pt x="4289742" y="51752"/>
                  </a:lnTo>
                  <a:lnTo>
                    <a:pt x="4299267" y="46355"/>
                  </a:lnTo>
                  <a:lnTo>
                    <a:pt x="4302442" y="46355"/>
                  </a:lnTo>
                  <a:lnTo>
                    <a:pt x="4302442" y="45402"/>
                  </a:lnTo>
                  <a:close/>
                </a:path>
                <a:path w="4314825" h="103504">
                  <a:moveTo>
                    <a:pt x="4200842" y="45402"/>
                  </a:moveTo>
                  <a:lnTo>
                    <a:pt x="4162742" y="45402"/>
                  </a:lnTo>
                  <a:lnTo>
                    <a:pt x="4162742" y="58102"/>
                  </a:lnTo>
                  <a:lnTo>
                    <a:pt x="4200842" y="58102"/>
                  </a:lnTo>
                  <a:lnTo>
                    <a:pt x="4200842" y="45402"/>
                  </a:lnTo>
                  <a:close/>
                </a:path>
                <a:path w="4314825" h="103504">
                  <a:moveTo>
                    <a:pt x="4150042" y="45402"/>
                  </a:moveTo>
                  <a:lnTo>
                    <a:pt x="4111942" y="45402"/>
                  </a:lnTo>
                  <a:lnTo>
                    <a:pt x="4111942" y="58102"/>
                  </a:lnTo>
                  <a:lnTo>
                    <a:pt x="4150042" y="58102"/>
                  </a:lnTo>
                  <a:lnTo>
                    <a:pt x="4150042" y="45402"/>
                  </a:lnTo>
                  <a:close/>
                </a:path>
                <a:path w="4314825" h="103504">
                  <a:moveTo>
                    <a:pt x="4099242" y="45402"/>
                  </a:moveTo>
                  <a:lnTo>
                    <a:pt x="4061142" y="45402"/>
                  </a:lnTo>
                  <a:lnTo>
                    <a:pt x="4061142" y="58102"/>
                  </a:lnTo>
                  <a:lnTo>
                    <a:pt x="4099242" y="58102"/>
                  </a:lnTo>
                  <a:lnTo>
                    <a:pt x="4099242" y="45402"/>
                  </a:lnTo>
                  <a:close/>
                </a:path>
                <a:path w="4314825" h="103504">
                  <a:moveTo>
                    <a:pt x="4048442" y="45085"/>
                  </a:moveTo>
                  <a:lnTo>
                    <a:pt x="4010342" y="45085"/>
                  </a:lnTo>
                  <a:lnTo>
                    <a:pt x="4010342" y="57785"/>
                  </a:lnTo>
                  <a:lnTo>
                    <a:pt x="4048442" y="57785"/>
                  </a:lnTo>
                  <a:lnTo>
                    <a:pt x="4048442" y="45085"/>
                  </a:lnTo>
                  <a:close/>
                </a:path>
                <a:path w="4314825" h="103504">
                  <a:moveTo>
                    <a:pt x="3997642" y="45085"/>
                  </a:moveTo>
                  <a:lnTo>
                    <a:pt x="3959542" y="45085"/>
                  </a:lnTo>
                  <a:lnTo>
                    <a:pt x="3959542" y="57785"/>
                  </a:lnTo>
                  <a:lnTo>
                    <a:pt x="3997642" y="57785"/>
                  </a:lnTo>
                  <a:lnTo>
                    <a:pt x="3997642" y="45085"/>
                  </a:lnTo>
                  <a:close/>
                </a:path>
                <a:path w="4314825" h="103504">
                  <a:moveTo>
                    <a:pt x="3946842" y="45085"/>
                  </a:moveTo>
                  <a:lnTo>
                    <a:pt x="3908742" y="45085"/>
                  </a:lnTo>
                  <a:lnTo>
                    <a:pt x="3908742" y="57785"/>
                  </a:lnTo>
                  <a:lnTo>
                    <a:pt x="3946842" y="57785"/>
                  </a:lnTo>
                  <a:lnTo>
                    <a:pt x="3946842" y="45085"/>
                  </a:lnTo>
                  <a:close/>
                </a:path>
                <a:path w="4314825" h="103504">
                  <a:moveTo>
                    <a:pt x="3896042" y="45085"/>
                  </a:moveTo>
                  <a:lnTo>
                    <a:pt x="3857942" y="45085"/>
                  </a:lnTo>
                  <a:lnTo>
                    <a:pt x="3857942" y="57785"/>
                  </a:lnTo>
                  <a:lnTo>
                    <a:pt x="3896042" y="57785"/>
                  </a:lnTo>
                  <a:lnTo>
                    <a:pt x="3896042" y="45085"/>
                  </a:lnTo>
                  <a:close/>
                </a:path>
                <a:path w="4314825" h="103504">
                  <a:moveTo>
                    <a:pt x="3845242" y="45085"/>
                  </a:moveTo>
                  <a:lnTo>
                    <a:pt x="3807142" y="45085"/>
                  </a:lnTo>
                  <a:lnTo>
                    <a:pt x="3807142" y="57785"/>
                  </a:lnTo>
                  <a:lnTo>
                    <a:pt x="3845242" y="57785"/>
                  </a:lnTo>
                  <a:lnTo>
                    <a:pt x="3845242" y="45085"/>
                  </a:lnTo>
                  <a:close/>
                </a:path>
                <a:path w="4314825" h="103504">
                  <a:moveTo>
                    <a:pt x="3794442" y="45085"/>
                  </a:moveTo>
                  <a:lnTo>
                    <a:pt x="3756342" y="45085"/>
                  </a:lnTo>
                  <a:lnTo>
                    <a:pt x="3756342" y="57785"/>
                  </a:lnTo>
                  <a:lnTo>
                    <a:pt x="3794442" y="57785"/>
                  </a:lnTo>
                  <a:lnTo>
                    <a:pt x="3794442" y="45085"/>
                  </a:lnTo>
                  <a:close/>
                </a:path>
                <a:path w="4314825" h="103504">
                  <a:moveTo>
                    <a:pt x="3743642" y="45085"/>
                  </a:moveTo>
                  <a:lnTo>
                    <a:pt x="3705542" y="45085"/>
                  </a:lnTo>
                  <a:lnTo>
                    <a:pt x="3705542" y="57785"/>
                  </a:lnTo>
                  <a:lnTo>
                    <a:pt x="3743642" y="57785"/>
                  </a:lnTo>
                  <a:lnTo>
                    <a:pt x="3743642" y="45085"/>
                  </a:lnTo>
                  <a:close/>
                </a:path>
                <a:path w="4314825" h="103504">
                  <a:moveTo>
                    <a:pt x="3692842" y="45085"/>
                  </a:moveTo>
                  <a:lnTo>
                    <a:pt x="3654742" y="45085"/>
                  </a:lnTo>
                  <a:lnTo>
                    <a:pt x="3654742" y="57785"/>
                  </a:lnTo>
                  <a:lnTo>
                    <a:pt x="3692842" y="57785"/>
                  </a:lnTo>
                  <a:lnTo>
                    <a:pt x="3692842" y="45085"/>
                  </a:lnTo>
                  <a:close/>
                </a:path>
                <a:path w="4314825" h="103504">
                  <a:moveTo>
                    <a:pt x="3642042" y="45085"/>
                  </a:moveTo>
                  <a:lnTo>
                    <a:pt x="3603942" y="45085"/>
                  </a:lnTo>
                  <a:lnTo>
                    <a:pt x="3603942" y="57785"/>
                  </a:lnTo>
                  <a:lnTo>
                    <a:pt x="3642042" y="57785"/>
                  </a:lnTo>
                  <a:lnTo>
                    <a:pt x="3642042" y="45085"/>
                  </a:lnTo>
                  <a:close/>
                </a:path>
                <a:path w="4314825" h="103504">
                  <a:moveTo>
                    <a:pt x="3591242" y="44767"/>
                  </a:moveTo>
                  <a:lnTo>
                    <a:pt x="3553142" y="44767"/>
                  </a:lnTo>
                  <a:lnTo>
                    <a:pt x="3553142" y="57467"/>
                  </a:lnTo>
                  <a:lnTo>
                    <a:pt x="3591242" y="57467"/>
                  </a:lnTo>
                  <a:lnTo>
                    <a:pt x="3591242" y="44767"/>
                  </a:lnTo>
                  <a:close/>
                </a:path>
                <a:path w="4314825" h="103504">
                  <a:moveTo>
                    <a:pt x="3540442" y="44767"/>
                  </a:moveTo>
                  <a:lnTo>
                    <a:pt x="3502342" y="44767"/>
                  </a:lnTo>
                  <a:lnTo>
                    <a:pt x="3502342" y="57467"/>
                  </a:lnTo>
                  <a:lnTo>
                    <a:pt x="3540442" y="57467"/>
                  </a:lnTo>
                  <a:lnTo>
                    <a:pt x="3540442" y="44767"/>
                  </a:lnTo>
                  <a:close/>
                </a:path>
                <a:path w="4314825" h="103504">
                  <a:moveTo>
                    <a:pt x="3489642" y="44767"/>
                  </a:moveTo>
                  <a:lnTo>
                    <a:pt x="3451542" y="44767"/>
                  </a:lnTo>
                  <a:lnTo>
                    <a:pt x="3451542" y="57467"/>
                  </a:lnTo>
                  <a:lnTo>
                    <a:pt x="3489642" y="57467"/>
                  </a:lnTo>
                  <a:lnTo>
                    <a:pt x="3489642" y="44767"/>
                  </a:lnTo>
                  <a:close/>
                </a:path>
                <a:path w="4314825" h="103504">
                  <a:moveTo>
                    <a:pt x="3438842" y="44767"/>
                  </a:moveTo>
                  <a:lnTo>
                    <a:pt x="3400742" y="44767"/>
                  </a:lnTo>
                  <a:lnTo>
                    <a:pt x="3400742" y="57467"/>
                  </a:lnTo>
                  <a:lnTo>
                    <a:pt x="3438842" y="57467"/>
                  </a:lnTo>
                  <a:lnTo>
                    <a:pt x="3438842" y="44767"/>
                  </a:lnTo>
                  <a:close/>
                </a:path>
                <a:path w="4314825" h="103504">
                  <a:moveTo>
                    <a:pt x="3388042" y="44767"/>
                  </a:moveTo>
                  <a:lnTo>
                    <a:pt x="3349942" y="44767"/>
                  </a:lnTo>
                  <a:lnTo>
                    <a:pt x="3349942" y="57467"/>
                  </a:lnTo>
                  <a:lnTo>
                    <a:pt x="3388042" y="57467"/>
                  </a:lnTo>
                  <a:lnTo>
                    <a:pt x="3388042" y="44767"/>
                  </a:lnTo>
                  <a:close/>
                </a:path>
                <a:path w="4314825" h="103504">
                  <a:moveTo>
                    <a:pt x="3337242" y="44767"/>
                  </a:moveTo>
                  <a:lnTo>
                    <a:pt x="3299142" y="44767"/>
                  </a:lnTo>
                  <a:lnTo>
                    <a:pt x="3299142" y="57467"/>
                  </a:lnTo>
                  <a:lnTo>
                    <a:pt x="3337242" y="57467"/>
                  </a:lnTo>
                  <a:lnTo>
                    <a:pt x="3337242" y="44767"/>
                  </a:lnTo>
                  <a:close/>
                </a:path>
                <a:path w="4314825" h="103504">
                  <a:moveTo>
                    <a:pt x="3286442" y="44767"/>
                  </a:moveTo>
                  <a:lnTo>
                    <a:pt x="3248342" y="44767"/>
                  </a:lnTo>
                  <a:lnTo>
                    <a:pt x="3248342" y="57467"/>
                  </a:lnTo>
                  <a:lnTo>
                    <a:pt x="3286442" y="57467"/>
                  </a:lnTo>
                  <a:lnTo>
                    <a:pt x="3286442" y="44767"/>
                  </a:lnTo>
                  <a:close/>
                </a:path>
                <a:path w="4314825" h="103504">
                  <a:moveTo>
                    <a:pt x="3235642" y="44767"/>
                  </a:moveTo>
                  <a:lnTo>
                    <a:pt x="3197542" y="44767"/>
                  </a:lnTo>
                  <a:lnTo>
                    <a:pt x="3197542" y="57467"/>
                  </a:lnTo>
                  <a:lnTo>
                    <a:pt x="3235642" y="57467"/>
                  </a:lnTo>
                  <a:lnTo>
                    <a:pt x="3235642" y="44767"/>
                  </a:lnTo>
                  <a:close/>
                </a:path>
                <a:path w="4314825" h="103504">
                  <a:moveTo>
                    <a:pt x="3184842" y="44767"/>
                  </a:moveTo>
                  <a:lnTo>
                    <a:pt x="3146742" y="44767"/>
                  </a:lnTo>
                  <a:lnTo>
                    <a:pt x="3146742" y="57467"/>
                  </a:lnTo>
                  <a:lnTo>
                    <a:pt x="3184842" y="57467"/>
                  </a:lnTo>
                  <a:lnTo>
                    <a:pt x="3184842" y="44767"/>
                  </a:lnTo>
                  <a:close/>
                </a:path>
                <a:path w="4314825" h="103504">
                  <a:moveTo>
                    <a:pt x="3134042" y="44767"/>
                  </a:moveTo>
                  <a:lnTo>
                    <a:pt x="3095942" y="44767"/>
                  </a:lnTo>
                  <a:lnTo>
                    <a:pt x="3095942" y="57467"/>
                  </a:lnTo>
                  <a:lnTo>
                    <a:pt x="3134042" y="57467"/>
                  </a:lnTo>
                  <a:lnTo>
                    <a:pt x="3134042" y="44767"/>
                  </a:lnTo>
                  <a:close/>
                </a:path>
                <a:path w="4314825" h="103504">
                  <a:moveTo>
                    <a:pt x="3083242" y="44450"/>
                  </a:moveTo>
                  <a:lnTo>
                    <a:pt x="3045142" y="44450"/>
                  </a:lnTo>
                  <a:lnTo>
                    <a:pt x="3045142" y="57150"/>
                  </a:lnTo>
                  <a:lnTo>
                    <a:pt x="3083242" y="57150"/>
                  </a:lnTo>
                  <a:lnTo>
                    <a:pt x="3083242" y="44450"/>
                  </a:lnTo>
                  <a:close/>
                </a:path>
                <a:path w="4314825" h="103504">
                  <a:moveTo>
                    <a:pt x="3032442" y="44450"/>
                  </a:moveTo>
                  <a:lnTo>
                    <a:pt x="2994342" y="44450"/>
                  </a:lnTo>
                  <a:lnTo>
                    <a:pt x="2994342" y="57150"/>
                  </a:lnTo>
                  <a:lnTo>
                    <a:pt x="3032442" y="57150"/>
                  </a:lnTo>
                  <a:lnTo>
                    <a:pt x="3032442" y="44450"/>
                  </a:lnTo>
                  <a:close/>
                </a:path>
                <a:path w="4314825" h="103504">
                  <a:moveTo>
                    <a:pt x="2981642" y="44450"/>
                  </a:moveTo>
                  <a:lnTo>
                    <a:pt x="2943542" y="44450"/>
                  </a:lnTo>
                  <a:lnTo>
                    <a:pt x="2943542" y="57150"/>
                  </a:lnTo>
                  <a:lnTo>
                    <a:pt x="2981642" y="57150"/>
                  </a:lnTo>
                  <a:lnTo>
                    <a:pt x="2981642" y="44450"/>
                  </a:lnTo>
                  <a:close/>
                </a:path>
                <a:path w="4314825" h="103504">
                  <a:moveTo>
                    <a:pt x="2930842" y="44450"/>
                  </a:moveTo>
                  <a:lnTo>
                    <a:pt x="2892742" y="44450"/>
                  </a:lnTo>
                  <a:lnTo>
                    <a:pt x="2892742" y="57150"/>
                  </a:lnTo>
                  <a:lnTo>
                    <a:pt x="2930842" y="57150"/>
                  </a:lnTo>
                  <a:lnTo>
                    <a:pt x="2930842" y="44450"/>
                  </a:lnTo>
                  <a:close/>
                </a:path>
                <a:path w="4314825" h="103504">
                  <a:moveTo>
                    <a:pt x="2880042" y="44450"/>
                  </a:moveTo>
                  <a:lnTo>
                    <a:pt x="2841942" y="44450"/>
                  </a:lnTo>
                  <a:lnTo>
                    <a:pt x="2841942" y="57150"/>
                  </a:lnTo>
                  <a:lnTo>
                    <a:pt x="2880042" y="57150"/>
                  </a:lnTo>
                  <a:lnTo>
                    <a:pt x="2880042" y="44450"/>
                  </a:lnTo>
                  <a:close/>
                </a:path>
                <a:path w="4314825" h="103504">
                  <a:moveTo>
                    <a:pt x="2829242" y="44450"/>
                  </a:moveTo>
                  <a:lnTo>
                    <a:pt x="2791142" y="44450"/>
                  </a:lnTo>
                  <a:lnTo>
                    <a:pt x="2791142" y="57150"/>
                  </a:lnTo>
                  <a:lnTo>
                    <a:pt x="2829242" y="57150"/>
                  </a:lnTo>
                  <a:lnTo>
                    <a:pt x="2829242" y="44450"/>
                  </a:lnTo>
                  <a:close/>
                </a:path>
                <a:path w="4314825" h="103504">
                  <a:moveTo>
                    <a:pt x="2778442" y="44450"/>
                  </a:moveTo>
                  <a:lnTo>
                    <a:pt x="2740342" y="44450"/>
                  </a:lnTo>
                  <a:lnTo>
                    <a:pt x="2740342" y="57150"/>
                  </a:lnTo>
                  <a:lnTo>
                    <a:pt x="2778442" y="57150"/>
                  </a:lnTo>
                  <a:lnTo>
                    <a:pt x="2778442" y="44450"/>
                  </a:lnTo>
                  <a:close/>
                </a:path>
                <a:path w="4314825" h="103504">
                  <a:moveTo>
                    <a:pt x="2727642" y="44450"/>
                  </a:moveTo>
                  <a:lnTo>
                    <a:pt x="2689542" y="44450"/>
                  </a:lnTo>
                  <a:lnTo>
                    <a:pt x="2689542" y="57150"/>
                  </a:lnTo>
                  <a:lnTo>
                    <a:pt x="2727642" y="57150"/>
                  </a:lnTo>
                  <a:lnTo>
                    <a:pt x="2727642" y="44450"/>
                  </a:lnTo>
                  <a:close/>
                </a:path>
                <a:path w="4314825" h="103504">
                  <a:moveTo>
                    <a:pt x="2676842" y="44450"/>
                  </a:moveTo>
                  <a:lnTo>
                    <a:pt x="2638742" y="44450"/>
                  </a:lnTo>
                  <a:lnTo>
                    <a:pt x="2638742" y="57150"/>
                  </a:lnTo>
                  <a:lnTo>
                    <a:pt x="2676842" y="57150"/>
                  </a:lnTo>
                  <a:lnTo>
                    <a:pt x="2676842" y="44450"/>
                  </a:lnTo>
                  <a:close/>
                </a:path>
                <a:path w="4314825" h="103504">
                  <a:moveTo>
                    <a:pt x="2626042" y="44132"/>
                  </a:moveTo>
                  <a:lnTo>
                    <a:pt x="2587942" y="44132"/>
                  </a:lnTo>
                  <a:lnTo>
                    <a:pt x="2587942" y="56832"/>
                  </a:lnTo>
                  <a:lnTo>
                    <a:pt x="2626042" y="56832"/>
                  </a:lnTo>
                  <a:lnTo>
                    <a:pt x="2626042" y="44132"/>
                  </a:lnTo>
                  <a:close/>
                </a:path>
                <a:path w="4314825" h="103504">
                  <a:moveTo>
                    <a:pt x="2575242" y="44132"/>
                  </a:moveTo>
                  <a:lnTo>
                    <a:pt x="2537142" y="44132"/>
                  </a:lnTo>
                  <a:lnTo>
                    <a:pt x="2537142" y="56832"/>
                  </a:lnTo>
                  <a:lnTo>
                    <a:pt x="2575242" y="56832"/>
                  </a:lnTo>
                  <a:lnTo>
                    <a:pt x="2575242" y="44132"/>
                  </a:lnTo>
                  <a:close/>
                </a:path>
                <a:path w="4314825" h="103504">
                  <a:moveTo>
                    <a:pt x="2524442" y="44132"/>
                  </a:moveTo>
                  <a:lnTo>
                    <a:pt x="2486342" y="44132"/>
                  </a:lnTo>
                  <a:lnTo>
                    <a:pt x="2486342" y="56832"/>
                  </a:lnTo>
                  <a:lnTo>
                    <a:pt x="2524442" y="56832"/>
                  </a:lnTo>
                  <a:lnTo>
                    <a:pt x="2524442" y="44132"/>
                  </a:lnTo>
                  <a:close/>
                </a:path>
                <a:path w="4314825" h="103504">
                  <a:moveTo>
                    <a:pt x="2473642" y="44132"/>
                  </a:moveTo>
                  <a:lnTo>
                    <a:pt x="2435542" y="44132"/>
                  </a:lnTo>
                  <a:lnTo>
                    <a:pt x="2435542" y="56832"/>
                  </a:lnTo>
                  <a:lnTo>
                    <a:pt x="2473642" y="56832"/>
                  </a:lnTo>
                  <a:lnTo>
                    <a:pt x="2473642" y="44132"/>
                  </a:lnTo>
                  <a:close/>
                </a:path>
                <a:path w="4314825" h="103504">
                  <a:moveTo>
                    <a:pt x="2422842" y="44132"/>
                  </a:moveTo>
                  <a:lnTo>
                    <a:pt x="2384742" y="44132"/>
                  </a:lnTo>
                  <a:lnTo>
                    <a:pt x="2384742" y="56832"/>
                  </a:lnTo>
                  <a:lnTo>
                    <a:pt x="2422842" y="56832"/>
                  </a:lnTo>
                  <a:lnTo>
                    <a:pt x="2422842" y="44132"/>
                  </a:lnTo>
                  <a:close/>
                </a:path>
                <a:path w="4314825" h="103504">
                  <a:moveTo>
                    <a:pt x="2372042" y="44132"/>
                  </a:moveTo>
                  <a:lnTo>
                    <a:pt x="2333942" y="44132"/>
                  </a:lnTo>
                  <a:lnTo>
                    <a:pt x="2333942" y="56832"/>
                  </a:lnTo>
                  <a:lnTo>
                    <a:pt x="2372042" y="56832"/>
                  </a:lnTo>
                  <a:lnTo>
                    <a:pt x="2372042" y="44132"/>
                  </a:lnTo>
                  <a:close/>
                </a:path>
                <a:path w="4314825" h="103504">
                  <a:moveTo>
                    <a:pt x="2321242" y="44132"/>
                  </a:moveTo>
                  <a:lnTo>
                    <a:pt x="2283142" y="44132"/>
                  </a:lnTo>
                  <a:lnTo>
                    <a:pt x="2283142" y="56832"/>
                  </a:lnTo>
                  <a:lnTo>
                    <a:pt x="2321242" y="56832"/>
                  </a:lnTo>
                  <a:lnTo>
                    <a:pt x="2321242" y="44132"/>
                  </a:lnTo>
                  <a:close/>
                </a:path>
                <a:path w="4314825" h="103504">
                  <a:moveTo>
                    <a:pt x="2270442" y="44132"/>
                  </a:moveTo>
                  <a:lnTo>
                    <a:pt x="2232342" y="44132"/>
                  </a:lnTo>
                  <a:lnTo>
                    <a:pt x="2232342" y="56832"/>
                  </a:lnTo>
                  <a:lnTo>
                    <a:pt x="2270442" y="56832"/>
                  </a:lnTo>
                  <a:lnTo>
                    <a:pt x="2270442" y="44132"/>
                  </a:lnTo>
                  <a:close/>
                </a:path>
                <a:path w="4314825" h="103504">
                  <a:moveTo>
                    <a:pt x="2219642" y="44132"/>
                  </a:moveTo>
                  <a:lnTo>
                    <a:pt x="2181542" y="44132"/>
                  </a:lnTo>
                  <a:lnTo>
                    <a:pt x="2181542" y="56832"/>
                  </a:lnTo>
                  <a:lnTo>
                    <a:pt x="2219642" y="56832"/>
                  </a:lnTo>
                  <a:lnTo>
                    <a:pt x="2219642" y="44132"/>
                  </a:lnTo>
                  <a:close/>
                </a:path>
                <a:path w="4314825" h="103504">
                  <a:moveTo>
                    <a:pt x="2168842" y="43814"/>
                  </a:moveTo>
                  <a:lnTo>
                    <a:pt x="2130742" y="43814"/>
                  </a:lnTo>
                  <a:lnTo>
                    <a:pt x="2130742" y="56514"/>
                  </a:lnTo>
                  <a:lnTo>
                    <a:pt x="2168842" y="56514"/>
                  </a:lnTo>
                  <a:lnTo>
                    <a:pt x="2168842" y="43814"/>
                  </a:lnTo>
                  <a:close/>
                </a:path>
                <a:path w="4314825" h="103504">
                  <a:moveTo>
                    <a:pt x="2118042" y="43814"/>
                  </a:moveTo>
                  <a:lnTo>
                    <a:pt x="2079942" y="43814"/>
                  </a:lnTo>
                  <a:lnTo>
                    <a:pt x="2079942" y="56514"/>
                  </a:lnTo>
                  <a:lnTo>
                    <a:pt x="2118042" y="56514"/>
                  </a:lnTo>
                  <a:lnTo>
                    <a:pt x="2118042" y="43814"/>
                  </a:lnTo>
                  <a:close/>
                </a:path>
                <a:path w="4314825" h="103504">
                  <a:moveTo>
                    <a:pt x="2067242" y="43814"/>
                  </a:moveTo>
                  <a:lnTo>
                    <a:pt x="2029142" y="43814"/>
                  </a:lnTo>
                  <a:lnTo>
                    <a:pt x="2029142" y="56514"/>
                  </a:lnTo>
                  <a:lnTo>
                    <a:pt x="2067242" y="56514"/>
                  </a:lnTo>
                  <a:lnTo>
                    <a:pt x="2067242" y="43814"/>
                  </a:lnTo>
                  <a:close/>
                </a:path>
                <a:path w="4314825" h="103504">
                  <a:moveTo>
                    <a:pt x="2016442" y="43814"/>
                  </a:moveTo>
                  <a:lnTo>
                    <a:pt x="1978342" y="43814"/>
                  </a:lnTo>
                  <a:lnTo>
                    <a:pt x="1978342" y="56514"/>
                  </a:lnTo>
                  <a:lnTo>
                    <a:pt x="2016442" y="56514"/>
                  </a:lnTo>
                  <a:lnTo>
                    <a:pt x="2016442" y="43814"/>
                  </a:lnTo>
                  <a:close/>
                </a:path>
                <a:path w="4314825" h="103504">
                  <a:moveTo>
                    <a:pt x="1965642" y="43814"/>
                  </a:moveTo>
                  <a:lnTo>
                    <a:pt x="1927542" y="43814"/>
                  </a:lnTo>
                  <a:lnTo>
                    <a:pt x="1927542" y="56514"/>
                  </a:lnTo>
                  <a:lnTo>
                    <a:pt x="1965642" y="56514"/>
                  </a:lnTo>
                  <a:lnTo>
                    <a:pt x="1965642" y="43814"/>
                  </a:lnTo>
                  <a:close/>
                </a:path>
                <a:path w="4314825" h="103504">
                  <a:moveTo>
                    <a:pt x="1914842" y="43814"/>
                  </a:moveTo>
                  <a:lnTo>
                    <a:pt x="1876742" y="43814"/>
                  </a:lnTo>
                  <a:lnTo>
                    <a:pt x="1876742" y="56514"/>
                  </a:lnTo>
                  <a:lnTo>
                    <a:pt x="1914842" y="56514"/>
                  </a:lnTo>
                  <a:lnTo>
                    <a:pt x="1914842" y="43814"/>
                  </a:lnTo>
                  <a:close/>
                </a:path>
                <a:path w="4314825" h="103504">
                  <a:moveTo>
                    <a:pt x="1864042" y="43814"/>
                  </a:moveTo>
                  <a:lnTo>
                    <a:pt x="1825942" y="43814"/>
                  </a:lnTo>
                  <a:lnTo>
                    <a:pt x="1825942" y="56514"/>
                  </a:lnTo>
                  <a:lnTo>
                    <a:pt x="1864042" y="56514"/>
                  </a:lnTo>
                  <a:lnTo>
                    <a:pt x="1864042" y="43814"/>
                  </a:lnTo>
                  <a:close/>
                </a:path>
                <a:path w="4314825" h="103504">
                  <a:moveTo>
                    <a:pt x="1813242" y="43814"/>
                  </a:moveTo>
                  <a:lnTo>
                    <a:pt x="1775142" y="43814"/>
                  </a:lnTo>
                  <a:lnTo>
                    <a:pt x="1775142" y="56514"/>
                  </a:lnTo>
                  <a:lnTo>
                    <a:pt x="1813242" y="56514"/>
                  </a:lnTo>
                  <a:lnTo>
                    <a:pt x="1813242" y="43814"/>
                  </a:lnTo>
                  <a:close/>
                </a:path>
                <a:path w="4314825" h="103504">
                  <a:moveTo>
                    <a:pt x="1762442" y="43814"/>
                  </a:moveTo>
                  <a:lnTo>
                    <a:pt x="1724342" y="43814"/>
                  </a:lnTo>
                  <a:lnTo>
                    <a:pt x="1724342" y="56514"/>
                  </a:lnTo>
                  <a:lnTo>
                    <a:pt x="1762442" y="56514"/>
                  </a:lnTo>
                  <a:lnTo>
                    <a:pt x="1762442" y="43814"/>
                  </a:lnTo>
                  <a:close/>
                </a:path>
                <a:path w="4314825" h="103504">
                  <a:moveTo>
                    <a:pt x="1711642" y="43497"/>
                  </a:moveTo>
                  <a:lnTo>
                    <a:pt x="1673542" y="43497"/>
                  </a:lnTo>
                  <a:lnTo>
                    <a:pt x="1673542" y="56197"/>
                  </a:lnTo>
                  <a:lnTo>
                    <a:pt x="1711642" y="56197"/>
                  </a:lnTo>
                  <a:lnTo>
                    <a:pt x="1711642" y="43497"/>
                  </a:lnTo>
                  <a:close/>
                </a:path>
                <a:path w="4314825" h="103504">
                  <a:moveTo>
                    <a:pt x="1660842" y="43497"/>
                  </a:moveTo>
                  <a:lnTo>
                    <a:pt x="1622742" y="43497"/>
                  </a:lnTo>
                  <a:lnTo>
                    <a:pt x="1622742" y="56197"/>
                  </a:lnTo>
                  <a:lnTo>
                    <a:pt x="1660842" y="56197"/>
                  </a:lnTo>
                  <a:lnTo>
                    <a:pt x="1660842" y="43497"/>
                  </a:lnTo>
                  <a:close/>
                </a:path>
                <a:path w="4314825" h="103504">
                  <a:moveTo>
                    <a:pt x="1610042" y="43497"/>
                  </a:moveTo>
                  <a:lnTo>
                    <a:pt x="1571942" y="43497"/>
                  </a:lnTo>
                  <a:lnTo>
                    <a:pt x="1571942" y="56197"/>
                  </a:lnTo>
                  <a:lnTo>
                    <a:pt x="1610042" y="56197"/>
                  </a:lnTo>
                  <a:lnTo>
                    <a:pt x="1610042" y="43497"/>
                  </a:lnTo>
                  <a:close/>
                </a:path>
                <a:path w="4314825" h="103504">
                  <a:moveTo>
                    <a:pt x="1559242" y="43497"/>
                  </a:moveTo>
                  <a:lnTo>
                    <a:pt x="1521142" y="43497"/>
                  </a:lnTo>
                  <a:lnTo>
                    <a:pt x="1521142" y="56197"/>
                  </a:lnTo>
                  <a:lnTo>
                    <a:pt x="1559242" y="56197"/>
                  </a:lnTo>
                  <a:lnTo>
                    <a:pt x="1559242" y="43497"/>
                  </a:lnTo>
                  <a:close/>
                </a:path>
                <a:path w="4314825" h="103504">
                  <a:moveTo>
                    <a:pt x="1508442" y="43497"/>
                  </a:moveTo>
                  <a:lnTo>
                    <a:pt x="1470342" y="43497"/>
                  </a:lnTo>
                  <a:lnTo>
                    <a:pt x="1470342" y="56197"/>
                  </a:lnTo>
                  <a:lnTo>
                    <a:pt x="1508442" y="56197"/>
                  </a:lnTo>
                  <a:lnTo>
                    <a:pt x="1508442" y="43497"/>
                  </a:lnTo>
                  <a:close/>
                </a:path>
                <a:path w="4314825" h="103504">
                  <a:moveTo>
                    <a:pt x="1457642" y="43497"/>
                  </a:moveTo>
                  <a:lnTo>
                    <a:pt x="1419542" y="43497"/>
                  </a:lnTo>
                  <a:lnTo>
                    <a:pt x="1419542" y="56197"/>
                  </a:lnTo>
                  <a:lnTo>
                    <a:pt x="1457642" y="56197"/>
                  </a:lnTo>
                  <a:lnTo>
                    <a:pt x="1457642" y="43497"/>
                  </a:lnTo>
                  <a:close/>
                </a:path>
                <a:path w="4314825" h="103504">
                  <a:moveTo>
                    <a:pt x="1406842" y="43497"/>
                  </a:moveTo>
                  <a:lnTo>
                    <a:pt x="1368742" y="43497"/>
                  </a:lnTo>
                  <a:lnTo>
                    <a:pt x="1368742" y="56197"/>
                  </a:lnTo>
                  <a:lnTo>
                    <a:pt x="1406842" y="56197"/>
                  </a:lnTo>
                  <a:lnTo>
                    <a:pt x="1406842" y="43497"/>
                  </a:lnTo>
                  <a:close/>
                </a:path>
                <a:path w="4314825" h="103504">
                  <a:moveTo>
                    <a:pt x="1356042" y="43497"/>
                  </a:moveTo>
                  <a:lnTo>
                    <a:pt x="1317942" y="43497"/>
                  </a:lnTo>
                  <a:lnTo>
                    <a:pt x="1317942" y="56197"/>
                  </a:lnTo>
                  <a:lnTo>
                    <a:pt x="1356042" y="56197"/>
                  </a:lnTo>
                  <a:lnTo>
                    <a:pt x="1356042" y="43497"/>
                  </a:lnTo>
                  <a:close/>
                </a:path>
                <a:path w="4314825" h="103504">
                  <a:moveTo>
                    <a:pt x="1305242" y="43497"/>
                  </a:moveTo>
                  <a:lnTo>
                    <a:pt x="1267142" y="43497"/>
                  </a:lnTo>
                  <a:lnTo>
                    <a:pt x="1267142" y="56197"/>
                  </a:lnTo>
                  <a:lnTo>
                    <a:pt x="1305242" y="56197"/>
                  </a:lnTo>
                  <a:lnTo>
                    <a:pt x="1305242" y="43497"/>
                  </a:lnTo>
                  <a:close/>
                </a:path>
                <a:path w="4314825" h="103504">
                  <a:moveTo>
                    <a:pt x="1254442" y="43497"/>
                  </a:moveTo>
                  <a:lnTo>
                    <a:pt x="1216342" y="43497"/>
                  </a:lnTo>
                  <a:lnTo>
                    <a:pt x="1216342" y="56197"/>
                  </a:lnTo>
                  <a:lnTo>
                    <a:pt x="1254442" y="56197"/>
                  </a:lnTo>
                  <a:lnTo>
                    <a:pt x="1254442" y="43497"/>
                  </a:lnTo>
                  <a:close/>
                </a:path>
                <a:path w="4314825" h="103504">
                  <a:moveTo>
                    <a:pt x="1203642" y="43180"/>
                  </a:moveTo>
                  <a:lnTo>
                    <a:pt x="1165542" y="43180"/>
                  </a:lnTo>
                  <a:lnTo>
                    <a:pt x="1165542" y="55880"/>
                  </a:lnTo>
                  <a:lnTo>
                    <a:pt x="1203642" y="55880"/>
                  </a:lnTo>
                  <a:lnTo>
                    <a:pt x="1203642" y="43180"/>
                  </a:lnTo>
                  <a:close/>
                </a:path>
                <a:path w="4314825" h="103504">
                  <a:moveTo>
                    <a:pt x="1152842" y="43180"/>
                  </a:moveTo>
                  <a:lnTo>
                    <a:pt x="1114742" y="43180"/>
                  </a:lnTo>
                  <a:lnTo>
                    <a:pt x="1114742" y="55880"/>
                  </a:lnTo>
                  <a:lnTo>
                    <a:pt x="1152842" y="55880"/>
                  </a:lnTo>
                  <a:lnTo>
                    <a:pt x="1152842" y="43180"/>
                  </a:lnTo>
                  <a:close/>
                </a:path>
                <a:path w="4314825" h="103504">
                  <a:moveTo>
                    <a:pt x="1102042" y="43180"/>
                  </a:moveTo>
                  <a:lnTo>
                    <a:pt x="1063942" y="43180"/>
                  </a:lnTo>
                  <a:lnTo>
                    <a:pt x="1063942" y="55880"/>
                  </a:lnTo>
                  <a:lnTo>
                    <a:pt x="1102042" y="55880"/>
                  </a:lnTo>
                  <a:lnTo>
                    <a:pt x="1102042" y="43180"/>
                  </a:lnTo>
                  <a:close/>
                </a:path>
                <a:path w="4314825" h="103504">
                  <a:moveTo>
                    <a:pt x="1051242" y="43180"/>
                  </a:moveTo>
                  <a:lnTo>
                    <a:pt x="1013142" y="43180"/>
                  </a:lnTo>
                  <a:lnTo>
                    <a:pt x="1013142" y="55880"/>
                  </a:lnTo>
                  <a:lnTo>
                    <a:pt x="1051242" y="55880"/>
                  </a:lnTo>
                  <a:lnTo>
                    <a:pt x="1051242" y="43180"/>
                  </a:lnTo>
                  <a:close/>
                </a:path>
                <a:path w="4314825" h="103504">
                  <a:moveTo>
                    <a:pt x="1000442" y="43180"/>
                  </a:moveTo>
                  <a:lnTo>
                    <a:pt x="962342" y="43180"/>
                  </a:lnTo>
                  <a:lnTo>
                    <a:pt x="962342" y="55880"/>
                  </a:lnTo>
                  <a:lnTo>
                    <a:pt x="1000442" y="55880"/>
                  </a:lnTo>
                  <a:lnTo>
                    <a:pt x="1000442" y="43180"/>
                  </a:lnTo>
                  <a:close/>
                </a:path>
                <a:path w="4314825" h="103504">
                  <a:moveTo>
                    <a:pt x="949642" y="43180"/>
                  </a:moveTo>
                  <a:lnTo>
                    <a:pt x="911542" y="43180"/>
                  </a:lnTo>
                  <a:lnTo>
                    <a:pt x="911542" y="55880"/>
                  </a:lnTo>
                  <a:lnTo>
                    <a:pt x="949642" y="55880"/>
                  </a:lnTo>
                  <a:lnTo>
                    <a:pt x="949642" y="43180"/>
                  </a:lnTo>
                  <a:close/>
                </a:path>
                <a:path w="4314825" h="103504">
                  <a:moveTo>
                    <a:pt x="898842" y="43180"/>
                  </a:moveTo>
                  <a:lnTo>
                    <a:pt x="860742" y="43180"/>
                  </a:lnTo>
                  <a:lnTo>
                    <a:pt x="860742" y="55880"/>
                  </a:lnTo>
                  <a:lnTo>
                    <a:pt x="898842" y="55880"/>
                  </a:lnTo>
                  <a:lnTo>
                    <a:pt x="898842" y="43180"/>
                  </a:lnTo>
                  <a:close/>
                </a:path>
                <a:path w="4314825" h="103504">
                  <a:moveTo>
                    <a:pt x="848042" y="43180"/>
                  </a:moveTo>
                  <a:lnTo>
                    <a:pt x="809942" y="43180"/>
                  </a:lnTo>
                  <a:lnTo>
                    <a:pt x="809942" y="55880"/>
                  </a:lnTo>
                  <a:lnTo>
                    <a:pt x="848042" y="55880"/>
                  </a:lnTo>
                  <a:lnTo>
                    <a:pt x="848042" y="43180"/>
                  </a:lnTo>
                  <a:close/>
                </a:path>
                <a:path w="4314825" h="103504">
                  <a:moveTo>
                    <a:pt x="797242" y="43180"/>
                  </a:moveTo>
                  <a:lnTo>
                    <a:pt x="759142" y="43180"/>
                  </a:lnTo>
                  <a:lnTo>
                    <a:pt x="759142" y="55880"/>
                  </a:lnTo>
                  <a:lnTo>
                    <a:pt x="797242" y="55880"/>
                  </a:lnTo>
                  <a:lnTo>
                    <a:pt x="797242" y="43180"/>
                  </a:lnTo>
                  <a:close/>
                </a:path>
                <a:path w="4314825" h="103504">
                  <a:moveTo>
                    <a:pt x="746442" y="42862"/>
                  </a:moveTo>
                  <a:lnTo>
                    <a:pt x="708342" y="42862"/>
                  </a:lnTo>
                  <a:lnTo>
                    <a:pt x="708342" y="55562"/>
                  </a:lnTo>
                  <a:lnTo>
                    <a:pt x="746442" y="55562"/>
                  </a:lnTo>
                  <a:lnTo>
                    <a:pt x="746442" y="42862"/>
                  </a:lnTo>
                  <a:close/>
                </a:path>
                <a:path w="4314825" h="103504">
                  <a:moveTo>
                    <a:pt x="695642" y="42862"/>
                  </a:moveTo>
                  <a:lnTo>
                    <a:pt x="657542" y="42862"/>
                  </a:lnTo>
                  <a:lnTo>
                    <a:pt x="657542" y="55562"/>
                  </a:lnTo>
                  <a:lnTo>
                    <a:pt x="695642" y="55562"/>
                  </a:lnTo>
                  <a:lnTo>
                    <a:pt x="695642" y="42862"/>
                  </a:lnTo>
                  <a:close/>
                </a:path>
                <a:path w="4314825" h="103504">
                  <a:moveTo>
                    <a:pt x="644842" y="42862"/>
                  </a:moveTo>
                  <a:lnTo>
                    <a:pt x="606742" y="42862"/>
                  </a:lnTo>
                  <a:lnTo>
                    <a:pt x="606742" y="55562"/>
                  </a:lnTo>
                  <a:lnTo>
                    <a:pt x="644842" y="55562"/>
                  </a:lnTo>
                  <a:lnTo>
                    <a:pt x="644842" y="42862"/>
                  </a:lnTo>
                  <a:close/>
                </a:path>
                <a:path w="4314825" h="103504">
                  <a:moveTo>
                    <a:pt x="594042" y="42862"/>
                  </a:moveTo>
                  <a:lnTo>
                    <a:pt x="555942" y="42862"/>
                  </a:lnTo>
                  <a:lnTo>
                    <a:pt x="555942" y="55562"/>
                  </a:lnTo>
                  <a:lnTo>
                    <a:pt x="594042" y="55562"/>
                  </a:lnTo>
                  <a:lnTo>
                    <a:pt x="594042" y="42862"/>
                  </a:lnTo>
                  <a:close/>
                </a:path>
                <a:path w="4314825" h="103504">
                  <a:moveTo>
                    <a:pt x="543242" y="42862"/>
                  </a:moveTo>
                  <a:lnTo>
                    <a:pt x="505142" y="42862"/>
                  </a:lnTo>
                  <a:lnTo>
                    <a:pt x="505142" y="55562"/>
                  </a:lnTo>
                  <a:lnTo>
                    <a:pt x="543242" y="55562"/>
                  </a:lnTo>
                  <a:lnTo>
                    <a:pt x="543242" y="42862"/>
                  </a:lnTo>
                  <a:close/>
                </a:path>
                <a:path w="4314825" h="103504">
                  <a:moveTo>
                    <a:pt x="492442" y="42862"/>
                  </a:moveTo>
                  <a:lnTo>
                    <a:pt x="454342" y="42862"/>
                  </a:lnTo>
                  <a:lnTo>
                    <a:pt x="454342" y="55562"/>
                  </a:lnTo>
                  <a:lnTo>
                    <a:pt x="492442" y="55562"/>
                  </a:lnTo>
                  <a:lnTo>
                    <a:pt x="492442" y="42862"/>
                  </a:lnTo>
                  <a:close/>
                </a:path>
                <a:path w="4314825" h="103504">
                  <a:moveTo>
                    <a:pt x="441642" y="42862"/>
                  </a:moveTo>
                  <a:lnTo>
                    <a:pt x="403542" y="42862"/>
                  </a:lnTo>
                  <a:lnTo>
                    <a:pt x="403542" y="55562"/>
                  </a:lnTo>
                  <a:lnTo>
                    <a:pt x="441642" y="55562"/>
                  </a:lnTo>
                  <a:lnTo>
                    <a:pt x="441642" y="42862"/>
                  </a:lnTo>
                  <a:close/>
                </a:path>
                <a:path w="4314825" h="103504">
                  <a:moveTo>
                    <a:pt x="390842" y="42862"/>
                  </a:moveTo>
                  <a:lnTo>
                    <a:pt x="352742" y="42862"/>
                  </a:lnTo>
                  <a:lnTo>
                    <a:pt x="352742" y="55562"/>
                  </a:lnTo>
                  <a:lnTo>
                    <a:pt x="390842" y="55562"/>
                  </a:lnTo>
                  <a:lnTo>
                    <a:pt x="390842" y="42862"/>
                  </a:lnTo>
                  <a:close/>
                </a:path>
                <a:path w="4314825" h="103504">
                  <a:moveTo>
                    <a:pt x="340042" y="42862"/>
                  </a:moveTo>
                  <a:lnTo>
                    <a:pt x="301942" y="42862"/>
                  </a:lnTo>
                  <a:lnTo>
                    <a:pt x="301942" y="55562"/>
                  </a:lnTo>
                  <a:lnTo>
                    <a:pt x="340042" y="55562"/>
                  </a:lnTo>
                  <a:lnTo>
                    <a:pt x="340042" y="42862"/>
                  </a:lnTo>
                  <a:close/>
                </a:path>
                <a:path w="4314825" h="103504">
                  <a:moveTo>
                    <a:pt x="289242" y="42544"/>
                  </a:moveTo>
                  <a:lnTo>
                    <a:pt x="251142" y="42544"/>
                  </a:lnTo>
                  <a:lnTo>
                    <a:pt x="251142" y="55244"/>
                  </a:lnTo>
                  <a:lnTo>
                    <a:pt x="289242" y="55244"/>
                  </a:lnTo>
                  <a:lnTo>
                    <a:pt x="289242" y="42544"/>
                  </a:lnTo>
                  <a:close/>
                </a:path>
                <a:path w="4314825" h="103504">
                  <a:moveTo>
                    <a:pt x="238442" y="42544"/>
                  </a:moveTo>
                  <a:lnTo>
                    <a:pt x="200342" y="42544"/>
                  </a:lnTo>
                  <a:lnTo>
                    <a:pt x="200342" y="55244"/>
                  </a:lnTo>
                  <a:lnTo>
                    <a:pt x="238442" y="55244"/>
                  </a:lnTo>
                  <a:lnTo>
                    <a:pt x="238442" y="42544"/>
                  </a:lnTo>
                  <a:close/>
                </a:path>
                <a:path w="4314825" h="103504">
                  <a:moveTo>
                    <a:pt x="187642" y="42544"/>
                  </a:moveTo>
                  <a:lnTo>
                    <a:pt x="149542" y="42544"/>
                  </a:lnTo>
                  <a:lnTo>
                    <a:pt x="149542" y="55244"/>
                  </a:lnTo>
                  <a:lnTo>
                    <a:pt x="187642" y="55244"/>
                  </a:lnTo>
                  <a:lnTo>
                    <a:pt x="187642" y="42544"/>
                  </a:lnTo>
                  <a:close/>
                </a:path>
                <a:path w="4314825" h="103504">
                  <a:moveTo>
                    <a:pt x="136842" y="42544"/>
                  </a:moveTo>
                  <a:lnTo>
                    <a:pt x="98742" y="42544"/>
                  </a:lnTo>
                  <a:lnTo>
                    <a:pt x="98742" y="55244"/>
                  </a:lnTo>
                  <a:lnTo>
                    <a:pt x="136842" y="55244"/>
                  </a:lnTo>
                  <a:lnTo>
                    <a:pt x="136842" y="42544"/>
                  </a:lnTo>
                  <a:close/>
                </a:path>
                <a:path w="4314825" h="103504">
                  <a:moveTo>
                    <a:pt x="86042" y="42544"/>
                  </a:moveTo>
                  <a:lnTo>
                    <a:pt x="47942" y="42544"/>
                  </a:lnTo>
                  <a:lnTo>
                    <a:pt x="47942" y="55244"/>
                  </a:lnTo>
                  <a:lnTo>
                    <a:pt x="86042" y="55244"/>
                  </a:lnTo>
                  <a:lnTo>
                    <a:pt x="86042" y="42544"/>
                  </a:lnTo>
                  <a:close/>
                </a:path>
                <a:path w="4314825" h="103504">
                  <a:moveTo>
                    <a:pt x="35242" y="42544"/>
                  </a:moveTo>
                  <a:lnTo>
                    <a:pt x="0" y="42544"/>
                  </a:lnTo>
                  <a:lnTo>
                    <a:pt x="0" y="55244"/>
                  </a:lnTo>
                  <a:lnTo>
                    <a:pt x="35242" y="55244"/>
                  </a:lnTo>
                  <a:lnTo>
                    <a:pt x="35242" y="42544"/>
                  </a:lnTo>
                  <a:close/>
                </a:path>
              </a:pathLst>
            </a:custGeom>
            <a:solidFill>
              <a:srgbClr val="009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716904" y="3891279"/>
              <a:ext cx="0" cy="1323975"/>
            </a:xfrm>
            <a:custGeom>
              <a:avLst/>
              <a:gdLst/>
              <a:ahLst/>
              <a:cxnLst/>
              <a:rect l="l" t="t" r="r" b="b"/>
              <a:pathLst>
                <a:path h="1323975">
                  <a:moveTo>
                    <a:pt x="0" y="0"/>
                  </a:moveTo>
                  <a:lnTo>
                    <a:pt x="0" y="1323975"/>
                  </a:lnTo>
                </a:path>
              </a:pathLst>
            </a:custGeom>
            <a:ln w="12700">
              <a:solidFill>
                <a:srgbClr val="009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227320" y="4292599"/>
              <a:ext cx="1037590" cy="200025"/>
            </a:xfrm>
            <a:custGeom>
              <a:avLst/>
              <a:gdLst/>
              <a:ahLst/>
              <a:cxnLst/>
              <a:rect l="l" t="t" r="r" b="b"/>
              <a:pathLst>
                <a:path w="1037589" h="200025">
                  <a:moveTo>
                    <a:pt x="837564" y="0"/>
                  </a:moveTo>
                  <a:lnTo>
                    <a:pt x="837564" y="200025"/>
                  </a:lnTo>
                  <a:lnTo>
                    <a:pt x="970914" y="133350"/>
                  </a:lnTo>
                  <a:lnTo>
                    <a:pt x="870902" y="133350"/>
                  </a:lnTo>
                  <a:lnTo>
                    <a:pt x="870902" y="66675"/>
                  </a:lnTo>
                  <a:lnTo>
                    <a:pt x="970914" y="66675"/>
                  </a:lnTo>
                  <a:lnTo>
                    <a:pt x="837564" y="0"/>
                  </a:lnTo>
                  <a:close/>
                </a:path>
                <a:path w="1037589" h="200025">
                  <a:moveTo>
                    <a:pt x="837564" y="66675"/>
                  </a:moveTo>
                  <a:lnTo>
                    <a:pt x="0" y="66675"/>
                  </a:lnTo>
                  <a:lnTo>
                    <a:pt x="0" y="133350"/>
                  </a:lnTo>
                  <a:lnTo>
                    <a:pt x="837564" y="133350"/>
                  </a:lnTo>
                  <a:lnTo>
                    <a:pt x="837564" y="66675"/>
                  </a:lnTo>
                  <a:close/>
                </a:path>
                <a:path w="1037589" h="200025">
                  <a:moveTo>
                    <a:pt x="970914" y="66675"/>
                  </a:moveTo>
                  <a:lnTo>
                    <a:pt x="870902" y="66675"/>
                  </a:lnTo>
                  <a:lnTo>
                    <a:pt x="870902" y="133350"/>
                  </a:lnTo>
                  <a:lnTo>
                    <a:pt x="970914" y="133350"/>
                  </a:lnTo>
                  <a:lnTo>
                    <a:pt x="1037589" y="100012"/>
                  </a:lnTo>
                  <a:lnTo>
                    <a:pt x="970914" y="66675"/>
                  </a:lnTo>
                  <a:close/>
                </a:path>
              </a:pathLst>
            </a:custGeom>
            <a:solidFill>
              <a:srgbClr val="CF2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949642" y="3805554"/>
            <a:ext cx="23622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45" dirty="0">
                <a:latin typeface="Calibri"/>
                <a:cs typeface="Calibri"/>
              </a:rPr>
              <a:t>M</a:t>
            </a:r>
            <a:r>
              <a:rPr sz="800" b="1" spc="5" dirty="0">
                <a:latin typeface="Calibri"/>
                <a:cs typeface="Calibri"/>
              </a:rPr>
              <a:t>F</a:t>
            </a:r>
            <a:r>
              <a:rPr sz="800" b="1" spc="45" dirty="0">
                <a:latin typeface="Calibri"/>
                <a:cs typeface="Calibri"/>
              </a:rPr>
              <a:t>A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897629" y="3850640"/>
            <a:ext cx="142113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55" dirty="0">
                <a:latin typeface="Calibri"/>
                <a:cs typeface="Calibri"/>
              </a:rPr>
              <a:t>Συνεχής</a:t>
            </a:r>
            <a:r>
              <a:rPr sz="800" b="1" spc="-5" dirty="0">
                <a:latin typeface="Calibri"/>
                <a:cs typeface="Calibri"/>
              </a:rPr>
              <a:t> </a:t>
            </a:r>
            <a:r>
              <a:rPr sz="800" b="1" spc="50" dirty="0">
                <a:latin typeface="Calibri"/>
                <a:cs typeface="Calibri"/>
              </a:rPr>
              <a:t>επαλήθευση</a:t>
            </a:r>
            <a:r>
              <a:rPr sz="800" b="1" spc="-20" dirty="0">
                <a:latin typeface="Calibri"/>
                <a:cs typeface="Calibri"/>
              </a:rPr>
              <a:t> </a:t>
            </a:r>
            <a:r>
              <a:rPr sz="800" b="1" spc="50" dirty="0">
                <a:latin typeface="Calibri"/>
                <a:cs typeface="Calibri"/>
              </a:rPr>
              <a:t>χρήστη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397635" y="4067492"/>
            <a:ext cx="40252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spc="100" dirty="0">
                <a:latin typeface="Calibri"/>
                <a:cs typeface="Calibri"/>
              </a:rPr>
              <a:t>Η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συνεχής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ταυτοποίηση</a:t>
            </a:r>
            <a:r>
              <a:rPr sz="800" spc="45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χρήστη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είναι</a:t>
            </a:r>
            <a:r>
              <a:rPr sz="800" spc="45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χρήσιμη</a:t>
            </a:r>
            <a:r>
              <a:rPr sz="800" spc="45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σε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ετερογενή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περιβάλλοντα</a:t>
            </a:r>
            <a:r>
              <a:rPr sz="800" spc="50" dirty="0">
                <a:latin typeface="Calibri"/>
                <a:cs typeface="Calibri"/>
              </a:rPr>
              <a:t> </a:t>
            </a:r>
            <a:r>
              <a:rPr sz="800" spc="80" dirty="0">
                <a:latin typeface="Calibri"/>
                <a:cs typeface="Calibri"/>
              </a:rPr>
              <a:t>όπου </a:t>
            </a:r>
            <a:r>
              <a:rPr sz="800" spc="-16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υπάρχει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ανάγκη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80" dirty="0">
                <a:latin typeface="Calibri"/>
                <a:cs typeface="Calibri"/>
              </a:rPr>
              <a:t>πρόσβασης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σε: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397635" y="4334509"/>
            <a:ext cx="2506345" cy="723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3515" indent="-170815">
              <a:lnSpc>
                <a:spcPct val="100000"/>
              </a:lnSpc>
              <a:spcBef>
                <a:spcPts val="100"/>
              </a:spcBef>
              <a:buSzPct val="133333"/>
              <a:buFont typeface="Arial"/>
              <a:buChar char="•"/>
              <a:tabLst>
                <a:tab pos="182880" algn="l"/>
                <a:tab pos="183515" algn="l"/>
              </a:tabLst>
            </a:pPr>
            <a:r>
              <a:rPr sz="600" spc="45" dirty="0">
                <a:latin typeface="Calibri"/>
                <a:cs typeface="Calibri"/>
              </a:rPr>
              <a:t>Συσκευές</a:t>
            </a:r>
            <a:r>
              <a:rPr sz="600" spc="-25" dirty="0">
                <a:latin typeface="Calibri"/>
                <a:cs typeface="Calibri"/>
              </a:rPr>
              <a:t> </a:t>
            </a:r>
            <a:r>
              <a:rPr sz="600" spc="40" dirty="0">
                <a:latin typeface="Calibri"/>
                <a:cs typeface="Calibri"/>
              </a:rPr>
              <a:t>πεδίου</a:t>
            </a:r>
            <a:endParaRPr sz="600">
              <a:latin typeface="Calibri"/>
              <a:cs typeface="Calibri"/>
            </a:endParaRPr>
          </a:p>
          <a:p>
            <a:pPr marL="183515" indent="-170815">
              <a:lnSpc>
                <a:spcPct val="100000"/>
              </a:lnSpc>
              <a:spcBef>
                <a:spcPts val="210"/>
              </a:spcBef>
              <a:buSzPct val="133333"/>
              <a:buFont typeface="Arial"/>
              <a:buChar char="•"/>
              <a:tabLst>
                <a:tab pos="182880" algn="l"/>
                <a:tab pos="183515" algn="l"/>
              </a:tabLst>
            </a:pPr>
            <a:r>
              <a:rPr sz="600" spc="30" dirty="0">
                <a:latin typeface="Calibri"/>
                <a:cs typeface="Calibri"/>
              </a:rPr>
              <a:t>Συσκευές</a:t>
            </a:r>
            <a:r>
              <a:rPr sz="600" spc="-25" dirty="0">
                <a:latin typeface="Calibri"/>
                <a:cs typeface="Calibri"/>
              </a:rPr>
              <a:t> </a:t>
            </a:r>
            <a:r>
              <a:rPr sz="600" spc="30" dirty="0">
                <a:latin typeface="Calibri"/>
                <a:cs typeface="Calibri"/>
              </a:rPr>
              <a:t>HMI</a:t>
            </a:r>
            <a:endParaRPr sz="600">
              <a:latin typeface="Calibri"/>
              <a:cs typeface="Calibri"/>
            </a:endParaRPr>
          </a:p>
          <a:p>
            <a:pPr marL="183515" indent="-170815">
              <a:lnSpc>
                <a:spcPct val="100000"/>
              </a:lnSpc>
              <a:spcBef>
                <a:spcPts val="244"/>
              </a:spcBef>
              <a:buSzPct val="133333"/>
              <a:buFont typeface="Arial"/>
              <a:buChar char="•"/>
              <a:tabLst>
                <a:tab pos="182880" algn="l"/>
                <a:tab pos="183515" algn="l"/>
              </a:tabLst>
            </a:pPr>
            <a:r>
              <a:rPr sz="600" spc="10" dirty="0">
                <a:latin typeface="Calibri"/>
                <a:cs typeface="Calibri"/>
              </a:rPr>
              <a:t>Διακομιστές/Εξυπηρετητές</a:t>
            </a:r>
            <a:endParaRPr sz="600">
              <a:latin typeface="Calibri"/>
              <a:cs typeface="Calibri"/>
            </a:endParaRPr>
          </a:p>
          <a:p>
            <a:pPr marL="183515" indent="-170815">
              <a:lnSpc>
                <a:spcPct val="100000"/>
              </a:lnSpc>
              <a:spcBef>
                <a:spcPts val="215"/>
              </a:spcBef>
              <a:buSzPct val="133333"/>
              <a:buFont typeface="Arial"/>
              <a:buChar char="•"/>
              <a:tabLst>
                <a:tab pos="182880" algn="l"/>
                <a:tab pos="183515" algn="l"/>
              </a:tabLst>
            </a:pPr>
            <a:r>
              <a:rPr sz="600" spc="30" dirty="0">
                <a:latin typeface="Calibri"/>
                <a:cs typeface="Calibri"/>
              </a:rPr>
              <a:t>Ψηφιακά</a:t>
            </a:r>
            <a:r>
              <a:rPr sz="600" spc="-25" dirty="0">
                <a:latin typeface="Calibri"/>
                <a:cs typeface="Calibri"/>
              </a:rPr>
              <a:t> </a:t>
            </a:r>
            <a:r>
              <a:rPr sz="600" spc="15" dirty="0">
                <a:latin typeface="Calibri"/>
                <a:cs typeface="Calibri"/>
              </a:rPr>
              <a:t>δίδυμα</a:t>
            </a:r>
            <a:endParaRPr sz="600">
              <a:latin typeface="Calibri"/>
              <a:cs typeface="Calibri"/>
            </a:endParaRPr>
          </a:p>
          <a:p>
            <a:pPr marL="183515" indent="-170815">
              <a:lnSpc>
                <a:spcPct val="100000"/>
              </a:lnSpc>
              <a:spcBef>
                <a:spcPts val="209"/>
              </a:spcBef>
              <a:buSzPct val="133333"/>
              <a:buFont typeface="Arial"/>
              <a:buChar char="•"/>
              <a:tabLst>
                <a:tab pos="182880" algn="l"/>
                <a:tab pos="183515" algn="l"/>
              </a:tabLst>
            </a:pPr>
            <a:r>
              <a:rPr sz="600" spc="70" dirty="0">
                <a:latin typeface="Calibri"/>
                <a:cs typeface="Calibri"/>
              </a:rPr>
              <a:t>Τρόποι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60" dirty="0">
                <a:latin typeface="Calibri"/>
                <a:cs typeface="Calibri"/>
              </a:rPr>
              <a:t>νέφους/Εξυπηρετητές</a:t>
            </a:r>
            <a:endParaRPr sz="600">
              <a:latin typeface="Calibri"/>
              <a:cs typeface="Calibri"/>
            </a:endParaRPr>
          </a:p>
          <a:p>
            <a:pPr marL="183515" indent="-170815">
              <a:lnSpc>
                <a:spcPct val="100000"/>
              </a:lnSpc>
              <a:spcBef>
                <a:spcPts val="250"/>
              </a:spcBef>
              <a:buSzPct val="133333"/>
              <a:buFont typeface="Arial"/>
              <a:buChar char="•"/>
              <a:tabLst>
                <a:tab pos="182880" algn="l"/>
                <a:tab pos="183515" algn="l"/>
              </a:tabLst>
            </a:pPr>
            <a:r>
              <a:rPr sz="600" spc="45" dirty="0">
                <a:latin typeface="Calibri"/>
                <a:cs typeface="Calibri"/>
              </a:rPr>
              <a:t>Αλυσίδα</a:t>
            </a:r>
            <a:r>
              <a:rPr sz="600" spc="15" dirty="0">
                <a:latin typeface="Calibri"/>
                <a:cs typeface="Calibri"/>
              </a:rPr>
              <a:t> </a:t>
            </a:r>
            <a:r>
              <a:rPr sz="600" spc="50" dirty="0">
                <a:latin typeface="Calibri"/>
                <a:cs typeface="Calibri"/>
              </a:rPr>
              <a:t>μπλοκ</a:t>
            </a:r>
            <a:r>
              <a:rPr sz="600" spc="15" dirty="0">
                <a:latin typeface="Calibri"/>
                <a:cs typeface="Calibri"/>
              </a:rPr>
              <a:t> </a:t>
            </a:r>
            <a:r>
              <a:rPr sz="600" spc="40" dirty="0">
                <a:latin typeface="Calibri"/>
                <a:cs typeface="Calibri"/>
              </a:rPr>
              <a:t>(blockchain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spc="40" dirty="0">
                <a:latin typeface="Calibri"/>
                <a:cs typeface="Calibri"/>
              </a:rPr>
              <a:t>technology</a:t>
            </a:r>
            <a:r>
              <a:rPr sz="600" spc="15" dirty="0">
                <a:latin typeface="Calibri"/>
                <a:cs typeface="Calibri"/>
              </a:rPr>
              <a:t> </a:t>
            </a:r>
            <a:r>
              <a:rPr sz="600" spc="35" dirty="0">
                <a:latin typeface="Calibri"/>
                <a:cs typeface="Calibri"/>
              </a:rPr>
              <a:t>-</a:t>
            </a:r>
            <a:r>
              <a:rPr sz="600" spc="15" dirty="0">
                <a:latin typeface="Calibri"/>
                <a:cs typeface="Calibri"/>
              </a:rPr>
              <a:t> </a:t>
            </a:r>
            <a:r>
              <a:rPr sz="600" spc="40" dirty="0">
                <a:latin typeface="Calibri"/>
                <a:cs typeface="Calibri"/>
              </a:rPr>
              <a:t>τεχνολογία</a:t>
            </a:r>
            <a:r>
              <a:rPr sz="600" spc="20" dirty="0">
                <a:latin typeface="Calibri"/>
                <a:cs typeface="Calibri"/>
              </a:rPr>
              <a:t> </a:t>
            </a:r>
            <a:r>
              <a:rPr sz="600" spc="35" dirty="0">
                <a:latin typeface="Calibri"/>
                <a:cs typeface="Calibri"/>
              </a:rPr>
              <a:t>blockchain)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795645" y="4986654"/>
            <a:ext cx="39052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25" dirty="0">
                <a:latin typeface="Calibri"/>
                <a:cs typeface="Calibri"/>
              </a:rPr>
              <a:t>χ</a:t>
            </a:r>
            <a:r>
              <a:rPr sz="1100" spc="30" dirty="0">
                <a:latin typeface="Calibri"/>
                <a:cs typeface="Calibri"/>
              </a:rPr>
              <a:t>ρ</a:t>
            </a:r>
            <a:r>
              <a:rPr sz="1100" spc="35" dirty="0">
                <a:latin typeface="Calibri"/>
                <a:cs typeface="Calibri"/>
              </a:rPr>
              <a:t>ό</a:t>
            </a:r>
            <a:r>
              <a:rPr sz="1100" spc="30" dirty="0">
                <a:latin typeface="Calibri"/>
                <a:cs typeface="Calibri"/>
              </a:rPr>
              <a:t>ν</a:t>
            </a:r>
            <a:r>
              <a:rPr sz="1100" spc="55" dirty="0">
                <a:latin typeface="Calibri"/>
                <a:cs typeface="Calibri"/>
              </a:rPr>
              <a:t>ο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1698605" y="105092"/>
            <a:ext cx="330200" cy="636079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spc="130" dirty="0">
                <a:solidFill>
                  <a:srgbClr val="D8D8D8"/>
                </a:solidFill>
                <a:latin typeface="Calibri"/>
                <a:cs typeface="Calibri"/>
              </a:rPr>
              <a:t>ΕΠΑΛΗΘΕΥΣΗ</a:t>
            </a:r>
            <a:r>
              <a:rPr sz="240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25" dirty="0">
                <a:solidFill>
                  <a:srgbClr val="D8D8D8"/>
                </a:solidFill>
                <a:latin typeface="Calibri"/>
                <a:cs typeface="Calibri"/>
              </a:rPr>
              <a:t>ΧΡΗΣΤΗ</a:t>
            </a:r>
            <a:r>
              <a:rPr sz="2400" spc="4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14" dirty="0">
                <a:solidFill>
                  <a:srgbClr val="D8D8D8"/>
                </a:solidFill>
                <a:latin typeface="Calibri"/>
                <a:cs typeface="Calibri"/>
              </a:rPr>
              <a:t>ΣΕ</a:t>
            </a:r>
            <a:r>
              <a:rPr sz="2400" spc="5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2400" spc="105" dirty="0">
                <a:solidFill>
                  <a:srgbClr val="D8D8D8"/>
                </a:solidFill>
                <a:latin typeface="Calibri"/>
                <a:cs typeface="Calibri"/>
              </a:rPr>
              <a:t>ΕΞΟΥΣΙΕΣ/ΔΥΝΑΜΕΙΣ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1126787" y="6451917"/>
            <a:ext cx="132080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3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85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306695" cy="6880225"/>
            <a:chOff x="6882130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55344" y="776287"/>
            <a:ext cx="298005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0" spc="160" dirty="0">
                <a:solidFill>
                  <a:srgbClr val="000000"/>
                </a:solidFill>
                <a:latin typeface="Times New Roman"/>
                <a:cs typeface="Times New Roman"/>
              </a:rPr>
              <a:t>Τελικές</a:t>
            </a:r>
            <a:r>
              <a:rPr sz="2200" b="0" spc="1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75" dirty="0">
                <a:solidFill>
                  <a:srgbClr val="000000"/>
                </a:solidFill>
                <a:latin typeface="Times New Roman"/>
                <a:cs typeface="Times New Roman"/>
              </a:rPr>
              <a:t>παρατηρήσεις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1515" y="1547177"/>
            <a:ext cx="6442710" cy="407670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03505" marR="951230" indent="-91440">
              <a:lnSpc>
                <a:spcPts val="1480"/>
              </a:lnSpc>
              <a:spcBef>
                <a:spcPts val="165"/>
              </a:spcBef>
              <a:buClr>
                <a:srgbClr val="FFBA00"/>
              </a:buClr>
              <a:buSzPct val="144000"/>
              <a:buFont typeface="Arial"/>
              <a:buChar char="•"/>
              <a:tabLst>
                <a:tab pos="167005" algn="l"/>
              </a:tabLst>
            </a:pPr>
            <a:r>
              <a:rPr sz="1250" spc="80" dirty="0">
                <a:latin typeface="Calibri"/>
                <a:cs typeface="Calibri"/>
              </a:rPr>
              <a:t>Σε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όλο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αυτό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το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θέμα,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είδαμε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τους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σχετικούς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παράγοντες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ταυτοποίησης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χρήστη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στη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βιβλιογραφία</a:t>
            </a:r>
            <a:endParaRPr sz="12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790"/>
              </a:spcBef>
              <a:buSzPct val="127272"/>
              <a:buFont typeface="Arial"/>
              <a:buChar char="•"/>
              <a:tabLst>
                <a:tab pos="396240" algn="l"/>
              </a:tabLst>
            </a:pPr>
            <a:r>
              <a:rPr sz="1100" spc="75" dirty="0">
                <a:latin typeface="Calibri"/>
                <a:cs typeface="Calibri"/>
              </a:rPr>
              <a:t>Διερεύνηση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σημασίας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τους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και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ικανότητας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συνδυασμού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τους</a:t>
            </a:r>
            <a:endParaRPr sz="1100">
              <a:latin typeface="Calibri"/>
              <a:cs typeface="Calibri"/>
            </a:endParaRPr>
          </a:p>
          <a:p>
            <a:pPr marL="158750" indent="-146050">
              <a:lnSpc>
                <a:spcPct val="100000"/>
              </a:lnSpc>
              <a:spcBef>
                <a:spcPts val="919"/>
              </a:spcBef>
              <a:buClr>
                <a:srgbClr val="FFBA00"/>
              </a:buClr>
              <a:buSzPct val="128000"/>
              <a:buFont typeface="Arial"/>
              <a:buChar char="•"/>
              <a:tabLst>
                <a:tab pos="158750" algn="l"/>
              </a:tabLst>
            </a:pPr>
            <a:r>
              <a:rPr sz="1250" spc="105" dirty="0">
                <a:latin typeface="Calibri"/>
                <a:cs typeface="Calibri"/>
              </a:rPr>
              <a:t>Ειδικότερα,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έχουμε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διερευνήσει:</a:t>
            </a:r>
            <a:endParaRPr sz="12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840"/>
              </a:spcBef>
              <a:buSzPct val="127272"/>
              <a:buFont typeface="Arial"/>
              <a:buChar char="•"/>
              <a:tabLst>
                <a:tab pos="396240" algn="l"/>
              </a:tabLst>
            </a:pPr>
            <a:r>
              <a:rPr sz="1100" spc="70" dirty="0">
                <a:latin typeface="Calibri"/>
                <a:cs typeface="Calibri"/>
              </a:rPr>
              <a:t>1FA,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με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βάση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αυτά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που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γνωρίζωέχω,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είμαι,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κάνω,</a:t>
            </a:r>
            <a:endParaRPr sz="11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880"/>
              </a:spcBef>
              <a:buSzPct val="127272"/>
              <a:buFont typeface="Arial"/>
              <a:buChar char="•"/>
              <a:tabLst>
                <a:tab pos="396240" algn="l"/>
              </a:tabLst>
            </a:pPr>
            <a:r>
              <a:rPr sz="1100" spc="80" dirty="0">
                <a:latin typeface="Calibri"/>
                <a:cs typeface="Calibri"/>
              </a:rPr>
              <a:t>2FA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με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βάση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συνδυασμό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δύο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παραγόντων</a:t>
            </a:r>
            <a:endParaRPr sz="110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885"/>
              </a:spcBef>
              <a:buSzPct val="127272"/>
              <a:buFont typeface="Arial"/>
              <a:buChar char="•"/>
              <a:tabLst>
                <a:tab pos="396240" algn="l"/>
              </a:tabLst>
            </a:pPr>
            <a:r>
              <a:rPr sz="1100" spc="110" dirty="0">
                <a:latin typeface="Calibri"/>
                <a:cs typeface="Calibri"/>
              </a:rPr>
              <a:t>ΜΧΣ,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με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14" dirty="0">
                <a:latin typeface="Calibri"/>
                <a:cs typeface="Calibri"/>
              </a:rPr>
              <a:t>βάση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το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συνδυασμό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περισσότερων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παραγόντων</a:t>
            </a:r>
            <a:endParaRPr sz="1100">
              <a:latin typeface="Calibri"/>
              <a:cs typeface="Calibri"/>
            </a:endParaRPr>
          </a:p>
          <a:p>
            <a:pPr marL="103505" marR="1061720" indent="-91440">
              <a:lnSpc>
                <a:spcPts val="1480"/>
              </a:lnSpc>
              <a:spcBef>
                <a:spcPts val="985"/>
              </a:spcBef>
              <a:buClr>
                <a:srgbClr val="FFBA00"/>
              </a:buClr>
              <a:buSzPct val="128000"/>
              <a:buFont typeface="Arial"/>
              <a:buChar char="•"/>
              <a:tabLst>
                <a:tab pos="158750" algn="l"/>
              </a:tabLst>
            </a:pPr>
            <a:r>
              <a:rPr sz="1250" spc="95" dirty="0">
                <a:latin typeface="Calibri"/>
                <a:cs typeface="Calibri"/>
              </a:rPr>
              <a:t>Αλλά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είδαμε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επίσης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την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ανάγκη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να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εξεταστούν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τα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πλαίσια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λογισμικού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που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υποστηρίζουν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την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τεχνική</a:t>
            </a:r>
            <a:endParaRPr sz="1250">
              <a:latin typeface="Calibri"/>
              <a:cs typeface="Calibri"/>
            </a:endParaRPr>
          </a:p>
          <a:p>
            <a:pPr marL="396240" lvl="1" indent="-182880">
              <a:lnSpc>
                <a:spcPct val="100000"/>
              </a:lnSpc>
              <a:spcBef>
                <a:spcPts val="790"/>
              </a:spcBef>
              <a:buSzPct val="127272"/>
              <a:buFont typeface="Arial"/>
              <a:buChar char="•"/>
              <a:tabLst>
                <a:tab pos="396240" algn="l"/>
              </a:tabLst>
            </a:pPr>
            <a:r>
              <a:rPr sz="1100" spc="70" dirty="0">
                <a:latin typeface="Calibri"/>
                <a:cs typeface="Calibri"/>
              </a:rPr>
              <a:t>Ειδικά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εκείνες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που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εστιάζουν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στον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ενεργειακό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τομέα,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όπως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η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κατευθυντήρια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οδηγία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NIS2.</a:t>
            </a:r>
            <a:endParaRPr sz="1100">
              <a:latin typeface="Calibri"/>
              <a:cs typeface="Calibri"/>
            </a:endParaRPr>
          </a:p>
          <a:p>
            <a:pPr marL="141605" indent="-128905">
              <a:lnSpc>
                <a:spcPct val="100000"/>
              </a:lnSpc>
              <a:spcBef>
                <a:spcPts val="610"/>
              </a:spcBef>
              <a:buClr>
                <a:srgbClr val="FFBA00"/>
              </a:buClr>
              <a:buSzPct val="88000"/>
              <a:buFont typeface="Arial"/>
              <a:buChar char="•"/>
              <a:tabLst>
                <a:tab pos="141605" algn="l"/>
              </a:tabLst>
            </a:pPr>
            <a:r>
              <a:rPr sz="1250" spc="55" dirty="0">
                <a:latin typeface="Calibri"/>
                <a:cs typeface="Calibri"/>
              </a:rPr>
              <a:t>Στο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NIS2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65" dirty="0">
                <a:latin typeface="Calibri"/>
                <a:cs typeface="Calibri"/>
              </a:rPr>
              <a:t>η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50" dirty="0">
                <a:latin typeface="Calibri"/>
                <a:cs typeface="Calibri"/>
              </a:rPr>
              <a:t>έννοια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του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"συνεχούς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ελέγχου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50" dirty="0">
                <a:latin typeface="Calibri"/>
                <a:cs typeface="Calibri"/>
              </a:rPr>
              <a:t>χρήστη".</a:t>
            </a:r>
            <a:endParaRPr sz="1250">
              <a:latin typeface="Calibri"/>
              <a:cs typeface="Calibri"/>
            </a:endParaRPr>
          </a:p>
          <a:p>
            <a:pPr marL="396875" marR="5080" lvl="1" indent="-182880">
              <a:lnSpc>
                <a:spcPct val="101699"/>
              </a:lnSpc>
              <a:spcBef>
                <a:spcPts val="819"/>
              </a:spcBef>
              <a:buSzPct val="127272"/>
              <a:buFont typeface="Arial"/>
              <a:buChar char="•"/>
              <a:tabLst>
                <a:tab pos="396875" algn="l"/>
              </a:tabLst>
            </a:pPr>
            <a:r>
              <a:rPr sz="1100" spc="100" dirty="0">
                <a:latin typeface="Calibri"/>
                <a:cs typeface="Calibri"/>
              </a:rPr>
              <a:t>Η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προσέγγιση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αυτή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μπορεί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να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προσθέσει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σημαντικές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τιμές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στην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αλυσίδα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παραγωγής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και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να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υποστηρίξει </a:t>
            </a:r>
            <a:r>
              <a:rPr sz="1100" spc="75" dirty="0">
                <a:latin typeface="Calibri"/>
                <a:cs typeface="Calibri"/>
              </a:rPr>
              <a:t>την </a:t>
            </a:r>
            <a:r>
              <a:rPr sz="1100" spc="80" dirty="0">
                <a:latin typeface="Calibri"/>
                <a:cs typeface="Calibri"/>
              </a:rPr>
              <a:t>αναδυόμενη </a:t>
            </a:r>
            <a:r>
              <a:rPr sz="1100" spc="75" dirty="0">
                <a:latin typeface="Calibri"/>
                <a:cs typeface="Calibri"/>
              </a:rPr>
              <a:t>κατάσταση, </a:t>
            </a:r>
            <a:r>
              <a:rPr sz="1100" spc="80" dirty="0">
                <a:latin typeface="Calibri"/>
                <a:cs typeface="Calibri"/>
              </a:rPr>
              <a:t>εάν </a:t>
            </a:r>
            <a:r>
              <a:rPr sz="1100" spc="65" dirty="0">
                <a:latin typeface="Calibri"/>
                <a:cs typeface="Calibri"/>
              </a:rPr>
              <a:t>οι τεχνικές </a:t>
            </a:r>
            <a:r>
              <a:rPr sz="1100" spc="80" dirty="0">
                <a:latin typeface="Calibri"/>
                <a:cs typeface="Calibri"/>
              </a:rPr>
              <a:t>επαλήθευσης </a:t>
            </a:r>
            <a:r>
              <a:rPr sz="1100" spc="75" dirty="0">
                <a:latin typeface="Calibri"/>
                <a:cs typeface="Calibri"/>
              </a:rPr>
              <a:t>χρήστη </a:t>
            </a:r>
            <a:r>
              <a:rPr sz="1100" spc="80" dirty="0">
                <a:latin typeface="Calibri"/>
                <a:cs typeface="Calibri"/>
              </a:rPr>
              <a:t> εφαρμοστούν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σωστά.</a:t>
            </a:r>
            <a:endParaRPr sz="1100">
              <a:latin typeface="Calibri"/>
              <a:cs typeface="Calibri"/>
            </a:endParaRPr>
          </a:p>
          <a:p>
            <a:pPr marL="396875" marR="9525" lvl="1" indent="-182880">
              <a:lnSpc>
                <a:spcPts val="1290"/>
              </a:lnSpc>
              <a:spcBef>
                <a:spcPts val="935"/>
              </a:spcBef>
              <a:buSzPct val="127272"/>
              <a:buFont typeface="Arial"/>
              <a:buChar char="•"/>
              <a:tabLst>
                <a:tab pos="396875" algn="l"/>
              </a:tabLst>
            </a:pPr>
            <a:r>
              <a:rPr sz="1100" spc="75" dirty="0">
                <a:latin typeface="Calibri"/>
                <a:cs typeface="Calibri"/>
              </a:rPr>
              <a:t>Ωστόσο, δεν </a:t>
            </a:r>
            <a:r>
              <a:rPr sz="1100" spc="65" dirty="0">
                <a:latin typeface="Calibri"/>
                <a:cs typeface="Calibri"/>
              </a:rPr>
              <a:t>είναι </a:t>
            </a:r>
            <a:r>
              <a:rPr sz="1100" spc="75" dirty="0">
                <a:latin typeface="Calibri"/>
                <a:cs typeface="Calibri"/>
              </a:rPr>
              <a:t>όλες </a:t>
            </a:r>
            <a:r>
              <a:rPr sz="1100" spc="60" dirty="0">
                <a:latin typeface="Calibri"/>
                <a:cs typeface="Calibri"/>
              </a:rPr>
              <a:t>οι </a:t>
            </a:r>
            <a:r>
              <a:rPr sz="1100" spc="70" dirty="0">
                <a:latin typeface="Calibri"/>
                <a:cs typeface="Calibri"/>
              </a:rPr>
              <a:t>προσεγγίσεις αποτελεσματικές: </a:t>
            </a:r>
            <a:r>
              <a:rPr sz="1100" spc="85" dirty="0">
                <a:latin typeface="Calibri"/>
                <a:cs typeface="Calibri"/>
              </a:rPr>
              <a:t>η </a:t>
            </a:r>
            <a:r>
              <a:rPr sz="1100" spc="80" dirty="0">
                <a:latin typeface="Calibri"/>
                <a:cs typeface="Calibri"/>
              </a:rPr>
              <a:t>χρήση παραγόντων </a:t>
            </a:r>
            <a:r>
              <a:rPr sz="1100" spc="75" dirty="0">
                <a:latin typeface="Calibri"/>
                <a:cs typeface="Calibri"/>
              </a:rPr>
              <a:t>μπορεί </a:t>
            </a:r>
            <a:r>
              <a:rPr sz="1100" spc="80" dirty="0">
                <a:latin typeface="Calibri"/>
                <a:cs typeface="Calibri"/>
              </a:rPr>
              <a:t>να 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είναι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κατάλληλη,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αλλά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σε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ορισμένα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βιομηχανικά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περιβάλλοντα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μπορεί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να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είναι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δύσκολο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να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εφαρμοστεί.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169967" y="5761672"/>
            <a:ext cx="1428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1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554" y="5947092"/>
            <a:ext cx="442531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CSP001_C_E</a:t>
            </a:r>
            <a:r>
              <a:rPr sz="1100" spc="33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6: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Cristina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Alcaraz,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Πανεπιστήμιο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ΜάλαγαΙσπανία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35430" y="0"/>
            <a:ext cx="10653395" cy="6880225"/>
            <a:chOff x="1535430" y="0"/>
            <a:chExt cx="1065339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752" y="0"/>
              <a:ext cx="5024755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535430" y="3669665"/>
              <a:ext cx="5956300" cy="12700"/>
            </a:xfrm>
            <a:custGeom>
              <a:avLst/>
              <a:gdLst/>
              <a:ahLst/>
              <a:cxnLst/>
              <a:rect l="l" t="t" r="r" b="b"/>
              <a:pathLst>
                <a:path w="5956300" h="12700">
                  <a:moveTo>
                    <a:pt x="5956300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5956300" y="12700"/>
                  </a:lnTo>
                  <a:lnTo>
                    <a:pt x="5956300" y="0"/>
                  </a:lnTo>
                  <a:close/>
                </a:path>
              </a:pathLst>
            </a:custGeom>
            <a:solidFill>
              <a:srgbClr val="8787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7327" y="5154295"/>
              <a:ext cx="880745" cy="170370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37139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7812" y="1516697"/>
                  </a:moveTo>
                  <a:lnTo>
                    <a:pt x="1500505" y="1523364"/>
                  </a:lnTo>
                  <a:lnTo>
                    <a:pt x="1456690" y="1541462"/>
                  </a:lnTo>
                  <a:lnTo>
                    <a:pt x="1419225" y="1570037"/>
                  </a:lnTo>
                  <a:lnTo>
                    <a:pt x="1390015" y="1607502"/>
                  </a:lnTo>
                  <a:lnTo>
                    <a:pt x="1371282" y="1652904"/>
                  </a:lnTo>
                  <a:lnTo>
                    <a:pt x="976630" y="3108325"/>
                  </a:lnTo>
                  <a:lnTo>
                    <a:pt x="4127" y="6844347"/>
                  </a:lnTo>
                  <a:lnTo>
                    <a:pt x="317" y="6857047"/>
                  </a:lnTo>
                  <a:lnTo>
                    <a:pt x="0" y="6858000"/>
                  </a:lnTo>
                  <a:lnTo>
                    <a:pt x="26670" y="6858000"/>
                  </a:lnTo>
                  <a:lnTo>
                    <a:pt x="1002347" y="3115945"/>
                  </a:lnTo>
                  <a:lnTo>
                    <a:pt x="1396682" y="1660525"/>
                  </a:lnTo>
                  <a:lnTo>
                    <a:pt x="1417955" y="1614487"/>
                  </a:lnTo>
                  <a:lnTo>
                    <a:pt x="1450975" y="1578292"/>
                  </a:lnTo>
                  <a:lnTo>
                    <a:pt x="1493202" y="1554162"/>
                  </a:lnTo>
                  <a:lnTo>
                    <a:pt x="1541145" y="1543367"/>
                  </a:lnTo>
                  <a:lnTo>
                    <a:pt x="1643062" y="1543367"/>
                  </a:lnTo>
                  <a:lnTo>
                    <a:pt x="1631315" y="1536064"/>
                  </a:lnTo>
                  <a:lnTo>
                    <a:pt x="1596707" y="1523364"/>
                  </a:lnTo>
                  <a:lnTo>
                    <a:pt x="1547812" y="1516697"/>
                  </a:lnTo>
                  <a:close/>
                </a:path>
                <a:path w="2555875" h="6858000">
                  <a:moveTo>
                    <a:pt x="1643062" y="1543367"/>
                  </a:moveTo>
                  <a:lnTo>
                    <a:pt x="1541145" y="1543367"/>
                  </a:lnTo>
                  <a:lnTo>
                    <a:pt x="1591627" y="1548764"/>
                  </a:lnTo>
                  <a:lnTo>
                    <a:pt x="1620837" y="1559877"/>
                  </a:lnTo>
                  <a:lnTo>
                    <a:pt x="1669415" y="1597025"/>
                  </a:lnTo>
                  <a:lnTo>
                    <a:pt x="1700212" y="1651000"/>
                  </a:lnTo>
                  <a:lnTo>
                    <a:pt x="1707832" y="1711960"/>
                  </a:lnTo>
                  <a:lnTo>
                    <a:pt x="1702435" y="1743392"/>
                  </a:lnTo>
                  <a:lnTo>
                    <a:pt x="1442720" y="2701290"/>
                  </a:lnTo>
                  <a:lnTo>
                    <a:pt x="1436052" y="2750185"/>
                  </a:lnTo>
                  <a:lnTo>
                    <a:pt x="1442720" y="2797492"/>
                  </a:lnTo>
                  <a:lnTo>
                    <a:pt x="1460817" y="2840990"/>
                  </a:lnTo>
                  <a:lnTo>
                    <a:pt x="1489392" y="2878454"/>
                  </a:lnTo>
                  <a:lnTo>
                    <a:pt x="1526857" y="2907665"/>
                  </a:lnTo>
                  <a:lnTo>
                    <a:pt x="1572577" y="2926397"/>
                  </a:lnTo>
                  <a:lnTo>
                    <a:pt x="1624330" y="2932429"/>
                  </a:lnTo>
                  <a:lnTo>
                    <a:pt x="1674495" y="2924175"/>
                  </a:lnTo>
                  <a:lnTo>
                    <a:pt x="1710055" y="2907982"/>
                  </a:lnTo>
                  <a:lnTo>
                    <a:pt x="1623377" y="2907982"/>
                  </a:lnTo>
                  <a:lnTo>
                    <a:pt x="1578927" y="2902267"/>
                  </a:lnTo>
                  <a:lnTo>
                    <a:pt x="1532890" y="2881312"/>
                  </a:lnTo>
                  <a:lnTo>
                    <a:pt x="1496377" y="2847975"/>
                  </a:lnTo>
                  <a:lnTo>
                    <a:pt x="1472247" y="2805747"/>
                  </a:lnTo>
                  <a:lnTo>
                    <a:pt x="1461770" y="2757804"/>
                  </a:lnTo>
                  <a:lnTo>
                    <a:pt x="1466850" y="2707640"/>
                  </a:lnTo>
                  <a:lnTo>
                    <a:pt x="1726565" y="1749742"/>
                  </a:lnTo>
                  <a:lnTo>
                    <a:pt x="1732597" y="1714182"/>
                  </a:lnTo>
                  <a:lnTo>
                    <a:pt x="1723390" y="1643379"/>
                  </a:lnTo>
                  <a:lnTo>
                    <a:pt x="1687830" y="1579879"/>
                  </a:lnTo>
                  <a:lnTo>
                    <a:pt x="1661795" y="1555114"/>
                  </a:lnTo>
                  <a:lnTo>
                    <a:pt x="1643062" y="1543367"/>
                  </a:lnTo>
                  <a:close/>
                </a:path>
                <a:path w="2555875" h="6858000">
                  <a:moveTo>
                    <a:pt x="2555557" y="0"/>
                  </a:moveTo>
                  <a:lnTo>
                    <a:pt x="2528570" y="0"/>
                  </a:lnTo>
                  <a:lnTo>
                    <a:pt x="2105892" y="1541462"/>
                  </a:lnTo>
                  <a:lnTo>
                    <a:pt x="1763395" y="2816860"/>
                  </a:lnTo>
                  <a:lnTo>
                    <a:pt x="1738630" y="2854642"/>
                  </a:lnTo>
                  <a:lnTo>
                    <a:pt x="1705292" y="2882900"/>
                  </a:lnTo>
                  <a:lnTo>
                    <a:pt x="1666240" y="2900997"/>
                  </a:lnTo>
                  <a:lnTo>
                    <a:pt x="1623377" y="2907982"/>
                  </a:lnTo>
                  <a:lnTo>
                    <a:pt x="1710055" y="2907982"/>
                  </a:lnTo>
                  <a:lnTo>
                    <a:pt x="1720215" y="2902902"/>
                  </a:lnTo>
                  <a:lnTo>
                    <a:pt x="1758950" y="2869882"/>
                  </a:lnTo>
                  <a:lnTo>
                    <a:pt x="1787525" y="2825750"/>
                  </a:lnTo>
                  <a:lnTo>
                    <a:pt x="1787525" y="2824479"/>
                  </a:lnTo>
                  <a:lnTo>
                    <a:pt x="2130107" y="1547495"/>
                  </a:lnTo>
                  <a:lnTo>
                    <a:pt x="2555557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75030" y="1206500"/>
            <a:ext cx="3454400" cy="459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50" b="0" spc="220" dirty="0">
                <a:solidFill>
                  <a:srgbClr val="FFBA00"/>
                </a:solidFill>
                <a:latin typeface="Times New Roman"/>
                <a:cs typeface="Times New Roman"/>
              </a:rPr>
              <a:t>Αναφορές</a:t>
            </a:r>
            <a:r>
              <a:rPr sz="2850" b="0" spc="210" dirty="0">
                <a:solidFill>
                  <a:srgbClr val="FFBA00"/>
                </a:solidFill>
                <a:latin typeface="Times New Roman"/>
                <a:cs typeface="Times New Roman"/>
              </a:rPr>
              <a:t> </a:t>
            </a:r>
            <a:r>
              <a:rPr sz="2850" b="0" spc="165" dirty="0">
                <a:solidFill>
                  <a:srgbClr val="FFBA00"/>
                </a:solidFill>
                <a:latin typeface="Times New Roman"/>
                <a:cs typeface="Times New Roman"/>
              </a:rPr>
              <a:t>και </a:t>
            </a:r>
            <a:r>
              <a:rPr sz="2850" b="0" spc="185" dirty="0">
                <a:solidFill>
                  <a:srgbClr val="FFBA00"/>
                </a:solidFill>
                <a:latin typeface="Times New Roman"/>
                <a:cs typeface="Times New Roman"/>
              </a:rPr>
              <a:t>πηγές</a:t>
            </a:r>
            <a:endParaRPr sz="28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5030" y="2107057"/>
            <a:ext cx="6471920" cy="261747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286385" marR="4268470" indent="-274320">
              <a:lnSpc>
                <a:spcPct val="114700"/>
              </a:lnSpc>
              <a:spcBef>
                <a:spcPts val="170"/>
              </a:spcBef>
              <a:buClr>
                <a:srgbClr val="FFBA00"/>
              </a:buClr>
              <a:buSzPct val="130000"/>
              <a:buAutoNum type="arabicPeriod"/>
              <a:tabLst>
                <a:tab pos="285750" algn="l"/>
                <a:tab pos="286385" algn="l"/>
              </a:tabLst>
            </a:pPr>
            <a:r>
              <a:rPr sz="1000" spc="65" dirty="0">
                <a:latin typeface="Calibri"/>
                <a:cs typeface="Calibri"/>
              </a:rPr>
              <a:t>CSRC, "γλωσσάριο", </a:t>
            </a:r>
            <a:r>
              <a:rPr sz="1000" spc="60" dirty="0">
                <a:latin typeface="Calibri"/>
                <a:cs typeface="Calibri"/>
              </a:rPr>
              <a:t>NIST, </a:t>
            </a:r>
            <a:r>
              <a:rPr sz="1000" spc="65" dirty="0">
                <a:latin typeface="Calibri"/>
                <a:cs typeface="Calibri"/>
              </a:rPr>
              <a:t>2024. </a:t>
            </a:r>
            <a:r>
              <a:rPr sz="1000" spc="-215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URL:</a:t>
            </a:r>
            <a:r>
              <a:rPr sz="1000" spc="-2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100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https://csrc.nist.gov/glossary</a:t>
            </a:r>
            <a:endParaRPr sz="1000">
              <a:latin typeface="Calibri"/>
              <a:cs typeface="Calibri"/>
            </a:endParaRPr>
          </a:p>
          <a:p>
            <a:pPr marL="286385" marR="4723765" indent="-274320">
              <a:lnSpc>
                <a:spcPct val="85900"/>
              </a:lnSpc>
              <a:spcBef>
                <a:spcPts val="655"/>
              </a:spcBef>
              <a:buClr>
                <a:srgbClr val="FFBA00"/>
              </a:buClr>
              <a:buSzPct val="130000"/>
              <a:buAutoNum type="arabicPeriod"/>
              <a:tabLst>
                <a:tab pos="286385" algn="l"/>
                <a:tab pos="287020" algn="l"/>
              </a:tabLst>
            </a:pPr>
            <a:r>
              <a:rPr sz="1000" spc="40" dirty="0">
                <a:latin typeface="Calibri"/>
                <a:cs typeface="Calibri"/>
              </a:rPr>
              <a:t>Wierk,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30" dirty="0">
                <a:latin typeface="Calibri"/>
                <a:cs typeface="Calibri"/>
              </a:rPr>
              <a:t>Cryptii,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40" dirty="0">
                <a:latin typeface="Calibri"/>
                <a:cs typeface="Calibri"/>
              </a:rPr>
              <a:t>2024.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40" dirty="0">
                <a:latin typeface="Calibri"/>
                <a:cs typeface="Calibri"/>
              </a:rPr>
              <a:t>URL: </a:t>
            </a:r>
            <a:r>
              <a:rPr sz="1000" spc="-21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1000" u="sng" spc="3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https://cryptii.com</a:t>
            </a:r>
            <a:endParaRPr sz="1000">
              <a:latin typeface="Calibri"/>
              <a:cs typeface="Calibri"/>
            </a:endParaRPr>
          </a:p>
          <a:p>
            <a:pPr marL="286385" marR="5080" indent="-274320">
              <a:lnSpc>
                <a:spcPct val="87200"/>
              </a:lnSpc>
              <a:spcBef>
                <a:spcPts val="625"/>
              </a:spcBef>
              <a:buClr>
                <a:srgbClr val="FFBA00"/>
              </a:buClr>
              <a:buSzPct val="130000"/>
              <a:buAutoNum type="arabicPeriod"/>
              <a:tabLst>
                <a:tab pos="286385" algn="l"/>
                <a:tab pos="287020" algn="l"/>
              </a:tabLst>
            </a:pPr>
            <a:r>
              <a:rPr sz="1000" spc="45" dirty="0">
                <a:latin typeface="Calibri"/>
                <a:cs typeface="Calibri"/>
              </a:rPr>
              <a:t>ENISA (Ευρωπαϊκή Υπηρεσία Κυβερνοασφάλειας) "Κατάλληλα μέτρα ασφαλείας </a:t>
            </a:r>
            <a:r>
              <a:rPr sz="1000" spc="40" dirty="0">
                <a:latin typeface="Calibri"/>
                <a:cs typeface="Calibri"/>
              </a:rPr>
              <a:t>για </a:t>
            </a:r>
            <a:r>
              <a:rPr sz="1000" spc="45" dirty="0">
                <a:latin typeface="Calibri"/>
                <a:cs typeface="Calibri"/>
              </a:rPr>
              <a:t>έξυπνα </a:t>
            </a:r>
            <a:r>
              <a:rPr sz="1000" spc="40" dirty="0">
                <a:latin typeface="Calibri"/>
                <a:cs typeface="Calibri"/>
              </a:rPr>
              <a:t>δίκτυα. </a:t>
            </a:r>
            <a:r>
              <a:rPr sz="1000" spc="45" dirty="0">
                <a:latin typeface="Calibri"/>
                <a:cs typeface="Calibri"/>
              </a:rPr>
              <a:t> Κατευθυντήριες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γραμμές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40" dirty="0">
                <a:latin typeface="Calibri"/>
                <a:cs typeface="Calibri"/>
              </a:rPr>
              <a:t>για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την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αξιολόγηση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40" dirty="0">
                <a:latin typeface="Calibri"/>
                <a:cs typeface="Calibri"/>
              </a:rPr>
              <a:t>της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πολυπλοκότητας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40" dirty="0">
                <a:latin typeface="Calibri"/>
                <a:cs typeface="Calibri"/>
              </a:rPr>
              <a:t>της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υλοποίησης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των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μέτρων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ασφαλείας", </a:t>
            </a:r>
            <a:r>
              <a:rPr sz="1000" spc="-210" dirty="0">
                <a:latin typeface="Calibri"/>
                <a:cs typeface="Calibri"/>
              </a:rPr>
              <a:t> </a:t>
            </a:r>
            <a:r>
              <a:rPr sz="1000" spc="40" dirty="0">
                <a:latin typeface="Calibri"/>
                <a:cs typeface="Calibri"/>
              </a:rPr>
              <a:t>2012.</a:t>
            </a:r>
            <a:endParaRPr sz="1000">
              <a:latin typeface="Calibri"/>
              <a:cs typeface="Calibri"/>
            </a:endParaRPr>
          </a:p>
          <a:p>
            <a:pPr marL="286385" marR="336550" indent="161925">
              <a:lnSpc>
                <a:spcPts val="1070"/>
              </a:lnSpc>
              <a:spcBef>
                <a:spcPts val="30"/>
              </a:spcBef>
            </a:pPr>
            <a:r>
              <a:rPr sz="1000" spc="45" dirty="0">
                <a:latin typeface="Calibri"/>
                <a:cs typeface="Calibri"/>
              </a:rPr>
              <a:t>URL: </a:t>
            </a:r>
            <a:r>
              <a:rPr sz="1000" u="sng" spc="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XML-ph-0000@deepl.internal https://</a:t>
            </a:r>
            <a:r>
              <a:rPr sz="1000" u="sng" spc="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5"/>
              </a:rPr>
              <a:t>www.enisa.europa.eu/publications/κατάλληλες-ασφαλείς- </a:t>
            </a:r>
            <a:r>
              <a:rPr sz="1000" spc="-21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1000" u="sng" spc="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μέθοδοι-</a:t>
            </a:r>
            <a:r>
              <a:rPr sz="1000" u="sng" spc="-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100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για-smart-grids</a:t>
            </a:r>
            <a:endParaRPr sz="1000">
              <a:latin typeface="Calibri"/>
              <a:cs typeface="Calibri"/>
            </a:endParaRPr>
          </a:p>
          <a:p>
            <a:pPr marL="286385" marR="316865" indent="-274320">
              <a:lnSpc>
                <a:spcPct val="92100"/>
              </a:lnSpc>
              <a:spcBef>
                <a:spcPts val="520"/>
              </a:spcBef>
              <a:buClr>
                <a:srgbClr val="FFBA00"/>
              </a:buClr>
              <a:buSzPct val="130000"/>
              <a:buAutoNum type="arabicPeriod" startAt="4"/>
              <a:tabLst>
                <a:tab pos="286385" algn="l"/>
                <a:tab pos="287020" algn="l"/>
              </a:tabLst>
            </a:pPr>
            <a:r>
              <a:rPr sz="1000" spc="45" dirty="0">
                <a:latin typeface="Calibri"/>
                <a:cs typeface="Calibri"/>
              </a:rPr>
              <a:t>Κατευθυντήρια οδηγία </a:t>
            </a:r>
            <a:r>
              <a:rPr sz="1000" spc="40" dirty="0">
                <a:latin typeface="Calibri"/>
                <a:cs typeface="Calibri"/>
              </a:rPr>
              <a:t>ΕΕ)του </a:t>
            </a:r>
            <a:r>
              <a:rPr sz="1000" spc="45" dirty="0">
                <a:latin typeface="Calibri"/>
                <a:cs typeface="Calibri"/>
              </a:rPr>
              <a:t>Ευρωπαϊκού Κοινοβουλίου </a:t>
            </a:r>
            <a:r>
              <a:rPr sz="1000" spc="40" dirty="0">
                <a:latin typeface="Calibri"/>
                <a:cs typeface="Calibri"/>
              </a:rPr>
              <a:t>και </a:t>
            </a:r>
            <a:r>
              <a:rPr sz="1000" spc="45" dirty="0">
                <a:latin typeface="Calibri"/>
                <a:cs typeface="Calibri"/>
              </a:rPr>
              <a:t>του Συμβουλίου, </a:t>
            </a:r>
            <a:r>
              <a:rPr sz="1000" spc="40" dirty="0">
                <a:latin typeface="Calibri"/>
                <a:cs typeface="Calibri"/>
              </a:rPr>
              <a:t>2022. URL:</a:t>
            </a:r>
            <a:r>
              <a:rPr sz="1000" spc="4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1000" u="sng" spc="3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https://eur- </a:t>
            </a:r>
            <a:r>
              <a:rPr sz="1000" spc="-21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1000" u="sng" spc="4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lex.europa.eu/eli/dir/2022/2555/2022-12-27</a:t>
            </a:r>
            <a:endParaRPr sz="1000">
              <a:latin typeface="Calibri"/>
              <a:cs typeface="Calibri"/>
            </a:endParaRPr>
          </a:p>
          <a:p>
            <a:pPr marL="269875" marR="3841115" indent="-257175">
              <a:lnSpc>
                <a:spcPct val="126000"/>
              </a:lnSpc>
              <a:spcBef>
                <a:spcPts val="55"/>
              </a:spcBef>
              <a:buClr>
                <a:srgbClr val="FFBA00"/>
              </a:buClr>
              <a:buSzPct val="126315"/>
              <a:buAutoNum type="arabicPeriod" startAt="4"/>
              <a:tabLst>
                <a:tab pos="269240" algn="l"/>
                <a:tab pos="269875" algn="l"/>
              </a:tabLst>
            </a:pPr>
            <a:r>
              <a:rPr sz="950" spc="70" dirty="0">
                <a:latin typeface="Calibri"/>
                <a:cs typeface="Calibri"/>
              </a:rPr>
              <a:t>DeepL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(λογισμικό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μηχανικής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μετάφρασης </a:t>
            </a:r>
            <a:r>
              <a:rPr sz="950" spc="-20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βασισμένο </a:t>
            </a:r>
            <a:r>
              <a:rPr sz="950" spc="60" dirty="0">
                <a:latin typeface="Calibri"/>
                <a:cs typeface="Calibri"/>
              </a:rPr>
              <a:t>σtην </a:t>
            </a:r>
            <a:r>
              <a:rPr sz="950" spc="6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ΤΝ</a:t>
            </a:r>
            <a:r>
              <a:rPr sz="950" u="sng" spc="5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)</a:t>
            </a:r>
            <a:r>
              <a:rPr sz="950" u="sng" spc="5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www.deepl.com/transl</a:t>
            </a:r>
            <a:r>
              <a:rPr sz="950" u="sng" spc="5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ator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169967" y="6232842"/>
            <a:ext cx="1428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1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2554" y="6418262"/>
            <a:ext cx="442531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CSP001_C_E</a:t>
            </a:r>
            <a:r>
              <a:rPr sz="1100" spc="33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6: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Cristina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Alcaraz,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Πανεπιστήμιο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ΜάλαγαΙσπανία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804352" y="4914900"/>
            <a:ext cx="3843654" cy="438784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96290" y="0"/>
            <a:ext cx="11392535" cy="6883400"/>
            <a:chOff x="796290" y="0"/>
            <a:chExt cx="11392535" cy="6883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199" y="0"/>
              <a:ext cx="6068695" cy="68519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61840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53977" y="60960"/>
              <a:ext cx="7034847" cy="67970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47652" y="255587"/>
              <a:ext cx="6557644" cy="634682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6290" y="4458970"/>
              <a:ext cx="4201477" cy="2143442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318134"/>
            <a:ext cx="4475480" cy="95821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2350"/>
              </a:lnSpc>
              <a:spcBef>
                <a:spcPts val="420"/>
              </a:spcBef>
            </a:pPr>
            <a:r>
              <a:rPr sz="2200" b="0" spc="-5" dirty="0">
                <a:solidFill>
                  <a:srgbClr val="FFBA00"/>
                </a:solidFill>
                <a:latin typeface="Times New Roman"/>
                <a:cs typeface="Times New Roman"/>
              </a:rPr>
              <a:t>Συνδεθείτε με </a:t>
            </a:r>
            <a:r>
              <a:rPr sz="2200" b="0" dirty="0">
                <a:solidFill>
                  <a:srgbClr val="FFBA00"/>
                </a:solidFill>
                <a:latin typeface="Times New Roman"/>
                <a:cs typeface="Times New Roman"/>
              </a:rPr>
              <a:t>το </a:t>
            </a:r>
            <a:r>
              <a:rPr sz="2200" b="0" spc="-5" dirty="0">
                <a:solidFill>
                  <a:srgbClr val="FFBA00"/>
                </a:solidFill>
                <a:latin typeface="Times New Roman"/>
                <a:cs typeface="Times New Roman"/>
              </a:rPr>
              <a:t>CyberSecPro: </a:t>
            </a:r>
            <a:r>
              <a:rPr sz="2200" b="0" dirty="0">
                <a:solidFill>
                  <a:srgbClr val="FFBA00"/>
                </a:solidFill>
                <a:latin typeface="Times New Roman"/>
                <a:cs typeface="Times New Roman"/>
              </a:rPr>
              <a:t>Πώς </a:t>
            </a:r>
            <a:r>
              <a:rPr sz="2200" b="0" spc="100" dirty="0">
                <a:solidFill>
                  <a:srgbClr val="000000"/>
                </a:solidFill>
                <a:latin typeface="Times New Roman"/>
                <a:cs typeface="Times New Roman"/>
              </a:rPr>
              <a:t>να </a:t>
            </a:r>
            <a:r>
              <a:rPr sz="2200" b="0" spc="-5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95" dirty="0">
                <a:solidFill>
                  <a:srgbClr val="000000"/>
                </a:solidFill>
                <a:latin typeface="Times New Roman"/>
                <a:cs typeface="Times New Roman"/>
              </a:rPr>
              <a:t>εγγραφείτε </a:t>
            </a:r>
            <a:r>
              <a:rPr sz="2200" b="0" spc="90" dirty="0">
                <a:solidFill>
                  <a:srgbClr val="000000"/>
                </a:solidFill>
                <a:latin typeface="Times New Roman"/>
                <a:cs typeface="Times New Roman"/>
              </a:rPr>
              <a:t>και </a:t>
            </a:r>
            <a:r>
              <a:rPr sz="2200" b="0" spc="100" dirty="0">
                <a:solidFill>
                  <a:srgbClr val="000000"/>
                </a:solidFill>
                <a:latin typeface="Times New Roman"/>
                <a:cs typeface="Times New Roman"/>
              </a:rPr>
              <a:t>άλλες </a:t>
            </a:r>
            <a:r>
              <a:rPr sz="2200" b="0" spc="95" dirty="0">
                <a:solidFill>
                  <a:srgbClr val="000000"/>
                </a:solidFill>
                <a:latin typeface="Times New Roman"/>
                <a:cs typeface="Times New Roman"/>
              </a:rPr>
              <a:t>πρακτικές </a:t>
            </a:r>
            <a:r>
              <a:rPr sz="2200" b="0" spc="100" dirty="0">
                <a:solidFill>
                  <a:srgbClr val="000000"/>
                </a:solidFill>
                <a:latin typeface="Times New Roman"/>
                <a:cs typeface="Times New Roman"/>
              </a:rPr>
              <a:t> πληροφορίες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5030" y="1995525"/>
            <a:ext cx="4277360" cy="162496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46710" marR="1697355" indent="-334010">
              <a:lnSpc>
                <a:spcPct val="106000"/>
              </a:lnSpc>
              <a:spcBef>
                <a:spcPts val="130"/>
              </a:spcBef>
              <a:buClr>
                <a:srgbClr val="FFBA00"/>
              </a:buClr>
              <a:buSzPct val="128000"/>
              <a:buAutoNum type="arabicPeriod"/>
              <a:tabLst>
                <a:tab pos="354330" algn="l"/>
                <a:tab pos="354965" algn="l"/>
              </a:tabLst>
            </a:pPr>
            <a:r>
              <a:rPr sz="1250" spc="40" dirty="0">
                <a:latin typeface="Calibri"/>
                <a:cs typeface="Calibri"/>
              </a:rPr>
              <a:t>Ιστοσελίδα: </a:t>
            </a:r>
            <a:r>
              <a:rPr sz="1250" spc="4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1250" u="sng" spc="10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www.cybersecpro-proje</a:t>
            </a:r>
            <a:r>
              <a:rPr sz="1250" u="sng" spc="10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ct.eu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BA00"/>
              </a:buClr>
              <a:buFont typeface="Calibri"/>
              <a:buAutoNum type="arabicPeriod"/>
            </a:pPr>
            <a:endParaRPr sz="1250">
              <a:latin typeface="Calibri"/>
              <a:cs typeface="Calibri"/>
            </a:endParaRPr>
          </a:p>
          <a:p>
            <a:pPr marL="355600" marR="1203960" indent="-342900">
              <a:lnSpc>
                <a:spcPct val="89000"/>
              </a:lnSpc>
              <a:buClr>
                <a:srgbClr val="FFBA00"/>
              </a:buClr>
              <a:buSzPct val="128000"/>
              <a:buAutoNum type="arabicPeriod"/>
              <a:tabLst>
                <a:tab pos="354965" algn="l"/>
                <a:tab pos="355600" algn="l"/>
              </a:tabLst>
            </a:pPr>
            <a:r>
              <a:rPr sz="1250" spc="95" dirty="0">
                <a:latin typeface="Calibri"/>
                <a:cs typeface="Calibri"/>
              </a:rPr>
              <a:t>X </a:t>
            </a:r>
            <a:r>
              <a:rPr sz="1250" spc="70" dirty="0">
                <a:latin typeface="Calibri"/>
                <a:cs typeface="Calibri"/>
              </a:rPr>
              <a:t>(Twitter): </a:t>
            </a:r>
            <a:r>
              <a:rPr sz="1250" spc="75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https://</a:t>
            </a:r>
            <a:r>
              <a:rPr sz="1250" u="sng" spc="7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twitter.com/CyberSecPro_eu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FFBA00"/>
              </a:buClr>
              <a:buFont typeface="Calibri"/>
              <a:buAutoNum type="arabicPeriod"/>
            </a:pPr>
            <a:endParaRPr sz="1150">
              <a:latin typeface="Calibri"/>
              <a:cs typeface="Calibri"/>
            </a:endParaRPr>
          </a:p>
          <a:p>
            <a:pPr marL="355600" marR="5080" indent="-342900">
              <a:lnSpc>
                <a:spcPct val="84200"/>
              </a:lnSpc>
              <a:spcBef>
                <a:spcPts val="5"/>
              </a:spcBef>
              <a:buClr>
                <a:srgbClr val="FFBA00"/>
              </a:buClr>
              <a:buSzPct val="128000"/>
              <a:buAutoNum type="arabicPeriod"/>
              <a:tabLst>
                <a:tab pos="354965" algn="l"/>
                <a:tab pos="355600" algn="l"/>
              </a:tabLst>
            </a:pPr>
            <a:r>
              <a:rPr sz="1250" spc="65" dirty="0">
                <a:latin typeface="Calibri"/>
                <a:cs typeface="Calibri"/>
              </a:rPr>
              <a:t>LinkedIn </a:t>
            </a:r>
            <a:r>
              <a:rPr sz="1250" spc="75" dirty="0">
                <a:latin typeface="Calibri"/>
                <a:cs typeface="Calibri"/>
              </a:rPr>
              <a:t>(επαγγελματικό κοινωνικό </a:t>
            </a:r>
            <a:r>
              <a:rPr sz="1250" spc="70" dirty="0">
                <a:latin typeface="Calibri"/>
                <a:cs typeface="Calibri"/>
              </a:rPr>
              <a:t>δίκτυο) </a:t>
            </a:r>
            <a:r>
              <a:rPr sz="1250" spc="50" dirty="0">
                <a:latin typeface="Calibri"/>
                <a:cs typeface="Calibri"/>
              </a:rPr>
              <a:t>: </a:t>
            </a:r>
            <a:r>
              <a:rPr sz="1250" spc="5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1250" u="sng" spc="7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7"/>
              </a:rPr>
              <a:t>www.linkedin.com/compan</a:t>
            </a:r>
            <a:r>
              <a:rPr sz="1250" u="sng" spc="7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y/cybersecpro-euproject/</a:t>
            </a:r>
            <a:endParaRPr sz="12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88825" cy="6880225"/>
            <a:chOff x="0" y="0"/>
            <a:chExt cx="12188825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38545" y="0"/>
              <a:ext cx="6050280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79720" y="5059679"/>
              <a:ext cx="932814" cy="17983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6784022" cy="68580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443729" y="5079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3142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192" y="2388870"/>
                  </a:lnTo>
                  <a:lnTo>
                    <a:pt x="1159192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045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20152" y="3457892"/>
                  </a:lnTo>
                  <a:lnTo>
                    <a:pt x="1214120" y="3493135"/>
                  </a:lnTo>
                  <a:lnTo>
                    <a:pt x="1215072" y="3525837"/>
                  </a:lnTo>
                  <a:lnTo>
                    <a:pt x="1215072" y="352869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282"/>
                  </a:lnTo>
                  <a:lnTo>
                    <a:pt x="1298892" y="3630295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947"/>
                  </a:lnTo>
                  <a:lnTo>
                    <a:pt x="1455737" y="2336800"/>
                  </a:lnTo>
                  <a:lnTo>
                    <a:pt x="1418272" y="2307590"/>
                  </a:lnTo>
                  <a:close/>
                </a:path>
                <a:path w="2545079" h="6837045">
                  <a:moveTo>
                    <a:pt x="2545079" y="0"/>
                  </a:moveTo>
                  <a:lnTo>
                    <a:pt x="2518410" y="0"/>
                  </a:lnTo>
                  <a:lnTo>
                    <a:pt x="1939290" y="2100897"/>
                  </a:lnTo>
                  <a:lnTo>
                    <a:pt x="1547495" y="3546157"/>
                  </a:lnTo>
                  <a:lnTo>
                    <a:pt x="1526540" y="3591877"/>
                  </a:lnTo>
                  <a:lnTo>
                    <a:pt x="1493520" y="3627755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90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79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063365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048500" y="2185670"/>
            <a:ext cx="416179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0" spc="285" dirty="0">
                <a:solidFill>
                  <a:srgbClr val="FFBA00"/>
                </a:solidFill>
                <a:latin typeface="Times New Roman"/>
                <a:cs typeface="Times New Roman"/>
              </a:rPr>
              <a:t>Σας</a:t>
            </a:r>
            <a:r>
              <a:rPr sz="4800" b="0" spc="195" dirty="0">
                <a:solidFill>
                  <a:srgbClr val="FFBA00"/>
                </a:solidFill>
                <a:latin typeface="Times New Roman"/>
                <a:cs typeface="Times New Roman"/>
              </a:rPr>
              <a:t> </a:t>
            </a:r>
            <a:r>
              <a:rPr sz="4800" b="0" spc="285" dirty="0">
                <a:solidFill>
                  <a:srgbClr val="FFBA00"/>
                </a:solidFill>
                <a:latin typeface="Times New Roman"/>
                <a:cs typeface="Times New Roman"/>
              </a:rPr>
              <a:t>ευχαριστώ</a:t>
            </a:r>
            <a:endParaRPr sz="4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48500" y="3403600"/>
            <a:ext cx="3973829" cy="1636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Εάν</a:t>
            </a:r>
            <a:r>
              <a:rPr sz="12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FFFFFF"/>
                </a:solidFill>
                <a:latin typeface="Calibri"/>
                <a:cs typeface="Calibri"/>
              </a:rPr>
              <a:t>έχετε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οποιεσδήποτε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ερωτήσεις,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00" dirty="0">
                <a:solidFill>
                  <a:srgbClr val="FFFFFF"/>
                </a:solidFill>
                <a:latin typeface="Calibri"/>
                <a:cs typeface="Calibri"/>
              </a:rPr>
              <a:t>μη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διστάσετε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να </a:t>
            </a:r>
            <a:r>
              <a:rPr sz="1250" spc="-2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επικοινωνήσετε</a:t>
            </a:r>
            <a:r>
              <a:rPr sz="12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μαζί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μας: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>
              <a:latin typeface="Calibri"/>
              <a:cs typeface="Calibri"/>
            </a:endParaRPr>
          </a:p>
          <a:p>
            <a:pPr marL="298450" marR="1701164" indent="-285750">
              <a:lnSpc>
                <a:spcPct val="100000"/>
              </a:lnSpc>
              <a:buClr>
                <a:srgbClr val="FFBA00"/>
              </a:buClr>
              <a:buSzPct val="128000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250" spc="70" dirty="0">
                <a:solidFill>
                  <a:srgbClr val="FFFFFF"/>
                </a:solidFill>
                <a:latin typeface="Calibri"/>
                <a:cs typeface="Calibri"/>
              </a:rPr>
              <a:t>Cristina </a:t>
            </a:r>
            <a:r>
              <a:rPr sz="1250" spc="75" dirty="0">
                <a:solidFill>
                  <a:srgbClr val="FFFFFF"/>
                </a:solidFill>
                <a:latin typeface="Calibri"/>
                <a:cs typeface="Calibri"/>
              </a:rPr>
              <a:t>Alcaraz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Αναπληρώτρια </a:t>
            </a:r>
            <a:r>
              <a:rPr sz="125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καθηγήτρια</a:t>
            </a:r>
            <a:r>
              <a:rPr sz="12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Πανεπιστήμιο </a:t>
            </a:r>
            <a:r>
              <a:rPr sz="1250" spc="-2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250" spc="105" dirty="0">
                <a:solidFill>
                  <a:srgbClr val="FFFFFF"/>
                </a:solidFill>
                <a:latin typeface="Calibri"/>
                <a:cs typeface="Calibri"/>
              </a:rPr>
              <a:t>Μάλαγα </a:t>
            </a:r>
            <a:r>
              <a:rPr sz="1250" spc="11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1250" u="sng" spc="7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alcaraz@uma.</a:t>
            </a:r>
            <a:r>
              <a:rPr sz="1250" u="sng" spc="7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es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455" y="6065837"/>
            <a:ext cx="3458210" cy="447040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9"/>
              </a:spcBef>
            </a:pPr>
            <a:r>
              <a:rPr sz="1100" spc="80" dirty="0">
                <a:solidFill>
                  <a:srgbClr val="FFFFFF"/>
                </a:solidFill>
                <a:latin typeface="Calibri"/>
                <a:cs typeface="Calibri"/>
              </a:rPr>
              <a:t>CSP001_C_E</a:t>
            </a:r>
            <a:r>
              <a:rPr sz="1100" spc="2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6: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1100" spc="60" dirty="0">
                <a:solidFill>
                  <a:srgbClr val="FFFFFF"/>
                </a:solidFill>
                <a:latin typeface="Calibri"/>
                <a:cs typeface="Calibri"/>
              </a:rPr>
              <a:t>Cristina</a:t>
            </a:r>
            <a:r>
              <a:rPr sz="11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60" dirty="0">
                <a:solidFill>
                  <a:srgbClr val="FFFFFF"/>
                </a:solidFill>
                <a:latin typeface="Calibri"/>
                <a:cs typeface="Calibri"/>
              </a:rPr>
              <a:t>Alcaraz,</a:t>
            </a:r>
            <a:r>
              <a:rPr sz="11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11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1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FFFFFF"/>
                </a:solidFill>
                <a:latin typeface="Calibri"/>
                <a:cs typeface="Calibri"/>
              </a:rPr>
              <a:t>Μάλαγα,</a:t>
            </a:r>
            <a:r>
              <a:rPr sz="11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Ισπανία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00" y="444182"/>
            <a:ext cx="12111355" cy="6884034"/>
            <a:chOff x="304800" y="444182"/>
            <a:chExt cx="12111355" cy="6884034"/>
          </a:xfrm>
        </p:grpSpPr>
        <p:sp>
          <p:nvSpPr>
            <p:cNvPr id="3" name="object 3"/>
            <p:cNvSpPr/>
            <p:nvPr/>
          </p:nvSpPr>
          <p:spPr>
            <a:xfrm>
              <a:off x="5690552" y="458787"/>
              <a:ext cx="5361305" cy="6839584"/>
            </a:xfrm>
            <a:custGeom>
              <a:avLst/>
              <a:gdLst/>
              <a:ahLst/>
              <a:cxnLst/>
              <a:rect l="l" t="t" r="r" b="b"/>
              <a:pathLst>
                <a:path w="5361305" h="6839584">
                  <a:moveTo>
                    <a:pt x="5361305" y="0"/>
                  </a:moveTo>
                  <a:lnTo>
                    <a:pt x="1923414" y="0"/>
                  </a:lnTo>
                  <a:lnTo>
                    <a:pt x="0" y="6839584"/>
                  </a:lnTo>
                  <a:lnTo>
                    <a:pt x="3439794" y="6839584"/>
                  </a:lnTo>
                  <a:lnTo>
                    <a:pt x="5361305" y="0"/>
                  </a:lnTo>
                  <a:close/>
                </a:path>
              </a:pathLst>
            </a:custGeom>
            <a:solidFill>
              <a:srgbClr val="FFB800">
                <a:alpha val="2196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67275" y="457199"/>
              <a:ext cx="1925320" cy="6858000"/>
            </a:xfrm>
            <a:custGeom>
              <a:avLst/>
              <a:gdLst/>
              <a:ahLst/>
              <a:cxnLst/>
              <a:rect l="l" t="t" r="r" b="b"/>
              <a:pathLst>
                <a:path w="1925320" h="6858000">
                  <a:moveTo>
                    <a:pt x="1925320" y="0"/>
                  </a:moveTo>
                  <a:lnTo>
                    <a:pt x="0" y="6858000"/>
                  </a:lnTo>
                </a:path>
              </a:pathLst>
            </a:custGeom>
            <a:ln w="2603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813175" y="457199"/>
              <a:ext cx="2549525" cy="6847205"/>
            </a:xfrm>
            <a:custGeom>
              <a:avLst/>
              <a:gdLst/>
              <a:ahLst/>
              <a:cxnLst/>
              <a:rect l="l" t="t" r="r" b="b"/>
              <a:pathLst>
                <a:path w="2549525" h="6847205">
                  <a:moveTo>
                    <a:pt x="1325562" y="2279650"/>
                  </a:moveTo>
                  <a:lnTo>
                    <a:pt x="1275397" y="2287587"/>
                  </a:lnTo>
                  <a:lnTo>
                    <a:pt x="1229995" y="2308860"/>
                  </a:lnTo>
                  <a:lnTo>
                    <a:pt x="1191577" y="2341562"/>
                  </a:lnTo>
                  <a:lnTo>
                    <a:pt x="1162685" y="2385060"/>
                  </a:lnTo>
                  <a:lnTo>
                    <a:pt x="1162685" y="2386647"/>
                  </a:lnTo>
                  <a:lnTo>
                    <a:pt x="821372" y="3659187"/>
                  </a:lnTo>
                  <a:lnTo>
                    <a:pt x="0" y="6845934"/>
                  </a:lnTo>
                  <a:lnTo>
                    <a:pt x="13652" y="6847205"/>
                  </a:lnTo>
                  <a:lnTo>
                    <a:pt x="26035" y="6847205"/>
                  </a:lnTo>
                  <a:lnTo>
                    <a:pt x="845905" y="3664902"/>
                  </a:lnTo>
                  <a:lnTo>
                    <a:pt x="1187132" y="2394267"/>
                  </a:lnTo>
                  <a:lnTo>
                    <a:pt x="1211579" y="2356485"/>
                  </a:lnTo>
                  <a:lnTo>
                    <a:pt x="1244282" y="2328227"/>
                  </a:lnTo>
                  <a:lnTo>
                    <a:pt x="1283335" y="2310129"/>
                  </a:lnTo>
                  <a:lnTo>
                    <a:pt x="1325879" y="2303462"/>
                  </a:lnTo>
                  <a:lnTo>
                    <a:pt x="1420686" y="2303462"/>
                  </a:lnTo>
                  <a:lnTo>
                    <a:pt x="1377632" y="2286000"/>
                  </a:lnTo>
                  <a:lnTo>
                    <a:pt x="1325562" y="2279650"/>
                  </a:lnTo>
                  <a:close/>
                </a:path>
                <a:path w="2549525" h="6847205">
                  <a:moveTo>
                    <a:pt x="1420686" y="2303462"/>
                  </a:moveTo>
                  <a:lnTo>
                    <a:pt x="1325879" y="2303462"/>
                  </a:lnTo>
                  <a:lnTo>
                    <a:pt x="1370012" y="2308860"/>
                  </a:lnTo>
                  <a:lnTo>
                    <a:pt x="1416050" y="2329815"/>
                  </a:lnTo>
                  <a:lnTo>
                    <a:pt x="1452562" y="2363152"/>
                  </a:lnTo>
                  <a:lnTo>
                    <a:pt x="1477327" y="2405697"/>
                  </a:lnTo>
                  <a:lnTo>
                    <a:pt x="1487804" y="2453640"/>
                  </a:lnTo>
                  <a:lnTo>
                    <a:pt x="1482725" y="2503804"/>
                  </a:lnTo>
                  <a:lnTo>
                    <a:pt x="1223645" y="3457892"/>
                  </a:lnTo>
                  <a:lnTo>
                    <a:pt x="1217929" y="3492817"/>
                  </a:lnTo>
                  <a:lnTo>
                    <a:pt x="1242060" y="3596640"/>
                  </a:lnTo>
                  <a:lnTo>
                    <a:pt x="1288097" y="3650932"/>
                  </a:lnTo>
                  <a:lnTo>
                    <a:pt x="1353185" y="3683635"/>
                  </a:lnTo>
                  <a:lnTo>
                    <a:pt x="1402079" y="3689667"/>
                  </a:lnTo>
                  <a:lnTo>
                    <a:pt x="1449070" y="3683000"/>
                  </a:lnTo>
                  <a:lnTo>
                    <a:pt x="1492250" y="3664902"/>
                  </a:lnTo>
                  <a:lnTo>
                    <a:pt x="1494754" y="3662997"/>
                  </a:lnTo>
                  <a:lnTo>
                    <a:pt x="1408112" y="3662997"/>
                  </a:lnTo>
                  <a:lnTo>
                    <a:pt x="1329054" y="3646804"/>
                  </a:lnTo>
                  <a:lnTo>
                    <a:pt x="1280795" y="3609657"/>
                  </a:lnTo>
                  <a:lnTo>
                    <a:pt x="1250314" y="3556000"/>
                  </a:lnTo>
                  <a:lnTo>
                    <a:pt x="1242377" y="3495040"/>
                  </a:lnTo>
                  <a:lnTo>
                    <a:pt x="1248092" y="3463925"/>
                  </a:lnTo>
                  <a:lnTo>
                    <a:pt x="1505585" y="2510154"/>
                  </a:lnTo>
                  <a:lnTo>
                    <a:pt x="1512570" y="2461260"/>
                  </a:lnTo>
                  <a:lnTo>
                    <a:pt x="1506537" y="2413952"/>
                  </a:lnTo>
                  <a:lnTo>
                    <a:pt x="1488439" y="2370454"/>
                  </a:lnTo>
                  <a:lnTo>
                    <a:pt x="1460182" y="2333307"/>
                  </a:lnTo>
                  <a:lnTo>
                    <a:pt x="1423035" y="2304415"/>
                  </a:lnTo>
                  <a:lnTo>
                    <a:pt x="1420686" y="2303462"/>
                  </a:lnTo>
                  <a:close/>
                </a:path>
                <a:path w="2549525" h="6847205">
                  <a:moveTo>
                    <a:pt x="2549525" y="0"/>
                  </a:moveTo>
                  <a:lnTo>
                    <a:pt x="2522220" y="0"/>
                  </a:lnTo>
                  <a:lnTo>
                    <a:pt x="1944687" y="2097087"/>
                  </a:lnTo>
                  <a:lnTo>
                    <a:pt x="1551304" y="3546475"/>
                  </a:lnTo>
                  <a:lnTo>
                    <a:pt x="1530667" y="3592195"/>
                  </a:lnTo>
                  <a:lnTo>
                    <a:pt x="1497647" y="3628390"/>
                  </a:lnTo>
                  <a:lnTo>
                    <a:pt x="1455737" y="3652520"/>
                  </a:lnTo>
                  <a:lnTo>
                    <a:pt x="1408112" y="3662997"/>
                  </a:lnTo>
                  <a:lnTo>
                    <a:pt x="1494754" y="3662997"/>
                  </a:lnTo>
                  <a:lnTo>
                    <a:pt x="1529397" y="3636645"/>
                  </a:lnTo>
                  <a:lnTo>
                    <a:pt x="1558607" y="3599179"/>
                  </a:lnTo>
                  <a:lnTo>
                    <a:pt x="1577339" y="3554095"/>
                  </a:lnTo>
                  <a:lnTo>
                    <a:pt x="1970404" y="2104707"/>
                  </a:lnTo>
                  <a:lnTo>
                    <a:pt x="2548254" y="6032"/>
                  </a:lnTo>
                  <a:lnTo>
                    <a:pt x="254952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455612"/>
              <a:ext cx="5841365" cy="68611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15207" y="6809104"/>
              <a:ext cx="2500947" cy="466407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675755" y="1663065"/>
            <a:ext cx="4937125" cy="278257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5080">
              <a:lnSpc>
                <a:spcPts val="3660"/>
              </a:lnSpc>
              <a:spcBef>
                <a:spcPts val="370"/>
              </a:spcBef>
            </a:pPr>
            <a:r>
              <a:rPr sz="3200" b="0" spc="110" dirty="0">
                <a:solidFill>
                  <a:srgbClr val="000000"/>
                </a:solidFill>
                <a:latin typeface="Calibri"/>
                <a:cs typeface="Calibri"/>
              </a:rPr>
              <a:t>Ουσιώδεις αρχές </a:t>
            </a:r>
            <a:r>
              <a:rPr sz="3200" b="0" spc="135" dirty="0">
                <a:solidFill>
                  <a:srgbClr val="000000"/>
                </a:solidFill>
                <a:latin typeface="Calibri"/>
                <a:cs typeface="Calibri"/>
              </a:rPr>
              <a:t>και </a:t>
            </a:r>
            <a:r>
              <a:rPr sz="3200" b="0" spc="1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b="0" spc="135" dirty="0">
                <a:solidFill>
                  <a:srgbClr val="000000"/>
                </a:solidFill>
                <a:latin typeface="Calibri"/>
                <a:cs typeface="Calibri"/>
              </a:rPr>
              <a:t>διαχείριση </a:t>
            </a:r>
            <a:r>
              <a:rPr sz="3200" b="0" spc="105" dirty="0">
                <a:solidFill>
                  <a:srgbClr val="000000"/>
                </a:solidFill>
                <a:latin typeface="Calibri"/>
                <a:cs typeface="Calibri"/>
              </a:rPr>
              <a:t>της </a:t>
            </a:r>
            <a:r>
              <a:rPr sz="3200" b="0" spc="110" dirty="0">
                <a:solidFill>
                  <a:srgbClr val="000000"/>
                </a:solidFill>
                <a:latin typeface="Calibri"/>
                <a:cs typeface="Calibri"/>
              </a:rPr>
              <a:t>ασφάλειας </a:t>
            </a:r>
            <a:r>
              <a:rPr sz="3200" b="0" spc="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b="0" spc="110" dirty="0">
                <a:solidFill>
                  <a:srgbClr val="000000"/>
                </a:solidFill>
                <a:latin typeface="Calibri"/>
                <a:cs typeface="Calibri"/>
              </a:rPr>
              <a:t>στον</a:t>
            </a:r>
            <a:r>
              <a:rPr sz="3200" b="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b="0" spc="114" dirty="0">
                <a:solidFill>
                  <a:srgbClr val="000000"/>
                </a:solidFill>
                <a:latin typeface="Calibri"/>
                <a:cs typeface="Calibri"/>
              </a:rPr>
              <a:t>κυβερνοχώρο</a:t>
            </a:r>
            <a:r>
              <a:rPr sz="3200" b="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b="0" spc="130" dirty="0">
                <a:solidFill>
                  <a:srgbClr val="000000"/>
                </a:solidFill>
                <a:latin typeface="Times New Roman"/>
                <a:cs typeface="Times New Roman"/>
              </a:rPr>
              <a:t>(</a:t>
            </a:r>
            <a:r>
              <a:rPr sz="3200" b="0" spc="130" dirty="0">
                <a:solidFill>
                  <a:srgbClr val="000000"/>
                </a:solidFill>
                <a:latin typeface="Calibri"/>
                <a:cs typeface="Calibri"/>
              </a:rPr>
              <a:t>τομέας </a:t>
            </a:r>
            <a:r>
              <a:rPr sz="3200" b="0" spc="-7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b="0" spc="120" dirty="0">
                <a:solidFill>
                  <a:srgbClr val="000000"/>
                </a:solidFill>
                <a:latin typeface="Calibri"/>
                <a:cs typeface="Calibri"/>
              </a:rPr>
              <a:t>ενέργειας</a:t>
            </a:r>
            <a:r>
              <a:rPr sz="3200" b="0" spc="120" dirty="0">
                <a:solidFill>
                  <a:srgbClr val="000000"/>
                </a:solidFill>
                <a:latin typeface="Times New Roman"/>
                <a:cs typeface="Times New Roman"/>
              </a:rPr>
              <a:t>)</a:t>
            </a:r>
            <a:endParaRPr sz="3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35"/>
              </a:spcBef>
            </a:pPr>
            <a:r>
              <a:rPr sz="4800" b="0" spc="114" dirty="0">
                <a:solidFill>
                  <a:srgbClr val="D6791A"/>
                </a:solidFill>
                <a:latin typeface="Times New Roman"/>
                <a:cs typeface="Times New Roman"/>
              </a:rPr>
              <a:t>CSP001</a:t>
            </a:r>
            <a:endParaRPr sz="4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75755" y="4578985"/>
            <a:ext cx="4547235" cy="1304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5500"/>
              </a:lnSpc>
              <a:spcBef>
                <a:spcPts val="100"/>
              </a:spcBef>
            </a:pPr>
            <a:r>
              <a:rPr sz="1600" spc="80" dirty="0">
                <a:latin typeface="Calibri"/>
                <a:cs typeface="Calibri"/>
              </a:rPr>
              <a:t>Θέμα</a:t>
            </a:r>
            <a:r>
              <a:rPr sz="1600" spc="55" dirty="0">
                <a:latin typeface="Calibri"/>
                <a:cs typeface="Calibri"/>
              </a:rPr>
              <a:t> </a:t>
            </a:r>
            <a:r>
              <a:rPr sz="1600" spc="55" dirty="0">
                <a:latin typeface="Times New Roman"/>
                <a:cs typeface="Times New Roman"/>
              </a:rPr>
              <a:t>8/10: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65" dirty="0">
                <a:latin typeface="Calibri"/>
                <a:cs typeface="Calibri"/>
              </a:rPr>
              <a:t>Διακυβέρνηση</a:t>
            </a:r>
            <a:r>
              <a:rPr sz="1600" spc="50" dirty="0">
                <a:latin typeface="Calibri"/>
                <a:cs typeface="Calibri"/>
              </a:rPr>
              <a:t> </a:t>
            </a:r>
            <a:r>
              <a:rPr sz="1600" spc="65" dirty="0">
                <a:latin typeface="Calibri"/>
                <a:cs typeface="Calibri"/>
              </a:rPr>
              <a:t>κυβερνοασφάλειας</a:t>
            </a:r>
            <a:r>
              <a:rPr sz="1600" spc="55" dirty="0">
                <a:latin typeface="Calibri"/>
                <a:cs typeface="Calibri"/>
              </a:rPr>
              <a:t> για </a:t>
            </a:r>
            <a:r>
              <a:rPr sz="1600" spc="-350" dirty="0">
                <a:latin typeface="Calibri"/>
                <a:cs typeface="Calibri"/>
              </a:rPr>
              <a:t> </a:t>
            </a:r>
            <a:r>
              <a:rPr sz="1600" spc="70" dirty="0">
                <a:latin typeface="Calibri"/>
                <a:cs typeface="Calibri"/>
              </a:rPr>
              <a:t>ενεργειακές</a:t>
            </a:r>
            <a:r>
              <a:rPr sz="1600" spc="75" dirty="0">
                <a:latin typeface="Calibri"/>
                <a:cs typeface="Calibri"/>
              </a:rPr>
              <a:t> οργανώσεις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spc="70" dirty="0">
                <a:latin typeface="Calibri"/>
                <a:cs typeface="Calibri"/>
              </a:rPr>
              <a:t>ΠΑΡΟΥΣΊΑΣΗ</a:t>
            </a:r>
            <a:r>
              <a:rPr sz="1400" spc="180" dirty="0">
                <a:latin typeface="Calibri"/>
                <a:cs typeface="Calibri"/>
              </a:rPr>
              <a:t> </a:t>
            </a:r>
            <a:r>
              <a:rPr sz="1400" spc="45" dirty="0">
                <a:latin typeface="Calibri"/>
                <a:cs typeface="Calibri"/>
              </a:rPr>
              <a:t>ΑΠΌ</a:t>
            </a:r>
            <a:r>
              <a:rPr sz="1400" spc="45" dirty="0">
                <a:latin typeface="Times New Roman"/>
                <a:cs typeface="Times New Roman"/>
              </a:rPr>
              <a:t>:</a:t>
            </a:r>
            <a:r>
              <a:rPr sz="1400" spc="110" dirty="0">
                <a:latin typeface="Times New Roman"/>
                <a:cs typeface="Times New Roman"/>
              </a:rPr>
              <a:t> </a:t>
            </a:r>
            <a:r>
              <a:rPr sz="1400" spc="60" dirty="0">
                <a:latin typeface="Calibri"/>
                <a:cs typeface="Calibri"/>
              </a:rPr>
              <a:t>ΣΤΥΛΙΑΝΌΣ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400" spc="114" dirty="0">
                <a:latin typeface="Times New Roman"/>
                <a:cs typeface="Times New Roman"/>
              </a:rPr>
              <a:t>KARAGIANNIS</a:t>
            </a:r>
            <a:r>
              <a:rPr sz="1400" spc="155" dirty="0">
                <a:latin typeface="Times New Roman"/>
                <a:cs typeface="Times New Roman"/>
              </a:rPr>
              <a:t> </a:t>
            </a:r>
            <a:r>
              <a:rPr sz="1400" spc="105" dirty="0">
                <a:latin typeface="Times New Roman"/>
                <a:cs typeface="Times New Roman"/>
              </a:rPr>
              <a:t>PDMFC,</a:t>
            </a:r>
            <a:r>
              <a:rPr sz="1400" spc="150" dirty="0">
                <a:latin typeface="Times New Roman"/>
                <a:cs typeface="Times New Roman"/>
              </a:rPr>
              <a:t> </a:t>
            </a:r>
            <a:r>
              <a:rPr sz="1400" spc="105" dirty="0">
                <a:latin typeface="Calibri"/>
                <a:cs typeface="Calibri"/>
              </a:rPr>
              <a:t>ΠΟΡΤΟΓΑΛΊΑ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00" y="457200"/>
            <a:ext cx="12192000" cy="6858000"/>
            <a:chOff x="304800" y="45720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304800" y="45720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6858000"/>
                  </a:moveTo>
                  <a:lnTo>
                    <a:pt x="0" y="6858000"/>
                  </a:lnTo>
                  <a:lnTo>
                    <a:pt x="0" y="0"/>
                  </a:lnTo>
                  <a:lnTo>
                    <a:pt x="12192000" y="0"/>
                  </a:lnTo>
                  <a:lnTo>
                    <a:pt x="12192000" y="68580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00600" y="5570220"/>
              <a:ext cx="799465" cy="1739264"/>
            </a:xfrm>
            <a:custGeom>
              <a:avLst/>
              <a:gdLst/>
              <a:ahLst/>
              <a:cxnLst/>
              <a:rect l="l" t="t" r="r" b="b"/>
              <a:pathLst>
                <a:path w="799464" h="1739265">
                  <a:moveTo>
                    <a:pt x="611187" y="0"/>
                  </a:moveTo>
                  <a:lnTo>
                    <a:pt x="562292" y="6667"/>
                  </a:lnTo>
                  <a:lnTo>
                    <a:pt x="517525" y="25399"/>
                  </a:lnTo>
                  <a:lnTo>
                    <a:pt x="479425" y="54927"/>
                  </a:lnTo>
                  <a:lnTo>
                    <a:pt x="449262" y="94297"/>
                  </a:lnTo>
                  <a:lnTo>
                    <a:pt x="429895" y="141604"/>
                  </a:lnTo>
                  <a:lnTo>
                    <a:pt x="0" y="1738947"/>
                  </a:lnTo>
                  <a:lnTo>
                    <a:pt x="27304" y="1738947"/>
                  </a:lnTo>
                  <a:lnTo>
                    <a:pt x="454025" y="149224"/>
                  </a:lnTo>
                  <a:lnTo>
                    <a:pt x="470852" y="108267"/>
                  </a:lnTo>
                  <a:lnTo>
                    <a:pt x="496887" y="74294"/>
                  </a:lnTo>
                  <a:lnTo>
                    <a:pt x="529907" y="48259"/>
                  </a:lnTo>
                  <a:lnTo>
                    <a:pt x="568642" y="32067"/>
                  </a:lnTo>
                  <a:lnTo>
                    <a:pt x="610552" y="26034"/>
                  </a:lnTo>
                  <a:lnTo>
                    <a:pt x="703089" y="26034"/>
                  </a:lnTo>
                  <a:lnTo>
                    <a:pt x="695007" y="19684"/>
                  </a:lnTo>
                  <a:lnTo>
                    <a:pt x="623570" y="634"/>
                  </a:lnTo>
                  <a:lnTo>
                    <a:pt x="611187" y="0"/>
                  </a:lnTo>
                  <a:close/>
                </a:path>
                <a:path w="799464" h="1739265">
                  <a:moveTo>
                    <a:pt x="703089" y="26034"/>
                  </a:moveTo>
                  <a:lnTo>
                    <a:pt x="610552" y="26034"/>
                  </a:lnTo>
                  <a:lnTo>
                    <a:pt x="683895" y="43179"/>
                  </a:lnTo>
                  <a:lnTo>
                    <a:pt x="733107" y="82867"/>
                  </a:lnTo>
                  <a:lnTo>
                    <a:pt x="764539" y="139382"/>
                  </a:lnTo>
                  <a:lnTo>
                    <a:pt x="773747" y="203199"/>
                  </a:lnTo>
                  <a:lnTo>
                    <a:pt x="768032" y="236219"/>
                  </a:lnTo>
                  <a:lnTo>
                    <a:pt x="362585" y="1738947"/>
                  </a:lnTo>
                  <a:lnTo>
                    <a:pt x="391795" y="1738947"/>
                  </a:lnTo>
                  <a:lnTo>
                    <a:pt x="792479" y="242252"/>
                  </a:lnTo>
                  <a:lnTo>
                    <a:pt x="799147" y="204469"/>
                  </a:lnTo>
                  <a:lnTo>
                    <a:pt x="789939" y="130492"/>
                  </a:lnTo>
                  <a:lnTo>
                    <a:pt x="752792" y="65087"/>
                  </a:lnTo>
                  <a:lnTo>
                    <a:pt x="703089" y="26034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457200"/>
              <a:ext cx="5486400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6494" y="2734945"/>
              <a:ext cx="703580" cy="185737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197984" y="642619"/>
            <a:ext cx="6033135" cy="459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50" b="0" spc="270" dirty="0">
                <a:solidFill>
                  <a:srgbClr val="FFFFFF"/>
                </a:solidFill>
                <a:latin typeface="Times New Roman"/>
                <a:cs typeface="Times New Roman"/>
              </a:rPr>
              <a:t>Διακυβέρνηση</a:t>
            </a:r>
            <a:r>
              <a:rPr sz="2850" b="0" spc="2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50" b="0" spc="275" dirty="0">
                <a:solidFill>
                  <a:srgbClr val="FFFFFF"/>
                </a:solidFill>
                <a:latin typeface="Times New Roman"/>
                <a:cs typeface="Times New Roman"/>
              </a:rPr>
              <a:t>κυβερνοασφάλειας</a:t>
            </a:r>
            <a:endParaRPr sz="28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4040" y="1232217"/>
            <a:ext cx="11694795" cy="5467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36645">
              <a:lnSpc>
                <a:spcPct val="100000"/>
              </a:lnSpc>
              <a:spcBef>
                <a:spcPts val="100"/>
              </a:spcBef>
            </a:pPr>
            <a:r>
              <a:rPr sz="1900" spc="130" dirty="0">
                <a:solidFill>
                  <a:srgbClr val="FFB800"/>
                </a:solidFill>
                <a:latin typeface="Calibri"/>
                <a:cs typeface="Calibri"/>
              </a:rPr>
              <a:t>Εισαγωγή</a:t>
            </a:r>
            <a:endParaRPr sz="1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50">
              <a:latin typeface="Calibri"/>
              <a:cs typeface="Calibri"/>
            </a:endParaRPr>
          </a:p>
          <a:p>
            <a:pPr marL="3284220" marR="20320" indent="-274320" algn="just">
              <a:lnSpc>
                <a:spcPts val="1789"/>
              </a:lnSpc>
              <a:buClr>
                <a:srgbClr val="FFB800"/>
              </a:buClr>
              <a:buSzPct val="126666"/>
              <a:buChar char="▪"/>
              <a:tabLst>
                <a:tab pos="3284220" algn="l"/>
              </a:tabLst>
            </a:pPr>
            <a:r>
              <a:rPr sz="1500" spc="105" dirty="0">
                <a:solidFill>
                  <a:srgbClr val="FFFFFF"/>
                </a:solidFill>
                <a:latin typeface="Times New Roman"/>
                <a:cs typeface="Times New Roman"/>
              </a:rPr>
              <a:t>Η</a:t>
            </a:r>
            <a:r>
              <a:rPr sz="1500" spc="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διακυβέρνηση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της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κυβερνοασφάλειας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αναφέρεται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στο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πλαίσιο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50" dirty="0">
                <a:solidFill>
                  <a:srgbClr val="FFFFFF"/>
                </a:solidFill>
                <a:latin typeface="Times New Roman"/>
                <a:cs typeface="Times New Roman"/>
              </a:rPr>
              <a:t>τις</a:t>
            </a:r>
            <a:r>
              <a:rPr sz="15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διαδικασίες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που 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θεσπίζονται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σε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μια 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οργάνωση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για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την αποτελεσματική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διαχείριση και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τον μετριασμό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των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κινδύνων </a:t>
            </a:r>
            <a:r>
              <a:rPr sz="1500" spc="-3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κυβερνοασφάλειας.</a:t>
            </a: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FB800"/>
              </a:buClr>
              <a:buFont typeface="Times New Roman"/>
              <a:buChar char="▪"/>
            </a:pPr>
            <a:endParaRPr sz="1350">
              <a:latin typeface="Times New Roman"/>
              <a:cs typeface="Times New Roman"/>
            </a:endParaRPr>
          </a:p>
          <a:p>
            <a:pPr marL="3284220" marR="17780" indent="-274320" algn="just">
              <a:lnSpc>
                <a:spcPts val="1789"/>
              </a:lnSpc>
              <a:buClr>
                <a:srgbClr val="FFB800"/>
              </a:buClr>
              <a:buSzPct val="126666"/>
              <a:buChar char="▪"/>
              <a:tabLst>
                <a:tab pos="3284220" algn="l"/>
              </a:tabLst>
            </a:pPr>
            <a:r>
              <a:rPr sz="1500" spc="105" dirty="0">
                <a:solidFill>
                  <a:srgbClr val="FFFFFF"/>
                </a:solidFill>
                <a:latin typeface="Times New Roman"/>
                <a:cs typeface="Times New Roman"/>
              </a:rPr>
              <a:t>Η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διακυβέρνηση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της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κυβερνοασφάλειας </a:t>
            </a:r>
            <a:r>
              <a:rPr sz="1500" spc="55" dirty="0">
                <a:solidFill>
                  <a:srgbClr val="FFFFFF"/>
                </a:solidFill>
                <a:latin typeface="Times New Roman"/>
                <a:cs typeface="Times New Roman"/>
              </a:rPr>
              <a:t>είναι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ζωτικής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σημασίας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για </a:t>
            </a:r>
            <a:r>
              <a:rPr sz="1500" spc="50" dirty="0">
                <a:solidFill>
                  <a:srgbClr val="FFFFFF"/>
                </a:solidFill>
                <a:latin typeface="Times New Roman"/>
                <a:cs typeface="Times New Roman"/>
              </a:rPr>
              <a:t>τις 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ενεργειακές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οργανώσεις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για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την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προστασία 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των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κρίσιμων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υποδομών, των ευαίσθητων δεδομένων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τη διασφάλιση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της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αξιοπιστίας</a:t>
            </a:r>
            <a:r>
              <a:rPr sz="15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5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της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ανθεκτικότητας</a:t>
            </a:r>
            <a:r>
              <a:rPr sz="15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των</a:t>
            </a:r>
            <a:r>
              <a:rPr sz="15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ενεργειακών</a:t>
            </a:r>
            <a:r>
              <a:rPr sz="15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συστημάτων.</a:t>
            </a: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B800"/>
              </a:buClr>
              <a:buFont typeface="Times New Roman"/>
              <a:buChar char="▪"/>
            </a:pPr>
            <a:endParaRPr sz="1300">
              <a:latin typeface="Times New Roman"/>
              <a:cs typeface="Times New Roman"/>
            </a:endParaRPr>
          </a:p>
          <a:p>
            <a:pPr marL="3284220" indent="-274320">
              <a:lnSpc>
                <a:spcPct val="100000"/>
              </a:lnSpc>
              <a:buClr>
                <a:srgbClr val="FFB800"/>
              </a:buClr>
              <a:buSzPct val="126666"/>
              <a:buChar char="▪"/>
              <a:tabLst>
                <a:tab pos="3283585" algn="l"/>
                <a:tab pos="3284220" algn="l"/>
              </a:tabLst>
            </a:pP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Καθιέρωση</a:t>
            </a:r>
            <a:r>
              <a:rPr sz="15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ολοκληρωμένου</a:t>
            </a:r>
            <a:r>
              <a:rPr sz="15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πλαισίου</a:t>
            </a:r>
            <a:r>
              <a:rPr sz="15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διακυβέρνησης</a:t>
            </a:r>
            <a:r>
              <a:rPr sz="15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της</a:t>
            </a:r>
            <a:r>
              <a:rPr sz="15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κυβερνοασφάλειας</a:t>
            </a:r>
            <a:r>
              <a:rPr sz="15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προσαρμοσμένου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55" dirty="0">
                <a:solidFill>
                  <a:srgbClr val="FFFFFF"/>
                </a:solidFill>
                <a:latin typeface="Times New Roman"/>
                <a:cs typeface="Times New Roman"/>
              </a:rPr>
              <a:t>στα</a:t>
            </a:r>
            <a:endParaRPr sz="1500">
              <a:latin typeface="Times New Roman"/>
              <a:cs typeface="Times New Roman"/>
            </a:endParaRPr>
          </a:p>
          <a:p>
            <a:pPr marL="3284220">
              <a:lnSpc>
                <a:spcPct val="100000"/>
              </a:lnSpc>
              <a:spcBef>
                <a:spcPts val="50"/>
              </a:spcBef>
            </a:pPr>
            <a:r>
              <a:rPr sz="1500" spc="50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μοναδικές</a:t>
            </a:r>
            <a:r>
              <a:rPr sz="15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ανάγκες</a:t>
            </a:r>
            <a:r>
              <a:rPr sz="15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5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προκλήσεις</a:t>
            </a:r>
            <a:r>
              <a:rPr sz="15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5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Calibri"/>
                <a:cs typeface="Calibri"/>
              </a:rPr>
              <a:t>ενεργειακών</a:t>
            </a:r>
            <a:r>
              <a:rPr sz="15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Calibri"/>
                <a:cs typeface="Calibri"/>
              </a:rPr>
              <a:t>οργανώσεων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00">
              <a:latin typeface="Times New Roman"/>
              <a:cs typeface="Times New Roman"/>
            </a:endParaRPr>
          </a:p>
          <a:p>
            <a:pPr marL="3284220" marR="18415" indent="-274320" algn="just">
              <a:lnSpc>
                <a:spcPts val="1789"/>
              </a:lnSpc>
              <a:buClr>
                <a:srgbClr val="FFB800"/>
              </a:buClr>
              <a:buSzPct val="126666"/>
              <a:buChar char="▪"/>
              <a:tabLst>
                <a:tab pos="3284220" algn="l"/>
              </a:tabLst>
            </a:pP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Διεξαγωγή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τακτικών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αξιολογήσεων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ελέγχων ασφαλείας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για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τον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εντοπισμό,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την αξιολόγηση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500" spc="-3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την</a:t>
            </a:r>
            <a:r>
              <a:rPr sz="15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ιεράρχηση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των</a:t>
            </a:r>
            <a:r>
              <a:rPr sz="15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κινδύνων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κυβερνοασφάλειας</a:t>
            </a:r>
            <a:r>
              <a:rPr sz="15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εντός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της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οργάνωσης.</a:t>
            </a: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B800"/>
              </a:buClr>
              <a:buFont typeface="Times New Roman"/>
              <a:buChar char="▪"/>
            </a:pPr>
            <a:endParaRPr sz="1300">
              <a:latin typeface="Times New Roman"/>
              <a:cs typeface="Times New Roman"/>
            </a:endParaRPr>
          </a:p>
          <a:p>
            <a:pPr marL="3284220" marR="23495" indent="-274320" algn="just">
              <a:lnSpc>
                <a:spcPct val="100000"/>
              </a:lnSpc>
              <a:buClr>
                <a:srgbClr val="FFB800"/>
              </a:buClr>
              <a:buSzPct val="126666"/>
              <a:buChar char="▪"/>
              <a:tabLst>
                <a:tab pos="3284220" algn="l"/>
              </a:tabLst>
            </a:pP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Αξιολόγηση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της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αποτελεσματικότητας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των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υφιστάμενων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ελέγχων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εντοπισμός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κενών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80" dirty="0">
                <a:solidFill>
                  <a:srgbClr val="FFFFFF"/>
                </a:solidFill>
                <a:latin typeface="Times New Roman"/>
                <a:cs typeface="Times New Roman"/>
              </a:rPr>
              <a:t>ή </a:t>
            </a:r>
            <a:r>
              <a:rPr sz="15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Ευπαθειών</a:t>
            </a:r>
            <a:r>
              <a:rPr sz="15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που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θα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μπορούσαν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να</a:t>
            </a:r>
            <a:r>
              <a:rPr sz="15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αποτελέσουν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απειλή</a:t>
            </a:r>
            <a:r>
              <a:rPr sz="15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για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τα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ενεργειακά</a:t>
            </a:r>
            <a:r>
              <a:rPr sz="15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συστήματα.</a:t>
            </a: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B800"/>
              </a:buClr>
              <a:buFont typeface="Times New Roman"/>
              <a:buChar char="▪"/>
            </a:pPr>
            <a:endParaRPr sz="1400">
              <a:latin typeface="Times New Roman"/>
              <a:cs typeface="Times New Roman"/>
            </a:endParaRPr>
          </a:p>
          <a:p>
            <a:pPr marL="3284220" marR="20320" indent="-274320" algn="just">
              <a:lnSpc>
                <a:spcPts val="1789"/>
              </a:lnSpc>
              <a:buClr>
                <a:srgbClr val="FFB800"/>
              </a:buClr>
              <a:buSzPct val="126666"/>
              <a:buChar char="▪"/>
              <a:tabLst>
                <a:tab pos="3284220" algn="l"/>
              </a:tabLst>
            </a:pPr>
            <a:r>
              <a:rPr sz="1500" spc="105" dirty="0">
                <a:solidFill>
                  <a:srgbClr val="FFFFFF"/>
                </a:solidFill>
                <a:latin typeface="Times New Roman"/>
                <a:cs typeface="Times New Roman"/>
              </a:rPr>
              <a:t>Η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καθιέρωση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ενός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ισχυρού πλαισίου διακυβέρνησης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της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κυβερνοασφάλειας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ενισχύει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την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ασφάλεια </a:t>
            </a:r>
            <a:r>
              <a:rPr sz="1500" spc="-3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της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οργάνωσης,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διασφαλίζοντας την προδραστική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διαχείριση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κινδύνων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τη </a:t>
            </a:r>
            <a:r>
              <a:rPr sz="1500" spc="80" dirty="0">
                <a:solidFill>
                  <a:srgbClr val="FFFFFF"/>
                </a:solidFill>
                <a:latin typeface="Times New Roman"/>
                <a:cs typeface="Times New Roman"/>
              </a:rPr>
              <a:t>συμμόρφωση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με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τα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πρότυπα</a:t>
            </a:r>
            <a:r>
              <a:rPr sz="15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5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τους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κανονισμούς</a:t>
            </a:r>
            <a:r>
              <a:rPr sz="15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του</a:t>
            </a:r>
            <a:r>
              <a:rPr sz="15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κλάδου.</a:t>
            </a: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Εκπαίδευση</a:t>
            </a:r>
            <a:r>
              <a:rPr sz="125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70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12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125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Παρουσίαση</a:t>
            </a:r>
            <a:r>
              <a:rPr sz="125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25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25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ΣΚαραγιάννη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2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70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125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125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15207" y="6431915"/>
            <a:ext cx="2500947" cy="46482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00" y="457200"/>
            <a:ext cx="12192000" cy="6858000"/>
            <a:chOff x="304800" y="45720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304800" y="45720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6858000"/>
                  </a:moveTo>
                  <a:lnTo>
                    <a:pt x="0" y="6858000"/>
                  </a:lnTo>
                  <a:lnTo>
                    <a:pt x="0" y="0"/>
                  </a:lnTo>
                  <a:lnTo>
                    <a:pt x="12192000" y="0"/>
                  </a:lnTo>
                  <a:lnTo>
                    <a:pt x="12192000" y="68580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00600" y="5570220"/>
              <a:ext cx="799465" cy="1739264"/>
            </a:xfrm>
            <a:custGeom>
              <a:avLst/>
              <a:gdLst/>
              <a:ahLst/>
              <a:cxnLst/>
              <a:rect l="l" t="t" r="r" b="b"/>
              <a:pathLst>
                <a:path w="799464" h="1739265">
                  <a:moveTo>
                    <a:pt x="611187" y="0"/>
                  </a:moveTo>
                  <a:lnTo>
                    <a:pt x="562292" y="6667"/>
                  </a:lnTo>
                  <a:lnTo>
                    <a:pt x="517525" y="25399"/>
                  </a:lnTo>
                  <a:lnTo>
                    <a:pt x="479425" y="54927"/>
                  </a:lnTo>
                  <a:lnTo>
                    <a:pt x="449262" y="94297"/>
                  </a:lnTo>
                  <a:lnTo>
                    <a:pt x="429895" y="141604"/>
                  </a:lnTo>
                  <a:lnTo>
                    <a:pt x="0" y="1738947"/>
                  </a:lnTo>
                  <a:lnTo>
                    <a:pt x="27304" y="1738947"/>
                  </a:lnTo>
                  <a:lnTo>
                    <a:pt x="454025" y="149224"/>
                  </a:lnTo>
                  <a:lnTo>
                    <a:pt x="470852" y="108267"/>
                  </a:lnTo>
                  <a:lnTo>
                    <a:pt x="496887" y="74294"/>
                  </a:lnTo>
                  <a:lnTo>
                    <a:pt x="529907" y="48259"/>
                  </a:lnTo>
                  <a:lnTo>
                    <a:pt x="568642" y="32067"/>
                  </a:lnTo>
                  <a:lnTo>
                    <a:pt x="610552" y="26034"/>
                  </a:lnTo>
                  <a:lnTo>
                    <a:pt x="703089" y="26034"/>
                  </a:lnTo>
                  <a:lnTo>
                    <a:pt x="695007" y="19684"/>
                  </a:lnTo>
                  <a:lnTo>
                    <a:pt x="623570" y="634"/>
                  </a:lnTo>
                  <a:lnTo>
                    <a:pt x="611187" y="0"/>
                  </a:lnTo>
                  <a:close/>
                </a:path>
                <a:path w="799464" h="1739265">
                  <a:moveTo>
                    <a:pt x="703089" y="26034"/>
                  </a:moveTo>
                  <a:lnTo>
                    <a:pt x="610552" y="26034"/>
                  </a:lnTo>
                  <a:lnTo>
                    <a:pt x="683895" y="43179"/>
                  </a:lnTo>
                  <a:lnTo>
                    <a:pt x="733107" y="82867"/>
                  </a:lnTo>
                  <a:lnTo>
                    <a:pt x="764539" y="139382"/>
                  </a:lnTo>
                  <a:lnTo>
                    <a:pt x="773747" y="203199"/>
                  </a:lnTo>
                  <a:lnTo>
                    <a:pt x="768032" y="236219"/>
                  </a:lnTo>
                  <a:lnTo>
                    <a:pt x="362585" y="1738947"/>
                  </a:lnTo>
                  <a:lnTo>
                    <a:pt x="391795" y="1738947"/>
                  </a:lnTo>
                  <a:lnTo>
                    <a:pt x="792479" y="242252"/>
                  </a:lnTo>
                  <a:lnTo>
                    <a:pt x="799147" y="204469"/>
                  </a:lnTo>
                  <a:lnTo>
                    <a:pt x="789939" y="130492"/>
                  </a:lnTo>
                  <a:lnTo>
                    <a:pt x="752792" y="65087"/>
                  </a:lnTo>
                  <a:lnTo>
                    <a:pt x="703089" y="26034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457200"/>
              <a:ext cx="5486400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4732" y="2331720"/>
              <a:ext cx="943292" cy="2676842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197984" y="578484"/>
            <a:ext cx="3855720" cy="459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50" b="0" spc="265" dirty="0">
                <a:solidFill>
                  <a:srgbClr val="FFFFFF"/>
                </a:solidFill>
                <a:latin typeface="Times New Roman"/>
                <a:cs typeface="Times New Roman"/>
              </a:rPr>
              <a:t>Αξιολόγηση</a:t>
            </a:r>
            <a:r>
              <a:rPr sz="2850" b="0" spc="1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50" b="0" spc="250" dirty="0">
                <a:solidFill>
                  <a:srgbClr val="FFFFFF"/>
                </a:solidFill>
                <a:latin typeface="Times New Roman"/>
                <a:cs typeface="Times New Roman"/>
              </a:rPr>
              <a:t>κινδύνου</a:t>
            </a:r>
            <a:endParaRPr sz="28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17315" y="888265"/>
            <a:ext cx="8311515" cy="2550795"/>
          </a:xfrm>
          <a:prstGeom prst="rect">
            <a:avLst/>
          </a:prstGeom>
        </p:spPr>
        <p:txBody>
          <a:bodyPr vert="horz" wrap="square" lIns="0" tIns="177800" rIns="0" bIns="0" rtlCol="0">
            <a:spAutoFit/>
          </a:bodyPr>
          <a:lstStyle/>
          <a:p>
            <a:pPr marL="293370">
              <a:lnSpc>
                <a:spcPct val="100000"/>
              </a:lnSpc>
              <a:spcBef>
                <a:spcPts val="1400"/>
              </a:spcBef>
            </a:pPr>
            <a:r>
              <a:rPr sz="1900" spc="130" dirty="0">
                <a:solidFill>
                  <a:srgbClr val="FFB800"/>
                </a:solidFill>
                <a:latin typeface="Calibri"/>
                <a:cs typeface="Calibri"/>
              </a:rPr>
              <a:t>Εισαγωγή</a:t>
            </a:r>
            <a:endParaRPr sz="1900">
              <a:latin typeface="Calibri"/>
              <a:cs typeface="Calibri"/>
            </a:endParaRPr>
          </a:p>
          <a:p>
            <a:pPr marL="12700" marR="5080" algn="just">
              <a:lnSpc>
                <a:spcPct val="105500"/>
              </a:lnSpc>
              <a:spcBef>
                <a:spcPts val="994"/>
              </a:spcBef>
            </a:pPr>
            <a:r>
              <a:rPr sz="1600" spc="100" dirty="0">
                <a:solidFill>
                  <a:srgbClr val="FFFFFF"/>
                </a:solidFill>
                <a:latin typeface="Calibri"/>
                <a:cs typeface="Calibri"/>
              </a:rPr>
              <a:t>Η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αξιολόγηση κινδύνων 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είναι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μια συστηματική διαδικασία εντοπισμού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ανάλυσης 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 αξιολόγησης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δυνητικών κινδύνων </a:t>
            </a:r>
            <a:r>
              <a:rPr sz="1600" spc="85" dirty="0">
                <a:solidFill>
                  <a:srgbClr val="FFFFFF"/>
                </a:solidFill>
                <a:latin typeface="Calibri"/>
                <a:cs typeface="Calibri"/>
              </a:rPr>
              <a:t>ή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απειλών </a:t>
            </a:r>
            <a:r>
              <a:rPr sz="1600" spc="85" dirty="0">
                <a:solidFill>
                  <a:srgbClr val="FFFFFF"/>
                </a:solidFill>
                <a:latin typeface="Calibri"/>
                <a:cs typeface="Calibri"/>
              </a:rPr>
              <a:t>που θα 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μπορούσαν να επηρεάσουν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μια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οργάνωση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85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 ένα σύστημα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600">
              <a:latin typeface="Times New Roman"/>
              <a:cs typeface="Times New Roman"/>
            </a:endParaRPr>
          </a:p>
          <a:p>
            <a:pPr marL="469900" marR="577850" indent="-457200">
              <a:lnSpc>
                <a:spcPct val="101000"/>
              </a:lnSpc>
              <a:spcBef>
                <a:spcPts val="240"/>
              </a:spcBef>
              <a:buClr>
                <a:srgbClr val="FFB800"/>
              </a:buClr>
              <a:buSzPct val="125000"/>
              <a:buFont typeface="Times New Roman"/>
              <a:buAutoNum type="arabicPeriod"/>
              <a:tabLst>
                <a:tab pos="469265" algn="l"/>
                <a:tab pos="469900" algn="l"/>
                <a:tab pos="1739264" algn="l"/>
                <a:tab pos="2804160" algn="l"/>
                <a:tab pos="5053965" algn="l"/>
                <a:tab pos="6927215" algn="l"/>
              </a:tabLst>
            </a:pPr>
            <a:r>
              <a:rPr sz="1600" spc="85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οσ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δ</a:t>
            </a:r>
            <a:r>
              <a:rPr sz="1600" spc="25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1600" spc="25" dirty="0">
                <a:solidFill>
                  <a:srgbClr val="FFFFFF"/>
                </a:solidFill>
                <a:latin typeface="Calibri"/>
                <a:cs typeface="Calibri"/>
              </a:rPr>
              <a:t>ί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1600" spc="45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45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1600" spc="85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1600" spc="25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ουσ</a:t>
            </a:r>
            <a:r>
              <a:rPr sz="1600" spc="25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κ</a:t>
            </a:r>
            <a:r>
              <a:rPr sz="1600" spc="90" dirty="0">
                <a:solidFill>
                  <a:srgbClr val="FFFFFF"/>
                </a:solidFill>
                <a:latin typeface="Calibri"/>
                <a:cs typeface="Calibri"/>
              </a:rPr>
              <a:t>ά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1600" spc="45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600" spc="25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χ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1600" spc="25" dirty="0">
                <a:solidFill>
                  <a:srgbClr val="FFFFFF"/>
                </a:solidFill>
                <a:latin typeface="Calibri"/>
                <a:cs typeface="Calibri"/>
              </a:rPr>
              <a:t>ί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600" spc="45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έ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γ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1600" spc="25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α 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υποδομή	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Εξαρτήματα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ευαίσθητα σε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απειλές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 στον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600">
              <a:latin typeface="Times New Roman"/>
              <a:cs typeface="Times New Roman"/>
            </a:endParaRPr>
          </a:p>
          <a:p>
            <a:pPr marL="469900" marR="167640" indent="-457200">
              <a:lnSpc>
                <a:spcPct val="101000"/>
              </a:lnSpc>
              <a:spcBef>
                <a:spcPts val="250"/>
              </a:spcBef>
              <a:buClr>
                <a:srgbClr val="FFB800"/>
              </a:buClr>
              <a:buSzPct val="125000"/>
              <a:buFont typeface="Times New Roman"/>
              <a:buAutoNum type="arabicPeriod"/>
              <a:tabLst>
                <a:tab pos="469265" algn="l"/>
                <a:tab pos="469900" algn="l"/>
              </a:tabLst>
            </a:pP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Αξιολόγηση 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των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Ευπαθειών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: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Αξιολογήστε 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τις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αδυναμίες στο 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λογισμικό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το 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υλικό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τη </a:t>
            </a:r>
            <a:r>
              <a:rPr sz="1600" spc="-3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διαρθρωμένη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διάταξη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του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δικτύου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λειτουργικές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διαδικασίες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17315" y="3484880"/>
            <a:ext cx="1690370" cy="53975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469900" marR="5080" indent="-457200">
              <a:lnSpc>
                <a:spcPts val="2030"/>
              </a:lnSpc>
              <a:spcBef>
                <a:spcPts val="180"/>
              </a:spcBef>
              <a:tabLst>
                <a:tab pos="469265" algn="l"/>
              </a:tabLst>
            </a:pPr>
            <a:r>
              <a:rPr sz="2000" spc="-5" dirty="0">
                <a:solidFill>
                  <a:srgbClr val="FFB800"/>
                </a:solidFill>
                <a:latin typeface="Times New Roman"/>
                <a:cs typeface="Times New Roman"/>
              </a:rPr>
              <a:t>3.	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Καθορίστε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το </a:t>
            </a:r>
            <a:r>
              <a:rPr sz="1600" spc="-3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απειλές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28029" y="3484880"/>
            <a:ext cx="789305" cy="539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5500"/>
              </a:lnSpc>
              <a:spcBef>
                <a:spcPts val="100"/>
              </a:spcBef>
            </a:pP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απ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1600" spc="25" dirty="0">
                <a:solidFill>
                  <a:srgbClr val="FFFFFF"/>
                </a:solidFill>
                <a:latin typeface="Calibri"/>
                <a:cs typeface="Calibri"/>
              </a:rPr>
              <a:t>ι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λέ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:  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95465" y="3484880"/>
            <a:ext cx="4897755" cy="539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5500"/>
              </a:lnSpc>
              <a:spcBef>
                <a:spcPts val="100"/>
              </a:spcBef>
              <a:tabLst>
                <a:tab pos="2335530" algn="l"/>
              </a:tabLst>
            </a:pP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Προσδιορισμός	δυνητικάστον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κυβερνοχώρο </a:t>
            </a:r>
            <a:r>
              <a:rPr sz="1600" spc="-3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45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ικανότητές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τους</a:t>
            </a:r>
            <a:r>
              <a:rPr sz="1600" spc="55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4040" y="4069080"/>
            <a:ext cx="11431905" cy="276796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3813175" marR="5080" indent="-457200">
              <a:lnSpc>
                <a:spcPts val="2020"/>
              </a:lnSpc>
              <a:spcBef>
                <a:spcPts val="185"/>
              </a:spcBef>
              <a:buClr>
                <a:srgbClr val="FFB800"/>
              </a:buClr>
              <a:buSzPct val="125000"/>
              <a:buFont typeface="Times New Roman"/>
              <a:buAutoNum type="arabicPeriod" startAt="4"/>
              <a:tabLst>
                <a:tab pos="3812540" algn="l"/>
                <a:tab pos="3813175" algn="l"/>
              </a:tabLst>
            </a:pP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Αξιολογήστε</a:t>
            </a:r>
            <a:r>
              <a:rPr sz="16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συνέπειες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r>
              <a:rPr sz="16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Αξιολογήστε</a:t>
            </a:r>
            <a:r>
              <a:rPr sz="16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δυνητικές</a:t>
            </a:r>
            <a:r>
              <a:rPr sz="16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επιπτώσεις</a:t>
            </a:r>
            <a:r>
              <a:rPr sz="16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των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επιθέσεων 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r>
              <a:rPr sz="16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στις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ενεργειακές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λειτουργίες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 ασφάλεια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αξιοπιστία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600">
              <a:latin typeface="Times New Roman"/>
              <a:cs typeface="Times New Roman"/>
            </a:endParaRPr>
          </a:p>
          <a:p>
            <a:pPr marL="3813175" marR="7620" indent="-457200">
              <a:lnSpc>
                <a:spcPts val="1950"/>
              </a:lnSpc>
              <a:spcBef>
                <a:spcPts val="635"/>
              </a:spcBef>
              <a:buClr>
                <a:srgbClr val="FFB800"/>
              </a:buClr>
              <a:buSzPct val="125000"/>
              <a:buFont typeface="Times New Roman"/>
              <a:buAutoNum type="arabicPeriod" startAt="4"/>
              <a:tabLst>
                <a:tab pos="3812540" algn="l"/>
                <a:tab pos="3813175" algn="l"/>
              </a:tabLst>
            </a:pP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Αριθμομηχανή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Υπολογίστε</a:t>
            </a:r>
            <a:r>
              <a:rPr sz="16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6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κίνδυνο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Ποσοτικοποίηση</a:t>
            </a:r>
            <a:r>
              <a:rPr sz="16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6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πιθανότητας</a:t>
            </a:r>
            <a:r>
              <a:rPr sz="16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 των </a:t>
            </a:r>
            <a:r>
              <a:rPr sz="1600" spc="-3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επιπτώσεων 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 εντοπισμένων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κινδύνων</a:t>
            </a:r>
            <a:r>
              <a:rPr sz="1600" spc="60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600">
              <a:latin typeface="Times New Roman"/>
              <a:cs typeface="Times New Roman"/>
            </a:endParaRPr>
          </a:p>
          <a:p>
            <a:pPr marL="3813175" marR="275590" indent="-457200">
              <a:lnSpc>
                <a:spcPct val="102099"/>
              </a:lnSpc>
              <a:spcBef>
                <a:spcPts val="165"/>
              </a:spcBef>
              <a:buClr>
                <a:srgbClr val="FFB800"/>
              </a:buClr>
              <a:buSzPct val="125000"/>
              <a:buFont typeface="Times New Roman"/>
              <a:buAutoNum type="arabicPeriod" startAt="4"/>
              <a:tabLst>
                <a:tab pos="3812540" algn="l"/>
                <a:tab pos="3813175" algn="l"/>
              </a:tabLst>
            </a:pPr>
            <a:r>
              <a:rPr sz="1600" spc="120" dirty="0">
                <a:solidFill>
                  <a:srgbClr val="FFFFFF"/>
                </a:solidFill>
                <a:latin typeface="Calibri"/>
                <a:cs typeface="Calibri"/>
              </a:rPr>
              <a:t>Μετριασμός </a:t>
            </a:r>
            <a:r>
              <a:rPr sz="1600" spc="100" dirty="0">
                <a:solidFill>
                  <a:srgbClr val="FFFFFF"/>
                </a:solidFill>
                <a:latin typeface="Calibri"/>
                <a:cs typeface="Calibri"/>
              </a:rPr>
              <a:t>και διαχείριση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κινδύνων</a:t>
            </a:r>
            <a:r>
              <a:rPr sz="1600" spc="105" dirty="0">
                <a:solidFill>
                  <a:srgbClr val="FFFFFF"/>
                </a:solidFill>
                <a:latin typeface="Times New Roman"/>
                <a:cs typeface="Times New Roman"/>
              </a:rPr>
              <a:t>: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Προγραμματισμός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λογισμικού </a:t>
            </a:r>
            <a:r>
              <a:rPr sz="1600" spc="100" dirty="0">
                <a:solidFill>
                  <a:srgbClr val="FFFFFF"/>
                </a:solidFill>
                <a:latin typeface="Calibri"/>
                <a:cs typeface="Calibri"/>
              </a:rPr>
              <a:t>για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τον </a:t>
            </a:r>
            <a:r>
              <a:rPr sz="1600" spc="-3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μετριασμό</a:t>
            </a:r>
            <a:r>
              <a:rPr sz="1600" spc="100" dirty="0">
                <a:solidFill>
                  <a:srgbClr val="FFFFFF"/>
                </a:solidFill>
                <a:latin typeface="Calibri"/>
                <a:cs typeface="Calibri"/>
              </a:rPr>
              <a:t> και</a:t>
            </a:r>
            <a:r>
              <a:rPr sz="16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6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FFFFFF"/>
                </a:solidFill>
                <a:latin typeface="Calibri"/>
                <a:cs typeface="Calibri"/>
              </a:rPr>
              <a:t>διαχείριση </a:t>
            </a:r>
            <a:r>
              <a:rPr sz="1600" spc="12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6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κινδύνων</a:t>
            </a:r>
            <a:r>
              <a:rPr sz="1600" spc="105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600">
              <a:latin typeface="Times New Roman"/>
              <a:cs typeface="Times New Roman"/>
            </a:endParaRPr>
          </a:p>
          <a:p>
            <a:pPr marL="3813175" marR="401955" indent="-457200">
              <a:lnSpc>
                <a:spcPct val="101000"/>
              </a:lnSpc>
              <a:spcBef>
                <a:spcPts val="225"/>
              </a:spcBef>
              <a:buClr>
                <a:srgbClr val="FFB800"/>
              </a:buClr>
              <a:buSzPct val="125000"/>
              <a:buFont typeface="Times New Roman"/>
              <a:buAutoNum type="arabicPeriod" startAt="4"/>
              <a:tabLst>
                <a:tab pos="3812540" algn="l"/>
                <a:tab pos="3813175" algn="l"/>
              </a:tabLst>
            </a:pP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Παρακολούθηση</a:t>
            </a:r>
            <a:r>
              <a:rPr sz="16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6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επανεξέταση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r>
              <a:rPr sz="16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Συνεχής</a:t>
            </a:r>
            <a:r>
              <a:rPr sz="16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παρακολούθηση</a:t>
            </a:r>
            <a:r>
              <a:rPr sz="16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6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αναδυόμενες </a:t>
            </a:r>
            <a:r>
              <a:rPr sz="1600" spc="-3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απειλές 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 επανεξέταση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 των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 μέτρων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μετριασμού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 των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κινδύνων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Εκπαίδευση</a:t>
            </a:r>
            <a:r>
              <a:rPr sz="125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70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12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125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Παρουσίαση</a:t>
            </a:r>
            <a:r>
              <a:rPr sz="125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25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25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ΣΚαραγιάννη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2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70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125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125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15207" y="6482715"/>
            <a:ext cx="2500947" cy="46482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00" y="457200"/>
            <a:ext cx="12192000" cy="6858000"/>
            <a:chOff x="304800" y="45720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304800" y="45720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6858000"/>
                  </a:moveTo>
                  <a:lnTo>
                    <a:pt x="0" y="6858000"/>
                  </a:lnTo>
                  <a:lnTo>
                    <a:pt x="0" y="0"/>
                  </a:lnTo>
                  <a:lnTo>
                    <a:pt x="12192000" y="0"/>
                  </a:lnTo>
                  <a:lnTo>
                    <a:pt x="12192000" y="68580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00600" y="5570220"/>
              <a:ext cx="799465" cy="1739264"/>
            </a:xfrm>
            <a:custGeom>
              <a:avLst/>
              <a:gdLst/>
              <a:ahLst/>
              <a:cxnLst/>
              <a:rect l="l" t="t" r="r" b="b"/>
              <a:pathLst>
                <a:path w="799464" h="1739265">
                  <a:moveTo>
                    <a:pt x="611187" y="0"/>
                  </a:moveTo>
                  <a:lnTo>
                    <a:pt x="562292" y="6667"/>
                  </a:lnTo>
                  <a:lnTo>
                    <a:pt x="517525" y="25399"/>
                  </a:lnTo>
                  <a:lnTo>
                    <a:pt x="479425" y="54927"/>
                  </a:lnTo>
                  <a:lnTo>
                    <a:pt x="449262" y="94297"/>
                  </a:lnTo>
                  <a:lnTo>
                    <a:pt x="429895" y="141604"/>
                  </a:lnTo>
                  <a:lnTo>
                    <a:pt x="0" y="1738947"/>
                  </a:lnTo>
                  <a:lnTo>
                    <a:pt x="27304" y="1738947"/>
                  </a:lnTo>
                  <a:lnTo>
                    <a:pt x="454025" y="149224"/>
                  </a:lnTo>
                  <a:lnTo>
                    <a:pt x="470852" y="108267"/>
                  </a:lnTo>
                  <a:lnTo>
                    <a:pt x="496887" y="74294"/>
                  </a:lnTo>
                  <a:lnTo>
                    <a:pt x="529907" y="48259"/>
                  </a:lnTo>
                  <a:lnTo>
                    <a:pt x="568642" y="32067"/>
                  </a:lnTo>
                  <a:lnTo>
                    <a:pt x="610552" y="26034"/>
                  </a:lnTo>
                  <a:lnTo>
                    <a:pt x="703089" y="26034"/>
                  </a:lnTo>
                  <a:lnTo>
                    <a:pt x="695007" y="19684"/>
                  </a:lnTo>
                  <a:lnTo>
                    <a:pt x="623570" y="634"/>
                  </a:lnTo>
                  <a:lnTo>
                    <a:pt x="611187" y="0"/>
                  </a:lnTo>
                  <a:close/>
                </a:path>
                <a:path w="799464" h="1739265">
                  <a:moveTo>
                    <a:pt x="703089" y="26034"/>
                  </a:moveTo>
                  <a:lnTo>
                    <a:pt x="610552" y="26034"/>
                  </a:lnTo>
                  <a:lnTo>
                    <a:pt x="683895" y="43179"/>
                  </a:lnTo>
                  <a:lnTo>
                    <a:pt x="733107" y="82867"/>
                  </a:lnTo>
                  <a:lnTo>
                    <a:pt x="764539" y="139382"/>
                  </a:lnTo>
                  <a:lnTo>
                    <a:pt x="773747" y="203199"/>
                  </a:lnTo>
                  <a:lnTo>
                    <a:pt x="768032" y="236219"/>
                  </a:lnTo>
                  <a:lnTo>
                    <a:pt x="362585" y="1738947"/>
                  </a:lnTo>
                  <a:lnTo>
                    <a:pt x="391795" y="1738947"/>
                  </a:lnTo>
                  <a:lnTo>
                    <a:pt x="792479" y="242252"/>
                  </a:lnTo>
                  <a:lnTo>
                    <a:pt x="799147" y="204469"/>
                  </a:lnTo>
                  <a:lnTo>
                    <a:pt x="789939" y="130492"/>
                  </a:lnTo>
                  <a:lnTo>
                    <a:pt x="752792" y="65087"/>
                  </a:lnTo>
                  <a:lnTo>
                    <a:pt x="703089" y="26034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457200"/>
              <a:ext cx="5486400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4732" y="2331720"/>
              <a:ext cx="943292" cy="2676842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197984" y="578484"/>
            <a:ext cx="7126605" cy="459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50" b="0" spc="275" dirty="0">
                <a:solidFill>
                  <a:srgbClr val="FFFFFF"/>
                </a:solidFill>
                <a:latin typeface="Times New Roman"/>
                <a:cs typeface="Times New Roman"/>
              </a:rPr>
              <a:t>Προσδιορισμός</a:t>
            </a:r>
            <a:r>
              <a:rPr sz="2850" b="0" spc="2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50" b="0" spc="250" dirty="0">
                <a:solidFill>
                  <a:srgbClr val="FFFFFF"/>
                </a:solidFill>
                <a:latin typeface="Times New Roman"/>
                <a:cs typeface="Times New Roman"/>
              </a:rPr>
              <a:t>περιουσιακών</a:t>
            </a:r>
            <a:r>
              <a:rPr sz="2850" b="0" spc="2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50" b="0" spc="235" dirty="0">
                <a:solidFill>
                  <a:srgbClr val="FFFFFF"/>
                </a:solidFill>
                <a:latin typeface="Times New Roman"/>
                <a:cs typeface="Times New Roman"/>
              </a:rPr>
              <a:t>στοιχείων</a:t>
            </a:r>
            <a:endParaRPr sz="28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97984" y="1053782"/>
            <a:ext cx="377126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130" dirty="0">
                <a:solidFill>
                  <a:srgbClr val="FFB800"/>
                </a:solidFill>
                <a:latin typeface="Calibri"/>
                <a:cs typeface="Calibri"/>
              </a:rPr>
              <a:t>Εξαρτήματα</a:t>
            </a:r>
            <a:r>
              <a:rPr sz="1900" spc="6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900" spc="130" dirty="0">
                <a:solidFill>
                  <a:srgbClr val="FFB800"/>
                </a:solidFill>
                <a:latin typeface="Calibri"/>
                <a:cs typeface="Calibri"/>
              </a:rPr>
              <a:t>κρίσιμων</a:t>
            </a:r>
            <a:r>
              <a:rPr sz="1900" spc="8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900" spc="150" dirty="0">
                <a:solidFill>
                  <a:srgbClr val="FFB800"/>
                </a:solidFill>
                <a:latin typeface="Calibri"/>
                <a:cs typeface="Calibri"/>
              </a:rPr>
              <a:t>υποδομών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59541" y="1576704"/>
            <a:ext cx="636968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76884" algn="l"/>
                <a:tab pos="1668145" algn="l"/>
                <a:tab pos="2773045" algn="l"/>
                <a:tab pos="3678554" algn="l"/>
                <a:tab pos="4156710" algn="l"/>
                <a:tab pos="5393690" algn="l"/>
              </a:tabLst>
            </a:pPr>
            <a:r>
              <a:rPr sz="1600" spc="60" dirty="0">
                <a:solidFill>
                  <a:srgbClr val="FFFFFF"/>
                </a:solidFill>
                <a:latin typeface="Times New Roman"/>
                <a:cs typeface="Times New Roman"/>
              </a:rPr>
              <a:t>για	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συστήματα	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εποπτικού	ελέγχου	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και	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επικτήσεων	</a:t>
            </a:r>
            <a:r>
              <a:rPr sz="1600" spc="80" dirty="0">
                <a:solidFill>
                  <a:srgbClr val="FFFFFF"/>
                </a:solidFill>
                <a:latin typeface="Times New Roman"/>
                <a:cs typeface="Times New Roman"/>
              </a:rPr>
              <a:t>(SCADA).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52388" y="1819275"/>
            <a:ext cx="637730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56944" algn="l"/>
                <a:tab pos="1324610" algn="l"/>
                <a:tab pos="2776855" algn="l"/>
                <a:tab pos="3937000" algn="l"/>
                <a:tab pos="4378960" algn="l"/>
                <a:tab pos="5352415" algn="l"/>
              </a:tabLst>
            </a:pP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συνήθ</a:t>
            </a:r>
            <a:r>
              <a:rPr sz="1600" spc="105" dirty="0">
                <a:solidFill>
                  <a:srgbClr val="FFFFFF"/>
                </a:solidFill>
                <a:latin typeface="Times New Roman"/>
                <a:cs typeface="Times New Roman"/>
              </a:rPr>
              <a:t>ω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ς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600" spc="80" dirty="0">
                <a:solidFill>
                  <a:srgbClr val="FFFFFF"/>
                </a:solidFill>
                <a:latin typeface="Times New Roman"/>
                <a:cs typeface="Times New Roman"/>
              </a:rPr>
              <a:t>σ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ε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600" spc="55" dirty="0">
                <a:solidFill>
                  <a:srgbClr val="FFFFFF"/>
                </a:solidFill>
                <a:latin typeface="Times New Roman"/>
                <a:cs typeface="Times New Roman"/>
              </a:rPr>
              <a:t>εγ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κ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α</a:t>
            </a:r>
            <a:r>
              <a:rPr sz="1600" spc="50" dirty="0">
                <a:solidFill>
                  <a:srgbClr val="FFFFFF"/>
                </a:solidFill>
                <a:latin typeface="Times New Roman"/>
                <a:cs typeface="Times New Roman"/>
              </a:rPr>
              <a:t>τ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ασ</a:t>
            </a:r>
            <a:r>
              <a:rPr sz="1600" spc="50" dirty="0">
                <a:solidFill>
                  <a:srgbClr val="FFFFFF"/>
                </a:solidFill>
                <a:latin typeface="Times New Roman"/>
                <a:cs typeface="Times New Roman"/>
              </a:rPr>
              <a:t>τ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άσ</a:t>
            </a:r>
            <a:r>
              <a:rPr sz="1600" spc="50" dirty="0">
                <a:solidFill>
                  <a:srgbClr val="FFFFFF"/>
                </a:solidFill>
                <a:latin typeface="Times New Roman"/>
                <a:cs typeface="Times New Roman"/>
              </a:rPr>
              <a:t>ε</a:t>
            </a:r>
            <a:r>
              <a:rPr sz="1600" spc="25" dirty="0">
                <a:solidFill>
                  <a:srgbClr val="FFFFFF"/>
                </a:solidFill>
                <a:latin typeface="Times New Roman"/>
                <a:cs typeface="Times New Roman"/>
              </a:rPr>
              <a:t>ι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ς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πα</a:t>
            </a:r>
            <a:r>
              <a:rPr sz="1600" spc="80" dirty="0">
                <a:solidFill>
                  <a:srgbClr val="FFFFFF"/>
                </a:solidFill>
                <a:latin typeface="Times New Roman"/>
                <a:cs typeface="Times New Roman"/>
              </a:rPr>
              <a:t>ρ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αγωγή</a:t>
            </a:r>
            <a:r>
              <a:rPr sz="1600" spc="60" dirty="0">
                <a:solidFill>
                  <a:srgbClr val="FFFFFF"/>
                </a:solidFill>
                <a:latin typeface="Times New Roman"/>
                <a:cs typeface="Times New Roman"/>
              </a:rPr>
              <a:t>ς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κ</a:t>
            </a:r>
            <a:r>
              <a:rPr sz="1600" spc="85" dirty="0">
                <a:solidFill>
                  <a:srgbClr val="FFFFFF"/>
                </a:solidFill>
                <a:latin typeface="Times New Roman"/>
                <a:cs typeface="Times New Roman"/>
              </a:rPr>
              <a:t>α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ι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δ</a:t>
            </a:r>
            <a:r>
              <a:rPr sz="1600" spc="60" dirty="0">
                <a:solidFill>
                  <a:srgbClr val="FFFFFF"/>
                </a:solidFill>
                <a:latin typeface="Times New Roman"/>
                <a:cs typeface="Times New Roman"/>
              </a:rPr>
              <a:t>ια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νο</a:t>
            </a:r>
            <a:r>
              <a:rPr sz="1600" spc="85" dirty="0">
                <a:solidFill>
                  <a:srgbClr val="FFFFFF"/>
                </a:solidFill>
                <a:latin typeface="Times New Roman"/>
                <a:cs typeface="Times New Roman"/>
              </a:rPr>
              <a:t>μ</a:t>
            </a:r>
            <a:r>
              <a:rPr sz="1600" spc="80" dirty="0">
                <a:solidFill>
                  <a:srgbClr val="FFFFFF"/>
                </a:solidFill>
                <a:latin typeface="Times New Roman"/>
                <a:cs typeface="Times New Roman"/>
              </a:rPr>
              <a:t>ή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ς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ηλεκ</a:t>
            </a:r>
            <a:r>
              <a:rPr sz="1600" spc="60" dirty="0">
                <a:solidFill>
                  <a:srgbClr val="FFFFFF"/>
                </a:solidFill>
                <a:latin typeface="Times New Roman"/>
                <a:cs typeface="Times New Roman"/>
              </a:rPr>
              <a:t>τ</a:t>
            </a:r>
            <a:r>
              <a:rPr sz="1600" spc="80" dirty="0">
                <a:solidFill>
                  <a:srgbClr val="FFFFFF"/>
                </a:solidFill>
                <a:latin typeface="Times New Roman"/>
                <a:cs typeface="Times New Roman"/>
              </a:rPr>
              <a:t>ρ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ι</a:t>
            </a:r>
            <a:r>
              <a:rPr sz="1600" spc="80" dirty="0">
                <a:solidFill>
                  <a:srgbClr val="FFFFFF"/>
                </a:solidFill>
                <a:latin typeface="Times New Roman"/>
                <a:cs typeface="Times New Roman"/>
              </a:rPr>
              <a:t>κή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ς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17315" y="1576704"/>
            <a:ext cx="1807845" cy="754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marR="5080" indent="-274320" algn="just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25000"/>
              <a:buChar char="▪"/>
              <a:tabLst>
                <a:tab pos="287020" algn="l"/>
              </a:tabLst>
            </a:pP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Modbus:</a:t>
            </a:r>
            <a:r>
              <a:rPr sz="16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(ICS) </a:t>
            </a:r>
            <a:r>
              <a:rPr sz="1600" spc="-3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110" dirty="0">
                <a:solidFill>
                  <a:srgbClr val="FFFFFF"/>
                </a:solidFill>
                <a:latin typeface="Times New Roman"/>
                <a:cs typeface="Times New Roman"/>
              </a:rPr>
              <a:t>Χ</a:t>
            </a:r>
            <a:r>
              <a:rPr sz="1600" spc="80" dirty="0">
                <a:solidFill>
                  <a:srgbClr val="FFFFFF"/>
                </a:solidFill>
                <a:latin typeface="Times New Roman"/>
                <a:cs typeface="Times New Roman"/>
              </a:rPr>
              <a:t>ρ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ησι</a:t>
            </a:r>
            <a:r>
              <a:rPr sz="1600" spc="85" dirty="0">
                <a:solidFill>
                  <a:srgbClr val="FFFFFF"/>
                </a:solidFill>
                <a:latin typeface="Times New Roman"/>
                <a:cs typeface="Times New Roman"/>
              </a:rPr>
              <a:t>μ</a:t>
            </a:r>
            <a:r>
              <a:rPr sz="1600" spc="55" dirty="0">
                <a:solidFill>
                  <a:srgbClr val="FFFFFF"/>
                </a:solidFill>
                <a:latin typeface="Times New Roman"/>
                <a:cs typeface="Times New Roman"/>
              </a:rPr>
              <a:t>οποιείται  </a:t>
            </a:r>
            <a:r>
              <a:rPr sz="1600" spc="60" dirty="0">
                <a:solidFill>
                  <a:srgbClr val="FFFFFF"/>
                </a:solidFill>
                <a:latin typeface="Times New Roman"/>
                <a:cs typeface="Times New Roman"/>
              </a:rPr>
              <a:t>ενέργειας.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4040" y="2380297"/>
            <a:ext cx="11877675" cy="391477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630295" marR="229235" indent="-274320" algn="just">
              <a:lnSpc>
                <a:spcPct val="100699"/>
              </a:lnSpc>
              <a:spcBef>
                <a:spcPts val="85"/>
              </a:spcBef>
              <a:buClr>
                <a:srgbClr val="FFB800"/>
              </a:buClr>
              <a:buSzPct val="125000"/>
              <a:buChar char="▪"/>
              <a:tabLst>
                <a:tab pos="3630295" algn="l"/>
              </a:tabLst>
            </a:pPr>
            <a:r>
              <a:rPr sz="1600" spc="95" dirty="0">
                <a:solidFill>
                  <a:srgbClr val="FFFFFF"/>
                </a:solidFill>
                <a:latin typeface="Times New Roman"/>
                <a:cs typeface="Times New Roman"/>
              </a:rPr>
              <a:t>DNP3 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(Πρωτόκολλο κατανεμημένου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δικτύου):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ένα 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πρωτόκολλο που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χρησιμοποιείται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σε 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 συστήματα </a:t>
            </a:r>
            <a:r>
              <a:rPr sz="1600" spc="90" dirty="0">
                <a:solidFill>
                  <a:srgbClr val="FFFFFF"/>
                </a:solidFill>
                <a:latin typeface="Times New Roman"/>
                <a:cs typeface="Times New Roman"/>
              </a:rPr>
              <a:t>SCADA, </a:t>
            </a:r>
            <a:r>
              <a:rPr sz="1600" spc="60" dirty="0">
                <a:solidFill>
                  <a:srgbClr val="FFFFFF"/>
                </a:solidFill>
                <a:latin typeface="Times New Roman"/>
                <a:cs typeface="Times New Roman"/>
              </a:rPr>
              <a:t>ιδιαίτερα 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σε συστήματα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εργαλείων, για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την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επικοινωνία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μεταξύ 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κεντρικών</a:t>
            </a:r>
            <a:r>
              <a:rPr sz="16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80" dirty="0">
                <a:solidFill>
                  <a:srgbClr val="FFFFFF"/>
                </a:solidFill>
                <a:latin typeface="Times New Roman"/>
                <a:cs typeface="Times New Roman"/>
              </a:rPr>
              <a:t>σταθμών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απομακρυσμένων</a:t>
            </a:r>
            <a:r>
              <a:rPr sz="16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τερματικών</a:t>
            </a:r>
            <a:r>
              <a:rPr sz="16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80" dirty="0">
                <a:solidFill>
                  <a:srgbClr val="FFFFFF"/>
                </a:solidFill>
                <a:latin typeface="Times New Roman"/>
                <a:cs typeface="Times New Roman"/>
              </a:rPr>
              <a:t>μονάδων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(RTU).</a:t>
            </a:r>
            <a:endParaRPr sz="1600">
              <a:latin typeface="Times New Roman"/>
              <a:cs typeface="Times New Roman"/>
            </a:endParaRPr>
          </a:p>
          <a:p>
            <a:pPr marL="3630295" marR="226695" indent="-274320" algn="just">
              <a:lnSpc>
                <a:spcPts val="1910"/>
              </a:lnSpc>
              <a:spcBef>
                <a:spcPts val="615"/>
              </a:spcBef>
              <a:buClr>
                <a:srgbClr val="FFB800"/>
              </a:buClr>
              <a:buSzPct val="125000"/>
              <a:buChar char="▪"/>
              <a:tabLst>
                <a:tab pos="3630295" algn="l"/>
              </a:tabLst>
            </a:pP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Συστήματα</a:t>
            </a:r>
            <a:r>
              <a:rPr sz="16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ελέγχου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συστήματα</a:t>
            </a:r>
            <a:r>
              <a:rPr sz="16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Times New Roman"/>
                <a:cs typeface="Times New Roman"/>
              </a:rPr>
              <a:t>SCADA:</a:t>
            </a:r>
            <a:r>
              <a:rPr sz="1600" spc="1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Συστήματα</a:t>
            </a:r>
            <a:r>
              <a:rPr sz="16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κεντρικού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 ελέγχου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 που </a:t>
            </a:r>
            <a:r>
              <a:rPr sz="16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χρησιμοποιούνται </a:t>
            </a:r>
            <a:r>
              <a:rPr sz="1600" spc="60" dirty="0">
                <a:solidFill>
                  <a:srgbClr val="FFFFFF"/>
                </a:solidFill>
                <a:latin typeface="Times New Roman"/>
                <a:cs typeface="Times New Roman"/>
              </a:rPr>
              <a:t>για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την 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παρακολούθηση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τον έλεγχο βιομηχανικών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διεργασιών,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 συμπεριλαμβανομένης</a:t>
            </a:r>
            <a:r>
              <a:rPr sz="16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της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παραγωγής</a:t>
            </a:r>
            <a:r>
              <a:rPr sz="16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διανομής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0" dirty="0">
                <a:solidFill>
                  <a:srgbClr val="FFFFFF"/>
                </a:solidFill>
                <a:latin typeface="Times New Roman"/>
                <a:cs typeface="Times New Roman"/>
              </a:rPr>
              <a:t>ενέργειας.</a:t>
            </a:r>
            <a:endParaRPr sz="1600">
              <a:latin typeface="Times New Roman"/>
              <a:cs typeface="Times New Roman"/>
            </a:endParaRPr>
          </a:p>
          <a:p>
            <a:pPr marL="3630295" marR="224790" indent="-274320" algn="just">
              <a:lnSpc>
                <a:spcPct val="100000"/>
              </a:lnSpc>
              <a:spcBef>
                <a:spcPts val="535"/>
              </a:spcBef>
              <a:buClr>
                <a:srgbClr val="FFB800"/>
              </a:buClr>
              <a:buSzPct val="125000"/>
              <a:buChar char="▪"/>
              <a:tabLst>
                <a:tab pos="3630295" algn="l"/>
              </a:tabLst>
            </a:pP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Κέντρα</a:t>
            </a:r>
            <a:r>
              <a:rPr sz="16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δεδομένων: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Εγκαταστάσεις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 που</a:t>
            </a:r>
            <a:r>
              <a:rPr sz="16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στεγάζουν 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εξυπηρετητές/εξυπηρετητές,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 συσκευές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 αποθήκευσης</a:t>
            </a:r>
            <a:r>
              <a:rPr sz="16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 εξοπλισμό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δικτύωσης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0" dirty="0">
                <a:solidFill>
                  <a:srgbClr val="FFFFFF"/>
                </a:solidFill>
                <a:latin typeface="Times New Roman"/>
                <a:cs typeface="Times New Roman"/>
              </a:rPr>
              <a:t>για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τη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διαχείριση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δεδομένων</a:t>
            </a:r>
            <a:r>
              <a:rPr sz="16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600" spc="-3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εφαρμογών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που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σχετίζονται</a:t>
            </a:r>
            <a:r>
              <a:rPr sz="16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με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την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0" dirty="0">
                <a:solidFill>
                  <a:srgbClr val="FFFFFF"/>
                </a:solidFill>
                <a:latin typeface="Times New Roman"/>
                <a:cs typeface="Times New Roman"/>
              </a:rPr>
              <a:t>ενέργεια.</a:t>
            </a:r>
            <a:endParaRPr sz="1600">
              <a:latin typeface="Times New Roman"/>
              <a:cs typeface="Times New Roman"/>
            </a:endParaRPr>
          </a:p>
          <a:p>
            <a:pPr marL="3629660" marR="5715" indent="-273685" algn="just">
              <a:lnSpc>
                <a:spcPts val="1839"/>
              </a:lnSpc>
              <a:spcBef>
                <a:spcPts val="685"/>
              </a:spcBef>
              <a:buClr>
                <a:srgbClr val="FFB800"/>
              </a:buClr>
              <a:buSzPct val="125000"/>
              <a:buChar char="▪"/>
              <a:tabLst>
                <a:tab pos="3629660" algn="l"/>
              </a:tabLst>
            </a:pP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Δίκτυα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γραφείου: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80" dirty="0">
                <a:solidFill>
                  <a:srgbClr val="FFFFFF"/>
                </a:solidFill>
                <a:latin typeface="Times New Roman"/>
                <a:cs typeface="Times New Roman"/>
              </a:rPr>
              <a:t>Υποδομή</a:t>
            </a:r>
            <a:r>
              <a:rPr sz="16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πληροφορικής</a:t>
            </a:r>
            <a:r>
              <a:rPr sz="16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που</a:t>
            </a:r>
            <a:r>
              <a:rPr sz="16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χρησιμοποιείται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για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0" dirty="0">
                <a:solidFill>
                  <a:srgbClr val="FFFFFF"/>
                </a:solidFill>
                <a:latin typeface="Times New Roman"/>
                <a:cs typeface="Times New Roman"/>
              </a:rPr>
              <a:t>διοικητικές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50" dirty="0">
                <a:solidFill>
                  <a:srgbClr val="FFFFFF"/>
                </a:solidFill>
                <a:latin typeface="Times New Roman"/>
                <a:cs typeface="Times New Roman"/>
              </a:rPr>
              <a:t>λειτουργίες,</a:t>
            </a:r>
            <a:endParaRPr sz="1600">
              <a:latin typeface="Times New Roman"/>
              <a:cs typeface="Times New Roman"/>
            </a:endParaRPr>
          </a:p>
          <a:p>
            <a:pPr marL="3630295" marR="5080">
              <a:lnSpc>
                <a:spcPts val="1950"/>
              </a:lnSpc>
              <a:spcBef>
                <a:spcPts val="40"/>
              </a:spcBef>
            </a:pP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συμπεριλαμβανομένου</a:t>
            </a:r>
            <a:r>
              <a:rPr sz="1600" spc="20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600" spc="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ηλεκτρονικού</a:t>
            </a:r>
            <a:r>
              <a:rPr sz="1600" spc="20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ταχυδρομείου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600" spc="1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600" spc="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κοινής</a:t>
            </a:r>
            <a:r>
              <a:rPr sz="1600" spc="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χρήσης</a:t>
            </a:r>
            <a:r>
              <a:rPr sz="1600" spc="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αρχείων</a:t>
            </a:r>
            <a:r>
              <a:rPr sz="1600" spc="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600" spc="-3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επιχειρηματικών</a:t>
            </a:r>
            <a:r>
              <a:rPr sz="16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εφαρμογών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Εκπαίδευση</a:t>
            </a:r>
            <a:r>
              <a:rPr sz="125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70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12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125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Παρουσίαση</a:t>
            </a:r>
            <a:r>
              <a:rPr sz="125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25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25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ΣΚαραγιάννη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2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70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125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125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15207" y="5688012"/>
            <a:ext cx="2500947" cy="46481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308600" cy="6879590"/>
            <a:chOff x="6883400" y="0"/>
            <a:chExt cx="530860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8515" y="4444"/>
              <a:ext cx="5023484" cy="68535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76452" y="1752599"/>
              <a:ext cx="4363084" cy="408273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171690" y="1747837"/>
              <a:ext cx="4372610" cy="4092575"/>
            </a:xfrm>
            <a:custGeom>
              <a:avLst/>
              <a:gdLst/>
              <a:ahLst/>
              <a:cxnLst/>
              <a:rect l="l" t="t" r="r" b="b"/>
              <a:pathLst>
                <a:path w="4372609" h="4092575">
                  <a:moveTo>
                    <a:pt x="0" y="4092257"/>
                  </a:moveTo>
                  <a:lnTo>
                    <a:pt x="4372609" y="4092257"/>
                  </a:lnTo>
                  <a:lnTo>
                    <a:pt x="4372609" y="0"/>
                  </a:lnTo>
                  <a:lnTo>
                    <a:pt x="0" y="0"/>
                  </a:lnTo>
                  <a:lnTo>
                    <a:pt x="0" y="4092257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55344" y="772477"/>
            <a:ext cx="885380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0" spc="240" dirty="0">
                <a:solidFill>
                  <a:srgbClr val="000000"/>
                </a:solidFill>
                <a:latin typeface="Times New Roman"/>
                <a:cs typeface="Times New Roman"/>
              </a:rPr>
              <a:t>Κρυπτογραφία</a:t>
            </a:r>
            <a:r>
              <a:rPr sz="2200" b="0" spc="25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215" dirty="0">
                <a:solidFill>
                  <a:srgbClr val="000000"/>
                </a:solidFill>
                <a:latin typeface="Times New Roman"/>
                <a:cs typeface="Times New Roman"/>
              </a:rPr>
              <a:t>που</a:t>
            </a:r>
            <a:r>
              <a:rPr sz="2200" b="0" spc="2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220" dirty="0">
                <a:solidFill>
                  <a:srgbClr val="000000"/>
                </a:solidFill>
                <a:latin typeface="Times New Roman"/>
                <a:cs typeface="Times New Roman"/>
              </a:rPr>
              <a:t>εφαρμόζεται</a:t>
            </a:r>
            <a:r>
              <a:rPr sz="2200" b="0" spc="2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55" dirty="0">
                <a:solidFill>
                  <a:srgbClr val="000000"/>
                </a:solidFill>
                <a:latin typeface="Times New Roman"/>
                <a:cs typeface="Times New Roman"/>
              </a:rPr>
              <a:t>σε</a:t>
            </a:r>
            <a:r>
              <a:rPr sz="2200" b="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215" dirty="0">
                <a:solidFill>
                  <a:srgbClr val="000000"/>
                </a:solidFill>
                <a:latin typeface="Times New Roman"/>
                <a:cs typeface="Times New Roman"/>
              </a:rPr>
              <a:t>δεδομένα</a:t>
            </a:r>
            <a:r>
              <a:rPr sz="2200" b="0" spc="2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90" dirty="0">
                <a:solidFill>
                  <a:srgbClr val="000000"/>
                </a:solidFill>
                <a:latin typeface="Times New Roman"/>
                <a:cs typeface="Times New Roman"/>
              </a:rPr>
              <a:t>κατά</a:t>
            </a:r>
            <a:r>
              <a:rPr sz="2200" b="0" spc="1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85" dirty="0">
                <a:solidFill>
                  <a:srgbClr val="000000"/>
                </a:solidFill>
                <a:latin typeface="Times New Roman"/>
                <a:cs typeface="Times New Roman"/>
              </a:rPr>
              <a:t>τη</a:t>
            </a:r>
            <a:r>
              <a:rPr sz="2200" b="0" spc="2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220" dirty="0">
                <a:solidFill>
                  <a:srgbClr val="000000"/>
                </a:solidFill>
                <a:latin typeface="Times New Roman"/>
                <a:cs typeface="Times New Roman"/>
              </a:rPr>
              <a:t>μεταφορά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01152" y="2299335"/>
            <a:ext cx="9340215" cy="0"/>
          </a:xfrm>
          <a:custGeom>
            <a:avLst/>
            <a:gdLst/>
            <a:ahLst/>
            <a:cxnLst/>
            <a:rect l="l" t="t" r="r" b="b"/>
            <a:pathLst>
              <a:path w="9340215">
                <a:moveTo>
                  <a:pt x="0" y="0"/>
                </a:moveTo>
                <a:lnTo>
                  <a:pt x="9339897" y="0"/>
                </a:lnTo>
              </a:path>
            </a:pathLst>
          </a:custGeom>
          <a:ln w="9842">
            <a:solidFill>
              <a:srgbClr val="85872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92150" y="1550352"/>
            <a:ext cx="10263505" cy="373507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04139" marR="4356100" indent="-91440">
              <a:lnSpc>
                <a:spcPct val="101800"/>
              </a:lnSpc>
              <a:spcBef>
                <a:spcPts val="70"/>
              </a:spcBef>
              <a:buClr>
                <a:srgbClr val="FFB800"/>
              </a:buClr>
              <a:buSzPct val="142857"/>
              <a:buFont typeface="Arial"/>
              <a:buChar char="•"/>
              <a:tabLst>
                <a:tab pos="173355" algn="l"/>
              </a:tabLst>
            </a:pPr>
            <a:r>
              <a:rPr sz="1400" spc="130" dirty="0">
                <a:latin typeface="Calibri"/>
                <a:cs typeface="Calibri"/>
              </a:rPr>
              <a:t>Η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Netresec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προσφέρει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b="1" spc="95" dirty="0">
                <a:latin typeface="Calibri"/>
                <a:cs typeface="Calibri"/>
              </a:rPr>
              <a:t>το</a:t>
            </a:r>
            <a:r>
              <a:rPr sz="1400" b="1" spc="45" dirty="0">
                <a:latin typeface="Calibri"/>
                <a:cs typeface="Calibri"/>
              </a:rPr>
              <a:t> </a:t>
            </a:r>
            <a:r>
              <a:rPr sz="1400" b="1" spc="90" dirty="0">
                <a:latin typeface="Calibri"/>
                <a:cs typeface="Calibri"/>
              </a:rPr>
              <a:t>4SICS</a:t>
            </a:r>
            <a:r>
              <a:rPr sz="1400" b="1" spc="50" dirty="0">
                <a:latin typeface="Calibri"/>
                <a:cs typeface="Calibri"/>
              </a:rPr>
              <a:t> </a:t>
            </a:r>
            <a:r>
              <a:rPr sz="1400" b="1" spc="110" dirty="0">
                <a:latin typeface="Calibri"/>
                <a:cs typeface="Calibri"/>
              </a:rPr>
              <a:t>Geek</a:t>
            </a:r>
            <a:r>
              <a:rPr sz="1400" b="1" spc="45" dirty="0">
                <a:latin typeface="Calibri"/>
                <a:cs typeface="Calibri"/>
              </a:rPr>
              <a:t> </a:t>
            </a:r>
            <a:r>
              <a:rPr sz="1400" b="1" spc="95" dirty="0">
                <a:latin typeface="Calibri"/>
                <a:cs typeface="Calibri"/>
              </a:rPr>
              <a:t>Lounge,</a:t>
            </a:r>
            <a:r>
              <a:rPr sz="1400" b="1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προσφέροντας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μερικά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αρχεία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με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καταγραφές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της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κίνησης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της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βιομηχανίας</a:t>
            </a:r>
            <a:endParaRPr sz="1400" dirty="0">
              <a:latin typeface="Calibri"/>
              <a:cs typeface="Calibri"/>
            </a:endParaRPr>
          </a:p>
          <a:p>
            <a:pPr marL="542290" lvl="1" indent="-328930">
              <a:lnSpc>
                <a:spcPct val="100000"/>
              </a:lnSpc>
              <a:spcBef>
                <a:spcPts val="905"/>
              </a:spcBef>
              <a:buSzPct val="128000"/>
              <a:buFont typeface="Arial"/>
              <a:buChar char="•"/>
              <a:tabLst>
                <a:tab pos="541655" algn="l"/>
                <a:tab pos="542290" algn="l"/>
              </a:tabLst>
            </a:pPr>
            <a:r>
              <a:rPr sz="1250" spc="55" dirty="0">
                <a:latin typeface="Calibri"/>
                <a:cs typeface="Calibri"/>
              </a:rPr>
              <a:t>URL: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85872B"/>
                </a:solidFill>
                <a:latin typeface="Calibri"/>
                <a:cs typeface="Calibri"/>
                <a:hlinkClick r:id="rId5"/>
              </a:rPr>
              <a:t>https://www.netresec.com/?</a:t>
            </a:r>
            <a:r>
              <a:rPr lang="en-US" sz="1250" spc="75" dirty="0">
                <a:solidFill>
                  <a:srgbClr val="85872B"/>
                </a:solidFill>
                <a:latin typeface="Calibri"/>
                <a:cs typeface="Calibri"/>
              </a:rPr>
              <a:t>page</a:t>
            </a:r>
            <a:r>
              <a:rPr lang="el-GR" sz="1250" spc="75" dirty="0">
                <a:solidFill>
                  <a:srgbClr val="85872B"/>
                </a:solidFill>
                <a:latin typeface="Calibri"/>
                <a:cs typeface="Calibri"/>
              </a:rPr>
              <a:t>=</a:t>
            </a:r>
            <a:r>
              <a:rPr lang="en-US" sz="1250" spc="75" dirty="0">
                <a:solidFill>
                  <a:srgbClr val="85872B"/>
                </a:solidFill>
                <a:latin typeface="Calibri"/>
                <a:cs typeface="Calibri"/>
              </a:rPr>
              <a:t>PCAP</a:t>
            </a:r>
            <a:r>
              <a:rPr lang="el-GR" sz="1250" spc="75" dirty="0">
                <a:solidFill>
                  <a:srgbClr val="85872B"/>
                </a:solidFill>
                <a:latin typeface="Calibri"/>
                <a:cs typeface="Calibri"/>
              </a:rPr>
              <a:t>4</a:t>
            </a:r>
            <a:r>
              <a:rPr lang="en-US" sz="1250" spc="75" dirty="0">
                <a:solidFill>
                  <a:srgbClr val="85872B"/>
                </a:solidFill>
                <a:latin typeface="Calibri"/>
                <a:cs typeface="Calibri"/>
              </a:rPr>
              <a:t>SICS</a:t>
            </a:r>
            <a:endParaRPr sz="1250" dirty="0">
              <a:latin typeface="Calibri"/>
              <a:cs typeface="Calibri"/>
            </a:endParaRPr>
          </a:p>
          <a:p>
            <a:pPr marL="396875" marR="4501515" lvl="1" indent="-182880">
              <a:lnSpc>
                <a:spcPct val="100000"/>
              </a:lnSpc>
              <a:spcBef>
                <a:spcPts val="900"/>
              </a:spcBef>
              <a:buSzPct val="128000"/>
              <a:buFont typeface="Arial"/>
              <a:buChar char="•"/>
              <a:tabLst>
                <a:tab pos="396875" algn="l"/>
              </a:tabLst>
            </a:pPr>
            <a:r>
              <a:rPr sz="1250" spc="85" dirty="0">
                <a:latin typeface="Calibri"/>
                <a:cs typeface="Calibri"/>
              </a:rPr>
              <a:t>Οι λήψεις </a:t>
            </a:r>
            <a:r>
              <a:rPr sz="1250" spc="80" dirty="0">
                <a:latin typeface="Calibri"/>
                <a:cs typeface="Calibri"/>
              </a:rPr>
              <a:t>βασίζονται </a:t>
            </a:r>
            <a:r>
              <a:rPr sz="1250" spc="90" dirty="0">
                <a:latin typeface="Calibri"/>
                <a:cs typeface="Calibri"/>
              </a:rPr>
              <a:t>σε ένα </a:t>
            </a:r>
            <a:r>
              <a:rPr sz="1250" spc="85" dirty="0">
                <a:latin typeface="Calibri"/>
                <a:cs typeface="Calibri"/>
              </a:rPr>
              <a:t>εργαστήριο βιομηχανικών </a:t>
            </a:r>
            <a:r>
              <a:rPr sz="1250" spc="95" dirty="0">
                <a:latin typeface="Calibri"/>
                <a:cs typeface="Calibri"/>
              </a:rPr>
              <a:t>συστημάτων </a:t>
            </a:r>
            <a:r>
              <a:rPr sz="1250" spc="10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ελέγχου </a:t>
            </a:r>
            <a:r>
              <a:rPr sz="1250" spc="65" dirty="0">
                <a:latin typeface="Calibri"/>
                <a:cs typeface="Calibri"/>
              </a:rPr>
              <a:t>(ICS) </a:t>
            </a:r>
            <a:r>
              <a:rPr sz="1250" spc="90" dirty="0">
                <a:latin typeface="Calibri"/>
                <a:cs typeface="Calibri"/>
              </a:rPr>
              <a:t>με </a:t>
            </a:r>
            <a:r>
              <a:rPr sz="1250" spc="75" dirty="0">
                <a:latin typeface="Calibri"/>
                <a:cs typeface="Calibri"/>
              </a:rPr>
              <a:t>PLC, </a:t>
            </a:r>
            <a:r>
              <a:rPr sz="1250" spc="85" dirty="0">
                <a:latin typeface="Calibri"/>
                <a:cs typeface="Calibri"/>
              </a:rPr>
              <a:t>RTU, </a:t>
            </a:r>
            <a:r>
              <a:rPr sz="1250" spc="80" dirty="0">
                <a:latin typeface="Calibri"/>
                <a:cs typeface="Calibri"/>
              </a:rPr>
              <a:t>διακομιστές/εξυπηρετητές και </a:t>
            </a:r>
            <a:r>
              <a:rPr sz="1250" spc="85" dirty="0">
                <a:latin typeface="Calibri"/>
                <a:cs typeface="Calibri"/>
              </a:rPr>
              <a:t>εξοπλισμό </a:t>
            </a:r>
            <a:r>
              <a:rPr sz="1250" spc="9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δικτύων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-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όλες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οι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i="1" spc="90" dirty="0">
                <a:latin typeface="Calibri"/>
                <a:cs typeface="Calibri"/>
              </a:rPr>
              <a:t>πληροφορίες</a:t>
            </a:r>
            <a:r>
              <a:rPr sz="1250" i="1" spc="35" dirty="0">
                <a:latin typeface="Calibri"/>
                <a:cs typeface="Calibri"/>
              </a:rPr>
              <a:t> </a:t>
            </a:r>
            <a:r>
              <a:rPr sz="1250" i="1" spc="80" dirty="0">
                <a:latin typeface="Calibri"/>
                <a:cs typeface="Calibri"/>
              </a:rPr>
              <a:t>σχετικά</a:t>
            </a:r>
            <a:r>
              <a:rPr sz="1250" i="1" spc="35" dirty="0">
                <a:latin typeface="Calibri"/>
                <a:cs typeface="Calibri"/>
              </a:rPr>
              <a:t> </a:t>
            </a:r>
            <a:r>
              <a:rPr sz="1250" i="1" spc="90" dirty="0">
                <a:latin typeface="Calibri"/>
                <a:cs typeface="Calibri"/>
              </a:rPr>
              <a:t>με</a:t>
            </a:r>
            <a:r>
              <a:rPr sz="1250" i="1" spc="35" dirty="0">
                <a:latin typeface="Calibri"/>
                <a:cs typeface="Calibri"/>
              </a:rPr>
              <a:t> </a:t>
            </a:r>
            <a:r>
              <a:rPr sz="1250" i="1" spc="85" dirty="0">
                <a:latin typeface="Calibri"/>
                <a:cs typeface="Calibri"/>
              </a:rPr>
              <a:t>το</a:t>
            </a:r>
            <a:r>
              <a:rPr sz="1250" i="1" spc="40" dirty="0">
                <a:latin typeface="Calibri"/>
                <a:cs typeface="Calibri"/>
              </a:rPr>
              <a:t> </a:t>
            </a:r>
            <a:r>
              <a:rPr sz="1250" i="1" spc="85" dirty="0">
                <a:latin typeface="Calibri"/>
                <a:cs typeface="Calibri"/>
              </a:rPr>
              <a:t>εργαστήριο</a:t>
            </a:r>
            <a:r>
              <a:rPr sz="1250" i="1" spc="40" dirty="0">
                <a:latin typeface="Calibri"/>
                <a:cs typeface="Calibri"/>
              </a:rPr>
              <a:t> </a:t>
            </a:r>
            <a:r>
              <a:rPr sz="1250" i="1" spc="70" dirty="0">
                <a:latin typeface="Calibri"/>
                <a:cs typeface="Calibri"/>
              </a:rPr>
              <a:t>ICS</a:t>
            </a:r>
            <a:r>
              <a:rPr sz="1250" i="1" spc="35" dirty="0">
                <a:latin typeface="Calibri"/>
                <a:cs typeface="Calibri"/>
              </a:rPr>
              <a:t> </a:t>
            </a:r>
            <a:r>
              <a:rPr sz="1250" i="1" spc="80" dirty="0">
                <a:latin typeface="Calibri"/>
                <a:cs typeface="Calibri"/>
              </a:rPr>
              <a:t>βρίσκονται </a:t>
            </a:r>
            <a:r>
              <a:rPr sz="1250" i="1" spc="-265" dirty="0">
                <a:latin typeface="Calibri"/>
                <a:cs typeface="Calibri"/>
              </a:rPr>
              <a:t> </a:t>
            </a:r>
            <a:r>
              <a:rPr sz="1250" i="1" spc="85" dirty="0">
                <a:latin typeface="Calibri"/>
                <a:cs typeface="Calibri"/>
              </a:rPr>
              <a:t>στην</a:t>
            </a:r>
            <a:r>
              <a:rPr sz="1250" i="1" spc="35" dirty="0">
                <a:latin typeface="Calibri"/>
                <a:cs typeface="Calibri"/>
              </a:rPr>
              <a:t> </a:t>
            </a:r>
            <a:r>
              <a:rPr sz="1250" i="1" spc="75" dirty="0">
                <a:latin typeface="Calibri"/>
                <a:cs typeface="Calibri"/>
              </a:rPr>
              <a:t>ίδια</a:t>
            </a:r>
            <a:r>
              <a:rPr sz="1250" i="1" spc="35" dirty="0">
                <a:latin typeface="Calibri"/>
                <a:cs typeface="Calibri"/>
              </a:rPr>
              <a:t> </a:t>
            </a:r>
            <a:r>
              <a:rPr sz="1250" i="1" spc="75" dirty="0">
                <a:latin typeface="Calibri"/>
                <a:cs typeface="Calibri"/>
              </a:rPr>
              <a:t>ιστοσελίδα.</a:t>
            </a:r>
            <a:endParaRPr sz="1250" dirty="0">
              <a:latin typeface="Calibri"/>
              <a:cs typeface="Calibri"/>
            </a:endParaRPr>
          </a:p>
          <a:p>
            <a:pPr marL="396875" marR="4486275" lvl="1" indent="-182880">
              <a:lnSpc>
                <a:spcPct val="100000"/>
              </a:lnSpc>
              <a:spcBef>
                <a:spcPts val="900"/>
              </a:spcBef>
              <a:buSzPct val="128000"/>
              <a:buFont typeface="Arial"/>
              <a:buChar char="•"/>
              <a:tabLst>
                <a:tab pos="396875" algn="l"/>
              </a:tabLst>
            </a:pPr>
            <a:r>
              <a:rPr sz="1250" spc="140" dirty="0">
                <a:latin typeface="Calibri"/>
                <a:cs typeface="Calibri"/>
              </a:rPr>
              <a:t>Όπως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ζητήθηκε,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ειδική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γνωστοποίηση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πηγαίνει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στο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CS3Shtlm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για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την </a:t>
            </a:r>
            <a:r>
              <a:rPr sz="1250" spc="-265" dirty="0">
                <a:latin typeface="Calibri"/>
                <a:cs typeface="Calibri"/>
              </a:rPr>
              <a:t> </a:t>
            </a:r>
            <a:r>
              <a:rPr sz="1250" spc="130" dirty="0">
                <a:latin typeface="Calibri"/>
                <a:cs typeface="Calibri"/>
              </a:rPr>
              <a:t>πρόσβαση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της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κοινότητας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σε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αυτές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τις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λήψεις.</a:t>
            </a:r>
            <a:endParaRPr sz="1250" dirty="0">
              <a:latin typeface="Calibri"/>
              <a:cs typeface="Calibri"/>
            </a:endParaRPr>
          </a:p>
          <a:p>
            <a:pPr marL="396875" marR="4655820" lvl="1" indent="-182880">
              <a:lnSpc>
                <a:spcPct val="100000"/>
              </a:lnSpc>
              <a:spcBef>
                <a:spcPts val="905"/>
              </a:spcBef>
              <a:buSzPct val="128000"/>
              <a:buFont typeface="Arial"/>
              <a:buChar char="•"/>
              <a:tabLst>
                <a:tab pos="396875" algn="l"/>
              </a:tabLst>
            </a:pPr>
            <a:r>
              <a:rPr sz="1250" spc="114" dirty="0">
                <a:latin typeface="Calibri"/>
                <a:cs typeface="Calibri"/>
              </a:rPr>
              <a:t>Περισσότερες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καταγραφές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δικτύων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SCADA/ICS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μπορείτε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επίσης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να </a:t>
            </a:r>
            <a:r>
              <a:rPr sz="1250" spc="-265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βρείτε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στη</a:t>
            </a:r>
            <a:r>
              <a:rPr sz="1250" spc="70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διεύθυνση:</a:t>
            </a:r>
            <a:r>
              <a:rPr sz="1250" spc="65" dirty="0">
                <a:solidFill>
                  <a:srgbClr val="85872B"/>
                </a:solidFill>
                <a:latin typeface="Calibri"/>
                <a:cs typeface="Calibri"/>
              </a:rPr>
              <a:t> </a:t>
            </a:r>
            <a:r>
              <a:rPr sz="1250" u="sng" spc="10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https://www.netresec.com/?page=P</a:t>
            </a:r>
            <a:r>
              <a:rPr sz="1250" u="sng" spc="10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capFiles</a:t>
            </a:r>
            <a:endParaRPr sz="1250" dirty="0">
              <a:latin typeface="Calibri"/>
              <a:cs typeface="Calibri"/>
            </a:endParaRPr>
          </a:p>
          <a:p>
            <a:pPr marL="104139" marR="4746625" indent="-91440">
              <a:lnSpc>
                <a:spcPct val="100000"/>
              </a:lnSpc>
              <a:spcBef>
                <a:spcPts val="955"/>
              </a:spcBef>
              <a:buClr>
                <a:srgbClr val="FFB800"/>
              </a:buClr>
              <a:buSzPct val="128571"/>
              <a:buFont typeface="Arial"/>
              <a:buChar char="•"/>
              <a:tabLst>
                <a:tab pos="167640" algn="l"/>
              </a:tabLst>
            </a:pPr>
            <a:r>
              <a:rPr sz="1400" spc="90" dirty="0">
                <a:latin typeface="Calibri"/>
                <a:cs typeface="Calibri"/>
              </a:rPr>
              <a:t>Με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b="1" spc="60" dirty="0">
                <a:latin typeface="Calibri"/>
                <a:cs typeface="Calibri"/>
              </a:rPr>
              <a:t>το</a:t>
            </a:r>
            <a:r>
              <a:rPr sz="1400" b="1" spc="35" dirty="0">
                <a:latin typeface="Calibri"/>
                <a:cs typeface="Calibri"/>
              </a:rPr>
              <a:t> </a:t>
            </a:r>
            <a:r>
              <a:rPr sz="1400" b="1" spc="60" dirty="0">
                <a:latin typeface="Calibri"/>
                <a:cs typeface="Calibri"/>
              </a:rPr>
              <a:t>Wireshark,</a:t>
            </a:r>
            <a:r>
              <a:rPr sz="1400" b="1" spc="25" dirty="0">
                <a:latin typeface="Calibri"/>
                <a:cs typeface="Calibri"/>
              </a:rPr>
              <a:t> </a:t>
            </a:r>
            <a:r>
              <a:rPr sz="1400" spc="55" dirty="0">
                <a:latin typeface="Calibri"/>
                <a:cs typeface="Calibri"/>
              </a:rPr>
              <a:t>είναι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δυνατή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η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ανάλυση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55" dirty="0">
                <a:latin typeface="Calibri"/>
                <a:cs typeface="Calibri"/>
              </a:rPr>
              <a:t>του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50" dirty="0">
                <a:latin typeface="Calibri"/>
                <a:cs typeface="Calibri"/>
              </a:rPr>
              <a:t>φιλτραρίσματος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της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κίνησης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TELNET</a:t>
            </a:r>
            <a:endParaRPr sz="1400" dirty="0">
              <a:latin typeface="Calibri"/>
              <a:cs typeface="Calibri"/>
            </a:endParaRPr>
          </a:p>
          <a:p>
            <a:pPr marL="396875" marR="5141595" lvl="1" indent="-182880">
              <a:lnSpc>
                <a:spcPct val="129299"/>
              </a:lnSpc>
              <a:spcBef>
                <a:spcPts val="509"/>
              </a:spcBef>
              <a:buSzPct val="128000"/>
              <a:buFont typeface="Arial"/>
              <a:buChar char="•"/>
              <a:tabLst>
                <a:tab pos="396240" algn="l"/>
              </a:tabLst>
            </a:pPr>
            <a:r>
              <a:rPr sz="1250" spc="95" dirty="0">
                <a:latin typeface="Calibri"/>
                <a:cs typeface="Calibri"/>
              </a:rPr>
              <a:t>Έτσι, </a:t>
            </a:r>
            <a:r>
              <a:rPr sz="1250" spc="110" dirty="0">
                <a:latin typeface="Calibri"/>
                <a:cs typeface="Calibri"/>
              </a:rPr>
              <a:t>μια </a:t>
            </a:r>
            <a:r>
              <a:rPr sz="1250" spc="120" dirty="0">
                <a:latin typeface="Calibri"/>
                <a:cs typeface="Calibri"/>
              </a:rPr>
              <a:t>ενδιαφέρουσα </a:t>
            </a:r>
            <a:r>
              <a:rPr sz="1250" spc="114" dirty="0">
                <a:latin typeface="Calibri"/>
                <a:cs typeface="Calibri"/>
              </a:rPr>
              <a:t>εργασία </a:t>
            </a:r>
            <a:r>
              <a:rPr sz="1250" spc="135" dirty="0">
                <a:latin typeface="Calibri"/>
                <a:cs typeface="Calibri"/>
              </a:rPr>
              <a:t>θα </a:t>
            </a:r>
            <a:r>
              <a:rPr sz="1250" spc="120" dirty="0">
                <a:latin typeface="Calibri"/>
                <a:cs typeface="Calibri"/>
              </a:rPr>
              <a:t>ήταν </a:t>
            </a:r>
            <a:r>
              <a:rPr sz="1250" spc="125" dirty="0">
                <a:latin typeface="Calibri"/>
                <a:cs typeface="Calibri"/>
              </a:rPr>
              <a:t>να </a:t>
            </a:r>
            <a:r>
              <a:rPr sz="1250" spc="114" dirty="0">
                <a:latin typeface="Calibri"/>
                <a:cs typeface="Calibri"/>
              </a:rPr>
              <a:t>κατεβάσετε </a:t>
            </a:r>
            <a:r>
              <a:rPr sz="1250" spc="100" dirty="0">
                <a:latin typeface="Calibri"/>
                <a:cs typeface="Calibri"/>
              </a:rPr>
              <a:t>το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στιγμιότυπα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οθόνης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και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να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τα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φιλτράρετε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με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βάση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το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"TELNET"</a:t>
            </a:r>
            <a:endParaRPr sz="125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8589" y="5488940"/>
            <a:ext cx="2950845" cy="30988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600" spc="15" dirty="0">
                <a:latin typeface="Calibri"/>
                <a:cs typeface="Calibri"/>
              </a:rPr>
              <a:t>Πηγή</a:t>
            </a:r>
            <a:r>
              <a:rPr sz="600" spc="10" dirty="0">
                <a:latin typeface="Calibri"/>
                <a:cs typeface="Calibri"/>
              </a:rPr>
              <a:t> και πηγή σχήματος: </a:t>
            </a:r>
            <a:r>
              <a:rPr sz="600" spc="10" dirty="0">
                <a:solidFill>
                  <a:srgbClr val="151515"/>
                </a:solidFill>
                <a:latin typeface="Arial"/>
                <a:cs typeface="Arial"/>
              </a:rPr>
              <a:t>Netresec,</a:t>
            </a:r>
            <a:r>
              <a:rPr sz="600" spc="15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Arial"/>
                <a:cs typeface="Arial"/>
              </a:rPr>
              <a:t>"Captures</a:t>
            </a:r>
            <a:r>
              <a:rPr sz="600" spc="15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600" spc="5" dirty="0">
                <a:solidFill>
                  <a:srgbClr val="151515"/>
                </a:solidFill>
                <a:latin typeface="Arial"/>
                <a:cs typeface="Arial"/>
              </a:rPr>
              <a:t>files</a:t>
            </a:r>
            <a:r>
              <a:rPr sz="600" spc="15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Arial"/>
                <a:cs typeface="Arial"/>
              </a:rPr>
              <a:t>from</a:t>
            </a:r>
            <a:r>
              <a:rPr sz="600" spc="15" dirty="0">
                <a:solidFill>
                  <a:srgbClr val="151515"/>
                </a:solidFill>
                <a:latin typeface="Arial"/>
                <a:cs typeface="Arial"/>
              </a:rPr>
              <a:t> 4SICS</a:t>
            </a:r>
            <a:r>
              <a:rPr sz="600" spc="10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600" spc="15" dirty="0">
                <a:solidFill>
                  <a:srgbClr val="151515"/>
                </a:solidFill>
                <a:latin typeface="Arial"/>
                <a:cs typeface="Arial"/>
              </a:rPr>
              <a:t>Geek</a:t>
            </a:r>
            <a:r>
              <a:rPr sz="600" spc="20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Arial"/>
                <a:cs typeface="Arial"/>
              </a:rPr>
              <a:t>Lounge",</a:t>
            </a:r>
            <a:r>
              <a:rPr sz="600" spc="20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151515"/>
                </a:solidFill>
                <a:latin typeface="Arial"/>
                <a:cs typeface="Arial"/>
              </a:rPr>
              <a:t>2024</a:t>
            </a:r>
            <a:endParaRPr sz="600">
              <a:latin typeface="Arial"/>
              <a:cs typeface="Arial"/>
            </a:endParaRPr>
          </a:p>
          <a:p>
            <a:pPr marL="12700" marR="463550">
              <a:lnSpc>
                <a:spcPct val="100000"/>
              </a:lnSpc>
              <a:spcBef>
                <a:spcPts val="40"/>
              </a:spcBef>
            </a:pPr>
            <a:r>
              <a:rPr sz="600" spc="40" dirty="0">
                <a:latin typeface="Calibri"/>
                <a:cs typeface="Calibri"/>
              </a:rPr>
              <a:t>Διεύθυνση</a:t>
            </a:r>
            <a:r>
              <a:rPr sz="600" spc="55" dirty="0">
                <a:latin typeface="Calibri"/>
                <a:cs typeface="Calibri"/>
              </a:rPr>
              <a:t> </a:t>
            </a:r>
            <a:r>
              <a:rPr sz="600" spc="35" dirty="0">
                <a:latin typeface="Calibri"/>
                <a:cs typeface="Calibri"/>
              </a:rPr>
              <a:t>URL:</a:t>
            </a:r>
            <a:r>
              <a:rPr sz="600" spc="55" dirty="0">
                <a:latin typeface="Calibri"/>
                <a:cs typeface="Calibri"/>
              </a:rPr>
              <a:t> </a:t>
            </a:r>
            <a:r>
              <a:rPr sz="600" u="sng" spc="3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7"/>
              </a:rPr>
              <a:t>https://ww</a:t>
            </a:r>
            <a:r>
              <a:rPr sz="600" u="sng" spc="3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w</a:t>
            </a:r>
            <a:r>
              <a:rPr sz="600" spc="35" dirty="0">
                <a:solidFill>
                  <a:srgbClr val="85872B"/>
                </a:solidFill>
                <a:latin typeface="Calibri"/>
                <a:cs typeface="Calibri"/>
              </a:rPr>
              <a:t>.</a:t>
            </a:r>
            <a:r>
              <a:rPr sz="600" spc="35" dirty="0">
                <a:latin typeface="Calibri"/>
                <a:cs typeface="Calibri"/>
              </a:rPr>
              <a:t>netresec.com/?page=PCAP4SICS</a:t>
            </a:r>
            <a:r>
              <a:rPr sz="600" spc="55" dirty="0">
                <a:latin typeface="Calibri"/>
                <a:cs typeface="Calibri"/>
              </a:rPr>
              <a:t> </a:t>
            </a:r>
            <a:r>
              <a:rPr sz="600" spc="40" dirty="0">
                <a:latin typeface="Calibri"/>
                <a:cs typeface="Calibri"/>
              </a:rPr>
              <a:t>Πηγή: </a:t>
            </a:r>
            <a:r>
              <a:rPr sz="600" spc="45" dirty="0">
                <a:latin typeface="Calibri"/>
                <a:cs typeface="Calibri"/>
              </a:rPr>
              <a:t> </a:t>
            </a:r>
            <a:r>
              <a:rPr sz="600" spc="35" dirty="0">
                <a:latin typeface="Calibri"/>
                <a:cs typeface="Calibri"/>
              </a:rPr>
              <a:t>CS3Sthtlm,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spc="40" dirty="0">
                <a:latin typeface="Calibri"/>
                <a:cs typeface="Calibri"/>
              </a:rPr>
              <a:t>2014-2020,</a:t>
            </a:r>
            <a:r>
              <a:rPr sz="600" spc="20" dirty="0">
                <a:latin typeface="Calibri"/>
                <a:cs typeface="Calibri"/>
              </a:rPr>
              <a:t> </a:t>
            </a:r>
            <a:r>
              <a:rPr sz="600" spc="45" dirty="0">
                <a:latin typeface="Calibri"/>
                <a:cs typeface="Calibri"/>
              </a:rPr>
              <a:t>πρόσβαση</a:t>
            </a:r>
            <a:r>
              <a:rPr sz="600" spc="25" dirty="0">
                <a:latin typeface="Calibri"/>
                <a:cs typeface="Calibri"/>
              </a:rPr>
              <a:t> </a:t>
            </a:r>
            <a:r>
              <a:rPr sz="600" spc="35" dirty="0">
                <a:latin typeface="Calibri"/>
                <a:cs typeface="Calibri"/>
              </a:rPr>
              <a:t>το</a:t>
            </a:r>
            <a:r>
              <a:rPr sz="600" spc="20" dirty="0">
                <a:latin typeface="Calibri"/>
                <a:cs typeface="Calibri"/>
              </a:rPr>
              <a:t> </a:t>
            </a:r>
            <a:r>
              <a:rPr sz="600" spc="35" dirty="0">
                <a:latin typeface="Calibri"/>
                <a:cs typeface="Calibri"/>
              </a:rPr>
              <a:t>2024.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8589" y="5799772"/>
            <a:ext cx="8382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25" dirty="0">
                <a:latin typeface="Calibri"/>
                <a:cs typeface="Calibri"/>
              </a:rPr>
              <a:t>URL:</a:t>
            </a:r>
            <a:r>
              <a:rPr sz="600" spc="-20" dirty="0">
                <a:latin typeface="Calibri"/>
                <a:cs typeface="Calibri"/>
              </a:rPr>
              <a:t> </a:t>
            </a:r>
            <a:r>
              <a:rPr sz="600" u="sng" spc="1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8"/>
              </a:rPr>
              <a:t>https://cs3sthlm.</a:t>
            </a:r>
            <a:r>
              <a:rPr sz="600" u="sng" spc="1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se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2554" y="5920422"/>
            <a:ext cx="44088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CSP001_C_E</a:t>
            </a:r>
            <a:r>
              <a:rPr sz="1100" spc="3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6: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Davide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Ferraris,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Πανεπιστήμιο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ΜάλαγαΙσπανία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603037" y="90169"/>
            <a:ext cx="419100" cy="44259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045"/>
              </a:lnSpc>
            </a:pPr>
            <a:r>
              <a:rPr sz="3100" spc="14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3100" spc="-2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100" spc="165" dirty="0">
                <a:solidFill>
                  <a:srgbClr val="D8D8D8"/>
                </a:solidFill>
                <a:latin typeface="Calibri"/>
                <a:cs typeface="Calibri"/>
              </a:rPr>
              <a:t>ΕΥΑΊΣΘΗΤΩΝ</a:t>
            </a:r>
            <a:endParaRPr sz="31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205209" y="5785484"/>
            <a:ext cx="8572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00" y="457200"/>
            <a:ext cx="12192000" cy="6858000"/>
            <a:chOff x="304800" y="45720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304800" y="45720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6858000"/>
                  </a:moveTo>
                  <a:lnTo>
                    <a:pt x="0" y="6858000"/>
                  </a:lnTo>
                  <a:lnTo>
                    <a:pt x="0" y="0"/>
                  </a:lnTo>
                  <a:lnTo>
                    <a:pt x="12192000" y="0"/>
                  </a:lnTo>
                  <a:lnTo>
                    <a:pt x="12192000" y="68580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00600" y="5570220"/>
              <a:ext cx="799465" cy="1739264"/>
            </a:xfrm>
            <a:custGeom>
              <a:avLst/>
              <a:gdLst/>
              <a:ahLst/>
              <a:cxnLst/>
              <a:rect l="l" t="t" r="r" b="b"/>
              <a:pathLst>
                <a:path w="799464" h="1739265">
                  <a:moveTo>
                    <a:pt x="611187" y="0"/>
                  </a:moveTo>
                  <a:lnTo>
                    <a:pt x="562292" y="6667"/>
                  </a:lnTo>
                  <a:lnTo>
                    <a:pt x="517525" y="25399"/>
                  </a:lnTo>
                  <a:lnTo>
                    <a:pt x="479425" y="54927"/>
                  </a:lnTo>
                  <a:lnTo>
                    <a:pt x="449262" y="94297"/>
                  </a:lnTo>
                  <a:lnTo>
                    <a:pt x="429895" y="141604"/>
                  </a:lnTo>
                  <a:lnTo>
                    <a:pt x="0" y="1738947"/>
                  </a:lnTo>
                  <a:lnTo>
                    <a:pt x="27304" y="1738947"/>
                  </a:lnTo>
                  <a:lnTo>
                    <a:pt x="454025" y="149224"/>
                  </a:lnTo>
                  <a:lnTo>
                    <a:pt x="470852" y="108267"/>
                  </a:lnTo>
                  <a:lnTo>
                    <a:pt x="496887" y="74294"/>
                  </a:lnTo>
                  <a:lnTo>
                    <a:pt x="529907" y="48259"/>
                  </a:lnTo>
                  <a:lnTo>
                    <a:pt x="568642" y="32067"/>
                  </a:lnTo>
                  <a:lnTo>
                    <a:pt x="610552" y="26034"/>
                  </a:lnTo>
                  <a:lnTo>
                    <a:pt x="703089" y="26034"/>
                  </a:lnTo>
                  <a:lnTo>
                    <a:pt x="695007" y="19684"/>
                  </a:lnTo>
                  <a:lnTo>
                    <a:pt x="623570" y="634"/>
                  </a:lnTo>
                  <a:lnTo>
                    <a:pt x="611187" y="0"/>
                  </a:lnTo>
                  <a:close/>
                </a:path>
                <a:path w="799464" h="1739265">
                  <a:moveTo>
                    <a:pt x="703089" y="26034"/>
                  </a:moveTo>
                  <a:lnTo>
                    <a:pt x="610552" y="26034"/>
                  </a:lnTo>
                  <a:lnTo>
                    <a:pt x="683895" y="43179"/>
                  </a:lnTo>
                  <a:lnTo>
                    <a:pt x="733107" y="82867"/>
                  </a:lnTo>
                  <a:lnTo>
                    <a:pt x="764539" y="139382"/>
                  </a:lnTo>
                  <a:lnTo>
                    <a:pt x="773747" y="203199"/>
                  </a:lnTo>
                  <a:lnTo>
                    <a:pt x="768032" y="236219"/>
                  </a:lnTo>
                  <a:lnTo>
                    <a:pt x="362585" y="1738947"/>
                  </a:lnTo>
                  <a:lnTo>
                    <a:pt x="391795" y="1738947"/>
                  </a:lnTo>
                  <a:lnTo>
                    <a:pt x="792479" y="242252"/>
                  </a:lnTo>
                  <a:lnTo>
                    <a:pt x="799147" y="204469"/>
                  </a:lnTo>
                  <a:lnTo>
                    <a:pt x="789939" y="130492"/>
                  </a:lnTo>
                  <a:lnTo>
                    <a:pt x="752792" y="65087"/>
                  </a:lnTo>
                  <a:lnTo>
                    <a:pt x="703089" y="26034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457200"/>
              <a:ext cx="5486400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7387" y="956944"/>
              <a:ext cx="1659255" cy="5446712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197984" y="692446"/>
            <a:ext cx="7632065" cy="717550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sz="2200" b="0" spc="220" dirty="0">
                <a:solidFill>
                  <a:srgbClr val="FFFFFF"/>
                </a:solidFill>
                <a:latin typeface="Times New Roman"/>
                <a:cs typeface="Times New Roman"/>
              </a:rPr>
              <a:t>Αξιολόγηση</a:t>
            </a:r>
            <a:r>
              <a:rPr sz="2200" b="0" spc="2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b="0" spc="220" dirty="0">
                <a:solidFill>
                  <a:srgbClr val="FFFFFF"/>
                </a:solidFill>
                <a:latin typeface="Times New Roman"/>
                <a:cs typeface="Times New Roman"/>
              </a:rPr>
              <a:t>Ευπάθειας</a:t>
            </a:r>
            <a:r>
              <a:rPr sz="2200" b="0" spc="229" dirty="0">
                <a:solidFill>
                  <a:srgbClr val="FFFFFF"/>
                </a:solidFill>
                <a:latin typeface="Times New Roman"/>
                <a:cs typeface="Times New Roman"/>
              </a:rPr>
              <a:t> Καθορισμός</a:t>
            </a:r>
            <a:r>
              <a:rPr sz="2200" b="0" spc="2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b="0" spc="220" dirty="0">
                <a:solidFill>
                  <a:srgbClr val="FFFFFF"/>
                </a:solidFill>
                <a:latin typeface="Times New Roman"/>
                <a:cs typeface="Times New Roman"/>
              </a:rPr>
              <a:t>Απειλών</a:t>
            </a: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sz="1500" b="0" spc="105" dirty="0">
                <a:solidFill>
                  <a:srgbClr val="FFB800"/>
                </a:solidFill>
                <a:latin typeface="Calibri"/>
                <a:cs typeface="Calibri"/>
              </a:rPr>
              <a:t>Αξιολόγηση</a:t>
            </a:r>
            <a:r>
              <a:rPr sz="1500" b="0" spc="9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00" b="0" spc="110" dirty="0">
                <a:solidFill>
                  <a:srgbClr val="FFB800"/>
                </a:solidFill>
                <a:latin typeface="Calibri"/>
                <a:cs typeface="Calibri"/>
              </a:rPr>
              <a:t>των</a:t>
            </a:r>
            <a:r>
              <a:rPr sz="1500" b="0" spc="9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00" b="0" spc="110" dirty="0">
                <a:solidFill>
                  <a:srgbClr val="FFB800"/>
                </a:solidFill>
                <a:latin typeface="Calibri"/>
                <a:cs typeface="Calibri"/>
              </a:rPr>
              <a:t>αδυναμιών</a:t>
            </a:r>
            <a:r>
              <a:rPr sz="1500" b="0" spc="9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00" b="0" spc="105" dirty="0">
                <a:solidFill>
                  <a:srgbClr val="FFB800"/>
                </a:solidFill>
                <a:latin typeface="Calibri"/>
                <a:cs typeface="Calibri"/>
              </a:rPr>
              <a:t>στο</a:t>
            </a:r>
            <a:r>
              <a:rPr sz="1500" b="0" spc="9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00" b="0" spc="90" dirty="0">
                <a:solidFill>
                  <a:srgbClr val="FFB800"/>
                </a:solidFill>
                <a:latin typeface="Calibri"/>
                <a:cs typeface="Calibri"/>
              </a:rPr>
              <a:t>λογισμικό</a:t>
            </a:r>
            <a:r>
              <a:rPr sz="1500" b="0" spc="90" dirty="0">
                <a:solidFill>
                  <a:srgbClr val="FFB800"/>
                </a:solidFill>
                <a:latin typeface="Times New Roman"/>
                <a:cs typeface="Times New Roman"/>
              </a:rPr>
              <a:t>,</a:t>
            </a:r>
            <a:r>
              <a:rPr sz="1500" b="0" spc="60" dirty="0">
                <a:solidFill>
                  <a:srgbClr val="FFB800"/>
                </a:solidFill>
                <a:latin typeface="Times New Roman"/>
                <a:cs typeface="Times New Roman"/>
              </a:rPr>
              <a:t> </a:t>
            </a:r>
            <a:r>
              <a:rPr sz="1500" b="0" spc="100" dirty="0">
                <a:solidFill>
                  <a:srgbClr val="FFB800"/>
                </a:solidFill>
                <a:latin typeface="Calibri"/>
                <a:cs typeface="Calibri"/>
              </a:rPr>
              <a:t>το</a:t>
            </a:r>
            <a:r>
              <a:rPr sz="1500" b="0" spc="9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00" b="0" spc="95" dirty="0">
                <a:solidFill>
                  <a:srgbClr val="FFB800"/>
                </a:solidFill>
                <a:latin typeface="Calibri"/>
                <a:cs typeface="Calibri"/>
              </a:rPr>
              <a:t>υλικό</a:t>
            </a:r>
            <a:r>
              <a:rPr sz="1500" b="0" spc="10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00" b="0" spc="95" dirty="0">
                <a:solidFill>
                  <a:srgbClr val="FFB800"/>
                </a:solidFill>
                <a:latin typeface="Calibri"/>
                <a:cs typeface="Calibri"/>
              </a:rPr>
              <a:t>και</a:t>
            </a:r>
            <a:r>
              <a:rPr sz="1500" b="0" spc="10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00" b="0" spc="70" dirty="0">
                <a:solidFill>
                  <a:srgbClr val="FFB800"/>
                </a:solidFill>
                <a:latin typeface="Calibri"/>
                <a:cs typeface="Calibri"/>
              </a:rPr>
              <a:t>τις</a:t>
            </a:r>
            <a:r>
              <a:rPr sz="1500" b="0" spc="8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00" b="0" spc="95" dirty="0">
                <a:solidFill>
                  <a:srgbClr val="FFB800"/>
                </a:solidFill>
                <a:latin typeface="Calibri"/>
                <a:cs typeface="Calibri"/>
              </a:rPr>
              <a:t>λειτουργικές </a:t>
            </a:r>
            <a:r>
              <a:rPr sz="1500" b="0" spc="85" dirty="0">
                <a:solidFill>
                  <a:srgbClr val="FFB800"/>
                </a:solidFill>
                <a:latin typeface="Calibri"/>
                <a:cs typeface="Calibri"/>
              </a:rPr>
              <a:t>διαδικασίες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917815" y="3258502"/>
            <a:ext cx="4171950" cy="50292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839"/>
              </a:lnSpc>
              <a:spcBef>
                <a:spcPts val="225"/>
              </a:spcBef>
              <a:tabLst>
                <a:tab pos="1694180" algn="l"/>
                <a:tab pos="2154555" algn="l"/>
                <a:tab pos="3842385" algn="l"/>
              </a:tabLst>
            </a:pPr>
            <a:r>
              <a:rPr sz="1600" spc="50" dirty="0">
                <a:solidFill>
                  <a:srgbClr val="FFFFFF"/>
                </a:solidFill>
                <a:latin typeface="Times New Roman"/>
                <a:cs typeface="Times New Roman"/>
              </a:rPr>
              <a:t>ε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υ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α</a:t>
            </a:r>
            <a:r>
              <a:rPr sz="1600" spc="25" dirty="0">
                <a:solidFill>
                  <a:srgbClr val="FFFFFF"/>
                </a:solidFill>
                <a:latin typeface="Times New Roman"/>
                <a:cs typeface="Times New Roman"/>
              </a:rPr>
              <a:t>ι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σ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θη</a:t>
            </a:r>
            <a:r>
              <a:rPr sz="1600" spc="50" dirty="0">
                <a:solidFill>
                  <a:srgbClr val="FFFFFF"/>
                </a:solidFill>
                <a:latin typeface="Times New Roman"/>
                <a:cs typeface="Times New Roman"/>
              </a:rPr>
              <a:t>τ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οπο</a:t>
            </a:r>
            <a:r>
              <a:rPr sz="1600" spc="25" dirty="0">
                <a:solidFill>
                  <a:srgbClr val="FFFFFF"/>
                </a:solidFill>
                <a:latin typeface="Times New Roman"/>
                <a:cs typeface="Times New Roman"/>
              </a:rPr>
              <a:t>ί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ησ</a:t>
            </a:r>
            <a:r>
              <a:rPr sz="1600" spc="85" dirty="0">
                <a:solidFill>
                  <a:srgbClr val="FFFFFF"/>
                </a:solidFill>
                <a:latin typeface="Times New Roman"/>
                <a:cs typeface="Times New Roman"/>
              </a:rPr>
              <a:t>η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600" spc="55" dirty="0">
                <a:solidFill>
                  <a:srgbClr val="FFFFFF"/>
                </a:solidFill>
                <a:latin typeface="Times New Roman"/>
                <a:cs typeface="Times New Roman"/>
              </a:rPr>
              <a:t>κα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ι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600" spc="50" dirty="0">
                <a:solidFill>
                  <a:srgbClr val="FFFFFF"/>
                </a:solidFill>
                <a:latin typeface="Times New Roman"/>
                <a:cs typeface="Times New Roman"/>
              </a:rPr>
              <a:t>ε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κπ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α</a:t>
            </a:r>
            <a:r>
              <a:rPr sz="1600" spc="25" dirty="0">
                <a:solidFill>
                  <a:srgbClr val="FFFFFF"/>
                </a:solidFill>
                <a:latin typeface="Times New Roman"/>
                <a:cs typeface="Times New Roman"/>
              </a:rPr>
              <a:t>ί</a:t>
            </a:r>
            <a:r>
              <a:rPr sz="1600" spc="60" dirty="0">
                <a:solidFill>
                  <a:srgbClr val="FFFFFF"/>
                </a:solidFill>
                <a:latin typeface="Times New Roman"/>
                <a:cs typeface="Times New Roman"/>
              </a:rPr>
              <a:t>δ</a:t>
            </a:r>
            <a:r>
              <a:rPr sz="1600" spc="50" dirty="0">
                <a:solidFill>
                  <a:srgbClr val="FFFFFF"/>
                </a:solidFill>
                <a:latin typeface="Times New Roman"/>
                <a:cs typeface="Times New Roman"/>
              </a:rPr>
              <a:t>ε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υσ</a:t>
            </a:r>
            <a:r>
              <a:rPr sz="1600" spc="85" dirty="0">
                <a:solidFill>
                  <a:srgbClr val="FFFFFF"/>
                </a:solidFill>
                <a:latin typeface="Times New Roman"/>
                <a:cs typeface="Times New Roman"/>
              </a:rPr>
              <a:t>η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600" spc="55" dirty="0">
                <a:solidFill>
                  <a:srgbClr val="FFFFFF"/>
                </a:solidFill>
                <a:latin typeface="Times New Roman"/>
                <a:cs typeface="Times New Roman"/>
              </a:rPr>
              <a:t>σ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τ</a:t>
            </a:r>
            <a:r>
              <a:rPr sz="1600" spc="50" dirty="0">
                <a:solidFill>
                  <a:srgbClr val="FFFFFF"/>
                </a:solidFill>
                <a:latin typeface="Times New Roman"/>
                <a:cs typeface="Times New Roman"/>
              </a:rPr>
              <a:t>ο  </a:t>
            </a:r>
            <a:r>
              <a:rPr sz="1600" spc="60" dirty="0">
                <a:solidFill>
                  <a:srgbClr val="FFFFFF"/>
                </a:solidFill>
                <a:latin typeface="Times New Roman"/>
                <a:cs typeface="Times New Roman"/>
              </a:rPr>
              <a:t>το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55" dirty="0">
                <a:solidFill>
                  <a:srgbClr val="FFFFFF"/>
                </a:solidFill>
                <a:latin typeface="Times New Roman"/>
                <a:cs typeface="Times New Roman"/>
              </a:rPr>
              <a:t>καλύτερο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17315" y="1742122"/>
            <a:ext cx="7991475" cy="2269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marR="5080" indent="-274320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25000"/>
              <a:buChar char="▪"/>
              <a:tabLst>
                <a:tab pos="286385" algn="l"/>
                <a:tab pos="287020" algn="l"/>
              </a:tabLst>
            </a:pP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Ευπάθειες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0" dirty="0">
                <a:solidFill>
                  <a:srgbClr val="FFFFFF"/>
                </a:solidFill>
                <a:latin typeface="Times New Roman"/>
                <a:cs typeface="Times New Roman"/>
              </a:rPr>
              <a:t>στις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υλοποιήσεις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85" dirty="0">
                <a:solidFill>
                  <a:srgbClr val="FFFFFF"/>
                </a:solidFill>
                <a:latin typeface="Times New Roman"/>
                <a:cs typeface="Times New Roman"/>
              </a:rPr>
              <a:t>Modbus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Times New Roman"/>
                <a:cs typeface="Times New Roman"/>
              </a:rPr>
              <a:t>DNP3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55" dirty="0">
                <a:solidFill>
                  <a:srgbClr val="FFFFFF"/>
                </a:solidFill>
                <a:latin typeface="Times New Roman"/>
                <a:cs typeface="Times New Roman"/>
              </a:rPr>
              <a:t>π.χ.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έλλειψη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επαλήθευσης</a:t>
            </a:r>
            <a:r>
              <a:rPr sz="16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χρήστη,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80" dirty="0">
                <a:solidFill>
                  <a:srgbClr val="FFFFFF"/>
                </a:solidFill>
                <a:latin typeface="Times New Roman"/>
                <a:cs typeface="Times New Roman"/>
              </a:rPr>
              <a:t>μη </a:t>
            </a:r>
            <a:r>
              <a:rPr sz="1600" spc="-3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κρυπτογραφημένη</a:t>
            </a:r>
            <a:r>
              <a:rPr sz="16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0" dirty="0">
                <a:solidFill>
                  <a:srgbClr val="FFFFFF"/>
                </a:solidFill>
                <a:latin typeface="Times New Roman"/>
                <a:cs typeface="Times New Roman"/>
              </a:rPr>
              <a:t>επικοινωνία).</a:t>
            </a:r>
            <a:endParaRPr sz="1600">
              <a:latin typeface="Times New Roman"/>
              <a:cs typeface="Times New Roman"/>
            </a:endParaRPr>
          </a:p>
          <a:p>
            <a:pPr marL="286385" indent="-273685">
              <a:lnSpc>
                <a:spcPct val="100000"/>
              </a:lnSpc>
              <a:spcBef>
                <a:spcPts val="555"/>
              </a:spcBef>
              <a:buClr>
                <a:srgbClr val="FFB800"/>
              </a:buClr>
              <a:buSzPct val="125000"/>
              <a:buChar char="▪"/>
              <a:tabLst>
                <a:tab pos="285750" algn="l"/>
                <a:tab pos="286385" algn="l"/>
              </a:tabLst>
            </a:pP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Ξεπερασμένες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εκδόσεις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λογισμικού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σταθερολογισμικού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στα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συστήματα</a:t>
            </a:r>
            <a:r>
              <a:rPr sz="16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ελέγχου.</a:t>
            </a:r>
            <a:endParaRPr sz="1600">
              <a:latin typeface="Times New Roman"/>
              <a:cs typeface="Times New Roman"/>
            </a:endParaRPr>
          </a:p>
          <a:p>
            <a:pPr marL="286385" indent="-273685">
              <a:lnSpc>
                <a:spcPct val="100000"/>
              </a:lnSpc>
              <a:spcBef>
                <a:spcPts val="600"/>
              </a:spcBef>
              <a:buClr>
                <a:srgbClr val="FFB800"/>
              </a:buClr>
              <a:buSzPct val="125000"/>
              <a:buChar char="▪"/>
              <a:tabLst>
                <a:tab pos="285750" algn="l"/>
                <a:tab pos="286385" algn="l"/>
              </a:tabLst>
            </a:pP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Ανεπαρκείς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έλεγχοι</a:t>
            </a:r>
            <a:r>
              <a:rPr sz="16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πρόσβασης</a:t>
            </a:r>
            <a:r>
              <a:rPr sz="16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6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αδύναμοι</a:t>
            </a:r>
            <a:r>
              <a:rPr sz="16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0" dirty="0">
                <a:solidFill>
                  <a:srgbClr val="FFFFFF"/>
                </a:solidFill>
                <a:latin typeface="Times New Roman"/>
                <a:cs typeface="Times New Roman"/>
              </a:rPr>
              <a:t>κωδικοί</a:t>
            </a:r>
            <a:r>
              <a:rPr sz="16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0" dirty="0">
                <a:solidFill>
                  <a:srgbClr val="FFFFFF"/>
                </a:solidFill>
                <a:latin typeface="Times New Roman"/>
                <a:cs typeface="Times New Roman"/>
              </a:rPr>
              <a:t>πρόσβασης.</a:t>
            </a:r>
            <a:endParaRPr sz="1600">
              <a:latin typeface="Times New Roman"/>
              <a:cs typeface="Times New Roman"/>
            </a:endParaRPr>
          </a:p>
          <a:p>
            <a:pPr marL="286385" indent="-273685">
              <a:lnSpc>
                <a:spcPct val="100000"/>
              </a:lnSpc>
              <a:spcBef>
                <a:spcPts val="595"/>
              </a:spcBef>
              <a:buClr>
                <a:srgbClr val="FFB800"/>
              </a:buClr>
              <a:buSzPct val="125000"/>
              <a:buChar char="▪"/>
              <a:tabLst>
                <a:tab pos="285750" algn="l"/>
                <a:tab pos="286385" algn="l"/>
              </a:tabLst>
            </a:pP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Ευπαθείς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αρχιτεκτονικές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δικτύων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με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ανεπαρκή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κατάτμηση.</a:t>
            </a:r>
            <a:endParaRPr sz="1600">
              <a:latin typeface="Times New Roman"/>
              <a:cs typeface="Times New Roman"/>
            </a:endParaRPr>
          </a:p>
          <a:p>
            <a:pPr marL="286385" marR="4138929" indent="-273685">
              <a:lnSpc>
                <a:spcPct val="99200"/>
              </a:lnSpc>
              <a:spcBef>
                <a:spcPts val="605"/>
              </a:spcBef>
              <a:buClr>
                <a:srgbClr val="FFB800"/>
              </a:buClr>
              <a:buSzPct val="125000"/>
              <a:buChar char="▪"/>
              <a:tabLst>
                <a:tab pos="285750" algn="l"/>
                <a:tab pos="286385" algn="l"/>
                <a:tab pos="1401445" algn="l"/>
                <a:tab pos="2668905" algn="l"/>
              </a:tabLst>
            </a:pPr>
            <a:r>
              <a:rPr sz="1600" spc="85" dirty="0">
                <a:solidFill>
                  <a:srgbClr val="FFFFFF"/>
                </a:solidFill>
                <a:latin typeface="Times New Roman"/>
                <a:cs typeface="Times New Roman"/>
              </a:rPr>
              <a:t>Έ</a:t>
            </a:r>
            <a:r>
              <a:rPr sz="1600" spc="50" dirty="0">
                <a:solidFill>
                  <a:srgbClr val="FFFFFF"/>
                </a:solidFill>
                <a:latin typeface="Times New Roman"/>
                <a:cs typeface="Times New Roman"/>
              </a:rPr>
              <a:t>λ</a:t>
            </a:r>
            <a:r>
              <a:rPr sz="1600" spc="55" dirty="0">
                <a:solidFill>
                  <a:srgbClr val="FFFFFF"/>
                </a:solidFill>
                <a:latin typeface="Times New Roman"/>
                <a:cs typeface="Times New Roman"/>
              </a:rPr>
              <a:t>λ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ε</a:t>
            </a:r>
            <a:r>
              <a:rPr sz="1600" spc="20" dirty="0">
                <a:solidFill>
                  <a:srgbClr val="FFFFFF"/>
                </a:solidFill>
                <a:latin typeface="Times New Roman"/>
                <a:cs typeface="Times New Roman"/>
              </a:rPr>
              <a:t>ι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ψ</a:t>
            </a:r>
            <a:r>
              <a:rPr sz="1600" spc="85" dirty="0">
                <a:solidFill>
                  <a:srgbClr val="FFFFFF"/>
                </a:solidFill>
                <a:latin typeface="Times New Roman"/>
                <a:cs typeface="Times New Roman"/>
              </a:rPr>
              <a:t>η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τ</a:t>
            </a:r>
            <a:r>
              <a:rPr sz="1600" spc="50" dirty="0">
                <a:solidFill>
                  <a:srgbClr val="FFFFFF"/>
                </a:solidFill>
                <a:latin typeface="Times New Roman"/>
                <a:cs typeface="Times New Roman"/>
              </a:rPr>
              <a:t>ο</a:t>
            </a:r>
            <a:r>
              <a:rPr sz="1600" spc="80" dirty="0">
                <a:solidFill>
                  <a:srgbClr val="FFFFFF"/>
                </a:solidFill>
                <a:latin typeface="Times New Roman"/>
                <a:cs typeface="Times New Roman"/>
              </a:rPr>
              <a:t>υ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600" spc="50" dirty="0">
                <a:solidFill>
                  <a:srgbClr val="FFFFFF"/>
                </a:solidFill>
                <a:latin typeface="Times New Roman"/>
                <a:cs typeface="Times New Roman"/>
              </a:rPr>
              <a:t>ε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ρ</a:t>
            </a:r>
            <a:r>
              <a:rPr sz="1600" spc="55" dirty="0">
                <a:solidFill>
                  <a:srgbClr val="FFFFFF"/>
                </a:solidFill>
                <a:latin typeface="Times New Roman"/>
                <a:cs typeface="Times New Roman"/>
              </a:rPr>
              <a:t>γ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α</a:t>
            </a:r>
            <a:r>
              <a:rPr sz="1600" spc="50" dirty="0">
                <a:solidFill>
                  <a:srgbClr val="FFFFFF"/>
                </a:solidFill>
                <a:latin typeface="Times New Roman"/>
                <a:cs typeface="Times New Roman"/>
              </a:rPr>
              <a:t>ζ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ο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μ</a:t>
            </a:r>
            <a:r>
              <a:rPr sz="1600" spc="50" dirty="0">
                <a:solidFill>
                  <a:srgbClr val="FFFFFF"/>
                </a:solidFill>
                <a:latin typeface="Times New Roman"/>
                <a:cs typeface="Times New Roman"/>
              </a:rPr>
              <a:t>έ</a:t>
            </a:r>
            <a:r>
              <a:rPr sz="1600" spc="55" dirty="0">
                <a:solidFill>
                  <a:srgbClr val="FFFFFF"/>
                </a:solidFill>
                <a:latin typeface="Times New Roman"/>
                <a:cs typeface="Times New Roman"/>
              </a:rPr>
              <a:t>ν</a:t>
            </a:r>
            <a:r>
              <a:rPr sz="1600" spc="90" dirty="0">
                <a:solidFill>
                  <a:srgbClr val="FFFFFF"/>
                </a:solidFill>
                <a:latin typeface="Times New Roman"/>
                <a:cs typeface="Times New Roman"/>
              </a:rPr>
              <a:t>ω</a:t>
            </a:r>
            <a:r>
              <a:rPr sz="1600" spc="50" dirty="0">
                <a:solidFill>
                  <a:srgbClr val="FFFFFF"/>
                </a:solidFill>
                <a:latin typeface="Times New Roman"/>
                <a:cs typeface="Times New Roman"/>
              </a:rPr>
              <a:t>ν 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ασφάλεια</a:t>
            </a:r>
            <a:r>
              <a:rPr sz="1600" spc="1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στον</a:t>
            </a:r>
            <a:r>
              <a:rPr sz="1600" spc="1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κυβερνοχώρο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πρακτικές</a:t>
            </a:r>
            <a:r>
              <a:rPr sz="1600" spc="55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17315" y="4073842"/>
            <a:ext cx="8237855" cy="16313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marR="120014" indent="-274320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25000"/>
              <a:buChar char="▪"/>
              <a:tabLst>
                <a:tab pos="286385" algn="l"/>
                <a:tab pos="287020" algn="l"/>
              </a:tabLst>
            </a:pP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Εξωτερικές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0" dirty="0">
                <a:solidFill>
                  <a:srgbClr val="FFFFFF"/>
                </a:solidFill>
                <a:latin typeface="Times New Roman"/>
                <a:cs typeface="Times New Roman"/>
              </a:rPr>
              <a:t>απειλές: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Κακόβουλοι</a:t>
            </a:r>
            <a:r>
              <a:rPr sz="16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φορείς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που</a:t>
            </a:r>
            <a:r>
              <a:rPr sz="16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στοχεύουν</a:t>
            </a:r>
            <a:r>
              <a:rPr sz="16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0" dirty="0">
                <a:solidFill>
                  <a:srgbClr val="FFFFFF"/>
                </a:solidFill>
                <a:latin typeface="Times New Roman"/>
                <a:cs typeface="Times New Roman"/>
              </a:rPr>
              <a:t>στις</a:t>
            </a:r>
            <a:r>
              <a:rPr sz="16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ενεργειακές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υποδομές</a:t>
            </a:r>
            <a:r>
              <a:rPr sz="16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0" dirty="0">
                <a:solidFill>
                  <a:srgbClr val="FFFFFF"/>
                </a:solidFill>
                <a:latin typeface="Times New Roman"/>
                <a:cs typeface="Times New Roman"/>
              </a:rPr>
              <a:t>για </a:t>
            </a:r>
            <a:r>
              <a:rPr sz="1600" spc="-3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οικονομικό</a:t>
            </a:r>
            <a:r>
              <a:rPr sz="16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κέρδος,</a:t>
            </a:r>
            <a:r>
              <a:rPr sz="16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ανατροπή</a:t>
            </a:r>
            <a:r>
              <a:rPr sz="16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85" dirty="0">
                <a:solidFill>
                  <a:srgbClr val="FFFFFF"/>
                </a:solidFill>
                <a:latin typeface="Times New Roman"/>
                <a:cs typeface="Times New Roman"/>
              </a:rPr>
              <a:t>ή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σαμποτάζ.</a:t>
            </a:r>
            <a:endParaRPr sz="1600">
              <a:latin typeface="Times New Roman"/>
              <a:cs typeface="Times New Roman"/>
            </a:endParaRPr>
          </a:p>
          <a:p>
            <a:pPr marL="287020" marR="5080" indent="-274320">
              <a:lnSpc>
                <a:spcPct val="100000"/>
              </a:lnSpc>
              <a:spcBef>
                <a:spcPts val="570"/>
              </a:spcBef>
              <a:buClr>
                <a:srgbClr val="FFB800"/>
              </a:buClr>
              <a:buSzPct val="125000"/>
              <a:buChar char="▪"/>
              <a:tabLst>
                <a:tab pos="286385" algn="l"/>
                <a:tab pos="287020" algn="l"/>
              </a:tabLst>
            </a:pP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Εθνικοί</a:t>
            </a:r>
            <a:r>
              <a:rPr sz="16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φορείς</a:t>
            </a:r>
            <a:r>
              <a:rPr sz="16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που</a:t>
            </a:r>
            <a:r>
              <a:rPr sz="16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διεξάγουν</a:t>
            </a:r>
            <a:r>
              <a:rPr sz="16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κυβερνοκατασκοπεία</a:t>
            </a:r>
            <a:r>
              <a:rPr sz="16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85" dirty="0">
                <a:solidFill>
                  <a:srgbClr val="FFFFFF"/>
                </a:solidFill>
                <a:latin typeface="Times New Roman"/>
                <a:cs typeface="Times New Roman"/>
              </a:rPr>
              <a:t>ή</a:t>
            </a:r>
            <a:r>
              <a:rPr sz="16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εξαπολύουν</a:t>
            </a:r>
            <a:r>
              <a:rPr sz="16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κυβερνοεπιθέσεις</a:t>
            </a:r>
            <a:r>
              <a:rPr sz="16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0" dirty="0">
                <a:solidFill>
                  <a:srgbClr val="FFFFFF"/>
                </a:solidFill>
                <a:latin typeface="Times New Roman"/>
                <a:cs typeface="Times New Roman"/>
              </a:rPr>
              <a:t>για </a:t>
            </a:r>
            <a:r>
              <a:rPr sz="1600" spc="-3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πολιτικούς</a:t>
            </a:r>
            <a:r>
              <a:rPr sz="16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85" dirty="0">
                <a:solidFill>
                  <a:srgbClr val="FFFFFF"/>
                </a:solidFill>
                <a:latin typeface="Times New Roman"/>
                <a:cs typeface="Times New Roman"/>
              </a:rPr>
              <a:t>ή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στρατηγικούς</a:t>
            </a:r>
            <a:r>
              <a:rPr sz="16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σκοπούς.</a:t>
            </a:r>
            <a:endParaRPr sz="1600">
              <a:latin typeface="Times New Roman"/>
              <a:cs typeface="Times New Roman"/>
            </a:endParaRPr>
          </a:p>
          <a:p>
            <a:pPr marL="287020" marR="358140" indent="-274320">
              <a:lnSpc>
                <a:spcPts val="1910"/>
              </a:lnSpc>
              <a:spcBef>
                <a:spcPts val="635"/>
              </a:spcBef>
              <a:buClr>
                <a:srgbClr val="FFB800"/>
              </a:buClr>
              <a:buSzPct val="125000"/>
              <a:buChar char="▪"/>
              <a:tabLst>
                <a:tab pos="286385" algn="l"/>
                <a:tab pos="287020" algn="l"/>
              </a:tabLst>
            </a:pP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Απειλές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εκ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των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έσω: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Εργαζόμενοι,</a:t>
            </a:r>
            <a:r>
              <a:rPr sz="16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εργολάβοι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85" dirty="0">
                <a:solidFill>
                  <a:srgbClr val="FFFFFF"/>
                </a:solidFill>
                <a:latin typeface="Times New Roman"/>
                <a:cs typeface="Times New Roman"/>
              </a:rPr>
              <a:t>ή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0" dirty="0">
                <a:solidFill>
                  <a:srgbClr val="FFFFFF"/>
                </a:solidFill>
                <a:latin typeface="Times New Roman"/>
                <a:cs typeface="Times New Roman"/>
              </a:rPr>
              <a:t>τρίτοι</a:t>
            </a:r>
            <a:r>
              <a:rPr sz="16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προμηθευτές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με</a:t>
            </a:r>
            <a:r>
              <a:rPr sz="16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80" dirty="0">
                <a:solidFill>
                  <a:srgbClr val="FFFFFF"/>
                </a:solidFill>
                <a:latin typeface="Times New Roman"/>
                <a:cs typeface="Times New Roman"/>
              </a:rPr>
              <a:t>πρόσβαση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σε </a:t>
            </a:r>
            <a:r>
              <a:rPr sz="1600" spc="-3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κρίσιμα</a:t>
            </a:r>
            <a:r>
              <a:rPr sz="16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συστήματα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6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πληροφορίες.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4040" y="6818947"/>
            <a:ext cx="607123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Εκπαίδευση</a:t>
            </a:r>
            <a:r>
              <a:rPr sz="125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70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12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125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Παρουσίαση</a:t>
            </a:r>
            <a:r>
              <a:rPr sz="125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25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25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ΣΚαραγιάννη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2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70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125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125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15207" y="6630987"/>
            <a:ext cx="2500947" cy="46482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00" y="457200"/>
            <a:ext cx="12192000" cy="6858000"/>
            <a:chOff x="304800" y="45720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304800" y="45720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6858000"/>
                  </a:moveTo>
                  <a:lnTo>
                    <a:pt x="0" y="6858000"/>
                  </a:lnTo>
                  <a:lnTo>
                    <a:pt x="0" y="0"/>
                  </a:lnTo>
                  <a:lnTo>
                    <a:pt x="12192000" y="0"/>
                  </a:lnTo>
                  <a:lnTo>
                    <a:pt x="12192000" y="68580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00600" y="5570220"/>
              <a:ext cx="799465" cy="1739264"/>
            </a:xfrm>
            <a:custGeom>
              <a:avLst/>
              <a:gdLst/>
              <a:ahLst/>
              <a:cxnLst/>
              <a:rect l="l" t="t" r="r" b="b"/>
              <a:pathLst>
                <a:path w="799464" h="1739265">
                  <a:moveTo>
                    <a:pt x="611187" y="0"/>
                  </a:moveTo>
                  <a:lnTo>
                    <a:pt x="562292" y="6667"/>
                  </a:lnTo>
                  <a:lnTo>
                    <a:pt x="517525" y="25399"/>
                  </a:lnTo>
                  <a:lnTo>
                    <a:pt x="479425" y="54927"/>
                  </a:lnTo>
                  <a:lnTo>
                    <a:pt x="449262" y="94297"/>
                  </a:lnTo>
                  <a:lnTo>
                    <a:pt x="429895" y="141604"/>
                  </a:lnTo>
                  <a:lnTo>
                    <a:pt x="0" y="1738947"/>
                  </a:lnTo>
                  <a:lnTo>
                    <a:pt x="27304" y="1738947"/>
                  </a:lnTo>
                  <a:lnTo>
                    <a:pt x="454025" y="149224"/>
                  </a:lnTo>
                  <a:lnTo>
                    <a:pt x="470852" y="108267"/>
                  </a:lnTo>
                  <a:lnTo>
                    <a:pt x="496887" y="74294"/>
                  </a:lnTo>
                  <a:lnTo>
                    <a:pt x="529907" y="48259"/>
                  </a:lnTo>
                  <a:lnTo>
                    <a:pt x="568642" y="32067"/>
                  </a:lnTo>
                  <a:lnTo>
                    <a:pt x="610552" y="26034"/>
                  </a:lnTo>
                  <a:lnTo>
                    <a:pt x="703089" y="26034"/>
                  </a:lnTo>
                  <a:lnTo>
                    <a:pt x="695007" y="19684"/>
                  </a:lnTo>
                  <a:lnTo>
                    <a:pt x="623570" y="634"/>
                  </a:lnTo>
                  <a:lnTo>
                    <a:pt x="611187" y="0"/>
                  </a:lnTo>
                  <a:close/>
                </a:path>
                <a:path w="799464" h="1739265">
                  <a:moveTo>
                    <a:pt x="703089" y="26034"/>
                  </a:moveTo>
                  <a:lnTo>
                    <a:pt x="610552" y="26034"/>
                  </a:lnTo>
                  <a:lnTo>
                    <a:pt x="683895" y="43179"/>
                  </a:lnTo>
                  <a:lnTo>
                    <a:pt x="733107" y="82867"/>
                  </a:lnTo>
                  <a:lnTo>
                    <a:pt x="764539" y="139382"/>
                  </a:lnTo>
                  <a:lnTo>
                    <a:pt x="773747" y="203199"/>
                  </a:lnTo>
                  <a:lnTo>
                    <a:pt x="768032" y="236219"/>
                  </a:lnTo>
                  <a:lnTo>
                    <a:pt x="362585" y="1738947"/>
                  </a:lnTo>
                  <a:lnTo>
                    <a:pt x="391795" y="1738947"/>
                  </a:lnTo>
                  <a:lnTo>
                    <a:pt x="792479" y="242252"/>
                  </a:lnTo>
                  <a:lnTo>
                    <a:pt x="799147" y="204469"/>
                  </a:lnTo>
                  <a:lnTo>
                    <a:pt x="789939" y="130492"/>
                  </a:lnTo>
                  <a:lnTo>
                    <a:pt x="752792" y="65087"/>
                  </a:lnTo>
                  <a:lnTo>
                    <a:pt x="703089" y="26034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457200"/>
              <a:ext cx="5486400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4565" y="1987232"/>
              <a:ext cx="1104582" cy="3387725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197984" y="706755"/>
            <a:ext cx="381698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0" spc="220" dirty="0">
                <a:solidFill>
                  <a:srgbClr val="FFFFFF"/>
                </a:solidFill>
                <a:latin typeface="Times New Roman"/>
                <a:cs typeface="Times New Roman"/>
              </a:rPr>
              <a:t>Αξιολόγηση</a:t>
            </a:r>
            <a:r>
              <a:rPr sz="2200" b="0" spc="20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b="0" spc="210" dirty="0">
                <a:solidFill>
                  <a:srgbClr val="FFFFFF"/>
                </a:solidFill>
                <a:latin typeface="Times New Roman"/>
                <a:cs typeface="Times New Roman"/>
              </a:rPr>
              <a:t>των συνεπειών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17315" y="1075690"/>
            <a:ext cx="8185150" cy="508571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293370" marR="998855">
              <a:lnSpc>
                <a:spcPct val="101800"/>
              </a:lnSpc>
              <a:spcBef>
                <a:spcPts val="55"/>
              </a:spcBef>
            </a:pPr>
            <a:r>
              <a:rPr sz="1900" spc="125" dirty="0">
                <a:solidFill>
                  <a:srgbClr val="FFB800"/>
                </a:solidFill>
                <a:latin typeface="Calibri"/>
                <a:cs typeface="Calibri"/>
              </a:rPr>
              <a:t>Αξιολόγηση</a:t>
            </a:r>
            <a:r>
              <a:rPr sz="1900" spc="10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900" spc="135" dirty="0">
                <a:solidFill>
                  <a:srgbClr val="FFB800"/>
                </a:solidFill>
                <a:latin typeface="Calibri"/>
                <a:cs typeface="Calibri"/>
              </a:rPr>
              <a:t>των</a:t>
            </a:r>
            <a:r>
              <a:rPr sz="1900" spc="10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900" spc="125" dirty="0">
                <a:solidFill>
                  <a:srgbClr val="FFB800"/>
                </a:solidFill>
                <a:latin typeface="Calibri"/>
                <a:cs typeface="Calibri"/>
              </a:rPr>
              <a:t>δυνητικών</a:t>
            </a:r>
            <a:r>
              <a:rPr sz="1900" spc="9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900" spc="130" dirty="0">
                <a:solidFill>
                  <a:srgbClr val="FFB800"/>
                </a:solidFill>
                <a:latin typeface="Calibri"/>
                <a:cs typeface="Calibri"/>
              </a:rPr>
              <a:t>επιπτώσεων</a:t>
            </a:r>
            <a:r>
              <a:rPr sz="1900" spc="9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900" spc="135" dirty="0">
                <a:solidFill>
                  <a:srgbClr val="FFB800"/>
                </a:solidFill>
                <a:latin typeface="Calibri"/>
                <a:cs typeface="Calibri"/>
              </a:rPr>
              <a:t>των</a:t>
            </a:r>
            <a:r>
              <a:rPr sz="1900" spc="10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900" spc="125" dirty="0">
                <a:solidFill>
                  <a:srgbClr val="FFB800"/>
                </a:solidFill>
                <a:latin typeface="Calibri"/>
                <a:cs typeface="Calibri"/>
              </a:rPr>
              <a:t>επιθέσεων</a:t>
            </a:r>
            <a:r>
              <a:rPr sz="1900" spc="10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900" spc="125" dirty="0">
                <a:solidFill>
                  <a:srgbClr val="FFB800"/>
                </a:solidFill>
                <a:latin typeface="Calibri"/>
                <a:cs typeface="Calibri"/>
              </a:rPr>
              <a:t>στον </a:t>
            </a:r>
            <a:r>
              <a:rPr sz="1900" spc="-4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900" spc="135" dirty="0">
                <a:solidFill>
                  <a:srgbClr val="FFB800"/>
                </a:solidFill>
                <a:latin typeface="Calibri"/>
                <a:cs typeface="Calibri"/>
              </a:rPr>
              <a:t>κυβερνοχώρο</a:t>
            </a:r>
            <a:endParaRPr sz="1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50">
              <a:latin typeface="Calibri"/>
              <a:cs typeface="Calibri"/>
            </a:endParaRPr>
          </a:p>
          <a:p>
            <a:pPr marL="287020" marR="787400" indent="-274320">
              <a:lnSpc>
                <a:spcPts val="1910"/>
              </a:lnSpc>
              <a:buClr>
                <a:srgbClr val="FFB800"/>
              </a:buClr>
              <a:buSzPct val="125000"/>
              <a:buChar char="▪"/>
              <a:tabLst>
                <a:tab pos="286385" algn="l"/>
                <a:tab pos="287020" algn="l"/>
              </a:tabLst>
            </a:pP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Διακοπή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του</a:t>
            </a:r>
            <a:r>
              <a:rPr sz="16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ενεργειακού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εφοδιασμού</a:t>
            </a:r>
            <a:r>
              <a:rPr sz="16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που</a:t>
            </a:r>
            <a:r>
              <a:rPr sz="16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οδηγεί</a:t>
            </a:r>
            <a:r>
              <a:rPr sz="16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σε</a:t>
            </a:r>
            <a:r>
              <a:rPr sz="16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οικονομικές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απώλειες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600" spc="-3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δυνητικές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55" dirty="0">
                <a:solidFill>
                  <a:srgbClr val="FFFFFF"/>
                </a:solidFill>
                <a:latin typeface="Times New Roman"/>
                <a:cs typeface="Times New Roman"/>
              </a:rPr>
              <a:t>διακοπές</a:t>
            </a:r>
            <a:r>
              <a:rPr sz="16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55" dirty="0">
                <a:solidFill>
                  <a:srgbClr val="FFFFFF"/>
                </a:solidFill>
                <a:latin typeface="Times New Roman"/>
                <a:cs typeface="Times New Roman"/>
              </a:rPr>
              <a:t>ρεύματος.</a:t>
            </a:r>
            <a:endParaRPr sz="1600">
              <a:latin typeface="Times New Roman"/>
              <a:cs typeface="Times New Roman"/>
            </a:endParaRPr>
          </a:p>
          <a:p>
            <a:pPr marL="286385" indent="-273685">
              <a:lnSpc>
                <a:spcPct val="100000"/>
              </a:lnSpc>
              <a:spcBef>
                <a:spcPts val="509"/>
              </a:spcBef>
              <a:buClr>
                <a:srgbClr val="FFB800"/>
              </a:buClr>
              <a:buSzPct val="125000"/>
              <a:buChar char="▪"/>
              <a:tabLst>
                <a:tab pos="285750" algn="l"/>
                <a:tab pos="286385" algn="l"/>
              </a:tabLst>
            </a:pP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Υποβαθμισμένη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ασφάλεια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του</a:t>
            </a:r>
            <a:r>
              <a:rPr sz="16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προσωπικού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του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κοινού</a:t>
            </a:r>
            <a:r>
              <a:rPr sz="16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80" dirty="0">
                <a:solidFill>
                  <a:srgbClr val="FFFFFF"/>
                </a:solidFill>
                <a:latin typeface="Times New Roman"/>
                <a:cs typeface="Times New Roman"/>
              </a:rPr>
              <a:t>λόγω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55" dirty="0">
                <a:solidFill>
                  <a:srgbClr val="FFFFFF"/>
                </a:solidFill>
                <a:latin typeface="Times New Roman"/>
                <a:cs typeface="Times New Roman"/>
              </a:rPr>
              <a:t>λειτουργικών</a:t>
            </a:r>
            <a:endParaRPr sz="1600">
              <a:latin typeface="Times New Roman"/>
              <a:cs typeface="Times New Roman"/>
            </a:endParaRPr>
          </a:p>
          <a:p>
            <a:pPr marL="287020">
              <a:lnSpc>
                <a:spcPct val="100000"/>
              </a:lnSpc>
              <a:spcBef>
                <a:spcPts val="50"/>
              </a:spcBef>
            </a:pP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αποτυχίες</a:t>
            </a:r>
            <a:r>
              <a:rPr sz="1600" spc="55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600">
              <a:latin typeface="Times New Roman"/>
              <a:cs typeface="Times New Roman"/>
            </a:endParaRPr>
          </a:p>
          <a:p>
            <a:pPr marL="287020" marR="351790" indent="-274320">
              <a:lnSpc>
                <a:spcPct val="100000"/>
              </a:lnSpc>
              <a:spcBef>
                <a:spcPts val="680"/>
              </a:spcBef>
              <a:buClr>
                <a:srgbClr val="FFB800"/>
              </a:buClr>
              <a:buSzPct val="125000"/>
              <a:buChar char="▪"/>
              <a:tabLst>
                <a:tab pos="286385" algn="l"/>
                <a:tab pos="287020" algn="l"/>
                <a:tab pos="2149475" algn="l"/>
                <a:tab pos="3223260" algn="l"/>
                <a:tab pos="3951604" algn="l"/>
                <a:tab pos="5575300" algn="l"/>
                <a:tab pos="6636384" algn="l"/>
                <a:tab pos="7053580" algn="l"/>
              </a:tabLst>
            </a:pPr>
            <a:r>
              <a:rPr sz="1600" spc="100" dirty="0">
                <a:solidFill>
                  <a:srgbClr val="FFFFFF"/>
                </a:solidFill>
                <a:latin typeface="Times New Roman"/>
                <a:cs typeface="Times New Roman"/>
              </a:rPr>
              <a:t>Π</a:t>
            </a:r>
            <a:r>
              <a:rPr sz="1600" spc="50" dirty="0">
                <a:solidFill>
                  <a:srgbClr val="FFFFFF"/>
                </a:solidFill>
                <a:latin typeface="Times New Roman"/>
                <a:cs typeface="Times New Roman"/>
              </a:rPr>
              <a:t>ε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ρ</a:t>
            </a:r>
            <a:r>
              <a:rPr sz="1600" spc="25" dirty="0">
                <a:solidFill>
                  <a:srgbClr val="FFFFFF"/>
                </a:solidFill>
                <a:latin typeface="Times New Roman"/>
                <a:cs typeface="Times New Roman"/>
              </a:rPr>
              <a:t>ι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β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α</a:t>
            </a:r>
            <a:r>
              <a:rPr sz="1600" spc="60" dirty="0">
                <a:solidFill>
                  <a:srgbClr val="FFFFFF"/>
                </a:solidFill>
                <a:latin typeface="Times New Roman"/>
                <a:cs typeface="Times New Roman"/>
              </a:rPr>
              <a:t>λλ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ο</a:t>
            </a:r>
            <a:r>
              <a:rPr sz="1600" spc="55" dirty="0">
                <a:solidFill>
                  <a:srgbClr val="FFFFFF"/>
                </a:solidFill>
                <a:latin typeface="Times New Roman"/>
                <a:cs typeface="Times New Roman"/>
              </a:rPr>
              <a:t>ν</a:t>
            </a:r>
            <a:r>
              <a:rPr sz="1600" spc="50" dirty="0">
                <a:solidFill>
                  <a:srgbClr val="FFFFFF"/>
                </a:solidFill>
                <a:latin typeface="Times New Roman"/>
                <a:cs typeface="Times New Roman"/>
              </a:rPr>
              <a:t>τ</a:t>
            </a:r>
            <a:r>
              <a:rPr sz="1600" spc="25" dirty="0">
                <a:solidFill>
                  <a:srgbClr val="FFFFFF"/>
                </a:solidFill>
                <a:latin typeface="Times New Roman"/>
                <a:cs typeface="Times New Roman"/>
              </a:rPr>
              <a:t>ι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κ</a:t>
            </a:r>
            <a:r>
              <a:rPr sz="1600" spc="80" dirty="0">
                <a:solidFill>
                  <a:srgbClr val="FFFFFF"/>
                </a:solidFill>
                <a:latin typeface="Times New Roman"/>
                <a:cs typeface="Times New Roman"/>
              </a:rPr>
              <a:t>ό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600" spc="50" dirty="0">
                <a:solidFill>
                  <a:srgbClr val="FFFFFF"/>
                </a:solidFill>
                <a:latin typeface="Times New Roman"/>
                <a:cs typeface="Times New Roman"/>
              </a:rPr>
              <a:t>ζ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ημ</a:t>
            </a:r>
            <a:r>
              <a:rPr sz="1600" spc="25" dirty="0">
                <a:solidFill>
                  <a:srgbClr val="FFFFFF"/>
                </a:solidFill>
                <a:latin typeface="Times New Roman"/>
                <a:cs typeface="Times New Roman"/>
              </a:rPr>
              <a:t>ί</a:t>
            </a:r>
            <a:r>
              <a:rPr sz="1600" spc="85" dirty="0">
                <a:solidFill>
                  <a:srgbClr val="FFFFFF"/>
                </a:solidFill>
                <a:latin typeface="Times New Roman"/>
                <a:cs typeface="Times New Roman"/>
              </a:rPr>
              <a:t>α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600" spc="60" dirty="0">
                <a:solidFill>
                  <a:srgbClr val="FFFFFF"/>
                </a:solidFill>
                <a:latin typeface="Times New Roman"/>
                <a:cs typeface="Times New Roman"/>
              </a:rPr>
              <a:t>α</a:t>
            </a:r>
            <a:r>
              <a:rPr sz="1600" spc="55" dirty="0">
                <a:solidFill>
                  <a:srgbClr val="FFFFFF"/>
                </a:solidFill>
                <a:latin typeface="Times New Roman"/>
                <a:cs typeface="Times New Roman"/>
              </a:rPr>
              <a:t>π</a:t>
            </a:r>
            <a:r>
              <a:rPr sz="1600" spc="80" dirty="0">
                <a:solidFill>
                  <a:srgbClr val="FFFFFF"/>
                </a:solidFill>
                <a:latin typeface="Times New Roman"/>
                <a:cs typeface="Times New Roman"/>
              </a:rPr>
              <a:t>ό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τ</a:t>
            </a:r>
            <a:r>
              <a:rPr sz="1600" spc="80" dirty="0">
                <a:solidFill>
                  <a:srgbClr val="FFFFFF"/>
                </a:solidFill>
                <a:latin typeface="Times New Roman"/>
                <a:cs typeface="Times New Roman"/>
              </a:rPr>
              <a:t>ο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α</a:t>
            </a:r>
            <a:r>
              <a:rPr sz="1600" spc="55" dirty="0">
                <a:solidFill>
                  <a:srgbClr val="FFFFFF"/>
                </a:solidFill>
                <a:latin typeface="Times New Roman"/>
                <a:cs typeface="Times New Roman"/>
              </a:rPr>
              <a:t>ν</a:t>
            </a:r>
            <a:r>
              <a:rPr sz="1600" spc="50" dirty="0">
                <a:solidFill>
                  <a:srgbClr val="FFFFFF"/>
                </a:solidFill>
                <a:latin typeface="Times New Roman"/>
                <a:cs typeface="Times New Roman"/>
              </a:rPr>
              <a:t>ε</a:t>
            </a:r>
            <a:r>
              <a:rPr sz="1600" spc="55" dirty="0">
                <a:solidFill>
                  <a:srgbClr val="FFFFFF"/>
                </a:solidFill>
                <a:latin typeface="Times New Roman"/>
                <a:cs typeface="Times New Roman"/>
              </a:rPr>
              <a:t>ξ</a:t>
            </a:r>
            <a:r>
              <a:rPr sz="1600" spc="50" dirty="0">
                <a:solidFill>
                  <a:srgbClr val="FFFFFF"/>
                </a:solidFill>
                <a:latin typeface="Times New Roman"/>
                <a:cs typeface="Times New Roman"/>
              </a:rPr>
              <a:t>έ</a:t>
            </a:r>
            <a:r>
              <a:rPr sz="1600" spc="60" dirty="0">
                <a:solidFill>
                  <a:srgbClr val="FFFFFF"/>
                </a:solidFill>
                <a:latin typeface="Times New Roman"/>
                <a:cs typeface="Times New Roman"/>
              </a:rPr>
              <a:t>λ</a:t>
            </a:r>
            <a:r>
              <a:rPr sz="1600" spc="55" dirty="0">
                <a:solidFill>
                  <a:srgbClr val="FFFFFF"/>
                </a:solidFill>
                <a:latin typeface="Times New Roman"/>
                <a:cs typeface="Times New Roman"/>
              </a:rPr>
              <a:t>εγ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κ</a:t>
            </a:r>
            <a:r>
              <a:rPr sz="1600" spc="50" dirty="0">
                <a:solidFill>
                  <a:srgbClr val="FFFFFF"/>
                </a:solidFill>
                <a:latin typeface="Times New Roman"/>
                <a:cs typeface="Times New Roman"/>
              </a:rPr>
              <a:t>τ</a:t>
            </a:r>
            <a:r>
              <a:rPr sz="1600" spc="85" dirty="0">
                <a:solidFill>
                  <a:srgbClr val="FFFFFF"/>
                </a:solidFill>
                <a:latin typeface="Times New Roman"/>
                <a:cs typeface="Times New Roman"/>
              </a:rPr>
              <a:t>η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600" spc="50" dirty="0">
                <a:solidFill>
                  <a:srgbClr val="FFFFFF"/>
                </a:solidFill>
                <a:latin typeface="Times New Roman"/>
                <a:cs typeface="Times New Roman"/>
              </a:rPr>
              <a:t>έ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κ</a:t>
            </a:r>
            <a:r>
              <a:rPr sz="1600" spc="60" dirty="0">
                <a:solidFill>
                  <a:srgbClr val="FFFFFF"/>
                </a:solidFill>
                <a:latin typeface="Times New Roman"/>
                <a:cs typeface="Times New Roman"/>
              </a:rPr>
              <a:t>δ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ο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ση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ς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600" spc="85" dirty="0">
                <a:solidFill>
                  <a:srgbClr val="FFFFFF"/>
                </a:solidFill>
                <a:latin typeface="Times New Roman"/>
                <a:cs typeface="Times New Roman"/>
              </a:rPr>
              <a:t>ή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ασ</a:t>
            </a:r>
            <a:r>
              <a:rPr sz="1600" spc="50" dirty="0">
                <a:solidFill>
                  <a:srgbClr val="FFFFFF"/>
                </a:solidFill>
                <a:latin typeface="Times New Roman"/>
                <a:cs typeface="Times New Roman"/>
              </a:rPr>
              <a:t>τ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ο</a:t>
            </a:r>
            <a:r>
              <a:rPr sz="1600" spc="55" dirty="0">
                <a:solidFill>
                  <a:srgbClr val="FFFFFF"/>
                </a:solidFill>
                <a:latin typeface="Times New Roman"/>
                <a:cs typeface="Times New Roman"/>
              </a:rPr>
              <a:t>χ</a:t>
            </a:r>
            <a:r>
              <a:rPr sz="1600" spc="25" dirty="0">
                <a:solidFill>
                  <a:srgbClr val="FFFFFF"/>
                </a:solidFill>
                <a:latin typeface="Times New Roman"/>
                <a:cs typeface="Times New Roman"/>
              </a:rPr>
              <a:t>ί</a:t>
            </a:r>
            <a:r>
              <a:rPr sz="1600" spc="45" dirty="0">
                <a:solidFill>
                  <a:srgbClr val="FFFFFF"/>
                </a:solidFill>
                <a:latin typeface="Times New Roman"/>
                <a:cs typeface="Times New Roman"/>
              </a:rPr>
              <a:t>ες  </a:t>
            </a:r>
            <a:r>
              <a:rPr sz="1600" spc="55" dirty="0">
                <a:solidFill>
                  <a:srgbClr val="FFFFFF"/>
                </a:solidFill>
                <a:latin typeface="Times New Roman"/>
                <a:cs typeface="Times New Roman"/>
              </a:rPr>
              <a:t>στα</a:t>
            </a:r>
            <a:r>
              <a:rPr sz="16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συστήματα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παρακολούθησης.</a:t>
            </a:r>
            <a:endParaRPr sz="1600">
              <a:latin typeface="Times New Roman"/>
              <a:cs typeface="Times New Roman"/>
            </a:endParaRPr>
          </a:p>
          <a:p>
            <a:pPr marL="286385" indent="-273685">
              <a:lnSpc>
                <a:spcPct val="100000"/>
              </a:lnSpc>
              <a:spcBef>
                <a:spcPts val="575"/>
              </a:spcBef>
              <a:buClr>
                <a:srgbClr val="FFB800"/>
              </a:buClr>
              <a:buSzPct val="125000"/>
              <a:buChar char="▪"/>
              <a:tabLst>
                <a:tab pos="285750" algn="l"/>
                <a:tab pos="286385" algn="l"/>
              </a:tabLst>
            </a:pPr>
            <a:r>
              <a:rPr sz="1600" spc="80" dirty="0">
                <a:solidFill>
                  <a:srgbClr val="FFFFFF"/>
                </a:solidFill>
                <a:latin typeface="Times New Roman"/>
                <a:cs typeface="Times New Roman"/>
              </a:rPr>
              <a:t>Βλάβη</a:t>
            </a:r>
            <a:r>
              <a:rPr sz="16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στη</a:t>
            </a:r>
            <a:r>
              <a:rPr sz="16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85" dirty="0">
                <a:solidFill>
                  <a:srgbClr val="FFFFFF"/>
                </a:solidFill>
                <a:latin typeface="Times New Roman"/>
                <a:cs typeface="Times New Roman"/>
              </a:rPr>
              <a:t>φήμη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απώλεια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της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εμπιστοσύνης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των</a:t>
            </a:r>
            <a:r>
              <a:rPr sz="16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πελατών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στον</a:t>
            </a:r>
            <a:r>
              <a:rPr sz="16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πάροχο</a:t>
            </a:r>
            <a:r>
              <a:rPr sz="16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0" dirty="0">
                <a:solidFill>
                  <a:srgbClr val="FFFFFF"/>
                </a:solidFill>
                <a:latin typeface="Times New Roman"/>
                <a:cs typeface="Times New Roman"/>
              </a:rPr>
              <a:t>ενέργειας.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B800"/>
              </a:buClr>
              <a:buFont typeface="Times New Roman"/>
              <a:buChar char="▪"/>
            </a:pPr>
            <a:endParaRPr sz="2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114" dirty="0">
                <a:solidFill>
                  <a:srgbClr val="FFBC00"/>
                </a:solidFill>
                <a:latin typeface="Calibri"/>
                <a:cs typeface="Calibri"/>
              </a:rPr>
              <a:t>Ποσοτικοποίηση</a:t>
            </a:r>
            <a:r>
              <a:rPr sz="1600" spc="105" dirty="0">
                <a:solidFill>
                  <a:srgbClr val="FFBC00"/>
                </a:solidFill>
                <a:latin typeface="Calibri"/>
                <a:cs typeface="Calibri"/>
              </a:rPr>
              <a:t> της</a:t>
            </a:r>
            <a:r>
              <a:rPr sz="1600" spc="95" dirty="0">
                <a:solidFill>
                  <a:srgbClr val="FFBC00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FFBC00"/>
                </a:solidFill>
                <a:latin typeface="Calibri"/>
                <a:cs typeface="Calibri"/>
              </a:rPr>
              <a:t>πιθανότητας</a:t>
            </a:r>
            <a:r>
              <a:rPr sz="1600" spc="100" dirty="0">
                <a:solidFill>
                  <a:srgbClr val="FFBC00"/>
                </a:solidFill>
                <a:latin typeface="Calibri"/>
                <a:cs typeface="Calibri"/>
              </a:rPr>
              <a:t> και</a:t>
            </a:r>
            <a:r>
              <a:rPr sz="1600" spc="95" dirty="0">
                <a:solidFill>
                  <a:srgbClr val="FFBC00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FFBC00"/>
                </a:solidFill>
                <a:latin typeface="Calibri"/>
                <a:cs typeface="Calibri"/>
              </a:rPr>
              <a:t>των</a:t>
            </a:r>
            <a:r>
              <a:rPr sz="1600" spc="95" dirty="0">
                <a:solidFill>
                  <a:srgbClr val="FFBC00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FFBC00"/>
                </a:solidFill>
                <a:latin typeface="Calibri"/>
                <a:cs typeface="Calibri"/>
              </a:rPr>
              <a:t>επιπτώσεων</a:t>
            </a:r>
            <a:r>
              <a:rPr sz="1600" spc="100" dirty="0">
                <a:solidFill>
                  <a:srgbClr val="FFBC00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FFBC00"/>
                </a:solidFill>
                <a:latin typeface="Calibri"/>
                <a:cs typeface="Calibri"/>
              </a:rPr>
              <a:t>των</a:t>
            </a:r>
            <a:r>
              <a:rPr sz="1600" spc="95" dirty="0">
                <a:solidFill>
                  <a:srgbClr val="FFBC00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FFBC00"/>
                </a:solidFill>
                <a:latin typeface="Calibri"/>
                <a:cs typeface="Calibri"/>
              </a:rPr>
              <a:t>εντοπισμένων</a:t>
            </a:r>
            <a:r>
              <a:rPr sz="1600" spc="100" dirty="0">
                <a:solidFill>
                  <a:srgbClr val="FFBC00"/>
                </a:solidFill>
                <a:latin typeface="Calibri"/>
                <a:cs typeface="Calibri"/>
              </a:rPr>
              <a:t> κινδύνων</a:t>
            </a:r>
            <a:r>
              <a:rPr sz="1600" spc="100" dirty="0">
                <a:solidFill>
                  <a:srgbClr val="FFBC00"/>
                </a:solidFill>
                <a:latin typeface="Times New Roman"/>
                <a:cs typeface="Times New Roman"/>
              </a:rPr>
              <a:t>:</a:t>
            </a:r>
            <a:endParaRPr sz="1600">
              <a:latin typeface="Times New Roman"/>
              <a:cs typeface="Times New Roman"/>
            </a:endParaRPr>
          </a:p>
          <a:p>
            <a:pPr marL="287020" marR="5080" indent="-274320">
              <a:lnSpc>
                <a:spcPts val="1910"/>
              </a:lnSpc>
              <a:spcBef>
                <a:spcPts val="750"/>
              </a:spcBef>
              <a:buClr>
                <a:srgbClr val="FFB800"/>
              </a:buClr>
              <a:buSzPct val="125000"/>
              <a:buChar char="▪"/>
              <a:tabLst>
                <a:tab pos="286385" algn="l"/>
                <a:tab pos="287020" algn="l"/>
              </a:tabLst>
            </a:pP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Μετρήσεις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πιθανότητας: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Βάσει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ιστορικών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δεδομένων,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πληροφοριών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σχετικά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με</a:t>
            </a:r>
            <a:r>
              <a:rPr sz="16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απειλές </a:t>
            </a:r>
            <a:r>
              <a:rPr sz="1600" spc="-3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6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εκτιμήσεις</a:t>
            </a:r>
            <a:r>
              <a:rPr sz="16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Ευπάθειας.</a:t>
            </a:r>
            <a:endParaRPr sz="1600">
              <a:latin typeface="Times New Roman"/>
              <a:cs typeface="Times New Roman"/>
            </a:endParaRPr>
          </a:p>
          <a:p>
            <a:pPr marL="287020" marR="261620" indent="-274320">
              <a:lnSpc>
                <a:spcPct val="100000"/>
              </a:lnSpc>
              <a:spcBef>
                <a:spcPts val="509"/>
              </a:spcBef>
              <a:buClr>
                <a:srgbClr val="FFB800"/>
              </a:buClr>
              <a:buSzPct val="125000"/>
              <a:buChar char="▪"/>
              <a:tabLst>
                <a:tab pos="286385" algn="l"/>
                <a:tab pos="287020" algn="l"/>
              </a:tabLst>
            </a:pP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Μετρήσεις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αντικτύπου: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Κίνδυνοι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για</a:t>
            </a:r>
            <a:r>
              <a:rPr sz="16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την</a:t>
            </a:r>
            <a:r>
              <a:rPr sz="16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ασφάλεια,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λειτουργικά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προβλήματα,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ποινές </a:t>
            </a:r>
            <a:r>
              <a:rPr sz="1600" spc="-3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κανονιστικής</a:t>
            </a:r>
            <a:r>
              <a:rPr sz="16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συμμόρφωσης.</a:t>
            </a:r>
            <a:endParaRPr sz="1600">
              <a:latin typeface="Times New Roman"/>
              <a:cs typeface="Times New Roman"/>
            </a:endParaRPr>
          </a:p>
          <a:p>
            <a:pPr marL="287020" marR="58419" indent="-274320">
              <a:lnSpc>
                <a:spcPct val="100000"/>
              </a:lnSpc>
              <a:spcBef>
                <a:spcPts val="570"/>
              </a:spcBef>
              <a:buClr>
                <a:srgbClr val="FFB800"/>
              </a:buClr>
              <a:buSzPct val="125000"/>
              <a:buChar char="▪"/>
              <a:tabLst>
                <a:tab pos="286385" algn="l"/>
                <a:tab pos="287020" algn="l"/>
              </a:tabLst>
            </a:pPr>
            <a:r>
              <a:rPr sz="1600" spc="80" dirty="0">
                <a:solidFill>
                  <a:srgbClr val="FFFFFF"/>
                </a:solidFill>
                <a:latin typeface="Times New Roman"/>
                <a:cs typeface="Times New Roman"/>
              </a:rPr>
              <a:t>Βαθμολόγηση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κινδύνου: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85" dirty="0">
                <a:solidFill>
                  <a:srgbClr val="FFFFFF"/>
                </a:solidFill>
                <a:latin typeface="Times New Roman"/>
                <a:cs typeface="Times New Roman"/>
              </a:rPr>
              <a:t>Χρήση</a:t>
            </a:r>
            <a:r>
              <a:rPr sz="16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πίνακα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κινδύνου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85" dirty="0">
                <a:solidFill>
                  <a:srgbClr val="FFFFFF"/>
                </a:solidFill>
                <a:latin typeface="Times New Roman"/>
                <a:cs typeface="Times New Roman"/>
              </a:rPr>
              <a:t>ή</a:t>
            </a:r>
            <a:r>
              <a:rPr sz="16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ενός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τύπου</a:t>
            </a:r>
            <a:r>
              <a:rPr sz="16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0" dirty="0">
                <a:solidFill>
                  <a:srgbClr val="FFFFFF"/>
                </a:solidFill>
                <a:latin typeface="Times New Roman"/>
                <a:cs typeface="Times New Roman"/>
              </a:rPr>
              <a:t>για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τον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υπολογισμό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του </a:t>
            </a:r>
            <a:r>
              <a:rPr sz="1600" spc="-3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συνολικού</a:t>
            </a:r>
            <a:r>
              <a:rPr sz="16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επιπέδου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κινδύνου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Times New Roman"/>
                <a:cs typeface="Times New Roman"/>
              </a:rPr>
              <a:t>με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80" dirty="0">
                <a:solidFill>
                  <a:srgbClr val="FFFFFF"/>
                </a:solidFill>
                <a:latin typeface="Times New Roman"/>
                <a:cs typeface="Times New Roman"/>
              </a:rPr>
              <a:t>βάση</a:t>
            </a:r>
            <a:r>
              <a:rPr sz="16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55" dirty="0">
                <a:solidFill>
                  <a:srgbClr val="FFFFFF"/>
                </a:solidFill>
                <a:latin typeface="Times New Roman"/>
                <a:cs typeface="Times New Roman"/>
              </a:rPr>
              <a:t>τις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βαθμολογίες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πιθανότητας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Times New Roman"/>
                <a:cs typeface="Times New Roman"/>
              </a:rPr>
              <a:t>επιπτώσεων.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4040" y="6639242"/>
            <a:ext cx="607123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Εκπαίδευση</a:t>
            </a:r>
            <a:r>
              <a:rPr sz="125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70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12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125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Παρουσίαση</a:t>
            </a:r>
            <a:r>
              <a:rPr sz="125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25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25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ΣΚαραγιάννη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2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70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125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125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15207" y="6451917"/>
            <a:ext cx="2500947" cy="464819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00" y="457200"/>
            <a:ext cx="12192000" cy="6858000"/>
            <a:chOff x="304800" y="45720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304800" y="45720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6858000"/>
                  </a:moveTo>
                  <a:lnTo>
                    <a:pt x="0" y="6858000"/>
                  </a:lnTo>
                  <a:lnTo>
                    <a:pt x="0" y="0"/>
                  </a:lnTo>
                  <a:lnTo>
                    <a:pt x="12192000" y="0"/>
                  </a:lnTo>
                  <a:lnTo>
                    <a:pt x="12192000" y="68580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00600" y="5570220"/>
              <a:ext cx="799465" cy="1739264"/>
            </a:xfrm>
            <a:custGeom>
              <a:avLst/>
              <a:gdLst/>
              <a:ahLst/>
              <a:cxnLst/>
              <a:rect l="l" t="t" r="r" b="b"/>
              <a:pathLst>
                <a:path w="799464" h="1739265">
                  <a:moveTo>
                    <a:pt x="611187" y="0"/>
                  </a:moveTo>
                  <a:lnTo>
                    <a:pt x="562292" y="6667"/>
                  </a:lnTo>
                  <a:lnTo>
                    <a:pt x="517525" y="25399"/>
                  </a:lnTo>
                  <a:lnTo>
                    <a:pt x="479425" y="54927"/>
                  </a:lnTo>
                  <a:lnTo>
                    <a:pt x="449262" y="94297"/>
                  </a:lnTo>
                  <a:lnTo>
                    <a:pt x="429895" y="141604"/>
                  </a:lnTo>
                  <a:lnTo>
                    <a:pt x="0" y="1738947"/>
                  </a:lnTo>
                  <a:lnTo>
                    <a:pt x="27304" y="1738947"/>
                  </a:lnTo>
                  <a:lnTo>
                    <a:pt x="454025" y="149224"/>
                  </a:lnTo>
                  <a:lnTo>
                    <a:pt x="470852" y="108267"/>
                  </a:lnTo>
                  <a:lnTo>
                    <a:pt x="496887" y="74294"/>
                  </a:lnTo>
                  <a:lnTo>
                    <a:pt x="529907" y="48259"/>
                  </a:lnTo>
                  <a:lnTo>
                    <a:pt x="568642" y="32067"/>
                  </a:lnTo>
                  <a:lnTo>
                    <a:pt x="610552" y="26034"/>
                  </a:lnTo>
                  <a:lnTo>
                    <a:pt x="703089" y="26034"/>
                  </a:lnTo>
                  <a:lnTo>
                    <a:pt x="695007" y="19684"/>
                  </a:lnTo>
                  <a:lnTo>
                    <a:pt x="623570" y="634"/>
                  </a:lnTo>
                  <a:lnTo>
                    <a:pt x="611187" y="0"/>
                  </a:lnTo>
                  <a:close/>
                </a:path>
                <a:path w="799464" h="1739265">
                  <a:moveTo>
                    <a:pt x="703089" y="26034"/>
                  </a:moveTo>
                  <a:lnTo>
                    <a:pt x="610552" y="26034"/>
                  </a:lnTo>
                  <a:lnTo>
                    <a:pt x="683895" y="43179"/>
                  </a:lnTo>
                  <a:lnTo>
                    <a:pt x="733107" y="82867"/>
                  </a:lnTo>
                  <a:lnTo>
                    <a:pt x="764539" y="139382"/>
                  </a:lnTo>
                  <a:lnTo>
                    <a:pt x="773747" y="203199"/>
                  </a:lnTo>
                  <a:lnTo>
                    <a:pt x="768032" y="236219"/>
                  </a:lnTo>
                  <a:lnTo>
                    <a:pt x="362585" y="1738947"/>
                  </a:lnTo>
                  <a:lnTo>
                    <a:pt x="391795" y="1738947"/>
                  </a:lnTo>
                  <a:lnTo>
                    <a:pt x="792479" y="242252"/>
                  </a:lnTo>
                  <a:lnTo>
                    <a:pt x="799147" y="204469"/>
                  </a:lnTo>
                  <a:lnTo>
                    <a:pt x="789939" y="130492"/>
                  </a:lnTo>
                  <a:lnTo>
                    <a:pt x="752792" y="65087"/>
                  </a:lnTo>
                  <a:lnTo>
                    <a:pt x="703089" y="26034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457200"/>
              <a:ext cx="5486400" cy="6853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8992" y="1592580"/>
              <a:ext cx="1343977" cy="4172585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197984" y="706755"/>
            <a:ext cx="514477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0" spc="229" dirty="0">
                <a:solidFill>
                  <a:srgbClr val="FFFFFF"/>
                </a:solidFill>
                <a:latin typeface="Times New Roman"/>
                <a:cs typeface="Times New Roman"/>
              </a:rPr>
              <a:t>Μετριασμός </a:t>
            </a:r>
            <a:r>
              <a:rPr sz="2200" b="0" spc="18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2200" b="0" spc="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b="0" spc="195" dirty="0">
                <a:solidFill>
                  <a:srgbClr val="FFFFFF"/>
                </a:solidFill>
                <a:latin typeface="Times New Roman"/>
                <a:cs typeface="Times New Roman"/>
              </a:rPr>
              <a:t>διαχείριση</a:t>
            </a:r>
            <a:r>
              <a:rPr sz="2200" b="0" spc="2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b="0" spc="210" dirty="0">
                <a:solidFill>
                  <a:srgbClr val="FFFFFF"/>
                </a:solidFill>
                <a:latin typeface="Times New Roman"/>
                <a:cs typeface="Times New Roman"/>
              </a:rPr>
              <a:t>κινδύνων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17315" y="1075690"/>
            <a:ext cx="8535035" cy="2361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3370">
              <a:lnSpc>
                <a:spcPct val="100000"/>
              </a:lnSpc>
              <a:spcBef>
                <a:spcPts val="100"/>
              </a:spcBef>
            </a:pPr>
            <a:r>
              <a:rPr sz="1900" spc="140" dirty="0">
                <a:solidFill>
                  <a:srgbClr val="FFB800"/>
                </a:solidFill>
                <a:latin typeface="Calibri"/>
                <a:cs typeface="Calibri"/>
              </a:rPr>
              <a:t>Μετριασμός</a:t>
            </a:r>
            <a:r>
              <a:rPr sz="1900" spc="11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900" spc="120" dirty="0">
                <a:solidFill>
                  <a:srgbClr val="FFB800"/>
                </a:solidFill>
                <a:latin typeface="Calibri"/>
                <a:cs typeface="Calibri"/>
              </a:rPr>
              <a:t>και</a:t>
            </a:r>
            <a:r>
              <a:rPr sz="1900" spc="114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900" spc="120" dirty="0">
                <a:solidFill>
                  <a:srgbClr val="FFB800"/>
                </a:solidFill>
                <a:latin typeface="Calibri"/>
                <a:cs typeface="Calibri"/>
              </a:rPr>
              <a:t>διαχείριση</a:t>
            </a:r>
            <a:r>
              <a:rPr sz="1900" spc="114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900" spc="130" dirty="0">
                <a:solidFill>
                  <a:srgbClr val="FFB800"/>
                </a:solidFill>
                <a:latin typeface="Calibri"/>
                <a:cs typeface="Calibri"/>
              </a:rPr>
              <a:t>των</a:t>
            </a:r>
            <a:r>
              <a:rPr sz="1900" spc="7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900" spc="114" dirty="0">
                <a:solidFill>
                  <a:srgbClr val="FFB800"/>
                </a:solidFill>
                <a:latin typeface="Calibri"/>
                <a:cs typeface="Calibri"/>
              </a:rPr>
              <a:t>κινδύνων</a:t>
            </a:r>
            <a:endParaRPr sz="1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50">
              <a:latin typeface="Calibri"/>
              <a:cs typeface="Calibri"/>
            </a:endParaRPr>
          </a:p>
          <a:p>
            <a:pPr marL="287020" marR="227965" indent="-274320" algn="just">
              <a:lnSpc>
                <a:spcPts val="1789"/>
              </a:lnSpc>
              <a:buClr>
                <a:srgbClr val="FFB800"/>
              </a:buClr>
              <a:buSzPct val="126666"/>
              <a:buChar char="▪"/>
              <a:tabLst>
                <a:tab pos="287020" algn="l"/>
              </a:tabLst>
            </a:pP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Υλοποίηση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ελέγχων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κυβερνοασφάλειας: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55" dirty="0">
                <a:solidFill>
                  <a:srgbClr val="FFFFFF"/>
                </a:solidFill>
                <a:latin typeface="Times New Roman"/>
                <a:cs typeface="Times New Roman"/>
              </a:rPr>
              <a:t>τοίχοι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 (ηλεκτρονικής)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προστασίας,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συστήματα 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ανίχνευσης/πρόληψης εισβολών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(IDS/IPS),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προστασία ακραίων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σημείων, ενημερώσεις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για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διόρθωση</a:t>
            </a:r>
            <a:r>
              <a:rPr sz="15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ασφαλείας.</a:t>
            </a:r>
            <a:endParaRPr sz="1500">
              <a:latin typeface="Times New Roman"/>
              <a:cs typeface="Times New Roman"/>
            </a:endParaRPr>
          </a:p>
          <a:p>
            <a:pPr marL="287020" indent="-274320" algn="just">
              <a:lnSpc>
                <a:spcPct val="100000"/>
              </a:lnSpc>
              <a:spcBef>
                <a:spcPts val="530"/>
              </a:spcBef>
              <a:buClr>
                <a:srgbClr val="FFB800"/>
              </a:buClr>
              <a:buSzPct val="126666"/>
              <a:buChar char="▪"/>
              <a:tabLst>
                <a:tab pos="287020" algn="l"/>
              </a:tabLst>
            </a:pP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Ενίσχυση</a:t>
            </a:r>
            <a:r>
              <a:rPr sz="15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των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ελέγχων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πρόσβασης:</a:t>
            </a:r>
            <a:r>
              <a:rPr sz="15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Πιστοποιημένα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μοντέλα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επαλήθευσης</a:t>
            </a:r>
            <a:r>
              <a:rPr sz="15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χρήστη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(RBAC).</a:t>
            </a:r>
            <a:endParaRPr sz="1500">
              <a:latin typeface="Times New Roman"/>
              <a:cs typeface="Times New Roman"/>
            </a:endParaRPr>
          </a:p>
          <a:p>
            <a:pPr marL="286385" indent="-273685" algn="just">
              <a:lnSpc>
                <a:spcPct val="100000"/>
              </a:lnSpc>
              <a:spcBef>
                <a:spcPts val="575"/>
              </a:spcBef>
              <a:buClr>
                <a:srgbClr val="FFB800"/>
              </a:buClr>
              <a:buSzPct val="126666"/>
              <a:buChar char="▪"/>
              <a:tabLst>
                <a:tab pos="286385" algn="l"/>
              </a:tabLst>
            </a:pP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Διεξαγωγή</a:t>
            </a:r>
            <a:r>
              <a:rPr sz="15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τακτικών</a:t>
            </a:r>
            <a:r>
              <a:rPr sz="15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αξιολογήσεων</a:t>
            </a:r>
            <a:r>
              <a:rPr sz="15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ευπάθειας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5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δοκιμών</a:t>
            </a:r>
            <a:r>
              <a:rPr sz="15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διείσδυσης.</a:t>
            </a:r>
            <a:endParaRPr sz="1500">
              <a:latin typeface="Times New Roman"/>
              <a:cs typeface="Times New Roman"/>
            </a:endParaRPr>
          </a:p>
          <a:p>
            <a:pPr marL="286385" marR="5080" indent="-273685" algn="just">
              <a:lnSpc>
                <a:spcPts val="1730"/>
              </a:lnSpc>
              <a:spcBef>
                <a:spcPts val="715"/>
              </a:spcBef>
              <a:buClr>
                <a:srgbClr val="FFB800"/>
              </a:buClr>
              <a:buSzPct val="126666"/>
              <a:buChar char="▪"/>
              <a:tabLst>
                <a:tab pos="286385" algn="l"/>
              </a:tabLst>
            </a:pP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Προγραμματισμός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υλοποίηση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55" dirty="0">
                <a:solidFill>
                  <a:srgbClr val="FFFFFF"/>
                </a:solidFill>
                <a:latin typeface="Times New Roman"/>
                <a:cs typeface="Times New Roman"/>
              </a:rPr>
              <a:t>σχεδίων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αντιμετώπισης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συμβάντων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επιχειρησιακής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συνέχειας.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17315" y="3489325"/>
            <a:ext cx="500951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26666"/>
              <a:buChar char="▪"/>
              <a:tabLst>
                <a:tab pos="286385" algn="l"/>
                <a:tab pos="287020" algn="l"/>
                <a:tab pos="1292860" algn="l"/>
                <a:tab pos="2342515" algn="l"/>
              </a:tabLst>
            </a:pP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Παροχή	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συνεχή	εργαζομένων</a:t>
            </a:r>
            <a:r>
              <a:rPr sz="1500" spc="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55" dirty="0">
                <a:solidFill>
                  <a:srgbClr val="FFFFFF"/>
                </a:solidFill>
                <a:latin typeface="Times New Roman"/>
                <a:cs typeface="Times New Roman"/>
              </a:rPr>
              <a:t>ευαισθητοποίηση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739630" y="3489325"/>
            <a:ext cx="991869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55" dirty="0">
                <a:solidFill>
                  <a:srgbClr val="FFFFFF"/>
                </a:solidFill>
                <a:latin typeface="Times New Roman"/>
                <a:cs typeface="Times New Roman"/>
              </a:rPr>
              <a:t>εκπαίδευση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774169" y="3489325"/>
            <a:ext cx="32004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45" dirty="0">
                <a:solidFill>
                  <a:srgbClr val="FFFFFF"/>
                </a:solidFill>
                <a:latin typeface="Times New Roman"/>
                <a:cs typeface="Times New Roman"/>
              </a:rPr>
              <a:t>σ</a:t>
            </a:r>
            <a:r>
              <a:rPr sz="1500" spc="30" dirty="0">
                <a:solidFill>
                  <a:srgbClr val="FFFFFF"/>
                </a:solidFill>
                <a:latin typeface="Times New Roman"/>
                <a:cs typeface="Times New Roman"/>
              </a:rPr>
              <a:t>τ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ο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4040" y="3688397"/>
            <a:ext cx="11655425" cy="274701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4636770">
              <a:lnSpc>
                <a:spcPct val="100000"/>
              </a:lnSpc>
              <a:spcBef>
                <a:spcPts val="320"/>
              </a:spcBef>
              <a:tabLst>
                <a:tab pos="8163559" algn="l"/>
              </a:tabLst>
            </a:pP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ασφάλεια</a:t>
            </a:r>
            <a:r>
              <a:rPr sz="15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στον</a:t>
            </a:r>
            <a:r>
              <a:rPr sz="15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κυβερνοχώρο	</a:t>
            </a:r>
            <a:r>
              <a:rPr sz="1500" spc="40" dirty="0">
                <a:solidFill>
                  <a:srgbClr val="FFFFFF"/>
                </a:solidFill>
                <a:latin typeface="Times New Roman"/>
                <a:cs typeface="Times New Roman"/>
              </a:rPr>
              <a:t>βέλτιστες</a:t>
            </a:r>
            <a:r>
              <a:rPr sz="15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50" dirty="0">
                <a:solidFill>
                  <a:srgbClr val="FFFFFF"/>
                </a:solidFill>
                <a:latin typeface="Times New Roman"/>
                <a:cs typeface="Times New Roman"/>
              </a:rPr>
              <a:t>πρακτικές.</a:t>
            </a:r>
            <a:endParaRPr sz="1500">
              <a:latin typeface="Times New Roman"/>
              <a:cs typeface="Times New Roman"/>
            </a:endParaRPr>
          </a:p>
          <a:p>
            <a:pPr marL="3355975" marR="237490">
              <a:lnSpc>
                <a:spcPct val="101699"/>
              </a:lnSpc>
              <a:spcBef>
                <a:spcPts val="195"/>
              </a:spcBef>
            </a:pPr>
            <a:r>
              <a:rPr sz="1500" spc="100" dirty="0">
                <a:solidFill>
                  <a:srgbClr val="FFB800"/>
                </a:solidFill>
                <a:latin typeface="Calibri"/>
                <a:cs typeface="Calibri"/>
              </a:rPr>
              <a:t>Συνεχής </a:t>
            </a:r>
            <a:r>
              <a:rPr sz="1500" spc="114" dirty="0">
                <a:solidFill>
                  <a:srgbClr val="FFB800"/>
                </a:solidFill>
                <a:latin typeface="Calibri"/>
                <a:cs typeface="Calibri"/>
              </a:rPr>
              <a:t>παρακολούθηση </a:t>
            </a:r>
            <a:r>
              <a:rPr sz="1500" spc="95" dirty="0">
                <a:solidFill>
                  <a:srgbClr val="FFB800"/>
                </a:solidFill>
                <a:latin typeface="Calibri"/>
                <a:cs typeface="Calibri"/>
              </a:rPr>
              <a:t>για </a:t>
            </a:r>
            <a:r>
              <a:rPr sz="1500" spc="110" dirty="0">
                <a:solidFill>
                  <a:srgbClr val="FFB800"/>
                </a:solidFill>
                <a:latin typeface="Calibri"/>
                <a:cs typeface="Calibri"/>
              </a:rPr>
              <a:t>αναδυόμενες </a:t>
            </a:r>
            <a:r>
              <a:rPr sz="1500" spc="100" dirty="0">
                <a:solidFill>
                  <a:srgbClr val="FFB800"/>
                </a:solidFill>
                <a:latin typeface="Calibri"/>
                <a:cs typeface="Calibri"/>
              </a:rPr>
              <a:t>απειλές </a:t>
            </a:r>
            <a:r>
              <a:rPr sz="1500" spc="95" dirty="0">
                <a:solidFill>
                  <a:srgbClr val="FFB800"/>
                </a:solidFill>
                <a:latin typeface="Calibri"/>
                <a:cs typeface="Calibri"/>
              </a:rPr>
              <a:t>και </a:t>
            </a:r>
            <a:r>
              <a:rPr sz="1500" spc="105" dirty="0">
                <a:solidFill>
                  <a:srgbClr val="FFB800"/>
                </a:solidFill>
                <a:latin typeface="Calibri"/>
                <a:cs typeface="Calibri"/>
              </a:rPr>
              <a:t>επανεξέταση </a:t>
            </a:r>
            <a:r>
              <a:rPr sz="1500" spc="100" dirty="0">
                <a:solidFill>
                  <a:srgbClr val="FFB800"/>
                </a:solidFill>
                <a:latin typeface="Calibri"/>
                <a:cs typeface="Calibri"/>
              </a:rPr>
              <a:t>του </a:t>
            </a:r>
            <a:r>
              <a:rPr sz="1500" spc="95" dirty="0">
                <a:solidFill>
                  <a:srgbClr val="FFB800"/>
                </a:solidFill>
                <a:latin typeface="Calibri"/>
                <a:cs typeface="Calibri"/>
              </a:rPr>
              <a:t>μετριασμού </a:t>
            </a:r>
            <a:r>
              <a:rPr sz="1500" spc="110" dirty="0">
                <a:solidFill>
                  <a:srgbClr val="FFB800"/>
                </a:solidFill>
                <a:latin typeface="Calibri"/>
                <a:cs typeface="Calibri"/>
              </a:rPr>
              <a:t>των </a:t>
            </a:r>
            <a:r>
              <a:rPr sz="1500" spc="-32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500" spc="105" dirty="0">
                <a:solidFill>
                  <a:srgbClr val="FFB800"/>
                </a:solidFill>
                <a:latin typeface="Calibri"/>
                <a:cs typeface="Calibri"/>
              </a:rPr>
              <a:t>κινδύνων</a:t>
            </a:r>
            <a:endParaRPr sz="1500">
              <a:latin typeface="Calibri"/>
              <a:cs typeface="Calibri"/>
            </a:endParaRPr>
          </a:p>
          <a:p>
            <a:pPr marL="3355975">
              <a:lnSpc>
                <a:spcPct val="100000"/>
              </a:lnSpc>
              <a:spcBef>
                <a:spcPts val="125"/>
              </a:spcBef>
            </a:pPr>
            <a:r>
              <a:rPr sz="1500" spc="100" dirty="0">
                <a:solidFill>
                  <a:srgbClr val="FFB800"/>
                </a:solidFill>
                <a:latin typeface="Calibri"/>
                <a:cs typeface="Calibri"/>
              </a:rPr>
              <a:t>μέτρα</a:t>
            </a:r>
            <a:endParaRPr sz="1500">
              <a:latin typeface="Calibri"/>
              <a:cs typeface="Calibri"/>
            </a:endParaRPr>
          </a:p>
          <a:p>
            <a:pPr marL="3630295" marR="5080" indent="-274320" algn="just">
              <a:lnSpc>
                <a:spcPts val="1789"/>
              </a:lnSpc>
              <a:spcBef>
                <a:spcPts val="745"/>
              </a:spcBef>
              <a:buClr>
                <a:srgbClr val="FFB800"/>
              </a:buClr>
              <a:buSzPct val="126666"/>
              <a:buChar char="▪"/>
              <a:tabLst>
                <a:tab pos="3630295" algn="l"/>
              </a:tabLst>
            </a:pP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Υλοποίηση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εργαλείων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τεχνολογιών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παρακολούθησης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απειλών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σε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πραγματικό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χρόνο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για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Modbus, </a:t>
            </a:r>
            <a:r>
              <a:rPr sz="1500" spc="90" dirty="0">
                <a:solidFill>
                  <a:srgbClr val="FFFFFF"/>
                </a:solidFill>
                <a:latin typeface="Times New Roman"/>
                <a:cs typeface="Times New Roman"/>
              </a:rPr>
              <a:t>DNP3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άλλα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κρίσιμα περιουσιακά </a:t>
            </a:r>
            <a:r>
              <a:rPr sz="1500" spc="55" dirty="0">
                <a:solidFill>
                  <a:srgbClr val="FFFFFF"/>
                </a:solidFill>
                <a:latin typeface="Times New Roman"/>
                <a:cs typeface="Times New Roman"/>
              </a:rPr>
              <a:t>στοιχεία.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Τακτική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επανεξέταση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ενημέρωση </a:t>
            </a:r>
            <a:r>
              <a:rPr sz="1500" spc="-3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των</a:t>
            </a:r>
            <a:r>
              <a:rPr sz="15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ελέγχων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κυβερνοασφάλειας</a:t>
            </a:r>
            <a:r>
              <a:rPr sz="15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των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σχεδίων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αντιμετώπισης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περιστατικών.</a:t>
            </a:r>
            <a:endParaRPr sz="1500">
              <a:latin typeface="Times New Roman"/>
              <a:cs typeface="Times New Roman"/>
            </a:endParaRPr>
          </a:p>
          <a:p>
            <a:pPr marL="3630295" indent="-274320" algn="just">
              <a:lnSpc>
                <a:spcPct val="100000"/>
              </a:lnSpc>
              <a:spcBef>
                <a:spcPts val="535"/>
              </a:spcBef>
              <a:buClr>
                <a:srgbClr val="FFB800"/>
              </a:buClr>
              <a:buSzPct val="126666"/>
              <a:buChar char="▪"/>
              <a:tabLst>
                <a:tab pos="3630295" algn="l"/>
              </a:tabLst>
            </a:pP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Διεξαγωγή</a:t>
            </a:r>
            <a:r>
              <a:rPr sz="15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αναλύσεων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μετά</a:t>
            </a:r>
            <a:r>
              <a:rPr sz="15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το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συμβάν</a:t>
            </a:r>
            <a:r>
              <a:rPr sz="15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για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την</a:t>
            </a:r>
            <a:r>
              <a:rPr sz="15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75" dirty="0">
                <a:solidFill>
                  <a:srgbClr val="FFFFFF"/>
                </a:solidFill>
                <a:latin typeface="Times New Roman"/>
                <a:cs typeface="Times New Roman"/>
              </a:rPr>
              <a:t>εκμάθηση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Times New Roman"/>
                <a:cs typeface="Times New Roman"/>
              </a:rPr>
              <a:t>και</a:t>
            </a:r>
            <a:r>
              <a:rPr sz="15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τη</a:t>
            </a:r>
            <a:r>
              <a:rPr sz="15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βελτίωση</a:t>
            </a:r>
            <a:r>
              <a:rPr sz="1500" spc="55" dirty="0">
                <a:solidFill>
                  <a:srgbClr val="FFFFFF"/>
                </a:solidFill>
                <a:latin typeface="Times New Roman"/>
                <a:cs typeface="Times New Roman"/>
              </a:rPr>
              <a:t> της</a:t>
            </a:r>
            <a:r>
              <a:rPr sz="15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50" dirty="0">
                <a:solidFill>
                  <a:srgbClr val="FFFFFF"/>
                </a:solidFill>
                <a:latin typeface="Times New Roman"/>
                <a:cs typeface="Times New Roman"/>
              </a:rPr>
              <a:t>ανθεκτικότητας.</a:t>
            </a: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260"/>
              </a:spcBef>
            </a:pP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Εκπαίδευση</a:t>
            </a:r>
            <a:r>
              <a:rPr sz="125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70" dirty="0">
                <a:solidFill>
                  <a:srgbClr val="FFFFFF"/>
                </a:solidFill>
                <a:latin typeface="Times New Roman"/>
                <a:cs typeface="Times New Roman"/>
              </a:rPr>
              <a:t>CSP</a:t>
            </a:r>
            <a:r>
              <a:rPr sz="12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Times New Roman"/>
                <a:cs typeface="Times New Roman"/>
              </a:rPr>
              <a:t>CSP001:</a:t>
            </a:r>
            <a:r>
              <a:rPr sz="125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Παρουσίαση</a:t>
            </a:r>
            <a:r>
              <a:rPr sz="125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25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25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ΣΚαραγιάννη</a:t>
            </a:r>
            <a:r>
              <a:rPr sz="1250" spc="55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2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70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r>
              <a:rPr sz="125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Πορτογαλία</a:t>
            </a:r>
            <a:endParaRPr sz="125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15207" y="6031229"/>
            <a:ext cx="2500947" cy="464819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00" y="457200"/>
            <a:ext cx="12192000" cy="6858000"/>
            <a:chOff x="304800" y="45720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304800" y="45720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6858000"/>
                  </a:moveTo>
                  <a:lnTo>
                    <a:pt x="0" y="6858000"/>
                  </a:lnTo>
                  <a:lnTo>
                    <a:pt x="0" y="0"/>
                  </a:lnTo>
                  <a:lnTo>
                    <a:pt x="12192000" y="0"/>
                  </a:lnTo>
                  <a:lnTo>
                    <a:pt x="12192000" y="68580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798627" y="490855"/>
              <a:ext cx="5347970" cy="6821805"/>
            </a:xfrm>
            <a:custGeom>
              <a:avLst/>
              <a:gdLst/>
              <a:ahLst/>
              <a:cxnLst/>
              <a:rect l="l" t="t" r="r" b="b"/>
              <a:pathLst>
                <a:path w="5347970" h="6821805">
                  <a:moveTo>
                    <a:pt x="5347652" y="0"/>
                  </a:moveTo>
                  <a:lnTo>
                    <a:pt x="1917064" y="0"/>
                  </a:lnTo>
                  <a:lnTo>
                    <a:pt x="0" y="6821487"/>
                  </a:lnTo>
                  <a:lnTo>
                    <a:pt x="3430587" y="6821487"/>
                  </a:lnTo>
                  <a:lnTo>
                    <a:pt x="5347652" y="0"/>
                  </a:lnTo>
                  <a:close/>
                </a:path>
              </a:pathLst>
            </a:custGeom>
            <a:solidFill>
              <a:srgbClr val="FFB800">
                <a:alpha val="1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15207" y="6786562"/>
              <a:ext cx="2500947" cy="46482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756275" y="5570220"/>
              <a:ext cx="799465" cy="1739264"/>
            </a:xfrm>
            <a:custGeom>
              <a:avLst/>
              <a:gdLst/>
              <a:ahLst/>
              <a:cxnLst/>
              <a:rect l="l" t="t" r="r" b="b"/>
              <a:pathLst>
                <a:path w="799465" h="1739265">
                  <a:moveTo>
                    <a:pt x="611187" y="0"/>
                  </a:moveTo>
                  <a:lnTo>
                    <a:pt x="562292" y="6667"/>
                  </a:lnTo>
                  <a:lnTo>
                    <a:pt x="517525" y="25399"/>
                  </a:lnTo>
                  <a:lnTo>
                    <a:pt x="479425" y="54927"/>
                  </a:lnTo>
                  <a:lnTo>
                    <a:pt x="449262" y="94297"/>
                  </a:lnTo>
                  <a:lnTo>
                    <a:pt x="429895" y="141604"/>
                  </a:lnTo>
                  <a:lnTo>
                    <a:pt x="0" y="1738947"/>
                  </a:lnTo>
                  <a:lnTo>
                    <a:pt x="27304" y="1738947"/>
                  </a:lnTo>
                  <a:lnTo>
                    <a:pt x="454025" y="149224"/>
                  </a:lnTo>
                  <a:lnTo>
                    <a:pt x="470852" y="108267"/>
                  </a:lnTo>
                  <a:lnTo>
                    <a:pt x="496887" y="74294"/>
                  </a:lnTo>
                  <a:lnTo>
                    <a:pt x="529907" y="48259"/>
                  </a:lnTo>
                  <a:lnTo>
                    <a:pt x="568642" y="32067"/>
                  </a:lnTo>
                  <a:lnTo>
                    <a:pt x="610552" y="26034"/>
                  </a:lnTo>
                  <a:lnTo>
                    <a:pt x="703089" y="26034"/>
                  </a:lnTo>
                  <a:lnTo>
                    <a:pt x="695007" y="19684"/>
                  </a:lnTo>
                  <a:lnTo>
                    <a:pt x="623570" y="634"/>
                  </a:lnTo>
                  <a:lnTo>
                    <a:pt x="611187" y="0"/>
                  </a:lnTo>
                  <a:close/>
                </a:path>
                <a:path w="799465" h="1739265">
                  <a:moveTo>
                    <a:pt x="703089" y="26034"/>
                  </a:moveTo>
                  <a:lnTo>
                    <a:pt x="610552" y="26034"/>
                  </a:lnTo>
                  <a:lnTo>
                    <a:pt x="683895" y="43179"/>
                  </a:lnTo>
                  <a:lnTo>
                    <a:pt x="733107" y="82867"/>
                  </a:lnTo>
                  <a:lnTo>
                    <a:pt x="764540" y="139382"/>
                  </a:lnTo>
                  <a:lnTo>
                    <a:pt x="773747" y="203199"/>
                  </a:lnTo>
                  <a:lnTo>
                    <a:pt x="768032" y="236219"/>
                  </a:lnTo>
                  <a:lnTo>
                    <a:pt x="362585" y="1738947"/>
                  </a:lnTo>
                  <a:lnTo>
                    <a:pt x="391795" y="1738947"/>
                  </a:lnTo>
                  <a:lnTo>
                    <a:pt x="792479" y="242252"/>
                  </a:lnTo>
                  <a:lnTo>
                    <a:pt x="799147" y="204469"/>
                  </a:lnTo>
                  <a:lnTo>
                    <a:pt x="789940" y="130492"/>
                  </a:lnTo>
                  <a:lnTo>
                    <a:pt x="752792" y="65087"/>
                  </a:lnTo>
                  <a:lnTo>
                    <a:pt x="703089" y="26034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800" y="457200"/>
              <a:ext cx="5486400" cy="6853555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622357" y="2569845"/>
            <a:ext cx="432181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0" spc="375" dirty="0">
                <a:solidFill>
                  <a:srgbClr val="FFB800"/>
                </a:solidFill>
                <a:latin typeface="Times New Roman"/>
                <a:cs typeface="Times New Roman"/>
              </a:rPr>
              <a:t>Σας</a:t>
            </a:r>
            <a:r>
              <a:rPr sz="4800" b="0" spc="180" dirty="0">
                <a:solidFill>
                  <a:srgbClr val="FFB800"/>
                </a:solidFill>
                <a:latin typeface="Times New Roman"/>
                <a:cs typeface="Times New Roman"/>
              </a:rPr>
              <a:t> </a:t>
            </a:r>
            <a:r>
              <a:rPr sz="4800" b="0" spc="400" dirty="0">
                <a:solidFill>
                  <a:srgbClr val="FFB800"/>
                </a:solidFill>
                <a:latin typeface="Times New Roman"/>
                <a:cs typeface="Times New Roman"/>
              </a:rPr>
              <a:t>ευχαριστώ</a:t>
            </a:r>
            <a:endParaRPr sz="4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03700" y="3579495"/>
            <a:ext cx="5596890" cy="1620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65" dirty="0">
                <a:solidFill>
                  <a:srgbClr val="FFFFFF"/>
                </a:solidFill>
                <a:latin typeface="Calibri"/>
                <a:cs typeface="Calibri"/>
              </a:rPr>
              <a:t>Παρουσιάστρια</a:t>
            </a:r>
            <a:r>
              <a:rPr sz="1400" spc="65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r>
              <a:rPr sz="14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Calibri"/>
                <a:cs typeface="Calibri"/>
              </a:rPr>
              <a:t>Στυλιανός</a:t>
            </a:r>
            <a:r>
              <a:rPr sz="14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Calibri"/>
                <a:cs typeface="Calibri"/>
              </a:rPr>
              <a:t>Καραγιάννης</a:t>
            </a:r>
            <a:r>
              <a:rPr sz="14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80" dirty="0">
                <a:solidFill>
                  <a:srgbClr val="FFFFFF"/>
                </a:solidFill>
                <a:latin typeface="Times New Roman"/>
                <a:cs typeface="Times New Roman"/>
              </a:rPr>
              <a:t>PDMFC,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2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spc="65" dirty="0">
                <a:solidFill>
                  <a:srgbClr val="FFFFFF"/>
                </a:solidFill>
                <a:latin typeface="Calibri"/>
                <a:cs typeface="Calibri"/>
              </a:rPr>
              <a:t>ΠορτογαλίαΠαρακαλούμε</a:t>
            </a:r>
            <a:r>
              <a:rPr sz="14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Calibri"/>
                <a:cs typeface="Calibri"/>
              </a:rPr>
              <a:t>στείλτε</a:t>
            </a:r>
            <a:r>
              <a:rPr sz="14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Calibri"/>
                <a:cs typeface="Calibri"/>
              </a:rPr>
              <a:t>όλες</a:t>
            </a:r>
            <a:r>
              <a:rPr sz="14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45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4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Calibri"/>
                <a:cs typeface="Calibri"/>
              </a:rPr>
              <a:t>ερωτήσεις</a:t>
            </a:r>
            <a:r>
              <a:rPr sz="14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Calibri"/>
                <a:cs typeface="Calibri"/>
              </a:rPr>
              <a:t>στη</a:t>
            </a:r>
            <a:r>
              <a:rPr sz="14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Calibri"/>
                <a:cs typeface="Calibri"/>
              </a:rPr>
              <a:t>διεύθυνση</a:t>
            </a:r>
            <a:r>
              <a:rPr sz="1400" spc="60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750">
              <a:latin typeface="Times New Roman"/>
              <a:cs typeface="Times New Roman"/>
            </a:endParaRPr>
          </a:p>
          <a:p>
            <a:pPr marL="12700" marR="2197100">
              <a:lnSpc>
                <a:spcPct val="135600"/>
              </a:lnSpc>
            </a:pPr>
            <a:r>
              <a:rPr sz="1400" spc="55" dirty="0">
                <a:solidFill>
                  <a:srgbClr val="FFFFFF"/>
                </a:solidFill>
                <a:latin typeface="Times New Roman"/>
                <a:cs typeface="Times New Roman"/>
              </a:rPr>
              <a:t>Stylianos Karagiannis </a:t>
            </a:r>
            <a:r>
              <a:rPr sz="1400" spc="75" dirty="0">
                <a:solidFill>
                  <a:srgbClr val="FFFFFF"/>
                </a:solidFill>
                <a:latin typeface="Times New Roman"/>
                <a:cs typeface="Times New Roman"/>
              </a:rPr>
              <a:t>(PDMFC, </a:t>
            </a:r>
            <a:r>
              <a:rPr sz="1400" spc="50" dirty="0">
                <a:solidFill>
                  <a:srgbClr val="FFFFFF"/>
                </a:solidFill>
                <a:latin typeface="Times New Roman"/>
                <a:cs typeface="Times New Roman"/>
              </a:rPr>
              <a:t>Portugal): </a:t>
            </a:r>
            <a:r>
              <a:rPr sz="1400" spc="-3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45" dirty="0">
                <a:solidFill>
                  <a:srgbClr val="FFFFFF"/>
                </a:solidFill>
                <a:latin typeface="Times New Roman"/>
                <a:cs typeface="Times New Roman"/>
                <a:hlinkClick r:id="rId4"/>
              </a:rPr>
              <a:t>stylianos.karagiannis@pdmfc.c</a:t>
            </a:r>
            <a:r>
              <a:rPr sz="1400" spc="45" dirty="0">
                <a:solidFill>
                  <a:srgbClr val="FFFFFF"/>
                </a:solidFill>
                <a:latin typeface="Times New Roman"/>
                <a:cs typeface="Times New Roman"/>
              </a:rPr>
              <a:t>om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630400" cy="8255000"/>
            <a:chOff x="0" y="0"/>
            <a:chExt cx="14630400" cy="8255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63665" y="2222"/>
              <a:ext cx="6433820" cy="8204200"/>
            </a:xfrm>
            <a:custGeom>
              <a:avLst/>
              <a:gdLst/>
              <a:ahLst/>
              <a:cxnLst/>
              <a:rect l="l" t="t" r="r" b="b"/>
              <a:pathLst>
                <a:path w="6433820" h="8204200">
                  <a:moveTo>
                    <a:pt x="6433566" y="0"/>
                  </a:moveTo>
                  <a:lnTo>
                    <a:pt x="2306637" y="0"/>
                  </a:lnTo>
                  <a:lnTo>
                    <a:pt x="0" y="8204200"/>
                  </a:lnTo>
                  <a:lnTo>
                    <a:pt x="4126547" y="8204200"/>
                  </a:lnTo>
                  <a:lnTo>
                    <a:pt x="6433566" y="0"/>
                  </a:lnTo>
                  <a:close/>
                </a:path>
              </a:pathLst>
            </a:custGeom>
            <a:solidFill>
              <a:srgbClr val="E84474">
                <a:alpha val="2235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474334" y="0"/>
              <a:ext cx="2310130" cy="8229600"/>
            </a:xfrm>
            <a:custGeom>
              <a:avLst/>
              <a:gdLst/>
              <a:ahLst/>
              <a:cxnLst/>
              <a:rect l="l" t="t" r="r" b="b"/>
              <a:pathLst>
                <a:path w="2310129" h="8229600">
                  <a:moveTo>
                    <a:pt x="2309812" y="0"/>
                  </a:moveTo>
                  <a:lnTo>
                    <a:pt x="0" y="8229600"/>
                  </a:lnTo>
                </a:path>
              </a:pathLst>
            </a:custGeom>
            <a:ln w="25400">
              <a:solidFill>
                <a:srgbClr val="EBEB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008177" cy="82296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209415" y="0"/>
              <a:ext cx="3059430" cy="8217534"/>
            </a:xfrm>
            <a:custGeom>
              <a:avLst/>
              <a:gdLst/>
              <a:ahLst/>
              <a:cxnLst/>
              <a:rect l="l" t="t" r="r" b="b"/>
              <a:pathLst>
                <a:path w="3059429" h="8217534">
                  <a:moveTo>
                    <a:pt x="1608455" y="2735262"/>
                  </a:moveTo>
                  <a:lnTo>
                    <a:pt x="1564639" y="2737167"/>
                  </a:lnTo>
                  <a:lnTo>
                    <a:pt x="1522730" y="2747327"/>
                  </a:lnTo>
                  <a:lnTo>
                    <a:pt x="1483360" y="2765742"/>
                  </a:lnTo>
                  <a:lnTo>
                    <a:pt x="1448435" y="2791142"/>
                  </a:lnTo>
                  <a:lnTo>
                    <a:pt x="1418907" y="2823845"/>
                  </a:lnTo>
                  <a:lnTo>
                    <a:pt x="1395730" y="2862579"/>
                  </a:lnTo>
                  <a:lnTo>
                    <a:pt x="1395730" y="2863850"/>
                  </a:lnTo>
                  <a:lnTo>
                    <a:pt x="986155" y="4391025"/>
                  </a:lnTo>
                  <a:lnTo>
                    <a:pt x="0" y="8215630"/>
                  </a:lnTo>
                  <a:lnTo>
                    <a:pt x="7937" y="8216582"/>
                  </a:lnTo>
                  <a:lnTo>
                    <a:pt x="15875" y="8216900"/>
                  </a:lnTo>
                  <a:lnTo>
                    <a:pt x="32067" y="8217217"/>
                  </a:lnTo>
                  <a:lnTo>
                    <a:pt x="1015047" y="4398645"/>
                  </a:lnTo>
                  <a:lnTo>
                    <a:pt x="1424622" y="2873057"/>
                  </a:lnTo>
                  <a:lnTo>
                    <a:pt x="1448435" y="2834957"/>
                  </a:lnTo>
                  <a:lnTo>
                    <a:pt x="1479867" y="2804160"/>
                  </a:lnTo>
                  <a:lnTo>
                    <a:pt x="1516697" y="2781617"/>
                  </a:lnTo>
                  <a:lnTo>
                    <a:pt x="1557655" y="2768282"/>
                  </a:lnTo>
                  <a:lnTo>
                    <a:pt x="1601152" y="2764472"/>
                  </a:lnTo>
                  <a:lnTo>
                    <a:pt x="1705146" y="2764472"/>
                  </a:lnTo>
                  <a:lnTo>
                    <a:pt x="1694497" y="2757804"/>
                  </a:lnTo>
                  <a:lnTo>
                    <a:pt x="1652905" y="2742247"/>
                  </a:lnTo>
                  <a:lnTo>
                    <a:pt x="1608455" y="2735262"/>
                  </a:lnTo>
                  <a:close/>
                </a:path>
                <a:path w="3059429" h="8217534">
                  <a:moveTo>
                    <a:pt x="1705146" y="2764472"/>
                  </a:moveTo>
                  <a:lnTo>
                    <a:pt x="1601152" y="2764472"/>
                  </a:lnTo>
                  <a:lnTo>
                    <a:pt x="1645285" y="2771140"/>
                  </a:lnTo>
                  <a:lnTo>
                    <a:pt x="1691957" y="2791142"/>
                  </a:lnTo>
                  <a:lnTo>
                    <a:pt x="1730692" y="2821304"/>
                  </a:lnTo>
                  <a:lnTo>
                    <a:pt x="1760220" y="2860040"/>
                  </a:lnTo>
                  <a:lnTo>
                    <a:pt x="1778952" y="2905125"/>
                  </a:lnTo>
                  <a:lnTo>
                    <a:pt x="1785620" y="2953702"/>
                  </a:lnTo>
                  <a:lnTo>
                    <a:pt x="1779270" y="3003867"/>
                  </a:lnTo>
                  <a:lnTo>
                    <a:pt x="1468755" y="4149090"/>
                  </a:lnTo>
                  <a:lnTo>
                    <a:pt x="1461452" y="4191635"/>
                  </a:lnTo>
                  <a:lnTo>
                    <a:pt x="1462722" y="4234497"/>
                  </a:lnTo>
                  <a:lnTo>
                    <a:pt x="1472247" y="4276407"/>
                  </a:lnTo>
                  <a:lnTo>
                    <a:pt x="1490027" y="4316412"/>
                  </a:lnTo>
                  <a:lnTo>
                    <a:pt x="1515110" y="4352290"/>
                  </a:lnTo>
                  <a:lnTo>
                    <a:pt x="1546225" y="4381817"/>
                  </a:lnTo>
                  <a:lnTo>
                    <a:pt x="1582737" y="4404360"/>
                  </a:lnTo>
                  <a:lnTo>
                    <a:pt x="1624012" y="4419600"/>
                  </a:lnTo>
                  <a:lnTo>
                    <a:pt x="1667827" y="4426902"/>
                  </a:lnTo>
                  <a:lnTo>
                    <a:pt x="1711325" y="4425315"/>
                  </a:lnTo>
                  <a:lnTo>
                    <a:pt x="1752600" y="4415472"/>
                  </a:lnTo>
                  <a:lnTo>
                    <a:pt x="1791017" y="4398010"/>
                  </a:lnTo>
                  <a:lnTo>
                    <a:pt x="1794163" y="4395787"/>
                  </a:lnTo>
                  <a:lnTo>
                    <a:pt x="1680210" y="4395787"/>
                  </a:lnTo>
                  <a:lnTo>
                    <a:pt x="1630045" y="4389437"/>
                  </a:lnTo>
                  <a:lnTo>
                    <a:pt x="1563687" y="4356735"/>
                  </a:lnTo>
                  <a:lnTo>
                    <a:pt x="1515745" y="4301172"/>
                  </a:lnTo>
                  <a:lnTo>
                    <a:pt x="1491932" y="4231322"/>
                  </a:lnTo>
                  <a:lnTo>
                    <a:pt x="1490980" y="4194175"/>
                  </a:lnTo>
                  <a:lnTo>
                    <a:pt x="1497647" y="4156710"/>
                  </a:lnTo>
                  <a:lnTo>
                    <a:pt x="1808162" y="3011487"/>
                  </a:lnTo>
                  <a:lnTo>
                    <a:pt x="1815464" y="2967672"/>
                  </a:lnTo>
                  <a:lnTo>
                    <a:pt x="1813877" y="2924175"/>
                  </a:lnTo>
                  <a:lnTo>
                    <a:pt x="1804035" y="2882900"/>
                  </a:lnTo>
                  <a:lnTo>
                    <a:pt x="1786255" y="2844482"/>
                  </a:lnTo>
                  <a:lnTo>
                    <a:pt x="1761807" y="2809875"/>
                  </a:lnTo>
                  <a:lnTo>
                    <a:pt x="1731010" y="2780665"/>
                  </a:lnTo>
                  <a:lnTo>
                    <a:pt x="1705146" y="2764472"/>
                  </a:lnTo>
                  <a:close/>
                </a:path>
                <a:path w="3059429" h="8217534">
                  <a:moveTo>
                    <a:pt x="3059430" y="0"/>
                  </a:moveTo>
                  <a:lnTo>
                    <a:pt x="3027997" y="0"/>
                  </a:lnTo>
                  <a:lnTo>
                    <a:pt x="2334577" y="2515870"/>
                  </a:lnTo>
                  <a:lnTo>
                    <a:pt x="1862772" y="4255452"/>
                  </a:lnTo>
                  <a:lnTo>
                    <a:pt x="1843087" y="4302125"/>
                  </a:lnTo>
                  <a:lnTo>
                    <a:pt x="1812607" y="4340860"/>
                  </a:lnTo>
                  <a:lnTo>
                    <a:pt x="1773872" y="4370387"/>
                  </a:lnTo>
                  <a:lnTo>
                    <a:pt x="1729105" y="4389120"/>
                  </a:lnTo>
                  <a:lnTo>
                    <a:pt x="1680210" y="4395787"/>
                  </a:lnTo>
                  <a:lnTo>
                    <a:pt x="1794163" y="4395787"/>
                  </a:lnTo>
                  <a:lnTo>
                    <a:pt x="1825625" y="4373562"/>
                  </a:lnTo>
                  <a:lnTo>
                    <a:pt x="1854835" y="4342765"/>
                  </a:lnTo>
                  <a:lnTo>
                    <a:pt x="1877695" y="4306252"/>
                  </a:lnTo>
                  <a:lnTo>
                    <a:pt x="1893252" y="4264660"/>
                  </a:lnTo>
                  <a:lnTo>
                    <a:pt x="2365057" y="2524760"/>
                  </a:lnTo>
                  <a:lnTo>
                    <a:pt x="3057525" y="6350"/>
                  </a:lnTo>
                  <a:lnTo>
                    <a:pt x="3059430" y="0"/>
                  </a:lnTo>
                  <a:close/>
                </a:path>
              </a:pathLst>
            </a:custGeom>
            <a:solidFill>
              <a:srgbClr val="E844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72800" y="7594600"/>
              <a:ext cx="2591752" cy="481647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352030" y="1505267"/>
            <a:ext cx="7123430" cy="233553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4540"/>
              </a:lnSpc>
              <a:spcBef>
                <a:spcPts val="225"/>
              </a:spcBef>
            </a:pPr>
            <a:r>
              <a:rPr sz="3800" spc="-5" dirty="0">
                <a:solidFill>
                  <a:srgbClr val="FFFFFF"/>
                </a:solidFill>
                <a:latin typeface="Calibri"/>
                <a:cs typeface="Calibri"/>
              </a:rPr>
              <a:t>ΘέμαΔιακυβέρνηση της ΕΕ 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για την </a:t>
            </a:r>
            <a:r>
              <a:rPr sz="3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800" spc="-5" dirty="0">
                <a:solidFill>
                  <a:srgbClr val="FFFFFF"/>
                </a:solidFill>
                <a:latin typeface="Calibri"/>
                <a:cs typeface="Calibri"/>
              </a:rPr>
              <a:t>κυβερνοασφάλεια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800" spc="-5" dirty="0">
                <a:solidFill>
                  <a:srgbClr val="FFFFFF"/>
                </a:solidFill>
                <a:latin typeface="Calibri"/>
                <a:cs typeface="Calibri"/>
              </a:rPr>
              <a:t>και κανονιστική </a:t>
            </a:r>
            <a:r>
              <a:rPr sz="3800" spc="-8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800" spc="-5" dirty="0">
                <a:solidFill>
                  <a:srgbClr val="FFFFFF"/>
                </a:solidFill>
                <a:latin typeface="Calibri"/>
                <a:cs typeface="Calibri"/>
              </a:rPr>
              <a:t>συμμόρφωση</a:t>
            </a:r>
            <a:r>
              <a:rPr sz="38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800" spc="-5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38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800" spc="-15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r>
              <a:rPr sz="3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800" spc="-10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3800" spc="-5" dirty="0">
                <a:solidFill>
                  <a:srgbClr val="FFFFFF"/>
                </a:solidFill>
                <a:latin typeface="Calibri"/>
                <a:cs typeface="Calibri"/>
              </a:rPr>
              <a:t> ενέργειας</a:t>
            </a:r>
            <a:endParaRPr sz="3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352030" y="3993515"/>
            <a:ext cx="635381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CyberSecPro: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ουσιώδη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ασφάλεια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διαχείριση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ενεργειακό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94575" y="5212270"/>
            <a:ext cx="3529965" cy="904240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1400" spc="60" dirty="0">
                <a:solidFill>
                  <a:srgbClr val="FFFFFF"/>
                </a:solidFill>
                <a:latin typeface="Calibri"/>
                <a:cs typeface="Calibri"/>
              </a:rPr>
              <a:t>ΠΑΡΟΥΣΊΑΣΗ</a:t>
            </a:r>
            <a:r>
              <a:rPr sz="1400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ΑΠΌ: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1750" b="1" spc="45" dirty="0">
                <a:solidFill>
                  <a:srgbClr val="FFFFFF"/>
                </a:solidFill>
                <a:latin typeface="Calibri"/>
                <a:cs typeface="Calibri"/>
              </a:rPr>
              <a:t>Ric</a:t>
            </a:r>
            <a:r>
              <a:rPr sz="1750" b="1" spc="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b="1" spc="55" dirty="0">
                <a:solidFill>
                  <a:srgbClr val="FFFFFF"/>
                </a:solidFill>
                <a:latin typeface="Calibri"/>
                <a:cs typeface="Calibri"/>
              </a:rPr>
              <a:t>Lugo,</a:t>
            </a:r>
            <a:r>
              <a:rPr sz="1750" b="1" spc="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b="1" spc="85" dirty="0">
                <a:solidFill>
                  <a:srgbClr val="FFFFFF"/>
                </a:solidFill>
                <a:latin typeface="Calibri"/>
                <a:cs typeface="Calibri"/>
              </a:rPr>
              <a:t>Kioskli,</a:t>
            </a:r>
            <a:r>
              <a:rPr sz="1750" b="1" spc="1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b="1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750" b="1" spc="1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b="1" spc="80" dirty="0">
                <a:solidFill>
                  <a:srgbClr val="FFFFFF"/>
                </a:solidFill>
                <a:latin typeface="Calibri"/>
                <a:cs typeface="Calibri"/>
              </a:rPr>
              <a:t>Paresh</a:t>
            </a:r>
            <a:r>
              <a:rPr sz="1750" b="1" spc="1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b="1" spc="60" dirty="0">
                <a:solidFill>
                  <a:srgbClr val="FFFFFF"/>
                </a:solidFill>
                <a:latin typeface="Calibri"/>
                <a:cs typeface="Calibri"/>
              </a:rPr>
              <a:t>Rathod</a:t>
            </a:r>
            <a:endParaRPr sz="1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1400" spc="50" dirty="0">
                <a:solidFill>
                  <a:srgbClr val="FFFFFF"/>
                </a:solidFill>
                <a:latin typeface="Calibri"/>
                <a:cs typeface="Calibri"/>
              </a:rPr>
              <a:t>TalTech,</a:t>
            </a:r>
            <a:r>
              <a:rPr sz="14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80" dirty="0">
                <a:solidFill>
                  <a:srgbClr val="FFFFFF"/>
                </a:solidFill>
                <a:latin typeface="Calibri"/>
                <a:cs typeface="Calibri"/>
              </a:rPr>
              <a:t>trustilio,</a:t>
            </a:r>
            <a:r>
              <a:rPr sz="1400" spc="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75" dirty="0">
                <a:solidFill>
                  <a:srgbClr val="FFFFFF"/>
                </a:solidFill>
                <a:latin typeface="Calibri"/>
                <a:cs typeface="Calibri"/>
              </a:rPr>
              <a:t>Laurea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630400" cy="8255000"/>
            <a:chOff x="0" y="0"/>
            <a:chExt cx="14630400" cy="8255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63665" y="2222"/>
              <a:ext cx="6433820" cy="8204200"/>
            </a:xfrm>
            <a:custGeom>
              <a:avLst/>
              <a:gdLst/>
              <a:ahLst/>
              <a:cxnLst/>
              <a:rect l="l" t="t" r="r" b="b"/>
              <a:pathLst>
                <a:path w="6433820" h="8204200">
                  <a:moveTo>
                    <a:pt x="6433566" y="0"/>
                  </a:moveTo>
                  <a:lnTo>
                    <a:pt x="2306637" y="0"/>
                  </a:lnTo>
                  <a:lnTo>
                    <a:pt x="0" y="8204200"/>
                  </a:lnTo>
                  <a:lnTo>
                    <a:pt x="4126547" y="8204200"/>
                  </a:lnTo>
                  <a:lnTo>
                    <a:pt x="6433566" y="0"/>
                  </a:lnTo>
                  <a:close/>
                </a:path>
              </a:pathLst>
            </a:custGeom>
            <a:solidFill>
              <a:srgbClr val="E84474">
                <a:alpha val="2235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474334" y="0"/>
              <a:ext cx="2310130" cy="8229600"/>
            </a:xfrm>
            <a:custGeom>
              <a:avLst/>
              <a:gdLst/>
              <a:ahLst/>
              <a:cxnLst/>
              <a:rect l="l" t="t" r="r" b="b"/>
              <a:pathLst>
                <a:path w="2310129" h="8229600">
                  <a:moveTo>
                    <a:pt x="2309812" y="0"/>
                  </a:moveTo>
                  <a:lnTo>
                    <a:pt x="0" y="8229600"/>
                  </a:lnTo>
                </a:path>
              </a:pathLst>
            </a:custGeom>
            <a:ln w="25400">
              <a:solidFill>
                <a:srgbClr val="EBEB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209415" y="0"/>
              <a:ext cx="3059430" cy="8217534"/>
            </a:xfrm>
            <a:custGeom>
              <a:avLst/>
              <a:gdLst/>
              <a:ahLst/>
              <a:cxnLst/>
              <a:rect l="l" t="t" r="r" b="b"/>
              <a:pathLst>
                <a:path w="3059429" h="8217534">
                  <a:moveTo>
                    <a:pt x="1608455" y="2735262"/>
                  </a:moveTo>
                  <a:lnTo>
                    <a:pt x="1564639" y="2737167"/>
                  </a:lnTo>
                  <a:lnTo>
                    <a:pt x="1522730" y="2747327"/>
                  </a:lnTo>
                  <a:lnTo>
                    <a:pt x="1483360" y="2765742"/>
                  </a:lnTo>
                  <a:lnTo>
                    <a:pt x="1448435" y="2791142"/>
                  </a:lnTo>
                  <a:lnTo>
                    <a:pt x="1418907" y="2823845"/>
                  </a:lnTo>
                  <a:lnTo>
                    <a:pt x="1395730" y="2862579"/>
                  </a:lnTo>
                  <a:lnTo>
                    <a:pt x="1395730" y="2863850"/>
                  </a:lnTo>
                  <a:lnTo>
                    <a:pt x="986155" y="4391025"/>
                  </a:lnTo>
                  <a:lnTo>
                    <a:pt x="0" y="8215630"/>
                  </a:lnTo>
                  <a:lnTo>
                    <a:pt x="7937" y="8216582"/>
                  </a:lnTo>
                  <a:lnTo>
                    <a:pt x="15875" y="8216900"/>
                  </a:lnTo>
                  <a:lnTo>
                    <a:pt x="32067" y="8217217"/>
                  </a:lnTo>
                  <a:lnTo>
                    <a:pt x="1015047" y="4398645"/>
                  </a:lnTo>
                  <a:lnTo>
                    <a:pt x="1424622" y="2873057"/>
                  </a:lnTo>
                  <a:lnTo>
                    <a:pt x="1448435" y="2834957"/>
                  </a:lnTo>
                  <a:lnTo>
                    <a:pt x="1479867" y="2804160"/>
                  </a:lnTo>
                  <a:lnTo>
                    <a:pt x="1516697" y="2781617"/>
                  </a:lnTo>
                  <a:lnTo>
                    <a:pt x="1557655" y="2768282"/>
                  </a:lnTo>
                  <a:lnTo>
                    <a:pt x="1601152" y="2764472"/>
                  </a:lnTo>
                  <a:lnTo>
                    <a:pt x="1705146" y="2764472"/>
                  </a:lnTo>
                  <a:lnTo>
                    <a:pt x="1694497" y="2757804"/>
                  </a:lnTo>
                  <a:lnTo>
                    <a:pt x="1652905" y="2742247"/>
                  </a:lnTo>
                  <a:lnTo>
                    <a:pt x="1608455" y="2735262"/>
                  </a:lnTo>
                  <a:close/>
                </a:path>
                <a:path w="3059429" h="8217534">
                  <a:moveTo>
                    <a:pt x="1705146" y="2764472"/>
                  </a:moveTo>
                  <a:lnTo>
                    <a:pt x="1601152" y="2764472"/>
                  </a:lnTo>
                  <a:lnTo>
                    <a:pt x="1645285" y="2771140"/>
                  </a:lnTo>
                  <a:lnTo>
                    <a:pt x="1691957" y="2791142"/>
                  </a:lnTo>
                  <a:lnTo>
                    <a:pt x="1730692" y="2821304"/>
                  </a:lnTo>
                  <a:lnTo>
                    <a:pt x="1760220" y="2860040"/>
                  </a:lnTo>
                  <a:lnTo>
                    <a:pt x="1778952" y="2905125"/>
                  </a:lnTo>
                  <a:lnTo>
                    <a:pt x="1785620" y="2953702"/>
                  </a:lnTo>
                  <a:lnTo>
                    <a:pt x="1779270" y="3003867"/>
                  </a:lnTo>
                  <a:lnTo>
                    <a:pt x="1468755" y="4149090"/>
                  </a:lnTo>
                  <a:lnTo>
                    <a:pt x="1461452" y="4191635"/>
                  </a:lnTo>
                  <a:lnTo>
                    <a:pt x="1462722" y="4234497"/>
                  </a:lnTo>
                  <a:lnTo>
                    <a:pt x="1472247" y="4276407"/>
                  </a:lnTo>
                  <a:lnTo>
                    <a:pt x="1490027" y="4316412"/>
                  </a:lnTo>
                  <a:lnTo>
                    <a:pt x="1515110" y="4352290"/>
                  </a:lnTo>
                  <a:lnTo>
                    <a:pt x="1546225" y="4381817"/>
                  </a:lnTo>
                  <a:lnTo>
                    <a:pt x="1582737" y="4404360"/>
                  </a:lnTo>
                  <a:lnTo>
                    <a:pt x="1624012" y="4419600"/>
                  </a:lnTo>
                  <a:lnTo>
                    <a:pt x="1667827" y="4426902"/>
                  </a:lnTo>
                  <a:lnTo>
                    <a:pt x="1711325" y="4425315"/>
                  </a:lnTo>
                  <a:lnTo>
                    <a:pt x="1752600" y="4415472"/>
                  </a:lnTo>
                  <a:lnTo>
                    <a:pt x="1791017" y="4398010"/>
                  </a:lnTo>
                  <a:lnTo>
                    <a:pt x="1794163" y="4395787"/>
                  </a:lnTo>
                  <a:lnTo>
                    <a:pt x="1680210" y="4395787"/>
                  </a:lnTo>
                  <a:lnTo>
                    <a:pt x="1630045" y="4389437"/>
                  </a:lnTo>
                  <a:lnTo>
                    <a:pt x="1563687" y="4356735"/>
                  </a:lnTo>
                  <a:lnTo>
                    <a:pt x="1515745" y="4301172"/>
                  </a:lnTo>
                  <a:lnTo>
                    <a:pt x="1491932" y="4231322"/>
                  </a:lnTo>
                  <a:lnTo>
                    <a:pt x="1490980" y="4194175"/>
                  </a:lnTo>
                  <a:lnTo>
                    <a:pt x="1497647" y="4156710"/>
                  </a:lnTo>
                  <a:lnTo>
                    <a:pt x="1808162" y="3011487"/>
                  </a:lnTo>
                  <a:lnTo>
                    <a:pt x="1815464" y="2967672"/>
                  </a:lnTo>
                  <a:lnTo>
                    <a:pt x="1813877" y="2924175"/>
                  </a:lnTo>
                  <a:lnTo>
                    <a:pt x="1804035" y="2882900"/>
                  </a:lnTo>
                  <a:lnTo>
                    <a:pt x="1786255" y="2844482"/>
                  </a:lnTo>
                  <a:lnTo>
                    <a:pt x="1761807" y="2809875"/>
                  </a:lnTo>
                  <a:lnTo>
                    <a:pt x="1731010" y="2780665"/>
                  </a:lnTo>
                  <a:lnTo>
                    <a:pt x="1705146" y="2764472"/>
                  </a:lnTo>
                  <a:close/>
                </a:path>
                <a:path w="3059429" h="8217534">
                  <a:moveTo>
                    <a:pt x="3059430" y="0"/>
                  </a:moveTo>
                  <a:lnTo>
                    <a:pt x="3027997" y="0"/>
                  </a:lnTo>
                  <a:lnTo>
                    <a:pt x="2334577" y="2515870"/>
                  </a:lnTo>
                  <a:lnTo>
                    <a:pt x="1862772" y="4255452"/>
                  </a:lnTo>
                  <a:lnTo>
                    <a:pt x="1843087" y="4302125"/>
                  </a:lnTo>
                  <a:lnTo>
                    <a:pt x="1812607" y="4340860"/>
                  </a:lnTo>
                  <a:lnTo>
                    <a:pt x="1773872" y="4370387"/>
                  </a:lnTo>
                  <a:lnTo>
                    <a:pt x="1729105" y="4389120"/>
                  </a:lnTo>
                  <a:lnTo>
                    <a:pt x="1680210" y="4395787"/>
                  </a:lnTo>
                  <a:lnTo>
                    <a:pt x="1794163" y="4395787"/>
                  </a:lnTo>
                  <a:lnTo>
                    <a:pt x="1825625" y="4373562"/>
                  </a:lnTo>
                  <a:lnTo>
                    <a:pt x="1854835" y="4342765"/>
                  </a:lnTo>
                  <a:lnTo>
                    <a:pt x="1877695" y="4306252"/>
                  </a:lnTo>
                  <a:lnTo>
                    <a:pt x="1893252" y="4264660"/>
                  </a:lnTo>
                  <a:lnTo>
                    <a:pt x="2365057" y="2524760"/>
                  </a:lnTo>
                  <a:lnTo>
                    <a:pt x="3057525" y="6350"/>
                  </a:lnTo>
                  <a:lnTo>
                    <a:pt x="3059430" y="0"/>
                  </a:lnTo>
                  <a:close/>
                </a:path>
              </a:pathLst>
            </a:custGeom>
            <a:solidFill>
              <a:srgbClr val="E844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008177" cy="82296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72800" y="7594600"/>
              <a:ext cx="2591752" cy="481647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851775" y="1191259"/>
            <a:ext cx="3734435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600" b="0" spc="-95" dirty="0">
                <a:solidFill>
                  <a:srgbClr val="FFFFFF"/>
                </a:solidFill>
                <a:latin typeface="Calibri"/>
                <a:cs typeface="Calibri"/>
              </a:rPr>
              <a:t>ΓΝΩΣΤΟΠΟΙΗΣΗ</a:t>
            </a:r>
            <a:endParaRPr sz="4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77175" y="2266632"/>
            <a:ext cx="6494145" cy="2194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SzPct val="126315"/>
              <a:buFont typeface="Arial"/>
              <a:buChar char="•"/>
              <a:tabLst>
                <a:tab pos="355600" algn="l"/>
              </a:tabLst>
            </a:pP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Συγχρηματοδοτείται από την Ευρωπαϊκή Ένωση. Ωστόσο, οι </a:t>
            </a:r>
            <a:r>
              <a:rPr sz="19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απόψεις και οι γνώμες </a:t>
            </a:r>
            <a:r>
              <a:rPr sz="1900" dirty="0">
                <a:solidFill>
                  <a:srgbClr val="FFFFFF"/>
                </a:solidFill>
                <a:latin typeface="Calibri"/>
                <a:cs typeface="Calibri"/>
              </a:rPr>
              <a:t>που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εκφράζονται είναι αποκλειστικά </a:t>
            </a:r>
            <a:r>
              <a:rPr sz="19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του/των συγγραφέα/ων </a:t>
            </a:r>
            <a:r>
              <a:rPr sz="1900" dirty="0">
                <a:solidFill>
                  <a:srgbClr val="FFFFFF"/>
                </a:solidFill>
                <a:latin typeface="Calibri"/>
                <a:cs typeface="Calibri"/>
              </a:rPr>
              <a:t>και δεν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αντανακλούν κατ' ανάγκη </a:t>
            </a:r>
            <a:r>
              <a:rPr sz="1900" dirty="0">
                <a:solidFill>
                  <a:srgbClr val="FFFFFF"/>
                </a:solidFill>
                <a:latin typeface="Calibri"/>
                <a:cs typeface="Calibri"/>
              </a:rPr>
              <a:t>τις </a:t>
            </a:r>
            <a:r>
              <a:rPr sz="19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απόψεις και </a:t>
            </a:r>
            <a:r>
              <a:rPr sz="1900" dirty="0">
                <a:solidFill>
                  <a:srgbClr val="FFFFFF"/>
                </a:solidFill>
                <a:latin typeface="Calibri"/>
                <a:cs typeface="Calibri"/>
              </a:rPr>
              <a:t>τις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γνώμες της Ευρωπαϊκής Ένωσης </a:t>
            </a:r>
            <a:r>
              <a:rPr sz="1900" dirty="0">
                <a:solidFill>
                  <a:srgbClr val="FFFFFF"/>
                </a:solidFill>
                <a:latin typeface="Calibri"/>
                <a:cs typeface="Calibri"/>
              </a:rPr>
              <a:t>ή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της HADEA. </a:t>
            </a:r>
            <a:r>
              <a:rPr sz="1900" spc="-4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Ούτε</a:t>
            </a:r>
            <a:r>
              <a:rPr sz="1900" spc="2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900" spc="2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Ευρωπαϊκή</a:t>
            </a:r>
            <a:r>
              <a:rPr sz="1900" spc="2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Ένωση</a:t>
            </a:r>
            <a:r>
              <a:rPr sz="1900" spc="2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ούτε</a:t>
            </a:r>
            <a:r>
              <a:rPr sz="1900" spc="2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900" spc="2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χορηγούσα</a:t>
            </a:r>
            <a:r>
              <a:rPr sz="1900" spc="2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αρχή</a:t>
            </a:r>
            <a:r>
              <a:rPr sz="1900" spc="2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μπορούν </a:t>
            </a:r>
            <a:r>
              <a:rPr sz="1900" spc="-4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θεωρηθούν υπεύθυνοι</a:t>
            </a:r>
            <a:r>
              <a:rPr sz="1900" dirty="0">
                <a:solidFill>
                  <a:srgbClr val="FFFFFF"/>
                </a:solidFill>
                <a:latin typeface="Calibri"/>
                <a:cs typeface="Calibri"/>
              </a:rPr>
              <a:t> γι'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 αυτές.</a:t>
            </a:r>
            <a:endParaRPr sz="19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015"/>
              </a:spcBef>
              <a:buSzPct val="126315"/>
              <a:buFont typeface="Arial"/>
              <a:buChar char="•"/>
              <a:tabLst>
                <a:tab pos="354330" algn="l"/>
                <a:tab pos="354965" algn="l"/>
              </a:tabLst>
            </a:pP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Συμφωνία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έργου αριθ.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-15" dirty="0">
                <a:solidFill>
                  <a:srgbClr val="FFFFFF"/>
                </a:solidFill>
                <a:latin typeface="Calibri"/>
                <a:cs typeface="Calibri"/>
              </a:rPr>
              <a:t>101083594</a:t>
            </a:r>
            <a:endParaRPr sz="1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175" y="0"/>
            <a:ext cx="13895705" cy="8229600"/>
            <a:chOff x="3175" y="0"/>
            <a:chExt cx="13895705" cy="82296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1519" y="0"/>
              <a:ext cx="13167360" cy="82296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75" y="112712"/>
              <a:ext cx="11468735" cy="166814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75" y="1027112"/>
              <a:ext cx="11843702" cy="166814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75" y="1941512"/>
              <a:ext cx="7349490" cy="166814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951209" y="7594600"/>
              <a:ext cx="2591752" cy="481647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58469" y="467359"/>
            <a:ext cx="13912215" cy="213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715"/>
              </a:lnSpc>
              <a:spcBef>
                <a:spcPts val="100"/>
              </a:spcBef>
            </a:pPr>
            <a:r>
              <a:rPr sz="4800" spc="-10" dirty="0"/>
              <a:t>Διακυβέρνηση</a:t>
            </a:r>
            <a:r>
              <a:rPr sz="4800" spc="-25" dirty="0"/>
              <a:t> </a:t>
            </a:r>
            <a:r>
              <a:rPr sz="4800" spc="-5" dirty="0"/>
              <a:t>της ΕΕ για</a:t>
            </a:r>
            <a:r>
              <a:rPr sz="4800" spc="-10" dirty="0"/>
              <a:t> </a:t>
            </a:r>
            <a:r>
              <a:rPr sz="4800" spc="-5" dirty="0"/>
              <a:t>την</a:t>
            </a:r>
            <a:r>
              <a:rPr sz="4800" spc="-10" dirty="0"/>
              <a:t> </a:t>
            </a:r>
            <a:r>
              <a:rPr sz="4800" spc="-5" dirty="0"/>
              <a:t>κυβερνοασφάλεια</a:t>
            </a:r>
            <a:endParaRPr sz="4800"/>
          </a:p>
          <a:p>
            <a:pPr marL="12700" marR="3020695">
              <a:lnSpc>
                <a:spcPts val="5150"/>
              </a:lnSpc>
              <a:spcBef>
                <a:spcPts val="630"/>
              </a:spcBef>
            </a:pPr>
            <a:r>
              <a:rPr sz="4800" dirty="0">
                <a:latin typeface="Calibri"/>
                <a:cs typeface="Calibri"/>
              </a:rPr>
              <a:t>και</a:t>
            </a:r>
            <a:r>
              <a:rPr sz="4800" spc="215" dirty="0">
                <a:latin typeface="Calibri"/>
                <a:cs typeface="Calibri"/>
              </a:rPr>
              <a:t> </a:t>
            </a:r>
            <a:r>
              <a:rPr sz="4800" dirty="0">
                <a:latin typeface="Calibri"/>
                <a:cs typeface="Calibri"/>
              </a:rPr>
              <a:t>κανονιστική</a:t>
            </a:r>
            <a:r>
              <a:rPr sz="4800" spc="220" dirty="0">
                <a:latin typeface="Calibri"/>
                <a:cs typeface="Calibri"/>
              </a:rPr>
              <a:t> </a:t>
            </a:r>
            <a:r>
              <a:rPr sz="4800" dirty="0">
                <a:latin typeface="Calibri"/>
                <a:cs typeface="Calibri"/>
              </a:rPr>
              <a:t>συμμόρφωση</a:t>
            </a:r>
            <a:r>
              <a:rPr sz="4800" spc="215" dirty="0">
                <a:latin typeface="Calibri"/>
                <a:cs typeface="Calibri"/>
              </a:rPr>
              <a:t> </a:t>
            </a:r>
            <a:r>
              <a:rPr sz="4800" dirty="0">
                <a:latin typeface="Calibri"/>
                <a:cs typeface="Calibri"/>
              </a:rPr>
              <a:t>στον</a:t>
            </a:r>
            <a:r>
              <a:rPr sz="4800" spc="225" dirty="0">
                <a:latin typeface="Calibri"/>
                <a:cs typeface="Calibri"/>
              </a:rPr>
              <a:t> </a:t>
            </a:r>
            <a:r>
              <a:rPr sz="4800" dirty="0">
                <a:latin typeface="Calibri"/>
                <a:cs typeface="Calibri"/>
              </a:rPr>
              <a:t>τομέα </a:t>
            </a:r>
            <a:r>
              <a:rPr sz="4800" spc="-1070" dirty="0">
                <a:latin typeface="Calibri"/>
                <a:cs typeface="Calibri"/>
              </a:rPr>
              <a:t> </a:t>
            </a:r>
            <a:r>
              <a:rPr sz="4800" dirty="0">
                <a:latin typeface="Calibri"/>
                <a:cs typeface="Calibri"/>
              </a:rPr>
              <a:t>της</a:t>
            </a:r>
            <a:r>
              <a:rPr sz="4800" spc="235" dirty="0">
                <a:latin typeface="Calibri"/>
                <a:cs typeface="Calibri"/>
              </a:rPr>
              <a:t> </a:t>
            </a:r>
            <a:r>
              <a:rPr sz="4800" dirty="0">
                <a:latin typeface="Calibri"/>
                <a:cs typeface="Calibri"/>
              </a:rPr>
              <a:t>ενέργειας</a:t>
            </a:r>
            <a:endParaRPr sz="4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8469" y="2738183"/>
            <a:ext cx="11202670" cy="3707129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1600" b="1" spc="80" dirty="0">
                <a:solidFill>
                  <a:srgbClr val="DAD1E6"/>
                </a:solidFill>
                <a:latin typeface="Calibri"/>
                <a:cs typeface="Calibri"/>
              </a:rPr>
              <a:t>Αυτή</a:t>
            </a:r>
            <a:r>
              <a:rPr sz="160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85" dirty="0">
                <a:solidFill>
                  <a:srgbClr val="DAD1E6"/>
                </a:solidFill>
                <a:latin typeface="Calibri"/>
                <a:cs typeface="Calibri"/>
              </a:rPr>
              <a:t>η</a:t>
            </a:r>
            <a:r>
              <a:rPr sz="160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70" dirty="0">
                <a:solidFill>
                  <a:srgbClr val="DAD1E6"/>
                </a:solidFill>
                <a:latin typeface="Calibri"/>
                <a:cs typeface="Calibri"/>
              </a:rPr>
              <a:t>εκπαιδευτική</a:t>
            </a:r>
            <a:r>
              <a:rPr sz="160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75" dirty="0">
                <a:solidFill>
                  <a:srgbClr val="DAD1E6"/>
                </a:solidFill>
                <a:latin typeface="Calibri"/>
                <a:cs typeface="Calibri"/>
              </a:rPr>
              <a:t>συνεδρία</a:t>
            </a:r>
            <a:r>
              <a:rPr sz="160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65" dirty="0">
                <a:solidFill>
                  <a:srgbClr val="DAD1E6"/>
                </a:solidFill>
                <a:latin typeface="Calibri"/>
                <a:cs typeface="Calibri"/>
              </a:rPr>
              <a:t>θα:</a:t>
            </a:r>
            <a:endParaRPr sz="1600">
              <a:latin typeface="Calibri"/>
              <a:cs typeface="Calibri"/>
            </a:endParaRPr>
          </a:p>
          <a:p>
            <a:pPr marL="354965" marR="5080" indent="-342900">
              <a:lnSpc>
                <a:spcPct val="135800"/>
              </a:lnSpc>
              <a:spcBef>
                <a:spcPts val="355"/>
              </a:spcBef>
              <a:buSzPct val="125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b="1" spc="85" dirty="0">
                <a:solidFill>
                  <a:srgbClr val="DAD1E6"/>
                </a:solidFill>
                <a:latin typeface="Calibri"/>
                <a:cs typeface="Calibri"/>
              </a:rPr>
              <a:t>να</a:t>
            </a:r>
            <a:r>
              <a:rPr sz="160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80" dirty="0">
                <a:solidFill>
                  <a:srgbClr val="DAD1E6"/>
                </a:solidFill>
                <a:latin typeface="Calibri"/>
                <a:cs typeface="Calibri"/>
              </a:rPr>
              <a:t>εμβαθύνουν</a:t>
            </a:r>
            <a:r>
              <a:rPr sz="1600" b="1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75" dirty="0">
                <a:solidFill>
                  <a:srgbClr val="DAD1E6"/>
                </a:solidFill>
                <a:latin typeface="Calibri"/>
                <a:cs typeface="Calibri"/>
              </a:rPr>
              <a:t>στον</a:t>
            </a:r>
            <a:r>
              <a:rPr sz="160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70" dirty="0">
                <a:solidFill>
                  <a:srgbClr val="DAD1E6"/>
                </a:solidFill>
                <a:latin typeface="Calibri"/>
                <a:cs typeface="Calibri"/>
              </a:rPr>
              <a:t>κρίσιμο</a:t>
            </a:r>
            <a:r>
              <a:rPr sz="160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80" dirty="0">
                <a:solidFill>
                  <a:srgbClr val="DAD1E6"/>
                </a:solidFill>
                <a:latin typeface="Calibri"/>
                <a:cs typeface="Calibri"/>
              </a:rPr>
              <a:t>τομέα</a:t>
            </a:r>
            <a:r>
              <a:rPr sz="1600" b="1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70" dirty="0">
                <a:solidFill>
                  <a:srgbClr val="DAD1E6"/>
                </a:solidFill>
                <a:latin typeface="Calibri"/>
                <a:cs typeface="Calibri"/>
              </a:rPr>
              <a:t>της</a:t>
            </a:r>
            <a:r>
              <a:rPr sz="160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75" dirty="0">
                <a:solidFill>
                  <a:srgbClr val="DAD1E6"/>
                </a:solidFill>
                <a:latin typeface="Calibri"/>
                <a:cs typeface="Calibri"/>
              </a:rPr>
              <a:t>διακυβέρνησης</a:t>
            </a:r>
            <a:r>
              <a:rPr sz="160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70" dirty="0">
                <a:solidFill>
                  <a:srgbClr val="DAD1E6"/>
                </a:solidFill>
                <a:latin typeface="Calibri"/>
                <a:cs typeface="Calibri"/>
              </a:rPr>
              <a:t>της</a:t>
            </a:r>
            <a:r>
              <a:rPr sz="160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80" dirty="0">
                <a:solidFill>
                  <a:srgbClr val="DAD1E6"/>
                </a:solidFill>
                <a:latin typeface="Calibri"/>
                <a:cs typeface="Calibri"/>
              </a:rPr>
              <a:t>κυβερνοασφάλειας</a:t>
            </a:r>
            <a:r>
              <a:rPr sz="160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70" dirty="0">
                <a:solidFill>
                  <a:srgbClr val="DAD1E6"/>
                </a:solidFill>
                <a:latin typeface="Calibri"/>
                <a:cs typeface="Calibri"/>
              </a:rPr>
              <a:t>και</a:t>
            </a:r>
            <a:r>
              <a:rPr sz="1600" b="1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60" dirty="0">
                <a:solidFill>
                  <a:srgbClr val="DAD1E6"/>
                </a:solidFill>
                <a:latin typeface="Calibri"/>
                <a:cs typeface="Calibri"/>
              </a:rPr>
              <a:t>της</a:t>
            </a:r>
            <a:r>
              <a:rPr sz="160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70" dirty="0">
                <a:solidFill>
                  <a:srgbClr val="DAD1E6"/>
                </a:solidFill>
                <a:latin typeface="Calibri"/>
                <a:cs typeface="Calibri"/>
              </a:rPr>
              <a:t>κανονιστικής</a:t>
            </a:r>
            <a:r>
              <a:rPr sz="160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75" dirty="0">
                <a:solidFill>
                  <a:srgbClr val="DAD1E6"/>
                </a:solidFill>
                <a:latin typeface="Calibri"/>
                <a:cs typeface="Calibri"/>
              </a:rPr>
              <a:t>συμμόρφωσης </a:t>
            </a:r>
            <a:r>
              <a:rPr sz="1600" b="1" spc="-3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75" dirty="0">
                <a:solidFill>
                  <a:srgbClr val="DAD1E6"/>
                </a:solidFill>
                <a:latin typeface="Calibri"/>
                <a:cs typeface="Calibri"/>
              </a:rPr>
              <a:t>στον</a:t>
            </a:r>
            <a:r>
              <a:rPr sz="160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70" dirty="0">
                <a:solidFill>
                  <a:srgbClr val="DAD1E6"/>
                </a:solidFill>
                <a:latin typeface="Calibri"/>
                <a:cs typeface="Calibri"/>
              </a:rPr>
              <a:t>ενεργειακό</a:t>
            </a:r>
            <a:r>
              <a:rPr sz="160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80" dirty="0">
                <a:solidFill>
                  <a:srgbClr val="DAD1E6"/>
                </a:solidFill>
                <a:latin typeface="Calibri"/>
                <a:cs typeface="Calibri"/>
              </a:rPr>
              <a:t>τομέα</a:t>
            </a:r>
            <a:r>
              <a:rPr sz="160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70" dirty="0">
                <a:solidFill>
                  <a:srgbClr val="DAD1E6"/>
                </a:solidFill>
                <a:latin typeface="Calibri"/>
                <a:cs typeface="Calibri"/>
              </a:rPr>
              <a:t>της</a:t>
            </a:r>
            <a:r>
              <a:rPr sz="160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80" dirty="0">
                <a:solidFill>
                  <a:srgbClr val="DAD1E6"/>
                </a:solidFill>
                <a:latin typeface="Calibri"/>
                <a:cs typeface="Calibri"/>
              </a:rPr>
              <a:t>Ευρωπαϊκής</a:t>
            </a:r>
            <a:r>
              <a:rPr sz="160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65" dirty="0">
                <a:solidFill>
                  <a:srgbClr val="DAD1E6"/>
                </a:solidFill>
                <a:latin typeface="Calibri"/>
                <a:cs typeface="Calibri"/>
              </a:rPr>
              <a:t>Ένωσης.</a:t>
            </a:r>
            <a:endParaRPr sz="1600">
              <a:latin typeface="Calibri"/>
              <a:cs typeface="Calibri"/>
            </a:endParaRPr>
          </a:p>
          <a:p>
            <a:pPr marL="354965" marR="1621790" indent="-342900">
              <a:lnSpc>
                <a:spcPct val="128800"/>
              </a:lnSpc>
              <a:spcBef>
                <a:spcPts val="500"/>
              </a:spcBef>
              <a:buSzPct val="125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b="1" spc="70" dirty="0">
                <a:solidFill>
                  <a:srgbClr val="DAD1E6"/>
                </a:solidFill>
                <a:latin typeface="Calibri"/>
                <a:cs typeface="Calibri"/>
              </a:rPr>
              <a:t>διερευνήσει</a:t>
            </a:r>
            <a:r>
              <a:rPr sz="1600" b="1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70" dirty="0">
                <a:solidFill>
                  <a:srgbClr val="DAD1E6"/>
                </a:solidFill>
                <a:latin typeface="Calibri"/>
                <a:cs typeface="Calibri"/>
              </a:rPr>
              <a:t>το</a:t>
            </a:r>
            <a:r>
              <a:rPr sz="1600" b="1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70" dirty="0">
                <a:solidFill>
                  <a:srgbClr val="DAD1E6"/>
                </a:solidFill>
                <a:latin typeface="Calibri"/>
                <a:cs typeface="Calibri"/>
              </a:rPr>
              <a:t>εξελισσόμενο</a:t>
            </a:r>
            <a:r>
              <a:rPr sz="1600" b="1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70" dirty="0">
                <a:solidFill>
                  <a:srgbClr val="DAD1E6"/>
                </a:solidFill>
                <a:latin typeface="Calibri"/>
                <a:cs typeface="Calibri"/>
              </a:rPr>
              <a:t>ρυθμιστικό</a:t>
            </a:r>
            <a:r>
              <a:rPr sz="1600" b="1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70" dirty="0">
                <a:solidFill>
                  <a:srgbClr val="DAD1E6"/>
                </a:solidFill>
                <a:latin typeface="Calibri"/>
                <a:cs typeface="Calibri"/>
              </a:rPr>
              <a:t>τοπίο</a:t>
            </a:r>
            <a:r>
              <a:rPr sz="1600" b="1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70" dirty="0">
                <a:solidFill>
                  <a:srgbClr val="DAD1E6"/>
                </a:solidFill>
                <a:latin typeface="Calibri"/>
                <a:cs typeface="Calibri"/>
              </a:rPr>
              <a:t>και</a:t>
            </a:r>
            <a:r>
              <a:rPr sz="1600" b="1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55" dirty="0">
                <a:solidFill>
                  <a:srgbClr val="DAD1E6"/>
                </a:solidFill>
                <a:latin typeface="Calibri"/>
                <a:cs typeface="Calibri"/>
              </a:rPr>
              <a:t>τις</a:t>
            </a:r>
            <a:r>
              <a:rPr sz="1600" b="1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70" dirty="0">
                <a:solidFill>
                  <a:srgbClr val="DAD1E6"/>
                </a:solidFill>
                <a:latin typeface="Calibri"/>
                <a:cs typeface="Calibri"/>
              </a:rPr>
              <a:t>βασικές</a:t>
            </a:r>
            <a:r>
              <a:rPr sz="1600" b="1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70" dirty="0">
                <a:solidFill>
                  <a:srgbClr val="DAD1E6"/>
                </a:solidFill>
                <a:latin typeface="Calibri"/>
                <a:cs typeface="Calibri"/>
              </a:rPr>
              <a:t>κατευθύνσεις</a:t>
            </a:r>
            <a:r>
              <a:rPr sz="1600" b="1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70" dirty="0">
                <a:solidFill>
                  <a:srgbClr val="DAD1E6"/>
                </a:solidFill>
                <a:latin typeface="Calibri"/>
                <a:cs typeface="Calibri"/>
              </a:rPr>
              <a:t>και</a:t>
            </a:r>
            <a:r>
              <a:rPr sz="1600" b="1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75" dirty="0">
                <a:solidFill>
                  <a:srgbClr val="DAD1E6"/>
                </a:solidFill>
                <a:latin typeface="Calibri"/>
                <a:cs typeface="Calibri"/>
              </a:rPr>
              <a:t>κανονισμούς</a:t>
            </a:r>
            <a:r>
              <a:rPr sz="1600" b="1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85" dirty="0">
                <a:solidFill>
                  <a:srgbClr val="DAD1E6"/>
                </a:solidFill>
                <a:latin typeface="Calibri"/>
                <a:cs typeface="Calibri"/>
              </a:rPr>
              <a:t>που </a:t>
            </a:r>
            <a:r>
              <a:rPr sz="1600" b="1" spc="-3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75" dirty="0">
                <a:solidFill>
                  <a:srgbClr val="DAD1E6"/>
                </a:solidFill>
                <a:latin typeface="Calibri"/>
                <a:cs typeface="Calibri"/>
              </a:rPr>
              <a:t>διέπουν</a:t>
            </a:r>
            <a:r>
              <a:rPr sz="160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55" dirty="0">
                <a:solidFill>
                  <a:srgbClr val="DAD1E6"/>
                </a:solidFill>
                <a:latin typeface="Calibri"/>
                <a:cs typeface="Calibri"/>
              </a:rPr>
              <a:t>τις</a:t>
            </a:r>
            <a:r>
              <a:rPr sz="160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70" dirty="0">
                <a:solidFill>
                  <a:srgbClr val="DAD1E6"/>
                </a:solidFill>
                <a:latin typeface="Calibri"/>
                <a:cs typeface="Calibri"/>
              </a:rPr>
              <a:t>πρακτικές</a:t>
            </a:r>
            <a:r>
              <a:rPr sz="160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80" dirty="0">
                <a:solidFill>
                  <a:srgbClr val="DAD1E6"/>
                </a:solidFill>
                <a:latin typeface="Calibri"/>
                <a:cs typeface="Calibri"/>
              </a:rPr>
              <a:t>κυβερνοασφάλειας</a:t>
            </a:r>
            <a:r>
              <a:rPr sz="160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75" dirty="0">
                <a:solidFill>
                  <a:srgbClr val="DAD1E6"/>
                </a:solidFill>
                <a:latin typeface="Calibri"/>
                <a:cs typeface="Calibri"/>
              </a:rPr>
              <a:t>σε</a:t>
            </a:r>
            <a:r>
              <a:rPr sz="160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75" dirty="0">
                <a:solidFill>
                  <a:srgbClr val="DAD1E6"/>
                </a:solidFill>
                <a:latin typeface="Calibri"/>
                <a:cs typeface="Calibri"/>
              </a:rPr>
              <a:t>αυτόν</a:t>
            </a:r>
            <a:r>
              <a:rPr sz="160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70" dirty="0">
                <a:solidFill>
                  <a:srgbClr val="DAD1E6"/>
                </a:solidFill>
                <a:latin typeface="Calibri"/>
                <a:cs typeface="Calibri"/>
              </a:rPr>
              <a:t>τον</a:t>
            </a:r>
            <a:r>
              <a:rPr sz="160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80" dirty="0">
                <a:solidFill>
                  <a:srgbClr val="DAD1E6"/>
                </a:solidFill>
                <a:latin typeface="Calibri"/>
                <a:cs typeface="Calibri"/>
              </a:rPr>
              <a:t>ουσιώδη</a:t>
            </a:r>
            <a:r>
              <a:rPr sz="160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70" dirty="0">
                <a:solidFill>
                  <a:srgbClr val="DAD1E6"/>
                </a:solidFill>
                <a:latin typeface="Calibri"/>
                <a:cs typeface="Calibri"/>
              </a:rPr>
              <a:t>κλάδο.</a:t>
            </a:r>
            <a:endParaRPr sz="1600">
              <a:latin typeface="Calibri"/>
              <a:cs typeface="Calibri"/>
            </a:endParaRPr>
          </a:p>
          <a:p>
            <a:pPr marL="354965" marR="1051560" indent="-342900">
              <a:lnSpc>
                <a:spcPct val="128800"/>
              </a:lnSpc>
              <a:spcBef>
                <a:spcPts val="350"/>
              </a:spcBef>
              <a:buSzPct val="125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b="1" spc="85" dirty="0">
                <a:solidFill>
                  <a:srgbClr val="DAD1E6"/>
                </a:solidFill>
                <a:latin typeface="Calibri"/>
                <a:cs typeface="Calibri"/>
              </a:rPr>
              <a:t>να </a:t>
            </a:r>
            <a:r>
              <a:rPr sz="1600" b="1" spc="65" dirty="0">
                <a:solidFill>
                  <a:srgbClr val="DAD1E6"/>
                </a:solidFill>
                <a:latin typeface="Calibri"/>
                <a:cs typeface="Calibri"/>
              </a:rPr>
              <a:t>εξετάσει </a:t>
            </a:r>
            <a:r>
              <a:rPr sz="1600" b="1" spc="55" dirty="0">
                <a:solidFill>
                  <a:srgbClr val="DAD1E6"/>
                </a:solidFill>
                <a:latin typeface="Calibri"/>
                <a:cs typeface="Calibri"/>
              </a:rPr>
              <a:t>τις </a:t>
            </a:r>
            <a:r>
              <a:rPr sz="1600" b="1" spc="60" dirty="0">
                <a:solidFill>
                  <a:srgbClr val="DAD1E6"/>
                </a:solidFill>
                <a:latin typeface="Calibri"/>
                <a:cs typeface="Calibri"/>
              </a:rPr>
              <a:t>ειδικές </a:t>
            </a:r>
            <a:r>
              <a:rPr sz="1600" b="1" spc="75" dirty="0">
                <a:solidFill>
                  <a:srgbClr val="DAD1E6"/>
                </a:solidFill>
                <a:latin typeface="Calibri"/>
                <a:cs typeface="Calibri"/>
              </a:rPr>
              <a:t>προκλήσεις </a:t>
            </a:r>
            <a:r>
              <a:rPr sz="1600" b="1" spc="70" dirty="0">
                <a:solidFill>
                  <a:srgbClr val="DAD1E6"/>
                </a:solidFill>
                <a:latin typeface="Calibri"/>
                <a:cs typeface="Calibri"/>
              </a:rPr>
              <a:t>και </a:t>
            </a:r>
            <a:r>
              <a:rPr sz="1600" b="1" spc="75" dirty="0">
                <a:solidFill>
                  <a:srgbClr val="DAD1E6"/>
                </a:solidFill>
                <a:latin typeface="Calibri"/>
                <a:cs typeface="Calibri"/>
              </a:rPr>
              <a:t>τα </a:t>
            </a:r>
            <a:r>
              <a:rPr sz="1600" b="1" spc="80" dirty="0">
                <a:solidFill>
                  <a:srgbClr val="DAD1E6"/>
                </a:solidFill>
                <a:latin typeface="Calibri"/>
                <a:cs typeface="Calibri"/>
              </a:rPr>
              <a:t>τρωτά </a:t>
            </a:r>
            <a:r>
              <a:rPr sz="1600" b="1" spc="75" dirty="0">
                <a:solidFill>
                  <a:srgbClr val="DAD1E6"/>
                </a:solidFill>
                <a:latin typeface="Calibri"/>
                <a:cs typeface="Calibri"/>
              </a:rPr>
              <a:t>σημεία </a:t>
            </a:r>
            <a:r>
              <a:rPr sz="1600" b="1" spc="85" dirty="0">
                <a:solidFill>
                  <a:srgbClr val="DAD1E6"/>
                </a:solidFill>
                <a:latin typeface="Calibri"/>
                <a:cs typeface="Calibri"/>
              </a:rPr>
              <a:t>που </a:t>
            </a:r>
            <a:r>
              <a:rPr sz="1600" b="1" spc="70" dirty="0">
                <a:solidFill>
                  <a:srgbClr val="DAD1E6"/>
                </a:solidFill>
                <a:latin typeface="Calibri"/>
                <a:cs typeface="Calibri"/>
              </a:rPr>
              <a:t>αντιμετωπίζει </a:t>
            </a:r>
            <a:r>
              <a:rPr sz="1600" b="1" spc="85" dirty="0">
                <a:solidFill>
                  <a:srgbClr val="DAD1E6"/>
                </a:solidFill>
                <a:latin typeface="Calibri"/>
                <a:cs typeface="Calibri"/>
              </a:rPr>
              <a:t>ο </a:t>
            </a:r>
            <a:r>
              <a:rPr sz="1600" b="1" spc="75" dirty="0">
                <a:solidFill>
                  <a:srgbClr val="DAD1E6"/>
                </a:solidFill>
                <a:latin typeface="Calibri"/>
                <a:cs typeface="Calibri"/>
              </a:rPr>
              <a:t>τομέας </a:t>
            </a:r>
            <a:r>
              <a:rPr sz="1600" b="1" spc="70" dirty="0">
                <a:solidFill>
                  <a:srgbClr val="DAD1E6"/>
                </a:solidFill>
                <a:latin typeface="Calibri"/>
                <a:cs typeface="Calibri"/>
              </a:rPr>
              <a:t>της </a:t>
            </a:r>
            <a:r>
              <a:rPr sz="1600" b="1" spc="65" dirty="0">
                <a:solidFill>
                  <a:srgbClr val="DAD1E6"/>
                </a:solidFill>
                <a:latin typeface="Calibri"/>
                <a:cs typeface="Calibri"/>
              </a:rPr>
              <a:t>ενέργειας, </a:t>
            </a:r>
            <a:r>
              <a:rPr sz="1600" b="1" spc="7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80" dirty="0">
                <a:solidFill>
                  <a:srgbClr val="DAD1E6"/>
                </a:solidFill>
                <a:latin typeface="Calibri"/>
                <a:cs typeface="Calibri"/>
              </a:rPr>
              <a:t>συμπεριλαμβανομένης</a:t>
            </a:r>
            <a:r>
              <a:rPr sz="1600" b="1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70" dirty="0">
                <a:solidFill>
                  <a:srgbClr val="DAD1E6"/>
                </a:solidFill>
                <a:latin typeface="Calibri"/>
                <a:cs typeface="Calibri"/>
              </a:rPr>
              <a:t>της</a:t>
            </a:r>
            <a:r>
              <a:rPr sz="160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75" dirty="0">
                <a:solidFill>
                  <a:srgbClr val="DAD1E6"/>
                </a:solidFill>
                <a:latin typeface="Calibri"/>
                <a:cs typeface="Calibri"/>
              </a:rPr>
              <a:t>προστασίας</a:t>
            </a:r>
            <a:r>
              <a:rPr sz="160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80" dirty="0">
                <a:solidFill>
                  <a:srgbClr val="DAD1E6"/>
                </a:solidFill>
                <a:latin typeface="Calibri"/>
                <a:cs typeface="Calibri"/>
              </a:rPr>
              <a:t>των</a:t>
            </a:r>
            <a:r>
              <a:rPr sz="160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75" dirty="0">
                <a:solidFill>
                  <a:srgbClr val="DAD1E6"/>
                </a:solidFill>
                <a:latin typeface="Calibri"/>
                <a:cs typeface="Calibri"/>
              </a:rPr>
              <a:t>κρίσιμων</a:t>
            </a:r>
            <a:r>
              <a:rPr sz="160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80" dirty="0">
                <a:solidFill>
                  <a:srgbClr val="DAD1E6"/>
                </a:solidFill>
                <a:latin typeface="Calibri"/>
                <a:cs typeface="Calibri"/>
              </a:rPr>
              <a:t>υποδομών,</a:t>
            </a:r>
            <a:r>
              <a:rPr sz="1600" b="1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70" dirty="0">
                <a:solidFill>
                  <a:srgbClr val="DAD1E6"/>
                </a:solidFill>
                <a:latin typeface="Calibri"/>
                <a:cs typeface="Calibri"/>
              </a:rPr>
              <a:t>της</a:t>
            </a:r>
            <a:r>
              <a:rPr sz="160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80" dirty="0">
                <a:solidFill>
                  <a:srgbClr val="DAD1E6"/>
                </a:solidFill>
                <a:latin typeface="Calibri"/>
                <a:cs typeface="Calibri"/>
              </a:rPr>
              <a:t>ασφάλειας</a:t>
            </a:r>
            <a:r>
              <a:rPr sz="160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80" dirty="0">
                <a:solidFill>
                  <a:srgbClr val="DAD1E6"/>
                </a:solidFill>
                <a:latin typeface="Calibri"/>
                <a:cs typeface="Calibri"/>
              </a:rPr>
              <a:t>των</a:t>
            </a:r>
            <a:r>
              <a:rPr sz="160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80" dirty="0">
                <a:solidFill>
                  <a:srgbClr val="DAD1E6"/>
                </a:solidFill>
                <a:latin typeface="Calibri"/>
                <a:cs typeface="Calibri"/>
              </a:rPr>
              <a:t>δεδομένων</a:t>
            </a:r>
            <a:r>
              <a:rPr sz="1600" b="1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70" dirty="0">
                <a:solidFill>
                  <a:srgbClr val="DAD1E6"/>
                </a:solidFill>
                <a:latin typeface="Calibri"/>
                <a:cs typeface="Calibri"/>
              </a:rPr>
              <a:t>και</a:t>
            </a:r>
            <a:r>
              <a:rPr sz="160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65" dirty="0">
                <a:solidFill>
                  <a:srgbClr val="DAD1E6"/>
                </a:solidFill>
                <a:latin typeface="Calibri"/>
                <a:cs typeface="Calibri"/>
              </a:rPr>
              <a:t>της </a:t>
            </a:r>
            <a:r>
              <a:rPr sz="1600" b="1" spc="-3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75" dirty="0">
                <a:solidFill>
                  <a:srgbClr val="DAD1E6"/>
                </a:solidFill>
                <a:latin typeface="Calibri"/>
                <a:cs typeface="Calibri"/>
              </a:rPr>
              <a:t>αυξανόμενης</a:t>
            </a:r>
            <a:r>
              <a:rPr sz="160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75" dirty="0">
                <a:solidFill>
                  <a:srgbClr val="DAD1E6"/>
                </a:solidFill>
                <a:latin typeface="Calibri"/>
                <a:cs typeface="Calibri"/>
              </a:rPr>
              <a:t>εξάρτησης</a:t>
            </a:r>
            <a:r>
              <a:rPr sz="160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90" dirty="0">
                <a:solidFill>
                  <a:srgbClr val="DAD1E6"/>
                </a:solidFill>
                <a:latin typeface="Calibri"/>
                <a:cs typeface="Calibri"/>
              </a:rPr>
              <a:t>από</a:t>
            </a:r>
            <a:r>
              <a:rPr sz="160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55" dirty="0">
                <a:solidFill>
                  <a:srgbClr val="DAD1E6"/>
                </a:solidFill>
                <a:latin typeface="Calibri"/>
                <a:cs typeface="Calibri"/>
              </a:rPr>
              <a:t>τις</a:t>
            </a:r>
            <a:r>
              <a:rPr sz="160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80" dirty="0">
                <a:solidFill>
                  <a:srgbClr val="DAD1E6"/>
                </a:solidFill>
                <a:latin typeface="Calibri"/>
                <a:cs typeface="Calibri"/>
              </a:rPr>
              <a:t>ψηφιακές</a:t>
            </a:r>
            <a:r>
              <a:rPr sz="160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65" dirty="0">
                <a:solidFill>
                  <a:srgbClr val="DAD1E6"/>
                </a:solidFill>
                <a:latin typeface="Calibri"/>
                <a:cs typeface="Calibri"/>
              </a:rPr>
              <a:t>τεχνολογίες.</a:t>
            </a:r>
            <a:endParaRPr sz="1600">
              <a:latin typeface="Calibri"/>
              <a:cs typeface="Calibri"/>
            </a:endParaRPr>
          </a:p>
          <a:p>
            <a:pPr marL="354965" marR="1133475" indent="-342900">
              <a:lnSpc>
                <a:spcPct val="128800"/>
              </a:lnSpc>
              <a:spcBef>
                <a:spcPts val="355"/>
              </a:spcBef>
              <a:buSzPct val="125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b="1" spc="85" dirty="0">
                <a:solidFill>
                  <a:srgbClr val="DAD1E6"/>
                </a:solidFill>
                <a:latin typeface="Calibri"/>
                <a:cs typeface="Calibri"/>
              </a:rPr>
              <a:t>να</a:t>
            </a:r>
            <a:r>
              <a:rPr sz="160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75" dirty="0">
                <a:solidFill>
                  <a:srgbClr val="DAD1E6"/>
                </a:solidFill>
                <a:latin typeface="Calibri"/>
                <a:cs typeface="Calibri"/>
              </a:rPr>
              <a:t>συζητήσουν</a:t>
            </a:r>
            <a:r>
              <a:rPr sz="160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70" dirty="0">
                <a:solidFill>
                  <a:srgbClr val="DAD1E6"/>
                </a:solidFill>
                <a:latin typeface="Calibri"/>
                <a:cs typeface="Calibri"/>
              </a:rPr>
              <a:t>τον</a:t>
            </a:r>
            <a:r>
              <a:rPr sz="160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80" dirty="0">
                <a:solidFill>
                  <a:srgbClr val="DAD1E6"/>
                </a:solidFill>
                <a:latin typeface="Calibri"/>
                <a:cs typeface="Calibri"/>
              </a:rPr>
              <a:t>τρόπο</a:t>
            </a:r>
            <a:r>
              <a:rPr sz="160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80" dirty="0">
                <a:solidFill>
                  <a:srgbClr val="DAD1E6"/>
                </a:solidFill>
                <a:latin typeface="Calibri"/>
                <a:cs typeface="Calibri"/>
              </a:rPr>
              <a:t>με</a:t>
            </a:r>
            <a:r>
              <a:rPr sz="160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70" dirty="0">
                <a:solidFill>
                  <a:srgbClr val="DAD1E6"/>
                </a:solidFill>
                <a:latin typeface="Calibri"/>
                <a:cs typeface="Calibri"/>
              </a:rPr>
              <a:t>τον</a:t>
            </a:r>
            <a:r>
              <a:rPr sz="160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75" dirty="0">
                <a:solidFill>
                  <a:srgbClr val="DAD1E6"/>
                </a:solidFill>
                <a:latin typeface="Calibri"/>
                <a:cs typeface="Calibri"/>
              </a:rPr>
              <a:t>οποίο</a:t>
            </a:r>
            <a:r>
              <a:rPr sz="160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65" dirty="0">
                <a:solidFill>
                  <a:srgbClr val="DAD1E6"/>
                </a:solidFill>
                <a:latin typeface="Calibri"/>
                <a:cs typeface="Calibri"/>
              </a:rPr>
              <a:t>οι</a:t>
            </a:r>
            <a:r>
              <a:rPr sz="160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75" dirty="0">
                <a:solidFill>
                  <a:srgbClr val="DAD1E6"/>
                </a:solidFill>
                <a:latin typeface="Calibri"/>
                <a:cs typeface="Calibri"/>
              </a:rPr>
              <a:t>κανονισμοί</a:t>
            </a:r>
            <a:r>
              <a:rPr sz="160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70" dirty="0">
                <a:solidFill>
                  <a:srgbClr val="DAD1E6"/>
                </a:solidFill>
                <a:latin typeface="Calibri"/>
                <a:cs typeface="Calibri"/>
              </a:rPr>
              <a:t>της</a:t>
            </a:r>
            <a:r>
              <a:rPr sz="160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75" dirty="0">
                <a:solidFill>
                  <a:srgbClr val="DAD1E6"/>
                </a:solidFill>
                <a:latin typeface="Calibri"/>
                <a:cs typeface="Calibri"/>
              </a:rPr>
              <a:t>ΕΕ</a:t>
            </a:r>
            <a:r>
              <a:rPr sz="160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75" dirty="0">
                <a:solidFill>
                  <a:srgbClr val="DAD1E6"/>
                </a:solidFill>
                <a:latin typeface="Calibri"/>
                <a:cs typeface="Calibri"/>
              </a:rPr>
              <a:t>έχουν</a:t>
            </a:r>
            <a:r>
              <a:rPr sz="1600" b="1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70" dirty="0">
                <a:solidFill>
                  <a:srgbClr val="DAD1E6"/>
                </a:solidFill>
                <a:latin typeface="Calibri"/>
                <a:cs typeface="Calibri"/>
              </a:rPr>
              <a:t>σχεδιαστεί</a:t>
            </a:r>
            <a:r>
              <a:rPr sz="160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70" dirty="0">
                <a:solidFill>
                  <a:srgbClr val="DAD1E6"/>
                </a:solidFill>
                <a:latin typeface="Calibri"/>
                <a:cs typeface="Calibri"/>
              </a:rPr>
              <a:t>για</a:t>
            </a:r>
            <a:r>
              <a:rPr sz="160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70" dirty="0">
                <a:solidFill>
                  <a:srgbClr val="DAD1E6"/>
                </a:solidFill>
                <a:latin typeface="Calibri"/>
                <a:cs typeface="Calibri"/>
              </a:rPr>
              <a:t>τη</a:t>
            </a:r>
            <a:r>
              <a:rPr sz="160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75" dirty="0">
                <a:solidFill>
                  <a:srgbClr val="DAD1E6"/>
                </a:solidFill>
                <a:latin typeface="Calibri"/>
                <a:cs typeface="Calibri"/>
              </a:rPr>
              <a:t>διευθυνσιοδότηση </a:t>
            </a:r>
            <a:r>
              <a:rPr sz="1600" b="1" spc="-3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85" dirty="0">
                <a:solidFill>
                  <a:srgbClr val="DAD1E6"/>
                </a:solidFill>
                <a:latin typeface="Calibri"/>
                <a:cs typeface="Calibri"/>
              </a:rPr>
              <a:t>αυτών </a:t>
            </a:r>
            <a:r>
              <a:rPr sz="1600" b="1" spc="80" dirty="0">
                <a:solidFill>
                  <a:srgbClr val="DAD1E6"/>
                </a:solidFill>
                <a:latin typeface="Calibri"/>
                <a:cs typeface="Calibri"/>
              </a:rPr>
              <a:t>των προκλήσεων </a:t>
            </a:r>
            <a:r>
              <a:rPr sz="1600" b="1" spc="70" dirty="0">
                <a:solidFill>
                  <a:srgbClr val="DAD1E6"/>
                </a:solidFill>
                <a:latin typeface="Calibri"/>
                <a:cs typeface="Calibri"/>
              </a:rPr>
              <a:t>και την </a:t>
            </a:r>
            <a:r>
              <a:rPr sz="1600" b="1" spc="90" dirty="0">
                <a:solidFill>
                  <a:srgbClr val="DAD1E6"/>
                </a:solidFill>
                <a:latin typeface="Calibri"/>
                <a:cs typeface="Calibri"/>
              </a:rPr>
              <a:t>προώθηση </a:t>
            </a:r>
            <a:r>
              <a:rPr sz="1600" b="1" spc="70" dirty="0">
                <a:solidFill>
                  <a:srgbClr val="DAD1E6"/>
                </a:solidFill>
                <a:latin typeface="Calibri"/>
                <a:cs typeface="Calibri"/>
              </a:rPr>
              <a:t>ενός </a:t>
            </a:r>
            <a:r>
              <a:rPr sz="1600" b="1" spc="85" dirty="0">
                <a:solidFill>
                  <a:srgbClr val="DAD1E6"/>
                </a:solidFill>
                <a:latin typeface="Calibri"/>
                <a:cs typeface="Calibri"/>
              </a:rPr>
              <a:t>ασφαλούς </a:t>
            </a:r>
            <a:r>
              <a:rPr sz="1600" b="1" spc="70" dirty="0">
                <a:solidFill>
                  <a:srgbClr val="DAD1E6"/>
                </a:solidFill>
                <a:latin typeface="Calibri"/>
                <a:cs typeface="Calibri"/>
              </a:rPr>
              <a:t>και ανθεκτικού ενεργειακού </a:t>
            </a:r>
            <a:r>
              <a:rPr sz="1600" b="1" spc="7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b="1" spc="70" dirty="0">
                <a:solidFill>
                  <a:srgbClr val="DAD1E6"/>
                </a:solidFill>
                <a:latin typeface="Calibri"/>
                <a:cs typeface="Calibri"/>
              </a:rPr>
              <a:t>οικοσυστήματος.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68002" y="286067"/>
            <a:ext cx="8494394" cy="690213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68069" y="601662"/>
            <a:ext cx="3501390" cy="894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Εισαγωγή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67435" y="1713547"/>
            <a:ext cx="11240135" cy="373951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299720" marR="949325" indent="-287020">
              <a:lnSpc>
                <a:spcPts val="2440"/>
              </a:lnSpc>
              <a:spcBef>
                <a:spcPts val="345"/>
              </a:spcBef>
              <a:buSzPct val="127272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200" b="1" spc="140" dirty="0">
                <a:solidFill>
                  <a:srgbClr val="DAD1E6"/>
                </a:solidFill>
                <a:latin typeface="Calibri"/>
                <a:cs typeface="Calibri"/>
              </a:rPr>
              <a:t>Η</a:t>
            </a:r>
            <a:r>
              <a:rPr sz="2200" b="1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b="1" spc="105" dirty="0">
                <a:solidFill>
                  <a:srgbClr val="DAD1E6"/>
                </a:solidFill>
                <a:latin typeface="Calibri"/>
                <a:cs typeface="Calibri"/>
              </a:rPr>
              <a:t>ΕΕ</a:t>
            </a:r>
            <a:r>
              <a:rPr sz="2200" b="1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b="1" spc="90" dirty="0">
                <a:solidFill>
                  <a:srgbClr val="DAD1E6"/>
                </a:solidFill>
                <a:latin typeface="Calibri"/>
                <a:cs typeface="Calibri"/>
              </a:rPr>
              <a:t>έχει</a:t>
            </a:r>
            <a:r>
              <a:rPr sz="2200" b="1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b="1" spc="105" dirty="0">
                <a:solidFill>
                  <a:srgbClr val="DAD1E6"/>
                </a:solidFill>
                <a:latin typeface="Calibri"/>
                <a:cs typeface="Calibri"/>
              </a:rPr>
              <a:t>αναγνωρίσει</a:t>
            </a:r>
            <a:r>
              <a:rPr sz="2200" b="1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b="1" spc="100" dirty="0">
                <a:solidFill>
                  <a:srgbClr val="DAD1E6"/>
                </a:solidFill>
                <a:latin typeface="Calibri"/>
                <a:cs typeface="Calibri"/>
              </a:rPr>
              <a:t>την</a:t>
            </a:r>
            <a:r>
              <a:rPr sz="2200" b="1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b="1" spc="110" dirty="0">
                <a:solidFill>
                  <a:srgbClr val="DAD1E6"/>
                </a:solidFill>
                <a:latin typeface="Calibri"/>
                <a:cs typeface="Calibri"/>
              </a:rPr>
              <a:t>ανάγκη</a:t>
            </a:r>
            <a:r>
              <a:rPr sz="2200" b="1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b="1" spc="95" dirty="0">
                <a:solidFill>
                  <a:srgbClr val="DAD1E6"/>
                </a:solidFill>
                <a:latin typeface="Calibri"/>
                <a:cs typeface="Calibri"/>
              </a:rPr>
              <a:t>για</a:t>
            </a:r>
            <a:r>
              <a:rPr sz="2200" b="1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b="1" spc="105" dirty="0">
                <a:solidFill>
                  <a:srgbClr val="DAD1E6"/>
                </a:solidFill>
                <a:latin typeface="Calibri"/>
                <a:cs typeface="Calibri"/>
              </a:rPr>
              <a:t>ισχυρά</a:t>
            </a:r>
            <a:r>
              <a:rPr sz="2200" b="1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b="1" spc="110" dirty="0">
                <a:solidFill>
                  <a:srgbClr val="DAD1E6"/>
                </a:solidFill>
                <a:latin typeface="Calibri"/>
                <a:cs typeface="Calibri"/>
              </a:rPr>
              <a:t>μέτρα</a:t>
            </a:r>
            <a:r>
              <a:rPr sz="2200" b="1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b="1" spc="110" dirty="0">
                <a:solidFill>
                  <a:srgbClr val="DAD1E6"/>
                </a:solidFill>
                <a:latin typeface="Calibri"/>
                <a:cs typeface="Calibri"/>
              </a:rPr>
              <a:t>κυβερνοασφάλειας</a:t>
            </a:r>
            <a:r>
              <a:rPr sz="2200" b="1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b="1" spc="100" dirty="0">
                <a:solidFill>
                  <a:srgbClr val="DAD1E6"/>
                </a:solidFill>
                <a:latin typeface="Calibri"/>
                <a:cs typeface="Calibri"/>
              </a:rPr>
              <a:t>στον </a:t>
            </a:r>
            <a:r>
              <a:rPr sz="2200" b="1" spc="-48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b="1" spc="110" dirty="0">
                <a:solidFill>
                  <a:srgbClr val="DAD1E6"/>
                </a:solidFill>
                <a:latin typeface="Calibri"/>
                <a:cs typeface="Calibri"/>
              </a:rPr>
              <a:t>τομέα</a:t>
            </a:r>
            <a:r>
              <a:rPr sz="2200" b="1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b="1" spc="95" dirty="0">
                <a:solidFill>
                  <a:srgbClr val="DAD1E6"/>
                </a:solidFill>
                <a:latin typeface="Calibri"/>
                <a:cs typeface="Calibri"/>
              </a:rPr>
              <a:t>της</a:t>
            </a:r>
            <a:r>
              <a:rPr sz="2200" b="1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b="1" spc="90" dirty="0">
                <a:solidFill>
                  <a:srgbClr val="DAD1E6"/>
                </a:solidFill>
                <a:latin typeface="Calibri"/>
                <a:cs typeface="Calibri"/>
              </a:rPr>
              <a:t>ενέργειας.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DAD1E6"/>
              </a:buClr>
              <a:buFont typeface="Arial"/>
              <a:buChar char="•"/>
            </a:pPr>
            <a:endParaRPr sz="2900">
              <a:latin typeface="Calibri"/>
              <a:cs typeface="Calibri"/>
            </a:endParaRPr>
          </a:p>
          <a:p>
            <a:pPr marL="299720" marR="5080" indent="-287020">
              <a:lnSpc>
                <a:spcPts val="2440"/>
              </a:lnSpc>
              <a:buSzPct val="127272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200" b="1" spc="110" dirty="0">
                <a:solidFill>
                  <a:srgbClr val="DAD1E6"/>
                </a:solidFill>
                <a:latin typeface="Calibri"/>
                <a:cs typeface="Calibri"/>
              </a:rPr>
              <a:t>Σκοπός</a:t>
            </a:r>
            <a:r>
              <a:rPr sz="220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b="1" spc="95" dirty="0">
                <a:solidFill>
                  <a:srgbClr val="DAD1E6"/>
                </a:solidFill>
                <a:latin typeface="Calibri"/>
                <a:cs typeface="Calibri"/>
              </a:rPr>
              <a:t>της</a:t>
            </a:r>
            <a:r>
              <a:rPr sz="2200" b="1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b="1" spc="100" dirty="0">
                <a:solidFill>
                  <a:srgbClr val="DAD1E6"/>
                </a:solidFill>
                <a:latin typeface="Calibri"/>
                <a:cs typeface="Calibri"/>
              </a:rPr>
              <a:t>εν</a:t>
            </a:r>
            <a:r>
              <a:rPr sz="2200" b="1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b="1" spc="120" dirty="0">
                <a:solidFill>
                  <a:srgbClr val="DAD1E6"/>
                </a:solidFill>
                <a:latin typeface="Calibri"/>
                <a:cs typeface="Calibri"/>
              </a:rPr>
              <a:t>λόγω</a:t>
            </a:r>
            <a:r>
              <a:rPr sz="2200" b="1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b="1" spc="105" dirty="0">
                <a:solidFill>
                  <a:srgbClr val="DAD1E6"/>
                </a:solidFill>
                <a:latin typeface="Calibri"/>
                <a:cs typeface="Calibri"/>
              </a:rPr>
              <a:t>συνεδρίας</a:t>
            </a:r>
            <a:r>
              <a:rPr sz="2200" b="1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b="1" spc="90" dirty="0">
                <a:solidFill>
                  <a:srgbClr val="DAD1E6"/>
                </a:solidFill>
                <a:latin typeface="Calibri"/>
                <a:cs typeface="Calibri"/>
              </a:rPr>
              <a:t>είναι</a:t>
            </a:r>
            <a:r>
              <a:rPr sz="2200" b="1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b="1" spc="114" dirty="0">
                <a:solidFill>
                  <a:srgbClr val="DAD1E6"/>
                </a:solidFill>
                <a:latin typeface="Calibri"/>
                <a:cs typeface="Calibri"/>
              </a:rPr>
              <a:t>να</a:t>
            </a:r>
            <a:r>
              <a:rPr sz="2200" b="1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b="1" spc="110" dirty="0">
                <a:solidFill>
                  <a:srgbClr val="DAD1E6"/>
                </a:solidFill>
                <a:latin typeface="Calibri"/>
                <a:cs typeface="Calibri"/>
              </a:rPr>
              <a:t>σας</a:t>
            </a:r>
            <a:r>
              <a:rPr sz="2200" b="1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b="1" spc="110" dirty="0">
                <a:solidFill>
                  <a:srgbClr val="DAD1E6"/>
                </a:solidFill>
                <a:latin typeface="Calibri"/>
                <a:cs typeface="Calibri"/>
              </a:rPr>
              <a:t>παράσχει</a:t>
            </a:r>
            <a:r>
              <a:rPr sz="2200" b="1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b="1" spc="105" dirty="0">
                <a:solidFill>
                  <a:srgbClr val="DAD1E6"/>
                </a:solidFill>
                <a:latin typeface="Calibri"/>
                <a:cs typeface="Calibri"/>
              </a:rPr>
              <a:t>μια</a:t>
            </a:r>
            <a:r>
              <a:rPr sz="220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b="1" spc="114" dirty="0">
                <a:solidFill>
                  <a:srgbClr val="DAD1E6"/>
                </a:solidFill>
                <a:latin typeface="Calibri"/>
                <a:cs typeface="Calibri"/>
              </a:rPr>
              <a:t>ολοκληρωμένη</a:t>
            </a:r>
            <a:r>
              <a:rPr sz="2200" b="1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b="1" spc="110" dirty="0">
                <a:solidFill>
                  <a:srgbClr val="DAD1E6"/>
                </a:solidFill>
                <a:latin typeface="Calibri"/>
                <a:cs typeface="Calibri"/>
              </a:rPr>
              <a:t>κατανόηση </a:t>
            </a:r>
            <a:r>
              <a:rPr sz="2200" b="1" spc="-48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b="1" spc="95" dirty="0">
                <a:solidFill>
                  <a:srgbClr val="DAD1E6"/>
                </a:solidFill>
                <a:latin typeface="Calibri"/>
                <a:cs typeface="Calibri"/>
              </a:rPr>
              <a:t>της </a:t>
            </a:r>
            <a:r>
              <a:rPr sz="2200" b="1" spc="100" dirty="0">
                <a:solidFill>
                  <a:srgbClr val="DAD1E6"/>
                </a:solidFill>
                <a:latin typeface="Calibri"/>
                <a:cs typeface="Calibri"/>
              </a:rPr>
              <a:t>στρατηγικής </a:t>
            </a:r>
            <a:r>
              <a:rPr sz="2200" b="1" spc="95" dirty="0">
                <a:solidFill>
                  <a:srgbClr val="DAD1E6"/>
                </a:solidFill>
                <a:latin typeface="Calibri"/>
                <a:cs typeface="Calibri"/>
              </a:rPr>
              <a:t>της </a:t>
            </a:r>
            <a:r>
              <a:rPr sz="2200" b="1" spc="105" dirty="0">
                <a:solidFill>
                  <a:srgbClr val="DAD1E6"/>
                </a:solidFill>
                <a:latin typeface="Calibri"/>
                <a:cs typeface="Calibri"/>
              </a:rPr>
              <a:t>ΕΕ </a:t>
            </a:r>
            <a:r>
              <a:rPr sz="2200" b="1" spc="95" dirty="0">
                <a:solidFill>
                  <a:srgbClr val="DAD1E6"/>
                </a:solidFill>
                <a:latin typeface="Calibri"/>
                <a:cs typeface="Calibri"/>
              </a:rPr>
              <a:t>για </a:t>
            </a:r>
            <a:r>
              <a:rPr sz="2200" b="1" spc="100" dirty="0">
                <a:solidFill>
                  <a:srgbClr val="DAD1E6"/>
                </a:solidFill>
                <a:latin typeface="Calibri"/>
                <a:cs typeface="Calibri"/>
              </a:rPr>
              <a:t>την </a:t>
            </a:r>
            <a:r>
              <a:rPr sz="2200" b="1" spc="114" dirty="0">
                <a:solidFill>
                  <a:srgbClr val="DAD1E6"/>
                </a:solidFill>
                <a:latin typeface="Calibri"/>
                <a:cs typeface="Calibri"/>
              </a:rPr>
              <a:t>ασφάλεια </a:t>
            </a:r>
            <a:r>
              <a:rPr sz="2200" b="1" spc="105" dirty="0">
                <a:solidFill>
                  <a:srgbClr val="DAD1E6"/>
                </a:solidFill>
                <a:latin typeface="Calibri"/>
                <a:cs typeface="Calibri"/>
              </a:rPr>
              <a:t>στον </a:t>
            </a:r>
            <a:r>
              <a:rPr sz="2200" b="1" spc="110" dirty="0">
                <a:solidFill>
                  <a:srgbClr val="DAD1E6"/>
                </a:solidFill>
                <a:latin typeface="Calibri"/>
                <a:cs typeface="Calibri"/>
              </a:rPr>
              <a:t>κυβερνοχώρο, </a:t>
            </a:r>
            <a:r>
              <a:rPr sz="2200" b="1" spc="114" dirty="0">
                <a:solidFill>
                  <a:srgbClr val="DAD1E6"/>
                </a:solidFill>
                <a:latin typeface="Calibri"/>
                <a:cs typeface="Calibri"/>
              </a:rPr>
              <a:t>των </a:t>
            </a:r>
            <a:r>
              <a:rPr sz="2200" b="1" spc="110" dirty="0">
                <a:solidFill>
                  <a:srgbClr val="DAD1E6"/>
                </a:solidFill>
                <a:latin typeface="Calibri"/>
                <a:cs typeface="Calibri"/>
              </a:rPr>
              <a:t>βασικών </a:t>
            </a:r>
            <a:r>
              <a:rPr sz="2200" b="1" spc="114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b="1" spc="110" dirty="0">
                <a:solidFill>
                  <a:srgbClr val="DAD1E6"/>
                </a:solidFill>
                <a:latin typeface="Calibri"/>
                <a:cs typeface="Calibri"/>
              </a:rPr>
              <a:t>κατευθύνσεων </a:t>
            </a:r>
            <a:r>
              <a:rPr sz="2200" b="1" spc="95" dirty="0">
                <a:solidFill>
                  <a:srgbClr val="DAD1E6"/>
                </a:solidFill>
                <a:latin typeface="Calibri"/>
                <a:cs typeface="Calibri"/>
              </a:rPr>
              <a:t>και </a:t>
            </a:r>
            <a:r>
              <a:rPr sz="2200" b="1" spc="114" dirty="0">
                <a:solidFill>
                  <a:srgbClr val="DAD1E6"/>
                </a:solidFill>
                <a:latin typeface="Calibri"/>
                <a:cs typeface="Calibri"/>
              </a:rPr>
              <a:t>των </a:t>
            </a:r>
            <a:r>
              <a:rPr sz="2200" b="1" spc="100" dirty="0">
                <a:solidFill>
                  <a:srgbClr val="DAD1E6"/>
                </a:solidFill>
                <a:latin typeface="Calibri"/>
                <a:cs typeface="Calibri"/>
              </a:rPr>
              <a:t>βέλτιστων </a:t>
            </a:r>
            <a:r>
              <a:rPr sz="2200" b="1" spc="105" dirty="0">
                <a:solidFill>
                  <a:srgbClr val="DAD1E6"/>
                </a:solidFill>
                <a:latin typeface="Calibri"/>
                <a:cs typeface="Calibri"/>
              </a:rPr>
              <a:t>πρακτικών </a:t>
            </a:r>
            <a:r>
              <a:rPr sz="2200" b="1" spc="95" dirty="0">
                <a:solidFill>
                  <a:srgbClr val="DAD1E6"/>
                </a:solidFill>
                <a:latin typeface="Calibri"/>
                <a:cs typeface="Calibri"/>
              </a:rPr>
              <a:t>για </a:t>
            </a:r>
            <a:r>
              <a:rPr sz="2200" b="1" spc="105" dirty="0">
                <a:solidFill>
                  <a:srgbClr val="DAD1E6"/>
                </a:solidFill>
                <a:latin typeface="Calibri"/>
                <a:cs typeface="Calibri"/>
              </a:rPr>
              <a:t>τη </a:t>
            </a:r>
            <a:r>
              <a:rPr sz="2200" b="1" spc="110" dirty="0">
                <a:solidFill>
                  <a:srgbClr val="DAD1E6"/>
                </a:solidFill>
                <a:latin typeface="Calibri"/>
                <a:cs typeface="Calibri"/>
              </a:rPr>
              <a:t>διασφάλιση </a:t>
            </a:r>
            <a:r>
              <a:rPr sz="2200" b="1" spc="95" dirty="0">
                <a:solidFill>
                  <a:srgbClr val="DAD1E6"/>
                </a:solidFill>
                <a:latin typeface="Calibri"/>
                <a:cs typeface="Calibri"/>
              </a:rPr>
              <a:t>της </a:t>
            </a:r>
            <a:r>
              <a:rPr sz="2200" b="1" spc="110" dirty="0">
                <a:solidFill>
                  <a:srgbClr val="DAD1E6"/>
                </a:solidFill>
                <a:latin typeface="Calibri"/>
                <a:cs typeface="Calibri"/>
              </a:rPr>
              <a:t>ασφάλειας </a:t>
            </a:r>
            <a:r>
              <a:rPr sz="2200" b="1" spc="95" dirty="0">
                <a:solidFill>
                  <a:srgbClr val="DAD1E6"/>
                </a:solidFill>
                <a:latin typeface="Calibri"/>
                <a:cs typeface="Calibri"/>
              </a:rPr>
              <a:t>και </a:t>
            </a:r>
            <a:r>
              <a:rPr sz="2200" b="1" spc="10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b="1" spc="95" dirty="0">
                <a:solidFill>
                  <a:srgbClr val="DAD1E6"/>
                </a:solidFill>
                <a:latin typeface="Calibri"/>
                <a:cs typeface="Calibri"/>
              </a:rPr>
              <a:t>της</a:t>
            </a:r>
            <a:r>
              <a:rPr sz="2200" b="1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b="1" spc="100" dirty="0">
                <a:solidFill>
                  <a:srgbClr val="DAD1E6"/>
                </a:solidFill>
                <a:latin typeface="Calibri"/>
                <a:cs typeface="Calibri"/>
              </a:rPr>
              <a:t>ανθεκτικότητας</a:t>
            </a:r>
            <a:r>
              <a:rPr sz="2200" b="1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b="1" spc="114" dirty="0">
                <a:solidFill>
                  <a:srgbClr val="DAD1E6"/>
                </a:solidFill>
                <a:latin typeface="Calibri"/>
                <a:cs typeface="Calibri"/>
              </a:rPr>
              <a:t>των</a:t>
            </a:r>
            <a:r>
              <a:rPr sz="2200" b="1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b="1" spc="105" dirty="0">
                <a:solidFill>
                  <a:srgbClr val="DAD1E6"/>
                </a:solidFill>
                <a:latin typeface="Calibri"/>
                <a:cs typeface="Calibri"/>
              </a:rPr>
              <a:t>ενεργειακών</a:t>
            </a:r>
            <a:r>
              <a:rPr sz="2200" b="1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b="1" spc="110" dirty="0">
                <a:solidFill>
                  <a:srgbClr val="DAD1E6"/>
                </a:solidFill>
                <a:latin typeface="Calibri"/>
                <a:cs typeface="Calibri"/>
              </a:rPr>
              <a:t>υποδομών.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DAD1E6"/>
              </a:buClr>
              <a:buFont typeface="Arial"/>
              <a:buChar char="•"/>
            </a:pPr>
            <a:endParaRPr sz="2850">
              <a:latin typeface="Calibri"/>
              <a:cs typeface="Calibri"/>
            </a:endParaRPr>
          </a:p>
          <a:p>
            <a:pPr marL="299720" marR="125730" indent="-287020">
              <a:lnSpc>
                <a:spcPts val="2440"/>
              </a:lnSpc>
              <a:buSzPct val="127272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200" b="1" spc="135" dirty="0">
                <a:solidFill>
                  <a:srgbClr val="DAD1E6"/>
                </a:solidFill>
                <a:latin typeface="Calibri"/>
                <a:cs typeface="Calibri"/>
              </a:rPr>
              <a:t>Θα</a:t>
            </a:r>
            <a:r>
              <a:rPr sz="2200" b="1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b="1" spc="105" dirty="0">
                <a:solidFill>
                  <a:srgbClr val="DAD1E6"/>
                </a:solidFill>
                <a:latin typeface="Calibri"/>
                <a:cs typeface="Calibri"/>
              </a:rPr>
              <a:t>διερευνήσουμε</a:t>
            </a:r>
            <a:r>
              <a:rPr sz="2200" b="1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b="1" spc="75" dirty="0">
                <a:solidFill>
                  <a:srgbClr val="DAD1E6"/>
                </a:solidFill>
                <a:latin typeface="Calibri"/>
                <a:cs typeface="Calibri"/>
              </a:rPr>
              <a:t>τις</a:t>
            </a:r>
            <a:r>
              <a:rPr sz="2200" b="1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b="1" spc="100" dirty="0">
                <a:solidFill>
                  <a:srgbClr val="DAD1E6"/>
                </a:solidFill>
                <a:latin typeface="Calibri"/>
                <a:cs typeface="Calibri"/>
              </a:rPr>
              <a:t>προκλήσεις,</a:t>
            </a:r>
            <a:r>
              <a:rPr sz="2200" b="1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b="1" spc="75" dirty="0">
                <a:solidFill>
                  <a:srgbClr val="DAD1E6"/>
                </a:solidFill>
                <a:latin typeface="Calibri"/>
                <a:cs typeface="Calibri"/>
              </a:rPr>
              <a:t>τις</a:t>
            </a:r>
            <a:r>
              <a:rPr sz="2200" b="1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b="1" spc="95" dirty="0">
                <a:solidFill>
                  <a:srgbClr val="DAD1E6"/>
                </a:solidFill>
                <a:latin typeface="Calibri"/>
                <a:cs typeface="Calibri"/>
              </a:rPr>
              <a:t>λύσεις</a:t>
            </a:r>
            <a:r>
              <a:rPr sz="2200" b="1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b="1" spc="95" dirty="0">
                <a:solidFill>
                  <a:srgbClr val="DAD1E6"/>
                </a:solidFill>
                <a:latin typeface="Calibri"/>
                <a:cs typeface="Calibri"/>
              </a:rPr>
              <a:t>και</a:t>
            </a:r>
            <a:r>
              <a:rPr sz="2200" b="1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b="1" spc="105" dirty="0">
                <a:solidFill>
                  <a:srgbClr val="DAD1E6"/>
                </a:solidFill>
                <a:latin typeface="Calibri"/>
                <a:cs typeface="Calibri"/>
              </a:rPr>
              <a:t>τα</a:t>
            </a:r>
            <a:r>
              <a:rPr sz="2200" b="1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b="1" spc="105" dirty="0">
                <a:solidFill>
                  <a:srgbClr val="DAD1E6"/>
                </a:solidFill>
                <a:latin typeface="Calibri"/>
                <a:cs typeface="Calibri"/>
              </a:rPr>
              <a:t>πρακτικά</a:t>
            </a:r>
            <a:r>
              <a:rPr sz="2200" b="1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b="1" spc="114" dirty="0">
                <a:solidFill>
                  <a:srgbClr val="DAD1E6"/>
                </a:solidFill>
                <a:latin typeface="Calibri"/>
                <a:cs typeface="Calibri"/>
              </a:rPr>
              <a:t>βήματα</a:t>
            </a:r>
            <a:r>
              <a:rPr sz="2200" b="1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b="1" spc="120" dirty="0">
                <a:solidFill>
                  <a:srgbClr val="DAD1E6"/>
                </a:solidFill>
                <a:latin typeface="Calibri"/>
                <a:cs typeface="Calibri"/>
              </a:rPr>
              <a:t>που</a:t>
            </a:r>
            <a:r>
              <a:rPr sz="2200" b="1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b="1" spc="114" dirty="0">
                <a:solidFill>
                  <a:srgbClr val="DAD1E6"/>
                </a:solidFill>
                <a:latin typeface="Calibri"/>
                <a:cs typeface="Calibri"/>
              </a:rPr>
              <a:t>μπορούν </a:t>
            </a:r>
            <a:r>
              <a:rPr sz="2200" b="1" spc="-48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b="1" spc="114" dirty="0">
                <a:solidFill>
                  <a:srgbClr val="DAD1E6"/>
                </a:solidFill>
                <a:latin typeface="Calibri"/>
                <a:cs typeface="Calibri"/>
              </a:rPr>
              <a:t>να λάβουν </a:t>
            </a:r>
            <a:r>
              <a:rPr sz="2200" b="1" spc="90" dirty="0">
                <a:solidFill>
                  <a:srgbClr val="DAD1E6"/>
                </a:solidFill>
                <a:latin typeface="Calibri"/>
                <a:cs typeface="Calibri"/>
              </a:rPr>
              <a:t>οι εταιρείες </a:t>
            </a:r>
            <a:r>
              <a:rPr sz="2200" b="1" spc="95" dirty="0">
                <a:solidFill>
                  <a:srgbClr val="DAD1E6"/>
                </a:solidFill>
                <a:latin typeface="Calibri"/>
                <a:cs typeface="Calibri"/>
              </a:rPr>
              <a:t>ενέργειας για </a:t>
            </a:r>
            <a:r>
              <a:rPr sz="2200" b="1" spc="114" dirty="0">
                <a:solidFill>
                  <a:srgbClr val="DAD1E6"/>
                </a:solidFill>
                <a:latin typeface="Calibri"/>
                <a:cs typeface="Calibri"/>
              </a:rPr>
              <a:t>να </a:t>
            </a:r>
            <a:r>
              <a:rPr sz="2200" b="1" spc="110" dirty="0">
                <a:solidFill>
                  <a:srgbClr val="DAD1E6"/>
                </a:solidFill>
                <a:latin typeface="Calibri"/>
                <a:cs typeface="Calibri"/>
              </a:rPr>
              <a:t>προστατεύσουν </a:t>
            </a:r>
            <a:r>
              <a:rPr sz="2200" b="1" spc="105" dirty="0">
                <a:solidFill>
                  <a:srgbClr val="DAD1E6"/>
                </a:solidFill>
                <a:latin typeface="Calibri"/>
                <a:cs typeface="Calibri"/>
              </a:rPr>
              <a:t>τα </a:t>
            </a:r>
            <a:r>
              <a:rPr sz="2200" b="1" spc="110" dirty="0">
                <a:solidFill>
                  <a:srgbClr val="DAD1E6"/>
                </a:solidFill>
                <a:latin typeface="Calibri"/>
                <a:cs typeface="Calibri"/>
              </a:rPr>
              <a:t>συστήματα </a:t>
            </a:r>
            <a:r>
              <a:rPr sz="2200" b="1" spc="95" dirty="0">
                <a:solidFill>
                  <a:srgbClr val="DAD1E6"/>
                </a:solidFill>
                <a:latin typeface="Calibri"/>
                <a:cs typeface="Calibri"/>
              </a:rPr>
              <a:t>και </a:t>
            </a:r>
            <a:r>
              <a:rPr sz="2200" b="1" spc="75" dirty="0">
                <a:solidFill>
                  <a:srgbClr val="DAD1E6"/>
                </a:solidFill>
                <a:latin typeface="Calibri"/>
                <a:cs typeface="Calibri"/>
              </a:rPr>
              <a:t>τις </a:t>
            </a:r>
            <a:r>
              <a:rPr sz="2200" b="1" spc="8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b="1" spc="95" dirty="0">
                <a:solidFill>
                  <a:srgbClr val="DAD1E6"/>
                </a:solidFill>
                <a:latin typeface="Calibri"/>
                <a:cs typeface="Calibri"/>
              </a:rPr>
              <a:t>λειτουργίες</a:t>
            </a:r>
            <a:r>
              <a:rPr sz="2200" b="1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b="1" spc="100" dirty="0">
                <a:solidFill>
                  <a:srgbClr val="DAD1E6"/>
                </a:solidFill>
                <a:latin typeface="Calibri"/>
                <a:cs typeface="Calibri"/>
              </a:rPr>
              <a:t>τους</a:t>
            </a:r>
            <a:r>
              <a:rPr sz="2200" b="1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b="1" spc="120" dirty="0">
                <a:solidFill>
                  <a:srgbClr val="DAD1E6"/>
                </a:solidFill>
                <a:latin typeface="Calibri"/>
                <a:cs typeface="Calibri"/>
              </a:rPr>
              <a:t>από</a:t>
            </a:r>
            <a:r>
              <a:rPr sz="2200" b="1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b="1" spc="100" dirty="0">
                <a:solidFill>
                  <a:srgbClr val="DAD1E6"/>
                </a:solidFill>
                <a:latin typeface="Calibri"/>
                <a:cs typeface="Calibri"/>
              </a:rPr>
              <a:t>απειλές</a:t>
            </a:r>
            <a:r>
              <a:rPr sz="2200" b="1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b="1" spc="105" dirty="0">
                <a:solidFill>
                  <a:srgbClr val="DAD1E6"/>
                </a:solidFill>
                <a:latin typeface="Calibri"/>
                <a:cs typeface="Calibri"/>
              </a:rPr>
              <a:t>στον</a:t>
            </a:r>
            <a:r>
              <a:rPr sz="2200" b="1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b="1" spc="110" dirty="0">
                <a:solidFill>
                  <a:srgbClr val="DAD1E6"/>
                </a:solidFill>
                <a:latin typeface="Calibri"/>
                <a:cs typeface="Calibri"/>
              </a:rPr>
              <a:t>κυβερνοχώρο.</a:t>
            </a:r>
            <a:endParaRPr sz="22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50892" y="6604952"/>
            <a:ext cx="2588895" cy="481012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68002" y="286067"/>
            <a:ext cx="8494394" cy="690213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68069" y="859155"/>
            <a:ext cx="13315315" cy="894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Αναμενόμενα </a:t>
            </a:r>
            <a:r>
              <a:rPr spc="-15" dirty="0"/>
              <a:t>αποτελέσματα</a:t>
            </a:r>
            <a:r>
              <a:rPr spc="-20" dirty="0"/>
              <a:t> </a:t>
            </a:r>
            <a:r>
              <a:rPr spc="-5" dirty="0"/>
              <a:t>μάθησης: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67435" y="1831975"/>
            <a:ext cx="11689715" cy="5565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SzPct val="127272"/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2200" spc="110" dirty="0">
                <a:solidFill>
                  <a:srgbClr val="DAD1E6"/>
                </a:solidFill>
                <a:latin typeface="Calibri"/>
                <a:cs typeface="Calibri"/>
              </a:rPr>
              <a:t>Κατανόηση</a:t>
            </a:r>
            <a:r>
              <a:rPr sz="22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95" dirty="0">
                <a:solidFill>
                  <a:srgbClr val="DAD1E6"/>
                </a:solidFill>
                <a:latin typeface="Calibri"/>
                <a:cs typeface="Calibri"/>
              </a:rPr>
              <a:t>της</a:t>
            </a:r>
            <a:r>
              <a:rPr sz="22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95" dirty="0">
                <a:solidFill>
                  <a:srgbClr val="DAD1E6"/>
                </a:solidFill>
                <a:latin typeface="Calibri"/>
                <a:cs typeface="Calibri"/>
              </a:rPr>
              <a:t>κρίσιμης</a:t>
            </a:r>
            <a:r>
              <a:rPr sz="22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105" dirty="0">
                <a:solidFill>
                  <a:srgbClr val="DAD1E6"/>
                </a:solidFill>
                <a:latin typeface="Calibri"/>
                <a:cs typeface="Calibri"/>
              </a:rPr>
              <a:t>σημασίας</a:t>
            </a:r>
            <a:r>
              <a:rPr sz="22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95" dirty="0">
                <a:solidFill>
                  <a:srgbClr val="DAD1E6"/>
                </a:solidFill>
                <a:latin typeface="Calibri"/>
                <a:cs typeface="Calibri"/>
              </a:rPr>
              <a:t>της</a:t>
            </a:r>
            <a:r>
              <a:rPr sz="22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105" dirty="0">
                <a:solidFill>
                  <a:srgbClr val="DAD1E6"/>
                </a:solidFill>
                <a:latin typeface="Calibri"/>
                <a:cs typeface="Calibri"/>
              </a:rPr>
              <a:t>κυβερνοασφάλειας</a:t>
            </a:r>
            <a:r>
              <a:rPr sz="22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100" dirty="0">
                <a:solidFill>
                  <a:srgbClr val="DAD1E6"/>
                </a:solidFill>
                <a:latin typeface="Calibri"/>
                <a:cs typeface="Calibri"/>
              </a:rPr>
              <a:t>στον</a:t>
            </a:r>
            <a:r>
              <a:rPr sz="2200" spc="8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95" dirty="0">
                <a:solidFill>
                  <a:srgbClr val="DAD1E6"/>
                </a:solidFill>
                <a:latin typeface="Calibri"/>
                <a:cs typeface="Calibri"/>
              </a:rPr>
              <a:t>τομέα</a:t>
            </a:r>
            <a:r>
              <a:rPr sz="2200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95" dirty="0">
                <a:solidFill>
                  <a:srgbClr val="DAD1E6"/>
                </a:solidFill>
                <a:latin typeface="Calibri"/>
                <a:cs typeface="Calibri"/>
              </a:rPr>
              <a:t>της</a:t>
            </a:r>
            <a:r>
              <a:rPr sz="22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95" dirty="0">
                <a:solidFill>
                  <a:srgbClr val="DAD1E6"/>
                </a:solidFill>
                <a:latin typeface="Calibri"/>
                <a:cs typeface="Calibri"/>
              </a:rPr>
              <a:t>ενέργειας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DAD1E6"/>
              </a:buClr>
              <a:buFont typeface="Arial"/>
              <a:buChar char="•"/>
            </a:pPr>
            <a:endParaRPr sz="2700">
              <a:latin typeface="Calibri"/>
              <a:cs typeface="Calibri"/>
            </a:endParaRPr>
          </a:p>
          <a:p>
            <a:pPr marL="299720" indent="-287020">
              <a:lnSpc>
                <a:spcPct val="100000"/>
              </a:lnSpc>
              <a:buSzPct val="127272"/>
              <a:buFont typeface="Arial"/>
              <a:buChar char="•"/>
              <a:tabLst>
                <a:tab pos="299085" algn="l"/>
                <a:tab pos="299720" algn="l"/>
                <a:tab pos="4427220" algn="l"/>
              </a:tabLst>
            </a:pPr>
            <a:r>
              <a:rPr sz="2200" spc="110" dirty="0">
                <a:solidFill>
                  <a:srgbClr val="DAD1E6"/>
                </a:solidFill>
                <a:latin typeface="Calibri"/>
                <a:cs typeface="Calibri"/>
              </a:rPr>
              <a:t>Κατανόηση</a:t>
            </a:r>
            <a:r>
              <a:rPr sz="22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95" dirty="0">
                <a:solidFill>
                  <a:srgbClr val="DAD1E6"/>
                </a:solidFill>
                <a:latin typeface="Calibri"/>
                <a:cs typeface="Calibri"/>
              </a:rPr>
              <a:t>της</a:t>
            </a:r>
            <a:r>
              <a:rPr sz="22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100" dirty="0">
                <a:solidFill>
                  <a:srgbClr val="DAD1E6"/>
                </a:solidFill>
                <a:latin typeface="Calibri"/>
                <a:cs typeface="Calibri"/>
              </a:rPr>
              <a:t>στρατηγικής</a:t>
            </a:r>
            <a:r>
              <a:rPr sz="2200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90" dirty="0">
                <a:solidFill>
                  <a:srgbClr val="DAD1E6"/>
                </a:solidFill>
                <a:latin typeface="Calibri"/>
                <a:cs typeface="Calibri"/>
              </a:rPr>
              <a:t>και	</a:t>
            </a:r>
            <a:r>
              <a:rPr sz="2200" spc="95" dirty="0">
                <a:solidFill>
                  <a:srgbClr val="DAD1E6"/>
                </a:solidFill>
                <a:latin typeface="Calibri"/>
                <a:cs typeface="Calibri"/>
              </a:rPr>
              <a:t>κανονιστικού</a:t>
            </a:r>
            <a:r>
              <a:rPr sz="2200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95" dirty="0">
                <a:solidFill>
                  <a:srgbClr val="DAD1E6"/>
                </a:solidFill>
                <a:latin typeface="Calibri"/>
                <a:cs typeface="Calibri"/>
              </a:rPr>
              <a:t>της</a:t>
            </a:r>
            <a:r>
              <a:rPr sz="2200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105" dirty="0">
                <a:solidFill>
                  <a:srgbClr val="DAD1E6"/>
                </a:solidFill>
                <a:latin typeface="Calibri"/>
                <a:cs typeface="Calibri"/>
              </a:rPr>
              <a:t>ΕΕ</a:t>
            </a:r>
            <a:r>
              <a:rPr sz="2200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90" dirty="0">
                <a:solidFill>
                  <a:srgbClr val="DAD1E6"/>
                </a:solidFill>
                <a:latin typeface="Calibri"/>
                <a:cs typeface="Calibri"/>
              </a:rPr>
              <a:t>για</a:t>
            </a:r>
            <a:r>
              <a:rPr sz="2200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100" dirty="0">
                <a:solidFill>
                  <a:srgbClr val="DAD1E6"/>
                </a:solidFill>
                <a:latin typeface="Calibri"/>
                <a:cs typeface="Calibri"/>
              </a:rPr>
              <a:t>την</a:t>
            </a:r>
            <a:r>
              <a:rPr sz="22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110" dirty="0">
                <a:solidFill>
                  <a:srgbClr val="DAD1E6"/>
                </a:solidFill>
                <a:latin typeface="Calibri"/>
                <a:cs typeface="Calibri"/>
              </a:rPr>
              <a:t>ασφάλεια</a:t>
            </a:r>
            <a:r>
              <a:rPr sz="2200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100" dirty="0">
                <a:solidFill>
                  <a:srgbClr val="DAD1E6"/>
                </a:solidFill>
                <a:latin typeface="Calibri"/>
                <a:cs typeface="Calibri"/>
              </a:rPr>
              <a:t>στον</a:t>
            </a:r>
            <a:r>
              <a:rPr sz="2200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110" dirty="0">
                <a:solidFill>
                  <a:srgbClr val="DAD1E6"/>
                </a:solidFill>
                <a:latin typeface="Calibri"/>
                <a:cs typeface="Calibri"/>
              </a:rPr>
              <a:t>κυβερνοχώρο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DAD1E6"/>
              </a:buClr>
              <a:buFont typeface="Arial"/>
              <a:buChar char="•"/>
            </a:pPr>
            <a:endParaRPr sz="275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SzPct val="127272"/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2200" spc="105" dirty="0">
                <a:solidFill>
                  <a:srgbClr val="DAD1E6"/>
                </a:solidFill>
                <a:latin typeface="Calibri"/>
                <a:cs typeface="Calibri"/>
              </a:rPr>
              <a:t>Προσδιορισμός</a:t>
            </a:r>
            <a:r>
              <a:rPr sz="2200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105" dirty="0">
                <a:solidFill>
                  <a:srgbClr val="DAD1E6"/>
                </a:solidFill>
                <a:latin typeface="Calibri"/>
                <a:cs typeface="Calibri"/>
              </a:rPr>
              <a:t>συγκεκριμένων</a:t>
            </a:r>
            <a:r>
              <a:rPr sz="2200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110" dirty="0">
                <a:solidFill>
                  <a:srgbClr val="DAD1E6"/>
                </a:solidFill>
                <a:latin typeface="Calibri"/>
                <a:cs typeface="Calibri"/>
              </a:rPr>
              <a:t>προκλήσεων</a:t>
            </a:r>
            <a:r>
              <a:rPr sz="2200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90" dirty="0">
                <a:solidFill>
                  <a:srgbClr val="DAD1E6"/>
                </a:solidFill>
                <a:latin typeface="Calibri"/>
                <a:cs typeface="Calibri"/>
              </a:rPr>
              <a:t>και</a:t>
            </a:r>
            <a:r>
              <a:rPr sz="2200" spc="6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100" dirty="0">
                <a:solidFill>
                  <a:srgbClr val="DAD1E6"/>
                </a:solidFill>
                <a:latin typeface="Calibri"/>
                <a:cs typeface="Calibri"/>
              </a:rPr>
              <a:t>ευπαθειών</a:t>
            </a:r>
            <a:r>
              <a:rPr sz="2200" spc="2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100" dirty="0">
                <a:solidFill>
                  <a:srgbClr val="DAD1E6"/>
                </a:solidFill>
                <a:latin typeface="Calibri"/>
                <a:cs typeface="Calibri"/>
              </a:rPr>
              <a:t>στην</a:t>
            </a:r>
            <a:r>
              <a:rPr sz="22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105" dirty="0">
                <a:solidFill>
                  <a:srgbClr val="DAD1E6"/>
                </a:solidFill>
                <a:latin typeface="Calibri"/>
                <a:cs typeface="Calibri"/>
              </a:rPr>
              <a:t>κυβερνοασφάλεια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DAD1E6"/>
              </a:buClr>
              <a:buFont typeface="Arial"/>
              <a:buChar char="•"/>
            </a:pPr>
            <a:endParaRPr sz="2950">
              <a:latin typeface="Calibri"/>
              <a:cs typeface="Calibri"/>
            </a:endParaRPr>
          </a:p>
          <a:p>
            <a:pPr marL="299720" marR="314960" indent="-287020">
              <a:lnSpc>
                <a:spcPts val="2440"/>
              </a:lnSpc>
              <a:buSzPct val="127272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200" spc="110" dirty="0">
                <a:solidFill>
                  <a:srgbClr val="DAD1E6"/>
                </a:solidFill>
                <a:latin typeface="Calibri"/>
                <a:cs typeface="Calibri"/>
              </a:rPr>
              <a:t>Κατανόηση</a:t>
            </a:r>
            <a:r>
              <a:rPr sz="2200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105" dirty="0">
                <a:solidFill>
                  <a:srgbClr val="DAD1E6"/>
                </a:solidFill>
                <a:latin typeface="Calibri"/>
                <a:cs typeface="Calibri"/>
              </a:rPr>
              <a:t>του</a:t>
            </a:r>
            <a:r>
              <a:rPr sz="2200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110" dirty="0">
                <a:solidFill>
                  <a:srgbClr val="DAD1E6"/>
                </a:solidFill>
                <a:latin typeface="Calibri"/>
                <a:cs typeface="Calibri"/>
              </a:rPr>
              <a:t>τρόπου</a:t>
            </a:r>
            <a:r>
              <a:rPr sz="2200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105" dirty="0">
                <a:solidFill>
                  <a:srgbClr val="DAD1E6"/>
                </a:solidFill>
                <a:latin typeface="Calibri"/>
                <a:cs typeface="Calibri"/>
              </a:rPr>
              <a:t>υλοποίησης</a:t>
            </a:r>
            <a:r>
              <a:rPr sz="2200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105" dirty="0">
                <a:solidFill>
                  <a:srgbClr val="DAD1E6"/>
                </a:solidFill>
                <a:latin typeface="Calibri"/>
                <a:cs typeface="Calibri"/>
              </a:rPr>
              <a:t>αποτελεσματικών</a:t>
            </a:r>
            <a:r>
              <a:rPr sz="2200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110" dirty="0">
                <a:solidFill>
                  <a:srgbClr val="DAD1E6"/>
                </a:solidFill>
                <a:latin typeface="Calibri"/>
                <a:cs typeface="Calibri"/>
              </a:rPr>
              <a:t>μέτρων</a:t>
            </a:r>
            <a:r>
              <a:rPr sz="2200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90" dirty="0">
                <a:solidFill>
                  <a:srgbClr val="DAD1E6"/>
                </a:solidFill>
                <a:latin typeface="Calibri"/>
                <a:cs typeface="Calibri"/>
              </a:rPr>
              <a:t>και</a:t>
            </a:r>
            <a:r>
              <a:rPr sz="2200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100" dirty="0">
                <a:solidFill>
                  <a:srgbClr val="DAD1E6"/>
                </a:solidFill>
                <a:latin typeface="Calibri"/>
                <a:cs typeface="Calibri"/>
              </a:rPr>
              <a:t>βέλτιστων</a:t>
            </a:r>
            <a:r>
              <a:rPr sz="22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105" dirty="0">
                <a:solidFill>
                  <a:srgbClr val="DAD1E6"/>
                </a:solidFill>
                <a:latin typeface="Calibri"/>
                <a:cs typeface="Calibri"/>
              </a:rPr>
              <a:t>πρακτικών </a:t>
            </a:r>
            <a:r>
              <a:rPr sz="2200" spc="-484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105" dirty="0">
                <a:solidFill>
                  <a:srgbClr val="DAD1E6"/>
                </a:solidFill>
                <a:latin typeface="Calibri"/>
                <a:cs typeface="Calibri"/>
              </a:rPr>
              <a:t>κυβερνοασφάλειας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DAD1E6"/>
              </a:buClr>
              <a:buFont typeface="Arial"/>
              <a:buChar char="•"/>
            </a:pPr>
            <a:endParaRPr sz="27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SzPct val="127272"/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2200" spc="110" dirty="0">
                <a:solidFill>
                  <a:srgbClr val="DAD1E6"/>
                </a:solidFill>
                <a:latin typeface="Calibri"/>
                <a:cs typeface="Calibri"/>
              </a:rPr>
              <a:t>Κατανόηση</a:t>
            </a:r>
            <a:r>
              <a:rPr sz="22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105" dirty="0">
                <a:solidFill>
                  <a:srgbClr val="DAD1E6"/>
                </a:solidFill>
                <a:latin typeface="Calibri"/>
                <a:cs typeface="Calibri"/>
              </a:rPr>
              <a:t>του</a:t>
            </a:r>
            <a:r>
              <a:rPr sz="2200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110" dirty="0">
                <a:solidFill>
                  <a:srgbClr val="DAD1E6"/>
                </a:solidFill>
                <a:latin typeface="Calibri"/>
                <a:cs typeface="Calibri"/>
              </a:rPr>
              <a:t>ρόλου</a:t>
            </a:r>
            <a:r>
              <a:rPr sz="2200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110" dirty="0">
                <a:solidFill>
                  <a:srgbClr val="DAD1E6"/>
                </a:solidFill>
                <a:latin typeface="Calibri"/>
                <a:cs typeface="Calibri"/>
              </a:rPr>
              <a:t>των</a:t>
            </a:r>
            <a:r>
              <a:rPr sz="22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100" dirty="0">
                <a:solidFill>
                  <a:srgbClr val="DAD1E6"/>
                </a:solidFill>
                <a:latin typeface="Calibri"/>
                <a:cs typeface="Calibri"/>
              </a:rPr>
              <a:t>εθνικών</a:t>
            </a:r>
            <a:r>
              <a:rPr sz="22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90" dirty="0">
                <a:solidFill>
                  <a:srgbClr val="DAD1E6"/>
                </a:solidFill>
                <a:latin typeface="Calibri"/>
                <a:cs typeface="Calibri"/>
              </a:rPr>
              <a:t>και</a:t>
            </a:r>
            <a:r>
              <a:rPr sz="22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110" dirty="0">
                <a:solidFill>
                  <a:srgbClr val="DAD1E6"/>
                </a:solidFill>
                <a:latin typeface="Calibri"/>
                <a:cs typeface="Calibri"/>
              </a:rPr>
              <a:t>ευρωπαϊκών</a:t>
            </a:r>
            <a:r>
              <a:rPr sz="2200" spc="7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105" dirty="0">
                <a:solidFill>
                  <a:srgbClr val="DAD1E6"/>
                </a:solidFill>
                <a:latin typeface="Calibri"/>
                <a:cs typeface="Calibri"/>
              </a:rPr>
              <a:t>αρχών</a:t>
            </a:r>
            <a:r>
              <a:rPr sz="2200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105" dirty="0">
                <a:solidFill>
                  <a:srgbClr val="DAD1E6"/>
                </a:solidFill>
                <a:latin typeface="Calibri"/>
                <a:cs typeface="Calibri"/>
              </a:rPr>
              <a:t>κυβερνοασφάλειας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DAD1E6"/>
              </a:buClr>
              <a:buFont typeface="Arial"/>
              <a:buChar char="•"/>
            </a:pPr>
            <a:endParaRPr sz="2950">
              <a:latin typeface="Calibri"/>
              <a:cs typeface="Calibri"/>
            </a:endParaRPr>
          </a:p>
          <a:p>
            <a:pPr marL="299720" marR="1727835" indent="-287020">
              <a:lnSpc>
                <a:spcPts val="2440"/>
              </a:lnSpc>
              <a:buSzPct val="127272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200" spc="110" dirty="0">
                <a:solidFill>
                  <a:srgbClr val="DAD1E6"/>
                </a:solidFill>
                <a:latin typeface="Calibri"/>
                <a:cs typeface="Calibri"/>
              </a:rPr>
              <a:t>Κατανόηση</a:t>
            </a:r>
            <a:r>
              <a:rPr sz="2200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100" dirty="0">
                <a:solidFill>
                  <a:srgbClr val="DAD1E6"/>
                </a:solidFill>
                <a:latin typeface="Calibri"/>
                <a:cs typeface="Calibri"/>
              </a:rPr>
              <a:t>των</a:t>
            </a:r>
            <a:r>
              <a:rPr sz="2200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95" dirty="0">
                <a:solidFill>
                  <a:srgbClr val="DAD1E6"/>
                </a:solidFill>
                <a:latin typeface="Calibri"/>
                <a:cs typeface="Calibri"/>
              </a:rPr>
              <a:t>απαιτήσεων</a:t>
            </a:r>
            <a:r>
              <a:rPr sz="2200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114" dirty="0">
                <a:solidFill>
                  <a:srgbClr val="DAD1E6"/>
                </a:solidFill>
                <a:latin typeface="Calibri"/>
                <a:cs typeface="Calibri"/>
              </a:rPr>
              <a:t>συμμόρφωσης</a:t>
            </a:r>
            <a:r>
              <a:rPr sz="22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90" dirty="0">
                <a:solidFill>
                  <a:srgbClr val="DAD1E6"/>
                </a:solidFill>
                <a:latin typeface="Calibri"/>
                <a:cs typeface="Calibri"/>
              </a:rPr>
              <a:t>και</a:t>
            </a:r>
            <a:r>
              <a:rPr sz="22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100" dirty="0">
                <a:solidFill>
                  <a:srgbClr val="DAD1E6"/>
                </a:solidFill>
                <a:latin typeface="Calibri"/>
                <a:cs typeface="Calibri"/>
              </a:rPr>
              <a:t>αντιμετώπισης</a:t>
            </a:r>
            <a:r>
              <a:rPr sz="22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100" dirty="0">
                <a:solidFill>
                  <a:srgbClr val="DAD1E6"/>
                </a:solidFill>
                <a:latin typeface="Calibri"/>
                <a:cs typeface="Calibri"/>
              </a:rPr>
              <a:t>περιστατικών </a:t>
            </a:r>
            <a:r>
              <a:rPr sz="2200" spc="-48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105" dirty="0">
                <a:solidFill>
                  <a:srgbClr val="DAD1E6"/>
                </a:solidFill>
                <a:latin typeface="Calibri"/>
                <a:cs typeface="Calibri"/>
              </a:rPr>
              <a:t>κυβερνοασφάλειας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DAD1E6"/>
              </a:buClr>
              <a:buFont typeface="Arial"/>
              <a:buChar char="•"/>
            </a:pPr>
            <a:endParaRPr sz="27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SzPct val="127272"/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2200" spc="105" dirty="0">
                <a:solidFill>
                  <a:srgbClr val="DAD1E6"/>
                </a:solidFill>
                <a:latin typeface="Calibri"/>
                <a:cs typeface="Calibri"/>
              </a:rPr>
              <a:t>Αναγνώριση</a:t>
            </a:r>
            <a:r>
              <a:rPr sz="2200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105" dirty="0">
                <a:solidFill>
                  <a:srgbClr val="DAD1E6"/>
                </a:solidFill>
                <a:latin typeface="Calibri"/>
                <a:cs typeface="Calibri"/>
              </a:rPr>
              <a:t>του</a:t>
            </a:r>
            <a:r>
              <a:rPr sz="22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100" dirty="0">
                <a:solidFill>
                  <a:srgbClr val="DAD1E6"/>
                </a:solidFill>
                <a:latin typeface="Calibri"/>
                <a:cs typeface="Calibri"/>
              </a:rPr>
              <a:t>αντίκτυπου</a:t>
            </a:r>
            <a:r>
              <a:rPr sz="22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110" dirty="0">
                <a:solidFill>
                  <a:srgbClr val="DAD1E6"/>
                </a:solidFill>
                <a:latin typeface="Calibri"/>
                <a:cs typeface="Calibri"/>
              </a:rPr>
              <a:t>των</a:t>
            </a:r>
            <a:r>
              <a:rPr sz="22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110" dirty="0">
                <a:solidFill>
                  <a:srgbClr val="DAD1E6"/>
                </a:solidFill>
                <a:latin typeface="Calibri"/>
                <a:cs typeface="Calibri"/>
              </a:rPr>
              <a:t>αναδυόμενων</a:t>
            </a:r>
            <a:r>
              <a:rPr sz="22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100" dirty="0">
                <a:solidFill>
                  <a:srgbClr val="DAD1E6"/>
                </a:solidFill>
                <a:latin typeface="Calibri"/>
                <a:cs typeface="Calibri"/>
              </a:rPr>
              <a:t>τεχνολογιών</a:t>
            </a:r>
            <a:r>
              <a:rPr sz="22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100" dirty="0">
                <a:solidFill>
                  <a:srgbClr val="DAD1E6"/>
                </a:solidFill>
                <a:latin typeface="Calibri"/>
                <a:cs typeface="Calibri"/>
              </a:rPr>
              <a:t>στην</a:t>
            </a:r>
            <a:r>
              <a:rPr sz="2200" spc="7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2200" spc="95" dirty="0">
                <a:solidFill>
                  <a:srgbClr val="DAD1E6"/>
                </a:solidFill>
                <a:latin typeface="Calibri"/>
                <a:cs typeface="Calibri"/>
              </a:rPr>
              <a:t>κυβερνοασφάλεια</a:t>
            </a:r>
            <a:endParaRPr sz="22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50892" y="7299642"/>
            <a:ext cx="2591752" cy="481647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6217" rIns="0" bIns="0" rtlCol="0">
            <a:spAutoFit/>
          </a:bodyPr>
          <a:lstStyle/>
          <a:p>
            <a:pPr marL="48260" marR="5080">
              <a:lnSpc>
                <a:spcPts val="5230"/>
              </a:lnSpc>
              <a:spcBef>
                <a:spcPts val="1165"/>
              </a:spcBef>
            </a:pPr>
            <a:r>
              <a:rPr sz="5250" spc="-25" dirty="0"/>
              <a:t>Ευθυγράμμιση </a:t>
            </a:r>
            <a:r>
              <a:rPr sz="5250" spc="-15" dirty="0"/>
              <a:t>της </a:t>
            </a:r>
            <a:r>
              <a:rPr sz="5250" spc="-10" dirty="0"/>
              <a:t> </a:t>
            </a:r>
            <a:r>
              <a:rPr sz="5250" spc="-25" dirty="0"/>
              <a:t>κυβερνοασφάλειας </a:t>
            </a:r>
            <a:r>
              <a:rPr sz="5250" spc="-5" dirty="0"/>
              <a:t>με </a:t>
            </a:r>
            <a:r>
              <a:rPr sz="5250" spc="-10" dirty="0"/>
              <a:t>τους </a:t>
            </a:r>
            <a:r>
              <a:rPr sz="5250" spc="-1445" dirty="0"/>
              <a:t> </a:t>
            </a:r>
            <a:r>
              <a:rPr sz="5250" spc="-5" dirty="0"/>
              <a:t>επιχειρηματικούς</a:t>
            </a:r>
            <a:r>
              <a:rPr sz="5250" spc="-35" dirty="0"/>
              <a:t> </a:t>
            </a:r>
            <a:r>
              <a:rPr sz="5250" spc="-15" dirty="0"/>
              <a:t>στόχους</a:t>
            </a:r>
            <a:endParaRPr sz="5250"/>
          </a:p>
        </p:txBody>
      </p:sp>
      <p:sp>
        <p:nvSpPr>
          <p:cNvPr id="4" name="object 4"/>
          <p:cNvSpPr txBox="1"/>
          <p:nvPr/>
        </p:nvSpPr>
        <p:spPr>
          <a:xfrm>
            <a:off x="610869" y="2907030"/>
            <a:ext cx="9126220" cy="2625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201295" indent="-342900">
              <a:lnSpc>
                <a:spcPct val="125800"/>
              </a:lnSpc>
              <a:spcBef>
                <a:spcPts val="100"/>
              </a:spcBef>
              <a:buSzPct val="128125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spc="150" dirty="0">
                <a:solidFill>
                  <a:srgbClr val="DAD1E6"/>
                </a:solidFill>
                <a:latin typeface="Calibri"/>
                <a:cs typeface="Calibri"/>
              </a:rPr>
              <a:t>Η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κυβερνοασφάλεια</a:t>
            </a:r>
            <a:r>
              <a:rPr sz="1600" spc="6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δεν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95" dirty="0">
                <a:solidFill>
                  <a:srgbClr val="DAD1E6"/>
                </a:solidFill>
                <a:latin typeface="Calibri"/>
                <a:cs typeface="Calibri"/>
              </a:rPr>
              <a:t>είναι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μια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μεμονωμένη</a:t>
            </a:r>
            <a:r>
              <a:rPr sz="1600" spc="6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λειτουργία.</a:t>
            </a:r>
            <a:r>
              <a:rPr sz="1600" spc="6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45" dirty="0">
                <a:solidFill>
                  <a:srgbClr val="DAD1E6"/>
                </a:solidFill>
                <a:latin typeface="Calibri"/>
                <a:cs typeface="Calibri"/>
              </a:rPr>
              <a:t>Θα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πρέπει</a:t>
            </a:r>
            <a:r>
              <a:rPr sz="1600" spc="7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να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ολοκληρώνεται </a:t>
            </a:r>
            <a:r>
              <a:rPr sz="1600" spc="-3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με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τους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επιχειρηματικούς στόχους,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διασφαλίζοντας </a:t>
            </a:r>
            <a:r>
              <a:rPr sz="1600" spc="90" dirty="0">
                <a:solidFill>
                  <a:srgbClr val="DAD1E6"/>
                </a:solidFill>
                <a:latin typeface="Calibri"/>
                <a:cs typeface="Calibri"/>
              </a:rPr>
              <a:t>ότι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τα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μέτρα ασφάλειας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ευθυγραμμίζονται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με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τους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στρατηγικούς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στόχους,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85" dirty="0">
                <a:solidFill>
                  <a:srgbClr val="DAD1E6"/>
                </a:solidFill>
                <a:latin typeface="Calibri"/>
                <a:cs typeface="Calibri"/>
              </a:rPr>
              <a:t>τις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λειτουργικές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ανάγκες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και</a:t>
            </a:r>
            <a:r>
              <a:rPr sz="1600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την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ανοχή </a:t>
            </a:r>
            <a:r>
              <a:rPr sz="1600" spc="-3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κινδύνου</a:t>
            </a:r>
            <a:r>
              <a:rPr sz="1600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του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οργανισμού.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DAD1E6"/>
              </a:buClr>
              <a:buFont typeface="Arial"/>
              <a:buChar char="•"/>
            </a:pP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DAD1E6"/>
              </a:buClr>
              <a:buFont typeface="Arial"/>
              <a:buChar char="•"/>
            </a:pPr>
            <a:endParaRPr sz="1300">
              <a:latin typeface="Calibri"/>
              <a:cs typeface="Calibri"/>
            </a:endParaRPr>
          </a:p>
          <a:p>
            <a:pPr marL="354965" marR="5080" indent="-342900">
              <a:lnSpc>
                <a:spcPct val="125800"/>
              </a:lnSpc>
              <a:buSzPct val="128125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Οι </a:t>
            </a:r>
            <a:r>
              <a:rPr sz="1600" spc="95" dirty="0">
                <a:solidFill>
                  <a:srgbClr val="DAD1E6"/>
                </a:solidFill>
                <a:latin typeface="Calibri"/>
                <a:cs typeface="Calibri"/>
              </a:rPr>
              <a:t>εταιρείες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πρέπει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να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εξετάζουν τον αντίκτυπο της </a:t>
            </a:r>
            <a:r>
              <a:rPr sz="1600" spc="114" dirty="0">
                <a:solidFill>
                  <a:srgbClr val="DAD1E6"/>
                </a:solidFill>
                <a:latin typeface="Calibri"/>
                <a:cs typeface="Calibri"/>
              </a:rPr>
              <a:t>ασφάλειας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στον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κυβερνοχώρο </a:t>
            </a:r>
            <a:r>
              <a:rPr sz="1600" spc="95" dirty="0">
                <a:solidFill>
                  <a:srgbClr val="DAD1E6"/>
                </a:solidFill>
                <a:latin typeface="Calibri"/>
                <a:cs typeface="Calibri"/>
              </a:rPr>
              <a:t>στις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 επιχειρηματικές</a:t>
            </a:r>
            <a:r>
              <a:rPr sz="1600" spc="6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90" dirty="0">
                <a:solidFill>
                  <a:srgbClr val="DAD1E6"/>
                </a:solidFill>
                <a:latin typeface="Calibri"/>
                <a:cs typeface="Calibri"/>
              </a:rPr>
              <a:t>λειτουργίες,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DAD1E6"/>
                </a:solidFill>
                <a:latin typeface="Calibri"/>
                <a:cs typeface="Calibri"/>
              </a:rPr>
              <a:t>τις</a:t>
            </a:r>
            <a:r>
              <a:rPr sz="1600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95" dirty="0">
                <a:solidFill>
                  <a:srgbClr val="DAD1E6"/>
                </a:solidFill>
                <a:latin typeface="Calibri"/>
                <a:cs typeface="Calibri"/>
              </a:rPr>
              <a:t>οικονομικές</a:t>
            </a:r>
            <a:r>
              <a:rPr sz="1600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95" dirty="0">
                <a:solidFill>
                  <a:srgbClr val="DAD1E6"/>
                </a:solidFill>
                <a:latin typeface="Calibri"/>
                <a:cs typeface="Calibri"/>
              </a:rPr>
              <a:t>επιδόσεις</a:t>
            </a:r>
            <a:r>
              <a:rPr sz="1600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95" dirty="0">
                <a:solidFill>
                  <a:srgbClr val="DAD1E6"/>
                </a:solidFill>
                <a:latin typeface="Calibri"/>
                <a:cs typeface="Calibri"/>
              </a:rPr>
              <a:t>και</a:t>
            </a:r>
            <a:r>
              <a:rPr sz="1600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τη</a:t>
            </a:r>
            <a:r>
              <a:rPr sz="1600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25" dirty="0">
                <a:solidFill>
                  <a:srgbClr val="DAD1E6"/>
                </a:solidFill>
                <a:latin typeface="Calibri"/>
                <a:cs typeface="Calibri"/>
              </a:rPr>
              <a:t>φήμη</a:t>
            </a:r>
            <a:r>
              <a:rPr sz="1600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τους,</a:t>
            </a:r>
            <a:r>
              <a:rPr sz="1600" spc="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διασφαλίζοντας</a:t>
            </a:r>
            <a:r>
              <a:rPr sz="1600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85" dirty="0">
                <a:solidFill>
                  <a:srgbClr val="DAD1E6"/>
                </a:solidFill>
                <a:latin typeface="Calibri"/>
                <a:cs typeface="Calibri"/>
              </a:rPr>
              <a:t>οι </a:t>
            </a:r>
            <a:r>
              <a:rPr sz="1600" spc="-3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πρωτοβουλίες</a:t>
            </a:r>
            <a:r>
              <a:rPr sz="1600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ευθυγραμμίζονται</a:t>
            </a:r>
            <a:r>
              <a:rPr sz="1600" spc="5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DAD1E6"/>
                </a:solidFill>
                <a:latin typeface="Calibri"/>
                <a:cs typeface="Calibri"/>
              </a:rPr>
              <a:t>με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80" dirty="0">
                <a:solidFill>
                  <a:srgbClr val="DAD1E6"/>
                </a:solidFill>
                <a:latin typeface="Calibri"/>
                <a:cs typeface="Calibri"/>
              </a:rPr>
              <a:t>τις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DAD1E6"/>
                </a:solidFill>
                <a:latin typeface="Calibri"/>
                <a:cs typeface="Calibri"/>
              </a:rPr>
              <a:t>επιχειρηματικές</a:t>
            </a:r>
            <a:r>
              <a:rPr sz="1600" spc="6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DAD1E6"/>
                </a:solidFill>
                <a:latin typeface="Calibri"/>
                <a:cs typeface="Calibri"/>
              </a:rPr>
              <a:t>τους</a:t>
            </a:r>
            <a:r>
              <a:rPr sz="1600" spc="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DAD1E6"/>
                </a:solidFill>
                <a:latin typeface="Calibri"/>
                <a:cs typeface="Calibri"/>
              </a:rPr>
              <a:t>προτεραιότητες.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0053319" y="0"/>
            <a:ext cx="4577080" cy="8229600"/>
            <a:chOff x="10053319" y="0"/>
            <a:chExt cx="4577080" cy="82296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53319" y="0"/>
              <a:ext cx="4577080" cy="82296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51209" y="7594600"/>
              <a:ext cx="2591752" cy="4816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70350" y="0"/>
            <a:ext cx="8121650" cy="6879590"/>
            <a:chOff x="4070350" y="0"/>
            <a:chExt cx="812165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8832" y="4444"/>
              <a:ext cx="5023167" cy="68535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6795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79875" y="1542097"/>
              <a:ext cx="7772400" cy="240188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075112" y="1537335"/>
              <a:ext cx="7781925" cy="2411730"/>
            </a:xfrm>
            <a:custGeom>
              <a:avLst/>
              <a:gdLst/>
              <a:ahLst/>
              <a:cxnLst/>
              <a:rect l="l" t="t" r="r" b="b"/>
              <a:pathLst>
                <a:path w="7781925" h="2411729">
                  <a:moveTo>
                    <a:pt x="0" y="2411412"/>
                  </a:moveTo>
                  <a:lnTo>
                    <a:pt x="7781925" y="2411412"/>
                  </a:lnTo>
                  <a:lnTo>
                    <a:pt x="7781925" y="0"/>
                  </a:lnTo>
                  <a:lnTo>
                    <a:pt x="0" y="0"/>
                  </a:lnTo>
                  <a:lnTo>
                    <a:pt x="0" y="2411412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096702" y="1965960"/>
              <a:ext cx="6746875" cy="1958339"/>
            </a:xfrm>
            <a:custGeom>
              <a:avLst/>
              <a:gdLst/>
              <a:ahLst/>
              <a:cxnLst/>
              <a:rect l="l" t="t" r="r" b="b"/>
              <a:pathLst>
                <a:path w="6746875" h="1958339">
                  <a:moveTo>
                    <a:pt x="3025140" y="1270952"/>
                  </a:moveTo>
                  <a:lnTo>
                    <a:pt x="3540125" y="1270952"/>
                  </a:lnTo>
                  <a:lnTo>
                    <a:pt x="3540125" y="210185"/>
                  </a:lnTo>
                  <a:lnTo>
                    <a:pt x="3025140" y="210185"/>
                  </a:lnTo>
                  <a:lnTo>
                    <a:pt x="3025140" y="1270952"/>
                  </a:lnTo>
                </a:path>
                <a:path w="6746875" h="1958339">
                  <a:moveTo>
                    <a:pt x="15239" y="198119"/>
                  </a:moveTo>
                  <a:lnTo>
                    <a:pt x="384175" y="198119"/>
                  </a:lnTo>
                  <a:lnTo>
                    <a:pt x="384175" y="0"/>
                  </a:lnTo>
                  <a:lnTo>
                    <a:pt x="15239" y="0"/>
                  </a:lnTo>
                  <a:lnTo>
                    <a:pt x="15239" y="198119"/>
                  </a:lnTo>
                </a:path>
                <a:path w="6746875" h="1958339">
                  <a:moveTo>
                    <a:pt x="0" y="1815147"/>
                  </a:moveTo>
                  <a:lnTo>
                    <a:pt x="2935287" y="1815147"/>
                  </a:lnTo>
                  <a:lnTo>
                    <a:pt x="2935287" y="1618614"/>
                  </a:lnTo>
                  <a:lnTo>
                    <a:pt x="0" y="1618614"/>
                  </a:lnTo>
                  <a:lnTo>
                    <a:pt x="0" y="1815147"/>
                  </a:lnTo>
                </a:path>
                <a:path w="6746875" h="1958339">
                  <a:moveTo>
                    <a:pt x="6065520" y="1958339"/>
                  </a:moveTo>
                  <a:lnTo>
                    <a:pt x="6746875" y="1958339"/>
                  </a:lnTo>
                  <a:lnTo>
                    <a:pt x="6746875" y="1270952"/>
                  </a:lnTo>
                  <a:lnTo>
                    <a:pt x="6065520" y="1270952"/>
                  </a:lnTo>
                  <a:lnTo>
                    <a:pt x="6065520" y="1958339"/>
                  </a:lnTo>
                </a:path>
              </a:pathLst>
            </a:custGeom>
            <a:ln w="158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01062" y="4047489"/>
              <a:ext cx="3351212" cy="235140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94512" y="4053839"/>
              <a:ext cx="1292225" cy="237140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8071167" y="4321810"/>
              <a:ext cx="684530" cy="239395"/>
            </a:xfrm>
            <a:custGeom>
              <a:avLst/>
              <a:gdLst/>
              <a:ahLst/>
              <a:cxnLst/>
              <a:rect l="l" t="t" r="r" b="b"/>
              <a:pathLst>
                <a:path w="684529" h="239395">
                  <a:moveTo>
                    <a:pt x="564515" y="0"/>
                  </a:moveTo>
                  <a:lnTo>
                    <a:pt x="564515" y="59689"/>
                  </a:lnTo>
                  <a:lnTo>
                    <a:pt x="0" y="59689"/>
                  </a:lnTo>
                  <a:lnTo>
                    <a:pt x="0" y="179387"/>
                  </a:lnTo>
                  <a:lnTo>
                    <a:pt x="564515" y="179387"/>
                  </a:lnTo>
                  <a:lnTo>
                    <a:pt x="564515" y="239394"/>
                  </a:lnTo>
                  <a:lnTo>
                    <a:pt x="684212" y="119697"/>
                  </a:lnTo>
                  <a:lnTo>
                    <a:pt x="564515" y="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071167" y="4321810"/>
              <a:ext cx="684530" cy="239395"/>
            </a:xfrm>
            <a:custGeom>
              <a:avLst/>
              <a:gdLst/>
              <a:ahLst/>
              <a:cxnLst/>
              <a:rect l="l" t="t" r="r" b="b"/>
              <a:pathLst>
                <a:path w="684529" h="239395">
                  <a:moveTo>
                    <a:pt x="0" y="59689"/>
                  </a:moveTo>
                  <a:lnTo>
                    <a:pt x="564515" y="59689"/>
                  </a:lnTo>
                  <a:lnTo>
                    <a:pt x="564515" y="0"/>
                  </a:lnTo>
                  <a:lnTo>
                    <a:pt x="684212" y="119697"/>
                  </a:lnTo>
                  <a:lnTo>
                    <a:pt x="564515" y="239394"/>
                  </a:lnTo>
                  <a:lnTo>
                    <a:pt x="564515" y="179387"/>
                  </a:lnTo>
                  <a:lnTo>
                    <a:pt x="0" y="179387"/>
                  </a:lnTo>
                  <a:lnTo>
                    <a:pt x="0" y="59689"/>
                  </a:lnTo>
                </a:path>
              </a:pathLst>
            </a:custGeom>
            <a:ln w="158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097337" y="4127500"/>
              <a:ext cx="3025140" cy="716280"/>
            </a:xfrm>
            <a:custGeom>
              <a:avLst/>
              <a:gdLst/>
              <a:ahLst/>
              <a:cxnLst/>
              <a:rect l="l" t="t" r="r" b="b"/>
              <a:pathLst>
                <a:path w="3025140" h="716279">
                  <a:moveTo>
                    <a:pt x="2905759" y="0"/>
                  </a:moveTo>
                  <a:lnTo>
                    <a:pt x="119379" y="0"/>
                  </a:lnTo>
                  <a:lnTo>
                    <a:pt x="73025" y="9525"/>
                  </a:lnTo>
                  <a:lnTo>
                    <a:pt x="34925" y="34925"/>
                  </a:lnTo>
                  <a:lnTo>
                    <a:pt x="9525" y="73025"/>
                  </a:lnTo>
                  <a:lnTo>
                    <a:pt x="0" y="119380"/>
                  </a:lnTo>
                  <a:lnTo>
                    <a:pt x="0" y="596900"/>
                  </a:lnTo>
                  <a:lnTo>
                    <a:pt x="9525" y="643255"/>
                  </a:lnTo>
                  <a:lnTo>
                    <a:pt x="34925" y="681355"/>
                  </a:lnTo>
                  <a:lnTo>
                    <a:pt x="73025" y="706755"/>
                  </a:lnTo>
                  <a:lnTo>
                    <a:pt x="119379" y="716280"/>
                  </a:lnTo>
                  <a:lnTo>
                    <a:pt x="2905759" y="716280"/>
                  </a:lnTo>
                  <a:lnTo>
                    <a:pt x="2952115" y="706755"/>
                  </a:lnTo>
                  <a:lnTo>
                    <a:pt x="2990215" y="681355"/>
                  </a:lnTo>
                  <a:lnTo>
                    <a:pt x="3015615" y="643255"/>
                  </a:lnTo>
                  <a:lnTo>
                    <a:pt x="3025140" y="596900"/>
                  </a:lnTo>
                  <a:lnTo>
                    <a:pt x="3025140" y="119380"/>
                  </a:lnTo>
                  <a:lnTo>
                    <a:pt x="3015615" y="73025"/>
                  </a:lnTo>
                  <a:lnTo>
                    <a:pt x="2990215" y="34925"/>
                  </a:lnTo>
                  <a:lnTo>
                    <a:pt x="2952115" y="9525"/>
                  </a:lnTo>
                  <a:lnTo>
                    <a:pt x="29057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097337" y="4127500"/>
              <a:ext cx="3025140" cy="716280"/>
            </a:xfrm>
            <a:custGeom>
              <a:avLst/>
              <a:gdLst/>
              <a:ahLst/>
              <a:cxnLst/>
              <a:rect l="l" t="t" r="r" b="b"/>
              <a:pathLst>
                <a:path w="3025140" h="716279">
                  <a:moveTo>
                    <a:pt x="0" y="119380"/>
                  </a:moveTo>
                  <a:lnTo>
                    <a:pt x="9525" y="73025"/>
                  </a:lnTo>
                  <a:lnTo>
                    <a:pt x="34925" y="34925"/>
                  </a:lnTo>
                  <a:lnTo>
                    <a:pt x="73025" y="9525"/>
                  </a:lnTo>
                  <a:lnTo>
                    <a:pt x="119379" y="0"/>
                  </a:lnTo>
                  <a:lnTo>
                    <a:pt x="2905759" y="0"/>
                  </a:lnTo>
                  <a:lnTo>
                    <a:pt x="2952115" y="9525"/>
                  </a:lnTo>
                  <a:lnTo>
                    <a:pt x="2990215" y="34925"/>
                  </a:lnTo>
                  <a:lnTo>
                    <a:pt x="3015615" y="73025"/>
                  </a:lnTo>
                  <a:lnTo>
                    <a:pt x="3025140" y="119380"/>
                  </a:lnTo>
                  <a:lnTo>
                    <a:pt x="3025140" y="596900"/>
                  </a:lnTo>
                  <a:lnTo>
                    <a:pt x="3015615" y="643255"/>
                  </a:lnTo>
                  <a:lnTo>
                    <a:pt x="2990215" y="681355"/>
                  </a:lnTo>
                  <a:lnTo>
                    <a:pt x="2952115" y="706755"/>
                  </a:lnTo>
                  <a:lnTo>
                    <a:pt x="2905759" y="716280"/>
                  </a:lnTo>
                  <a:lnTo>
                    <a:pt x="119379" y="716280"/>
                  </a:lnTo>
                  <a:lnTo>
                    <a:pt x="73025" y="706755"/>
                  </a:lnTo>
                  <a:lnTo>
                    <a:pt x="34925" y="681355"/>
                  </a:lnTo>
                  <a:lnTo>
                    <a:pt x="9525" y="643255"/>
                  </a:lnTo>
                  <a:lnTo>
                    <a:pt x="0" y="596900"/>
                  </a:lnTo>
                  <a:lnTo>
                    <a:pt x="0" y="119380"/>
                  </a:lnTo>
                </a:path>
              </a:pathLst>
            </a:custGeom>
            <a:ln w="28575">
              <a:solidFill>
                <a:srgbClr val="B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637020" y="4875212"/>
              <a:ext cx="504825" cy="504825"/>
            </a:xfrm>
            <a:custGeom>
              <a:avLst/>
              <a:gdLst/>
              <a:ahLst/>
              <a:cxnLst/>
              <a:rect l="l" t="t" r="r" b="b"/>
              <a:pathLst>
                <a:path w="504825" h="504825">
                  <a:moveTo>
                    <a:pt x="126047" y="0"/>
                  </a:moveTo>
                  <a:lnTo>
                    <a:pt x="0" y="0"/>
                  </a:lnTo>
                  <a:lnTo>
                    <a:pt x="0" y="220662"/>
                  </a:lnTo>
                  <a:lnTo>
                    <a:pt x="4445" y="265112"/>
                  </a:lnTo>
                  <a:lnTo>
                    <a:pt x="17462" y="306705"/>
                  </a:lnTo>
                  <a:lnTo>
                    <a:pt x="37782" y="344169"/>
                  </a:lnTo>
                  <a:lnTo>
                    <a:pt x="64770" y="376555"/>
                  </a:lnTo>
                  <a:lnTo>
                    <a:pt x="97154" y="403542"/>
                  </a:lnTo>
                  <a:lnTo>
                    <a:pt x="134937" y="423862"/>
                  </a:lnTo>
                  <a:lnTo>
                    <a:pt x="176212" y="436880"/>
                  </a:lnTo>
                  <a:lnTo>
                    <a:pt x="220662" y="441325"/>
                  </a:lnTo>
                  <a:lnTo>
                    <a:pt x="378459" y="441325"/>
                  </a:lnTo>
                  <a:lnTo>
                    <a:pt x="378459" y="504507"/>
                  </a:lnTo>
                  <a:lnTo>
                    <a:pt x="504507" y="378459"/>
                  </a:lnTo>
                  <a:lnTo>
                    <a:pt x="441483" y="315277"/>
                  </a:lnTo>
                  <a:lnTo>
                    <a:pt x="220662" y="315277"/>
                  </a:lnTo>
                  <a:lnTo>
                    <a:pt x="183832" y="307657"/>
                  </a:lnTo>
                  <a:lnTo>
                    <a:pt x="153670" y="287655"/>
                  </a:lnTo>
                  <a:lnTo>
                    <a:pt x="133667" y="257492"/>
                  </a:lnTo>
                  <a:lnTo>
                    <a:pt x="126047" y="220662"/>
                  </a:lnTo>
                  <a:lnTo>
                    <a:pt x="126047" y="0"/>
                  </a:lnTo>
                  <a:close/>
                </a:path>
                <a:path w="504825" h="504825">
                  <a:moveTo>
                    <a:pt x="378459" y="252094"/>
                  </a:moveTo>
                  <a:lnTo>
                    <a:pt x="378459" y="315277"/>
                  </a:lnTo>
                  <a:lnTo>
                    <a:pt x="441483" y="315277"/>
                  </a:lnTo>
                  <a:lnTo>
                    <a:pt x="378459" y="252094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637020" y="4875212"/>
              <a:ext cx="504825" cy="504825"/>
            </a:xfrm>
            <a:custGeom>
              <a:avLst/>
              <a:gdLst/>
              <a:ahLst/>
              <a:cxnLst/>
              <a:rect l="l" t="t" r="r" b="b"/>
              <a:pathLst>
                <a:path w="504825" h="504825">
                  <a:moveTo>
                    <a:pt x="0" y="0"/>
                  </a:moveTo>
                  <a:lnTo>
                    <a:pt x="0" y="220662"/>
                  </a:lnTo>
                  <a:lnTo>
                    <a:pt x="4445" y="265112"/>
                  </a:lnTo>
                  <a:lnTo>
                    <a:pt x="17462" y="306705"/>
                  </a:lnTo>
                  <a:lnTo>
                    <a:pt x="37782" y="344169"/>
                  </a:lnTo>
                  <a:lnTo>
                    <a:pt x="64770" y="376555"/>
                  </a:lnTo>
                  <a:lnTo>
                    <a:pt x="97154" y="403542"/>
                  </a:lnTo>
                  <a:lnTo>
                    <a:pt x="134937" y="423862"/>
                  </a:lnTo>
                  <a:lnTo>
                    <a:pt x="176212" y="436880"/>
                  </a:lnTo>
                  <a:lnTo>
                    <a:pt x="220662" y="441325"/>
                  </a:lnTo>
                  <a:lnTo>
                    <a:pt x="378459" y="441325"/>
                  </a:lnTo>
                  <a:lnTo>
                    <a:pt x="378459" y="504507"/>
                  </a:lnTo>
                  <a:lnTo>
                    <a:pt x="504507" y="378459"/>
                  </a:lnTo>
                  <a:lnTo>
                    <a:pt x="378459" y="252094"/>
                  </a:lnTo>
                  <a:lnTo>
                    <a:pt x="378459" y="315277"/>
                  </a:lnTo>
                  <a:lnTo>
                    <a:pt x="220662" y="315277"/>
                  </a:lnTo>
                  <a:lnTo>
                    <a:pt x="183832" y="307657"/>
                  </a:lnTo>
                  <a:lnTo>
                    <a:pt x="153670" y="287655"/>
                  </a:lnTo>
                  <a:lnTo>
                    <a:pt x="133667" y="257492"/>
                  </a:lnTo>
                  <a:lnTo>
                    <a:pt x="126047" y="220662"/>
                  </a:lnTo>
                  <a:lnTo>
                    <a:pt x="126047" y="0"/>
                  </a:lnTo>
                  <a:lnTo>
                    <a:pt x="0" y="0"/>
                  </a:lnTo>
                </a:path>
              </a:pathLst>
            </a:custGeom>
            <a:ln w="1587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1603037" y="90169"/>
            <a:ext cx="419100" cy="44259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045"/>
              </a:lnSpc>
            </a:pPr>
            <a:r>
              <a:rPr sz="3100" spc="145" dirty="0">
                <a:solidFill>
                  <a:srgbClr val="D8D8D8"/>
                </a:solidFill>
                <a:latin typeface="Calibri"/>
                <a:cs typeface="Calibri"/>
              </a:rPr>
              <a:t>ΠΡΟΣΤΑΣΊΑ</a:t>
            </a:r>
            <a:r>
              <a:rPr sz="3100" spc="-20" dirty="0">
                <a:solidFill>
                  <a:srgbClr val="D8D8D8"/>
                </a:solidFill>
                <a:latin typeface="Calibri"/>
                <a:cs typeface="Calibri"/>
              </a:rPr>
              <a:t> </a:t>
            </a:r>
            <a:r>
              <a:rPr sz="3100" spc="165" dirty="0">
                <a:solidFill>
                  <a:srgbClr val="D8D8D8"/>
                </a:solidFill>
                <a:latin typeface="Calibri"/>
                <a:cs typeface="Calibri"/>
              </a:rPr>
              <a:t>ΕΥΑΊΣΘΗΤΩΝ</a:t>
            </a:r>
            <a:endParaRPr sz="3100">
              <a:latin typeface="Calibri"/>
              <a:cs typeface="Calibri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855344" y="772477"/>
            <a:ext cx="885380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0" spc="240" dirty="0">
                <a:solidFill>
                  <a:srgbClr val="000000"/>
                </a:solidFill>
                <a:latin typeface="Times New Roman"/>
                <a:cs typeface="Times New Roman"/>
              </a:rPr>
              <a:t>Κρυπτογραφία</a:t>
            </a:r>
            <a:r>
              <a:rPr sz="2200" b="0" spc="25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215" dirty="0">
                <a:solidFill>
                  <a:srgbClr val="000000"/>
                </a:solidFill>
                <a:latin typeface="Times New Roman"/>
                <a:cs typeface="Times New Roman"/>
              </a:rPr>
              <a:t>που</a:t>
            </a:r>
            <a:r>
              <a:rPr sz="2200" b="0" spc="2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220" dirty="0">
                <a:solidFill>
                  <a:srgbClr val="000000"/>
                </a:solidFill>
                <a:latin typeface="Times New Roman"/>
                <a:cs typeface="Times New Roman"/>
              </a:rPr>
              <a:t>εφαρμόζεται</a:t>
            </a:r>
            <a:r>
              <a:rPr sz="2200" b="0" spc="2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55" dirty="0">
                <a:solidFill>
                  <a:srgbClr val="000000"/>
                </a:solidFill>
                <a:latin typeface="Times New Roman"/>
                <a:cs typeface="Times New Roman"/>
              </a:rPr>
              <a:t>σε</a:t>
            </a:r>
            <a:r>
              <a:rPr sz="2200" b="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215" dirty="0">
                <a:solidFill>
                  <a:srgbClr val="000000"/>
                </a:solidFill>
                <a:latin typeface="Times New Roman"/>
                <a:cs typeface="Times New Roman"/>
              </a:rPr>
              <a:t>δεδομένα</a:t>
            </a:r>
            <a:r>
              <a:rPr sz="2200" b="0" spc="2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90" dirty="0">
                <a:solidFill>
                  <a:srgbClr val="000000"/>
                </a:solidFill>
                <a:latin typeface="Times New Roman"/>
                <a:cs typeface="Times New Roman"/>
              </a:rPr>
              <a:t>κατά</a:t>
            </a:r>
            <a:r>
              <a:rPr sz="2200" b="0" spc="1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185" dirty="0">
                <a:solidFill>
                  <a:srgbClr val="000000"/>
                </a:solidFill>
                <a:latin typeface="Times New Roman"/>
                <a:cs typeface="Times New Roman"/>
              </a:rPr>
              <a:t>τη</a:t>
            </a:r>
            <a:r>
              <a:rPr sz="2200" b="0" spc="2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b="0" spc="220" dirty="0">
                <a:solidFill>
                  <a:srgbClr val="000000"/>
                </a:solidFill>
                <a:latin typeface="Times New Roman"/>
                <a:cs typeface="Times New Roman"/>
              </a:rPr>
              <a:t>μεταφορά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92150" y="1522095"/>
            <a:ext cx="3028315" cy="299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 marR="5080" indent="-91440" algn="just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28571"/>
              <a:buFont typeface="Arial"/>
              <a:buChar char="•"/>
              <a:tabLst>
                <a:tab pos="167640" algn="l"/>
              </a:tabLst>
            </a:pPr>
            <a:r>
              <a:rPr sz="1400" spc="85" dirty="0">
                <a:latin typeface="Calibri"/>
                <a:cs typeface="Calibri"/>
              </a:rPr>
              <a:t>Για </a:t>
            </a:r>
            <a:r>
              <a:rPr sz="1400" spc="100" dirty="0">
                <a:latin typeface="Calibri"/>
                <a:cs typeface="Calibri"/>
              </a:rPr>
              <a:t>λόγους </a:t>
            </a:r>
            <a:r>
              <a:rPr sz="1400" spc="95" dirty="0">
                <a:latin typeface="Calibri"/>
                <a:cs typeface="Calibri"/>
              </a:rPr>
              <a:t>απλότητας, </a:t>
            </a:r>
            <a:r>
              <a:rPr sz="1400" spc="105" dirty="0">
                <a:latin typeface="Calibri"/>
                <a:cs typeface="Calibri"/>
              </a:rPr>
              <a:t>θεωρούμε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την </a:t>
            </a:r>
            <a:r>
              <a:rPr sz="1400" spc="105" dirty="0">
                <a:latin typeface="Calibri"/>
                <a:cs typeface="Calibri"/>
              </a:rPr>
              <a:t>ακόλουθη καταγραφή </a:t>
            </a:r>
            <a:r>
              <a:rPr sz="1400" spc="100" dirty="0">
                <a:latin typeface="Calibri"/>
                <a:cs typeface="Calibri"/>
              </a:rPr>
              <a:t>TELNET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που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παρέχεται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από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b="1" spc="90" dirty="0">
                <a:latin typeface="Calibri"/>
                <a:cs typeface="Calibri"/>
              </a:rPr>
              <a:t>το</a:t>
            </a:r>
            <a:r>
              <a:rPr sz="1400" b="1" spc="15" dirty="0">
                <a:latin typeface="Calibri"/>
                <a:cs typeface="Calibri"/>
              </a:rPr>
              <a:t> </a:t>
            </a:r>
            <a:r>
              <a:rPr sz="1400" b="1" spc="85" dirty="0">
                <a:latin typeface="Calibri"/>
                <a:cs typeface="Calibri"/>
              </a:rPr>
              <a:t>CloudShark:</a:t>
            </a:r>
            <a:endParaRPr sz="1400">
              <a:latin typeface="Calibri"/>
              <a:cs typeface="Calibri"/>
            </a:endParaRPr>
          </a:p>
          <a:p>
            <a:pPr marL="396875" marR="536575" lvl="1" indent="-182880">
              <a:lnSpc>
                <a:spcPct val="100000"/>
              </a:lnSpc>
              <a:spcBef>
                <a:spcPts val="915"/>
              </a:spcBef>
              <a:buSzPct val="128000"/>
              <a:buFont typeface="Arial"/>
              <a:buChar char="•"/>
              <a:tabLst>
                <a:tab pos="396875" algn="l"/>
              </a:tabLst>
            </a:pPr>
            <a:r>
              <a:rPr sz="1250" spc="95" dirty="0">
                <a:latin typeface="Calibri"/>
                <a:cs typeface="Calibri"/>
              </a:rPr>
              <a:t>Καταγραφή </a:t>
            </a:r>
            <a:r>
              <a:rPr sz="1250" spc="80" dirty="0">
                <a:latin typeface="Calibri"/>
                <a:cs typeface="Calibri"/>
              </a:rPr>
              <a:t>της </a:t>
            </a:r>
            <a:r>
              <a:rPr sz="1250" spc="75" dirty="0">
                <a:latin typeface="Calibri"/>
                <a:cs typeface="Calibri"/>
              </a:rPr>
              <a:t>κίνησης: </a:t>
            </a:r>
            <a:r>
              <a:rPr sz="1250" spc="80" dirty="0">
                <a:solidFill>
                  <a:srgbClr val="85872B"/>
                </a:solidFill>
                <a:latin typeface="Calibri"/>
                <a:cs typeface="Calibri"/>
              </a:rPr>
              <a:t> </a:t>
            </a:r>
            <a:r>
              <a:rPr sz="1250" u="sng" spc="7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7"/>
              </a:rPr>
              <a:t>https://www.cloudshark</a:t>
            </a:r>
            <a:r>
              <a:rPr sz="1250" u="sng" spc="7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.org</a:t>
            </a:r>
            <a:endParaRPr sz="1250">
              <a:latin typeface="Calibri"/>
              <a:cs typeface="Calibri"/>
            </a:endParaRPr>
          </a:p>
          <a:p>
            <a:pPr marL="396875">
              <a:lnSpc>
                <a:spcPct val="100000"/>
              </a:lnSpc>
              <a:spcBef>
                <a:spcPts val="365"/>
              </a:spcBef>
            </a:pPr>
            <a:r>
              <a:rPr sz="1250" u="sng" spc="10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7"/>
              </a:rPr>
              <a:t>/captures/818ceaef</a:t>
            </a:r>
            <a:r>
              <a:rPr sz="1250" u="sng" spc="10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07b8</a:t>
            </a:r>
            <a:endParaRPr sz="1250">
              <a:latin typeface="Calibri"/>
              <a:cs typeface="Calibri"/>
            </a:endParaRPr>
          </a:p>
          <a:p>
            <a:pPr marL="167640" indent="-154940" algn="just">
              <a:lnSpc>
                <a:spcPct val="100000"/>
              </a:lnSpc>
              <a:spcBef>
                <a:spcPts val="1005"/>
              </a:spcBef>
              <a:buClr>
                <a:srgbClr val="FFB800"/>
              </a:buClr>
              <a:buSzPct val="128571"/>
              <a:buFont typeface="Arial"/>
              <a:buChar char="•"/>
              <a:tabLst>
                <a:tab pos="167640" algn="l"/>
              </a:tabLst>
            </a:pPr>
            <a:r>
              <a:rPr sz="1400" spc="110" dirty="0">
                <a:latin typeface="Calibri"/>
                <a:cs typeface="Calibri"/>
              </a:rPr>
              <a:t>CloudShark:</a:t>
            </a:r>
            <a:endParaRPr sz="1400">
              <a:latin typeface="Calibri"/>
              <a:cs typeface="Calibri"/>
            </a:endParaRPr>
          </a:p>
          <a:p>
            <a:pPr marL="396875" marR="182245" lvl="1" indent="-182880">
              <a:lnSpc>
                <a:spcPct val="100000"/>
              </a:lnSpc>
              <a:spcBef>
                <a:spcPts val="900"/>
              </a:spcBef>
              <a:buSzPct val="128000"/>
              <a:buFont typeface="Arial"/>
              <a:buChar char="•"/>
              <a:tabLst>
                <a:tab pos="396875" algn="l"/>
              </a:tabLst>
            </a:pPr>
            <a:r>
              <a:rPr sz="1250" spc="80" dirty="0">
                <a:latin typeface="Calibri"/>
                <a:cs typeface="Calibri"/>
              </a:rPr>
              <a:t>Πρόκειται </a:t>
            </a:r>
            <a:r>
              <a:rPr sz="1250" spc="75" dirty="0">
                <a:latin typeface="Calibri"/>
                <a:cs typeface="Calibri"/>
              </a:rPr>
              <a:t>για </a:t>
            </a:r>
            <a:r>
              <a:rPr sz="1250" spc="114" dirty="0">
                <a:latin typeface="Calibri"/>
                <a:cs typeface="Calibri"/>
              </a:rPr>
              <a:t>έναν </a:t>
            </a:r>
            <a:r>
              <a:rPr sz="1250" spc="85" dirty="0">
                <a:latin typeface="Calibri"/>
                <a:cs typeface="Calibri"/>
              </a:rPr>
              <a:t>διαδικτυακό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αναλυτή με </a:t>
            </a:r>
            <a:r>
              <a:rPr sz="1250" spc="85" dirty="0">
                <a:latin typeface="Calibri"/>
                <a:cs typeface="Calibri"/>
              </a:rPr>
              <a:t>τη </a:t>
            </a:r>
            <a:r>
              <a:rPr sz="1250" spc="90" dirty="0">
                <a:latin typeface="Calibri"/>
                <a:cs typeface="Calibri"/>
              </a:rPr>
              <a:t>δυνατότητα </a:t>
            </a:r>
            <a:r>
              <a:rPr sz="1250" spc="9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εμφάνισης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καταγραφών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κίνησης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δικτύου, </a:t>
            </a:r>
            <a:r>
              <a:rPr sz="1250" spc="85" dirty="0">
                <a:latin typeface="Calibri"/>
                <a:cs typeface="Calibri"/>
              </a:rPr>
              <a:t>παρουσιάζοντας έναν </a:t>
            </a:r>
            <a:r>
              <a:rPr sz="1250" spc="9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πίνακα ελέγχου </a:t>
            </a:r>
            <a:r>
              <a:rPr sz="1250" spc="90" dirty="0">
                <a:latin typeface="Calibri"/>
                <a:cs typeface="Calibri"/>
              </a:rPr>
              <a:t>παρόμοιο με </a:t>
            </a:r>
            <a:r>
              <a:rPr sz="1250" spc="85" dirty="0">
                <a:latin typeface="Calibri"/>
                <a:cs typeface="Calibri"/>
              </a:rPr>
              <a:t>το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Wireshark.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93444" y="4614227"/>
            <a:ext cx="2793365" cy="415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100"/>
              </a:spcBef>
              <a:buSzPct val="128000"/>
              <a:buFont typeface="Arial"/>
              <a:buChar char="•"/>
              <a:tabLst>
                <a:tab pos="194945" algn="l"/>
              </a:tabLst>
            </a:pPr>
            <a:r>
              <a:rPr sz="1250" spc="10" dirty="0">
                <a:latin typeface="Calibri"/>
                <a:cs typeface="Calibri"/>
              </a:rPr>
              <a:t>URL:</a:t>
            </a:r>
            <a:endParaRPr sz="1250">
              <a:latin typeface="Calibri"/>
              <a:cs typeface="Calibri"/>
            </a:endParaRPr>
          </a:p>
          <a:p>
            <a:pPr marL="195580">
              <a:lnSpc>
                <a:spcPct val="100000"/>
              </a:lnSpc>
              <a:spcBef>
                <a:spcPts val="65"/>
              </a:spcBef>
            </a:pPr>
            <a:r>
              <a:rPr sz="1250" spc="75" dirty="0">
                <a:solidFill>
                  <a:srgbClr val="85872B"/>
                </a:solidFill>
                <a:latin typeface="Calibri"/>
                <a:cs typeface="Calibri"/>
                <a:hlinkClick r:id="rId8"/>
              </a:rPr>
              <a:t>https://www.qacafe.com/a</a:t>
            </a:r>
            <a:r>
              <a:rPr sz="1250" spc="-35" dirty="0">
                <a:solidFill>
                  <a:srgbClr val="85872B"/>
                </a:solidFill>
                <a:latin typeface="Calibri"/>
                <a:cs typeface="Calibri"/>
                <a:hlinkClick r:id="rId8"/>
              </a:rPr>
              <a:t> </a:t>
            </a:r>
            <a:r>
              <a:rPr sz="1250" spc="60" dirty="0">
                <a:solidFill>
                  <a:srgbClr val="85872B"/>
                </a:solidFill>
                <a:latin typeface="Calibri"/>
                <a:cs typeface="Calibri"/>
                <a:hlinkClick r:id="rId8"/>
              </a:rPr>
              <a:t>na</a:t>
            </a:r>
            <a:r>
              <a:rPr sz="1250" spc="60" dirty="0">
                <a:solidFill>
                  <a:srgbClr val="85872B"/>
                </a:solidFill>
                <a:latin typeface="Calibri"/>
                <a:cs typeface="Calibri"/>
              </a:rPr>
              <a:t>lysis-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089025" y="5016500"/>
            <a:ext cx="2583815" cy="0"/>
          </a:xfrm>
          <a:custGeom>
            <a:avLst/>
            <a:gdLst/>
            <a:ahLst/>
            <a:cxnLst/>
            <a:rect l="l" t="t" r="r" b="b"/>
            <a:pathLst>
              <a:path w="2583815">
                <a:moveTo>
                  <a:pt x="0" y="0"/>
                </a:moveTo>
                <a:lnTo>
                  <a:pt x="2583497" y="0"/>
                </a:lnTo>
              </a:path>
            </a:pathLst>
          </a:custGeom>
          <a:ln w="9842">
            <a:solidFill>
              <a:srgbClr val="85872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076325" y="5002847"/>
            <a:ext cx="132524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65" dirty="0">
                <a:solidFill>
                  <a:srgbClr val="85872B"/>
                </a:solidFill>
                <a:latin typeface="Calibri"/>
                <a:cs typeface="Calibri"/>
                <a:hlinkClick r:id="rId8"/>
              </a:rPr>
              <a:t>tools/cloudsha</a:t>
            </a:r>
            <a:r>
              <a:rPr sz="1250" spc="65" dirty="0">
                <a:solidFill>
                  <a:srgbClr val="85872B"/>
                </a:solidFill>
                <a:latin typeface="Calibri"/>
                <a:cs typeface="Calibri"/>
              </a:rPr>
              <a:t>rk/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089025" y="5206047"/>
            <a:ext cx="1298575" cy="0"/>
          </a:xfrm>
          <a:custGeom>
            <a:avLst/>
            <a:gdLst/>
            <a:ahLst/>
            <a:cxnLst/>
            <a:rect l="l" t="t" r="r" b="b"/>
            <a:pathLst>
              <a:path w="1298575">
                <a:moveTo>
                  <a:pt x="0" y="0"/>
                </a:moveTo>
                <a:lnTo>
                  <a:pt x="1298257" y="0"/>
                </a:lnTo>
              </a:path>
            </a:pathLst>
          </a:custGeom>
          <a:ln w="9842">
            <a:solidFill>
              <a:srgbClr val="85872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4491990" y="1895157"/>
            <a:ext cx="70104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5" dirty="0">
                <a:solidFill>
                  <a:srgbClr val="BF0000"/>
                </a:solidFill>
                <a:latin typeface="Calibri"/>
                <a:cs typeface="Calibri"/>
              </a:rPr>
              <a:t>Φιλτραρισμένο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211320" y="4026852"/>
            <a:ext cx="25292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90" dirty="0">
                <a:latin typeface="Calibri"/>
                <a:cs typeface="Calibri"/>
              </a:rPr>
              <a:t>Μπορούμε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επίσης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να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απλοποιήσουμε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211320" y="4193857"/>
            <a:ext cx="2244090" cy="694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spc="75" dirty="0">
                <a:latin typeface="Calibri"/>
                <a:cs typeface="Calibri"/>
              </a:rPr>
              <a:t>περαιτέρω την </a:t>
            </a:r>
            <a:r>
              <a:rPr sz="1100" spc="80" dirty="0">
                <a:latin typeface="Calibri"/>
                <a:cs typeface="Calibri"/>
              </a:rPr>
              <a:t>ανάλυση 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χρησιμοποιώντας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τις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υπάρχουσες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επιλογές, </a:t>
            </a:r>
            <a:r>
              <a:rPr sz="1100" spc="90" dirty="0">
                <a:latin typeface="Calibri"/>
                <a:cs typeface="Calibri"/>
              </a:rPr>
              <a:t>όπως </a:t>
            </a:r>
            <a:r>
              <a:rPr sz="1100" spc="85" dirty="0">
                <a:latin typeface="Calibri"/>
                <a:cs typeface="Calibri"/>
              </a:rPr>
              <a:t>η </a:t>
            </a:r>
            <a:r>
              <a:rPr sz="1100" spc="75" dirty="0">
                <a:latin typeface="Calibri"/>
                <a:cs typeface="Calibri"/>
              </a:rPr>
              <a:t>επιλογή </a:t>
            </a:r>
            <a:r>
              <a:rPr sz="1100" spc="65" dirty="0">
                <a:latin typeface="Calibri"/>
                <a:cs typeface="Calibri"/>
              </a:rPr>
              <a:t>'Follow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Stream'.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086600" y="1911667"/>
            <a:ext cx="5257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800" b="1" spc="35" dirty="0">
                <a:solidFill>
                  <a:srgbClr val="BF0000"/>
                </a:solidFill>
                <a:latin typeface="Calibri"/>
                <a:cs typeface="Calibri"/>
              </a:rPr>
              <a:t>Π</a:t>
            </a:r>
            <a:r>
              <a:rPr sz="800" b="1" spc="25" dirty="0">
                <a:solidFill>
                  <a:srgbClr val="BF0000"/>
                </a:solidFill>
                <a:latin typeface="Calibri"/>
                <a:cs typeface="Calibri"/>
              </a:rPr>
              <a:t>ρ</a:t>
            </a:r>
            <a:r>
              <a:rPr sz="800" b="1" spc="40" dirty="0">
                <a:solidFill>
                  <a:srgbClr val="BF0000"/>
                </a:solidFill>
                <a:latin typeface="Calibri"/>
                <a:cs typeface="Calibri"/>
              </a:rPr>
              <a:t>ω</a:t>
            </a:r>
            <a:r>
              <a:rPr sz="800" b="1" spc="15" dirty="0">
                <a:solidFill>
                  <a:srgbClr val="BF0000"/>
                </a:solidFill>
                <a:latin typeface="Calibri"/>
                <a:cs typeface="Calibri"/>
              </a:rPr>
              <a:t>τ</a:t>
            </a:r>
            <a:r>
              <a:rPr sz="800" b="1" spc="25" dirty="0">
                <a:solidFill>
                  <a:srgbClr val="BF0000"/>
                </a:solidFill>
                <a:latin typeface="Calibri"/>
                <a:cs typeface="Calibri"/>
              </a:rPr>
              <a:t>ό</a:t>
            </a:r>
            <a:r>
              <a:rPr sz="800" b="1" spc="20" dirty="0">
                <a:solidFill>
                  <a:srgbClr val="BF0000"/>
                </a:solidFill>
                <a:latin typeface="Calibri"/>
                <a:cs typeface="Calibri"/>
              </a:rPr>
              <a:t>κ</a:t>
            </a:r>
            <a:r>
              <a:rPr sz="800" b="1" spc="25" dirty="0">
                <a:solidFill>
                  <a:srgbClr val="BF0000"/>
                </a:solidFill>
                <a:latin typeface="Calibri"/>
                <a:cs typeface="Calibri"/>
              </a:rPr>
              <a:t>ο</a:t>
            </a:r>
            <a:r>
              <a:rPr sz="800" b="1" spc="20" dirty="0">
                <a:solidFill>
                  <a:srgbClr val="BF0000"/>
                </a:solidFill>
                <a:latin typeface="Calibri"/>
                <a:cs typeface="Calibri"/>
              </a:rPr>
              <a:t>λ</a:t>
            </a:r>
            <a:r>
              <a:rPr sz="800" b="1" spc="35" dirty="0">
                <a:solidFill>
                  <a:srgbClr val="BF0000"/>
                </a:solidFill>
                <a:latin typeface="Calibri"/>
                <a:cs typeface="Calibri"/>
              </a:rPr>
              <a:t>λ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086600" y="2035809"/>
            <a:ext cx="603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800" b="1" spc="40" dirty="0">
                <a:solidFill>
                  <a:srgbClr val="BF0000"/>
                </a:solidFill>
                <a:latin typeface="Calibri"/>
                <a:cs typeface="Calibri"/>
              </a:rPr>
              <a:t>ο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058025" y="3586797"/>
            <a:ext cx="45656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550" b="1" spc="20" dirty="0">
                <a:solidFill>
                  <a:srgbClr val="BF0000"/>
                </a:solidFill>
                <a:latin typeface="Calibri"/>
                <a:cs typeface="Calibri"/>
              </a:rPr>
              <a:t>Π</a:t>
            </a:r>
            <a:r>
              <a:rPr sz="550" b="1" spc="10" dirty="0">
                <a:solidFill>
                  <a:srgbClr val="BF0000"/>
                </a:solidFill>
                <a:latin typeface="Calibri"/>
                <a:cs typeface="Calibri"/>
              </a:rPr>
              <a:t>λ</a:t>
            </a:r>
            <a:r>
              <a:rPr sz="550" b="1" spc="15" dirty="0">
                <a:solidFill>
                  <a:srgbClr val="BF0000"/>
                </a:solidFill>
                <a:latin typeface="Calibri"/>
                <a:cs typeface="Calibri"/>
              </a:rPr>
              <a:t>η</a:t>
            </a:r>
            <a:r>
              <a:rPr sz="550" b="1" spc="10" dirty="0">
                <a:solidFill>
                  <a:srgbClr val="BF0000"/>
                </a:solidFill>
                <a:latin typeface="Calibri"/>
                <a:cs typeface="Calibri"/>
              </a:rPr>
              <a:t>ρ</a:t>
            </a:r>
            <a:r>
              <a:rPr sz="550" b="1" spc="15" dirty="0">
                <a:solidFill>
                  <a:srgbClr val="BF0000"/>
                </a:solidFill>
                <a:latin typeface="Calibri"/>
                <a:cs typeface="Calibri"/>
              </a:rPr>
              <a:t>ο</a:t>
            </a:r>
            <a:r>
              <a:rPr sz="550" b="1" spc="20" dirty="0">
                <a:solidFill>
                  <a:srgbClr val="BF0000"/>
                </a:solidFill>
                <a:latin typeface="Calibri"/>
                <a:cs typeface="Calibri"/>
              </a:rPr>
              <a:t>φ</a:t>
            </a:r>
            <a:r>
              <a:rPr sz="550" b="1" spc="15" dirty="0">
                <a:solidFill>
                  <a:srgbClr val="BF0000"/>
                </a:solidFill>
                <a:latin typeface="Calibri"/>
                <a:cs typeface="Calibri"/>
              </a:rPr>
              <a:t>ο</a:t>
            </a:r>
            <a:r>
              <a:rPr sz="550" b="1" spc="10" dirty="0">
                <a:solidFill>
                  <a:srgbClr val="BF0000"/>
                </a:solidFill>
                <a:latin typeface="Calibri"/>
                <a:cs typeface="Calibri"/>
              </a:rPr>
              <a:t>ρ</a:t>
            </a:r>
            <a:r>
              <a:rPr sz="550" b="1" dirty="0">
                <a:solidFill>
                  <a:srgbClr val="BF0000"/>
                </a:solidFill>
                <a:latin typeface="Calibri"/>
                <a:cs typeface="Calibri"/>
              </a:rPr>
              <a:t>ί</a:t>
            </a:r>
            <a:r>
              <a:rPr sz="550" b="1" spc="10" dirty="0">
                <a:solidFill>
                  <a:srgbClr val="BF0000"/>
                </a:solidFill>
                <a:latin typeface="Calibri"/>
                <a:cs typeface="Calibri"/>
              </a:rPr>
              <a:t>ε</a:t>
            </a:r>
            <a:r>
              <a:rPr sz="550" b="1" spc="15" dirty="0">
                <a:solidFill>
                  <a:srgbClr val="BF0000"/>
                </a:solidFill>
                <a:latin typeface="Calibri"/>
                <a:cs typeface="Calibri"/>
              </a:rPr>
              <a:t>ς  </a:t>
            </a:r>
            <a:r>
              <a:rPr sz="550" b="1" spc="20" dirty="0">
                <a:solidFill>
                  <a:srgbClr val="BF0000"/>
                </a:solidFill>
                <a:latin typeface="Calibri"/>
                <a:cs typeface="Calibri"/>
              </a:rPr>
              <a:t>σχετικά</a:t>
            </a:r>
            <a:r>
              <a:rPr sz="550" b="1" spc="-20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550" b="1" spc="25" dirty="0">
                <a:solidFill>
                  <a:srgbClr val="BF0000"/>
                </a:solidFill>
                <a:latin typeface="Calibri"/>
                <a:cs typeface="Calibri"/>
              </a:rPr>
              <a:t>με</a:t>
            </a:r>
            <a:r>
              <a:rPr sz="550" b="1" spc="-20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550" b="1" spc="20" dirty="0">
                <a:solidFill>
                  <a:srgbClr val="BF0000"/>
                </a:solidFill>
                <a:latin typeface="Calibri"/>
                <a:cs typeface="Calibri"/>
              </a:rPr>
              <a:t>το </a:t>
            </a:r>
            <a:r>
              <a:rPr sz="550" b="1" spc="-110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550" b="1" spc="15" dirty="0">
                <a:solidFill>
                  <a:srgbClr val="BF0000"/>
                </a:solidFill>
                <a:latin typeface="Calibri"/>
                <a:cs typeface="Calibri"/>
              </a:rPr>
              <a:t>πρωτόκολλο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887075" y="3131820"/>
            <a:ext cx="51498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55" dirty="0">
                <a:solidFill>
                  <a:srgbClr val="BF0000"/>
                </a:solidFill>
                <a:latin typeface="Calibri"/>
                <a:cs typeface="Calibri"/>
              </a:rPr>
              <a:t>Δε</a:t>
            </a:r>
            <a:r>
              <a:rPr sz="800" b="1" spc="65" dirty="0">
                <a:solidFill>
                  <a:srgbClr val="BF0000"/>
                </a:solidFill>
                <a:latin typeface="Calibri"/>
                <a:cs typeface="Calibri"/>
              </a:rPr>
              <a:t>δ</a:t>
            </a:r>
            <a:r>
              <a:rPr sz="800" b="1" spc="60" dirty="0">
                <a:solidFill>
                  <a:srgbClr val="BF0000"/>
                </a:solidFill>
                <a:latin typeface="Calibri"/>
                <a:cs typeface="Calibri"/>
              </a:rPr>
              <a:t>ομ</a:t>
            </a:r>
            <a:r>
              <a:rPr sz="800" b="1" spc="55" dirty="0">
                <a:solidFill>
                  <a:srgbClr val="BF0000"/>
                </a:solidFill>
                <a:latin typeface="Calibri"/>
                <a:cs typeface="Calibri"/>
              </a:rPr>
              <a:t>έ</a:t>
            </a:r>
            <a:r>
              <a:rPr sz="800" b="1" spc="50" dirty="0">
                <a:solidFill>
                  <a:srgbClr val="BF0000"/>
                </a:solidFill>
                <a:latin typeface="Calibri"/>
                <a:cs typeface="Calibri"/>
              </a:rPr>
              <a:t>ν</a:t>
            </a:r>
            <a:r>
              <a:rPr sz="800" b="1" spc="70" dirty="0">
                <a:solidFill>
                  <a:srgbClr val="BF0000"/>
                </a:solidFill>
                <a:latin typeface="Calibri"/>
                <a:cs typeface="Calibri"/>
              </a:rPr>
              <a:t>α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887075" y="3253422"/>
            <a:ext cx="82105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b="1" spc="65" dirty="0">
                <a:solidFill>
                  <a:srgbClr val="BF0000"/>
                </a:solidFill>
                <a:latin typeface="Calibri"/>
                <a:cs typeface="Calibri"/>
              </a:rPr>
              <a:t>καθαρά</a:t>
            </a:r>
            <a:r>
              <a:rPr sz="800" b="1" spc="-20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800" b="1" spc="50" dirty="0">
                <a:solidFill>
                  <a:srgbClr val="BF0000"/>
                </a:solidFill>
                <a:latin typeface="Calibri"/>
                <a:cs typeface="Calibri"/>
              </a:rPr>
              <a:t>και</a:t>
            </a:r>
            <a:r>
              <a:rPr sz="800" b="1" spc="-15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800" b="1" spc="65" dirty="0">
                <a:solidFill>
                  <a:srgbClr val="BF0000"/>
                </a:solidFill>
                <a:latin typeface="Calibri"/>
                <a:cs typeface="Calibri"/>
              </a:rPr>
              <a:t>υπό </a:t>
            </a:r>
            <a:r>
              <a:rPr sz="800" b="1" spc="-165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800" b="1" spc="5" dirty="0">
                <a:solidFill>
                  <a:srgbClr val="BF0000"/>
                </a:solidFill>
                <a:latin typeface="Calibri"/>
                <a:cs typeface="Calibri"/>
              </a:rPr>
              <a:t>διακίνηση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866630" y="4681854"/>
            <a:ext cx="758190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400" spc="-635" dirty="0">
                <a:solidFill>
                  <a:srgbClr val="BF0000"/>
                </a:solidFill>
                <a:latin typeface="Segoe UI Symbol"/>
                <a:cs typeface="Segoe UI Symbol"/>
              </a:rPr>
              <a:t>☹</a:t>
            </a:r>
            <a:endParaRPr sz="6400">
              <a:latin typeface="Segoe UI Symbol"/>
              <a:cs typeface="Segoe UI Symbo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67004" y="5970904"/>
            <a:ext cx="2426970" cy="30289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600" spc="-5" dirty="0">
                <a:latin typeface="Calibri"/>
                <a:cs typeface="Calibri"/>
              </a:rPr>
              <a:t>Πηγή και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πηγή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σχήματος: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5" dirty="0">
                <a:solidFill>
                  <a:srgbClr val="151515"/>
                </a:solidFill>
                <a:latin typeface="Arial"/>
                <a:cs typeface="Arial"/>
              </a:rPr>
              <a:t>pcapng",</a:t>
            </a:r>
            <a:r>
              <a:rPr sz="600" spc="10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151515"/>
                </a:solidFill>
                <a:latin typeface="Arial"/>
                <a:cs typeface="Arial"/>
              </a:rPr>
              <a:t>προσπελάστηκε</a:t>
            </a:r>
            <a:r>
              <a:rPr sz="600" spc="5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151515"/>
                </a:solidFill>
                <a:latin typeface="Arial"/>
                <a:cs typeface="Arial"/>
              </a:rPr>
              <a:t>το</a:t>
            </a:r>
            <a:r>
              <a:rPr sz="600" spc="5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151515"/>
                </a:solidFill>
                <a:latin typeface="Arial"/>
                <a:cs typeface="Arial"/>
              </a:rPr>
              <a:t>2024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600" spc="25" dirty="0">
                <a:latin typeface="Calibri"/>
                <a:cs typeface="Calibri"/>
              </a:rPr>
              <a:t>URL:</a:t>
            </a:r>
            <a:r>
              <a:rPr sz="600" spc="45" dirty="0">
                <a:latin typeface="Calibri"/>
                <a:cs typeface="Calibri"/>
              </a:rPr>
              <a:t> </a:t>
            </a:r>
            <a:r>
              <a:rPr sz="600" u="sng" spc="1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9"/>
              </a:rPr>
              <a:t>https://www.cloudshark.org/captures/818ceaef07b8?filter=T</a:t>
            </a:r>
            <a:r>
              <a:rPr sz="600" u="sng" spc="1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ELNET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1231562" y="6118859"/>
            <a:ext cx="8318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20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22554" y="6309995"/>
            <a:ext cx="44088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CSP001_C_E</a:t>
            </a:r>
            <a:r>
              <a:rPr sz="1100" spc="3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6: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Davide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Ferraris,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Πανεπιστήμιο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ΜάλαγαΙσπανία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834389" y="128904"/>
            <a:ext cx="12961620" cy="8100695"/>
            <a:chOff x="834389" y="128904"/>
            <a:chExt cx="12961620" cy="81006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4389" y="128904"/>
              <a:ext cx="12961366" cy="81006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50892" y="7594599"/>
              <a:ext cx="2591752" cy="48164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85469" y="629284"/>
            <a:ext cx="8856980" cy="894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Τοπίο</a:t>
            </a:r>
            <a:r>
              <a:rPr spc="-80" dirty="0"/>
              <a:t> </a:t>
            </a:r>
            <a:r>
              <a:rPr spc="-15" dirty="0"/>
              <a:t>κυβερνοασφάλειας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85469" y="1749742"/>
            <a:ext cx="7828915" cy="894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700" b="1" spc="-5" dirty="0">
                <a:solidFill>
                  <a:srgbClr val="FF706B"/>
                </a:solidFill>
                <a:latin typeface="Calibri"/>
                <a:cs typeface="Calibri"/>
              </a:rPr>
              <a:t>στον</a:t>
            </a:r>
            <a:r>
              <a:rPr sz="5700" b="1" spc="265" dirty="0">
                <a:solidFill>
                  <a:srgbClr val="FF706B"/>
                </a:solidFill>
                <a:latin typeface="Calibri"/>
                <a:cs typeface="Calibri"/>
              </a:rPr>
              <a:t> </a:t>
            </a:r>
            <a:r>
              <a:rPr sz="5700" b="1" spc="-10" dirty="0">
                <a:solidFill>
                  <a:srgbClr val="FF706B"/>
                </a:solidFill>
                <a:latin typeface="Calibri"/>
                <a:cs typeface="Calibri"/>
              </a:rPr>
              <a:t>τομέα</a:t>
            </a:r>
            <a:r>
              <a:rPr sz="5700" b="1" spc="260" dirty="0">
                <a:solidFill>
                  <a:srgbClr val="FF706B"/>
                </a:solidFill>
                <a:latin typeface="Calibri"/>
                <a:cs typeface="Calibri"/>
              </a:rPr>
              <a:t> </a:t>
            </a:r>
            <a:r>
              <a:rPr sz="5700" b="1" spc="-5" dirty="0">
                <a:solidFill>
                  <a:srgbClr val="FF706B"/>
                </a:solidFill>
                <a:latin typeface="Calibri"/>
                <a:cs typeface="Calibri"/>
              </a:rPr>
              <a:t>της</a:t>
            </a:r>
            <a:r>
              <a:rPr sz="5700" b="1" spc="265" dirty="0">
                <a:solidFill>
                  <a:srgbClr val="FF706B"/>
                </a:solidFill>
                <a:latin typeface="Calibri"/>
                <a:cs typeface="Calibri"/>
              </a:rPr>
              <a:t> </a:t>
            </a:r>
            <a:r>
              <a:rPr sz="5700" b="1" spc="-5" dirty="0">
                <a:solidFill>
                  <a:srgbClr val="FF706B"/>
                </a:solidFill>
                <a:latin typeface="Calibri"/>
                <a:cs typeface="Calibri"/>
              </a:rPr>
              <a:t>ενέργειας</a:t>
            </a:r>
            <a:endParaRPr sz="57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5469" y="3184525"/>
            <a:ext cx="9820275" cy="2703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SzPct val="128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250" b="1" spc="85" dirty="0">
                <a:solidFill>
                  <a:srgbClr val="DAD1E6"/>
                </a:solidFill>
                <a:latin typeface="Calibri"/>
                <a:cs typeface="Calibri"/>
              </a:rPr>
              <a:t>Ο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τομέας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της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ενέργειας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αντιμετωπίζει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ένα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σύνθετο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και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εξελιγμένο</a:t>
            </a:r>
            <a:r>
              <a:rPr sz="1250" b="1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τοπίο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κυβερνοασφάλειας.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Οι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κρίσιμες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υποδομές,</a:t>
            </a:r>
            <a:endParaRPr sz="1250">
              <a:latin typeface="Calibri"/>
              <a:cs typeface="Calibri"/>
            </a:endParaRPr>
          </a:p>
          <a:p>
            <a:pPr marL="354965" marR="5080">
              <a:lnSpc>
                <a:spcPct val="161300"/>
              </a:lnSpc>
            </a:pP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συμπεριλαμβανομένων των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δικτύων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ηλεκτρικής ενέργειας,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των </a:t>
            </a:r>
            <a:r>
              <a:rPr sz="1250" b="1" spc="70" dirty="0">
                <a:solidFill>
                  <a:srgbClr val="DAD1E6"/>
                </a:solidFill>
                <a:latin typeface="Calibri"/>
                <a:cs typeface="Calibri"/>
              </a:rPr>
              <a:t>αγωγών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δεδομένων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και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των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διυλιστηρίων,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εξαρτώνται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όλο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και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 περισσότερο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70" dirty="0">
                <a:solidFill>
                  <a:srgbClr val="DAD1E6"/>
                </a:solidFill>
                <a:latin typeface="Calibri"/>
                <a:cs typeface="Calibri"/>
              </a:rPr>
              <a:t>από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40" dirty="0">
                <a:solidFill>
                  <a:srgbClr val="DAD1E6"/>
                </a:solidFill>
                <a:latin typeface="Calibri"/>
                <a:cs typeface="Calibri"/>
              </a:rPr>
              <a:t>τις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ψηφιακές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τεχνολογίες,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δημιουργώντας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νέες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ευπάθειες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για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κυβερνοεπιθέσεις.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Οι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απειλές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αυτές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μπορούν</a:t>
            </a:r>
            <a:r>
              <a:rPr sz="1250" b="1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να </a:t>
            </a:r>
            <a:r>
              <a:rPr sz="1250" b="1" spc="-27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ανατρέψουν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τον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ενεργειακό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εφοδιασμό,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να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θέσουν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σε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κίνδυνο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την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ασφάλεια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και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να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προκαλέσουν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σημαντική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οικονομική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ζημία.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950">
              <a:latin typeface="Calibri"/>
              <a:cs typeface="Calibri"/>
            </a:endParaRPr>
          </a:p>
          <a:p>
            <a:pPr marL="354965" marR="275590" indent="-342900">
              <a:lnSpc>
                <a:spcPct val="161300"/>
              </a:lnSpc>
              <a:buSzPct val="128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Οι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εγκληματίες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του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κυβερνοχώρου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και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οι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εθνικοί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φορείς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στοχεύουν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ενεργά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40" dirty="0">
                <a:solidFill>
                  <a:srgbClr val="DAD1E6"/>
                </a:solidFill>
                <a:latin typeface="Calibri"/>
                <a:cs typeface="Calibri"/>
              </a:rPr>
              <a:t>τις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εταιρείες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ενέργειας,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αναζητώντας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να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κλέψουν </a:t>
            </a:r>
            <a:r>
              <a:rPr sz="1250" b="1" spc="-27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ευαίσθητα δεδομένα,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να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διαταράξουν </a:t>
            </a:r>
            <a:r>
              <a:rPr sz="1250" b="1" spc="40" dirty="0">
                <a:solidFill>
                  <a:srgbClr val="DAD1E6"/>
                </a:solidFill>
                <a:latin typeface="Calibri"/>
                <a:cs typeface="Calibri"/>
              </a:rPr>
              <a:t>τις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λειτουργίες και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να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προκαλέσουν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εκτεταμένη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ζημία. </a:t>
            </a:r>
            <a:r>
              <a:rPr sz="1250" b="1" spc="85" dirty="0">
                <a:solidFill>
                  <a:srgbClr val="DAD1E6"/>
                </a:solidFill>
                <a:latin typeface="Calibri"/>
                <a:cs typeface="Calibri"/>
              </a:rPr>
              <a:t>Ο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ενεργειακός τομέας πρέπει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να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υιοθετήσει μια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προδραστική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και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πολυεπίπεδη προσέγγιση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για την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ασφάλεια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στον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κυβερνοχώρο,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διευθυνσιοδοτώντας </a:t>
            </a:r>
            <a:r>
              <a:rPr sz="1250" b="1" spc="40" dirty="0">
                <a:solidFill>
                  <a:srgbClr val="DAD1E6"/>
                </a:solidFill>
                <a:latin typeface="Calibri"/>
                <a:cs typeface="Calibri"/>
              </a:rPr>
              <a:t>τις </a:t>
            </a:r>
            <a:r>
              <a:rPr sz="1250" b="1" spc="-27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ευπάθειες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σε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ολόκληρη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την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αλυσίδα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τιμών,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70" dirty="0">
                <a:solidFill>
                  <a:srgbClr val="DAD1E6"/>
                </a:solidFill>
                <a:latin typeface="Calibri"/>
                <a:cs typeface="Calibri"/>
              </a:rPr>
              <a:t>από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την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παραγωγή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έως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τη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μεταφορά,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τη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διανομή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και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την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κατανάλωση.</a:t>
            </a:r>
            <a:endParaRPr sz="12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219200" y="633412"/>
            <a:ext cx="12323445" cy="7442834"/>
            <a:chOff x="1219200" y="633412"/>
            <a:chExt cx="12323445" cy="7442834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9200" y="633412"/>
              <a:ext cx="12192000" cy="69627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50892" y="7594600"/>
              <a:ext cx="2591752" cy="48164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86740" y="520699"/>
            <a:ext cx="11974195" cy="274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6600"/>
              </a:lnSpc>
              <a:spcBef>
                <a:spcPts val="100"/>
              </a:spcBef>
            </a:pPr>
            <a:r>
              <a:rPr sz="4800" spc="-10" dirty="0"/>
              <a:t>Νομοθεσία</a:t>
            </a:r>
            <a:r>
              <a:rPr sz="4800" spc="-40" dirty="0"/>
              <a:t> </a:t>
            </a:r>
            <a:r>
              <a:rPr sz="4800" spc="-5" dirty="0"/>
              <a:t>της</a:t>
            </a:r>
            <a:r>
              <a:rPr sz="4800" spc="-15" dirty="0"/>
              <a:t> </a:t>
            </a:r>
            <a:r>
              <a:rPr sz="4800" spc="-5" dirty="0"/>
              <a:t>ΕΕ</a:t>
            </a:r>
            <a:r>
              <a:rPr sz="4800" spc="-15" dirty="0"/>
              <a:t> </a:t>
            </a:r>
            <a:r>
              <a:rPr sz="4800" spc="-5" dirty="0"/>
              <a:t>για</a:t>
            </a:r>
            <a:r>
              <a:rPr sz="4800" spc="-25" dirty="0"/>
              <a:t> </a:t>
            </a:r>
            <a:r>
              <a:rPr sz="4800" spc="-5" dirty="0"/>
              <a:t>την</a:t>
            </a:r>
            <a:r>
              <a:rPr sz="4800" spc="-15" dirty="0"/>
              <a:t> </a:t>
            </a:r>
            <a:r>
              <a:rPr sz="4800" dirty="0"/>
              <a:t>ασφάλεια</a:t>
            </a:r>
            <a:r>
              <a:rPr sz="4800" spc="-25" dirty="0"/>
              <a:t> </a:t>
            </a:r>
            <a:r>
              <a:rPr sz="4800" spc="-5" dirty="0"/>
              <a:t>στον </a:t>
            </a:r>
            <a:r>
              <a:rPr sz="4800" spc="-1320" dirty="0"/>
              <a:t> </a:t>
            </a:r>
            <a:r>
              <a:rPr sz="4800" dirty="0"/>
              <a:t>κυβερνοχώρο</a:t>
            </a:r>
            <a:endParaRPr sz="4800"/>
          </a:p>
          <a:p>
            <a:pPr marL="12700">
              <a:lnSpc>
                <a:spcPct val="100000"/>
              </a:lnSpc>
              <a:spcBef>
                <a:spcPts val="1095"/>
              </a:spcBef>
            </a:pPr>
            <a:r>
              <a:rPr sz="4800" dirty="0">
                <a:latin typeface="Calibri"/>
                <a:cs typeface="Calibri"/>
              </a:rPr>
              <a:t>και</a:t>
            </a:r>
            <a:r>
              <a:rPr sz="4800" spc="200" dirty="0">
                <a:latin typeface="Calibri"/>
                <a:cs typeface="Calibri"/>
              </a:rPr>
              <a:t> </a:t>
            </a:r>
            <a:r>
              <a:rPr sz="4800" spc="-10" dirty="0">
                <a:latin typeface="Calibri"/>
                <a:cs typeface="Calibri"/>
              </a:rPr>
              <a:t>κανονισμοί</a:t>
            </a:r>
            <a:endParaRPr sz="4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6740" y="3815079"/>
            <a:ext cx="9070975" cy="1445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SzPct val="128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250" b="1" spc="8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ΕΕ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45" dirty="0">
                <a:solidFill>
                  <a:srgbClr val="FFFFFF"/>
                </a:solidFill>
                <a:latin typeface="Calibri"/>
                <a:cs typeface="Calibri"/>
              </a:rPr>
              <a:t>έχει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υιοθετήσει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μια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ολοκληρωμένη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στρατηγική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ασφάλεια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προκειμένου</a:t>
            </a:r>
            <a:r>
              <a:rPr sz="125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διευθύνει</a:t>
            </a:r>
            <a:endParaRPr sz="1250">
              <a:latin typeface="Calibri"/>
              <a:cs typeface="Calibri"/>
            </a:endParaRPr>
          </a:p>
          <a:p>
            <a:pPr marL="355600" marR="5080">
              <a:lnSpc>
                <a:spcPct val="161300"/>
              </a:lnSpc>
            </a:pPr>
            <a:r>
              <a:rPr sz="1250" b="1" spc="40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αυξανόμενες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απειλές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κατά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υποδομών</a:t>
            </a:r>
            <a:r>
              <a:rPr sz="125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ζωτικής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σημασίας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ψηφιακής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οικονομίας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45" dirty="0">
                <a:solidFill>
                  <a:srgbClr val="FFFFFF"/>
                </a:solidFill>
                <a:latin typeface="Calibri"/>
                <a:cs typeface="Calibri"/>
              </a:rPr>
              <a:t>της.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8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στρατηγική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ΕΕ </a:t>
            </a:r>
            <a:r>
              <a:rPr sz="1250" b="1" spc="-2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για την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ασφάλεια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κυβερνοχώρο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περιγράφει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ένα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πλαίσιο λογισμικού για την ενίσχυση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των δυνατοτήτων </a:t>
            </a: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ασφάλειας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κυβερνοχώρο σε </a:t>
            </a: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όλα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τα κράτη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μέλη, την </a:t>
            </a: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προώθηση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συνεργασίας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την </a:t>
            </a: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προώθηση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διεθνούς </a:t>
            </a:r>
            <a:r>
              <a:rPr sz="1250" b="1" spc="-2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συνεργασίας.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6740" y="5847397"/>
            <a:ext cx="9035415" cy="175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SzPct val="128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250" b="1" spc="8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στρατηγική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ΕΕ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ασφάλεια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περιλαμβάνει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μια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σειρά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πρωτοβουλιών,</a:t>
            </a:r>
            <a:endParaRPr sz="1250">
              <a:latin typeface="Calibri"/>
              <a:cs typeface="Calibri"/>
            </a:endParaRPr>
          </a:p>
          <a:p>
            <a:pPr marL="355600" marR="5080">
              <a:lnSpc>
                <a:spcPct val="161300"/>
              </a:lnSpc>
            </a:pP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συμπεριλαμβανομένης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ανάπτυξης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λογισμικού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ασφάλεια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κυβερνοχώρο,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δημιουργίας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οργανισμών </a:t>
            </a:r>
            <a:r>
              <a:rPr sz="1250" b="1" spc="-2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κέντρων εμπειρογνωμοσύνης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για την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ασφάλεια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κυβερνοχώρο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και της </a:t>
            </a: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προώθησης προγραμμάτων </a:t>
            </a:r>
            <a:r>
              <a:rPr sz="1250" b="1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ευαισθητοποίησης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κατάρτισης για την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ασφάλεια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κυβερνοχώρο. </a:t>
            </a:r>
            <a:r>
              <a:rPr sz="1250" b="1" spc="80" dirty="0">
                <a:solidFill>
                  <a:srgbClr val="FFFFFF"/>
                </a:solidFill>
                <a:latin typeface="Calibri"/>
                <a:cs typeface="Calibri"/>
              </a:rPr>
              <a:t>Η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ΕΕ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δεσμεύεται </a:t>
            </a: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να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συνεργαστεί </a:t>
            </a: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με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τη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βιομηχανία, τον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ακαδημαϊκό </a:t>
            </a: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χώρο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τους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διεθνείς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εταίρους για τη δημιουργία ενός </a:t>
            </a: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ασφαλούς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ανθεκτικού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κυβερνοχώρου.</a:t>
            </a:r>
            <a:endParaRPr sz="12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3259" y="573722"/>
            <a:ext cx="9554845" cy="2312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6280"/>
              </a:lnSpc>
              <a:spcBef>
                <a:spcPts val="100"/>
              </a:spcBef>
            </a:pPr>
            <a:r>
              <a:rPr sz="5250" spc="-5" dirty="0"/>
              <a:t>Κατευθύνει</a:t>
            </a:r>
            <a:r>
              <a:rPr sz="5250" spc="-25" dirty="0"/>
              <a:t> </a:t>
            </a:r>
            <a:r>
              <a:rPr sz="5250" spc="-10" dirty="0"/>
              <a:t>την</a:t>
            </a:r>
            <a:r>
              <a:rPr sz="5250" spc="-20" dirty="0"/>
              <a:t> </a:t>
            </a:r>
            <a:r>
              <a:rPr sz="5250" spc="-5" dirty="0"/>
              <a:t>NIS</a:t>
            </a:r>
            <a:r>
              <a:rPr sz="5250" spc="-30" dirty="0"/>
              <a:t> </a:t>
            </a:r>
            <a:r>
              <a:rPr sz="5250" spc="-10" dirty="0"/>
              <a:t>Δίκτυο</a:t>
            </a:r>
            <a:r>
              <a:rPr sz="5250" spc="-25" dirty="0"/>
              <a:t> </a:t>
            </a:r>
            <a:r>
              <a:rPr sz="5250" spc="-5" dirty="0"/>
              <a:t>και</a:t>
            </a:r>
            <a:endParaRPr sz="5250"/>
          </a:p>
          <a:p>
            <a:pPr marL="12700" marR="2274570">
              <a:lnSpc>
                <a:spcPts val="5450"/>
              </a:lnSpc>
              <a:spcBef>
                <a:spcPts val="869"/>
              </a:spcBef>
            </a:pPr>
            <a:r>
              <a:rPr sz="5250" spc="-15" dirty="0">
                <a:latin typeface="Calibri"/>
                <a:cs typeface="Calibri"/>
              </a:rPr>
              <a:t>Οδηγία</a:t>
            </a:r>
            <a:r>
              <a:rPr sz="5250" spc="225" dirty="0">
                <a:latin typeface="Calibri"/>
                <a:cs typeface="Calibri"/>
              </a:rPr>
              <a:t> </a:t>
            </a:r>
            <a:r>
              <a:rPr sz="5250" spc="-10" dirty="0">
                <a:latin typeface="Calibri"/>
                <a:cs typeface="Calibri"/>
              </a:rPr>
              <a:t>για</a:t>
            </a:r>
            <a:r>
              <a:rPr sz="5250" spc="229" dirty="0">
                <a:latin typeface="Calibri"/>
                <a:cs typeface="Calibri"/>
              </a:rPr>
              <a:t> </a:t>
            </a:r>
            <a:r>
              <a:rPr sz="5250" spc="-10" dirty="0">
                <a:latin typeface="Calibri"/>
                <a:cs typeface="Calibri"/>
              </a:rPr>
              <a:t>την</a:t>
            </a:r>
            <a:r>
              <a:rPr sz="5250" spc="229" dirty="0">
                <a:latin typeface="Calibri"/>
                <a:cs typeface="Calibri"/>
              </a:rPr>
              <a:t> </a:t>
            </a:r>
            <a:r>
              <a:rPr sz="5250" spc="-15" dirty="0">
                <a:latin typeface="Calibri"/>
                <a:cs typeface="Calibri"/>
              </a:rPr>
              <a:t>ασφάλεια </a:t>
            </a:r>
            <a:r>
              <a:rPr sz="5250" spc="-1170" dirty="0">
                <a:latin typeface="Calibri"/>
                <a:cs typeface="Calibri"/>
              </a:rPr>
              <a:t> </a:t>
            </a:r>
            <a:r>
              <a:rPr sz="5250" spc="-10" dirty="0">
                <a:latin typeface="Calibri"/>
                <a:cs typeface="Calibri"/>
              </a:rPr>
              <a:t>των</a:t>
            </a:r>
            <a:r>
              <a:rPr sz="5250" spc="229" dirty="0">
                <a:latin typeface="Calibri"/>
                <a:cs typeface="Calibri"/>
              </a:rPr>
              <a:t> </a:t>
            </a:r>
            <a:r>
              <a:rPr sz="5250" spc="-15" dirty="0">
                <a:latin typeface="Calibri"/>
                <a:cs typeface="Calibri"/>
              </a:rPr>
              <a:t>πληροφοριών</a:t>
            </a:r>
            <a:r>
              <a:rPr sz="5250" spc="-15" dirty="0"/>
              <a:t>)</a:t>
            </a:r>
            <a:endParaRPr sz="52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3259" y="3198495"/>
            <a:ext cx="10972800" cy="554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SzPct val="128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250" b="1" spc="80" dirty="0">
                <a:solidFill>
                  <a:srgbClr val="DAD1E6"/>
                </a:solidFill>
                <a:latin typeface="Calibri"/>
                <a:cs typeface="Calibri"/>
              </a:rPr>
              <a:t>Η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οδηγία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για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40" dirty="0">
                <a:solidFill>
                  <a:srgbClr val="DAD1E6"/>
                </a:solidFill>
                <a:latin typeface="Calibri"/>
                <a:cs typeface="Calibri"/>
              </a:rPr>
              <a:t>τις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70" dirty="0">
                <a:solidFill>
                  <a:srgbClr val="DAD1E6"/>
                </a:solidFill>
                <a:latin typeface="Calibri"/>
                <a:cs typeface="Calibri"/>
              </a:rPr>
              <a:t>ΜΑΠ,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η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οποία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υιοθετήθηκε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70" dirty="0">
                <a:solidFill>
                  <a:srgbClr val="DAD1E6"/>
                </a:solidFill>
                <a:latin typeface="Calibri"/>
                <a:cs typeface="Calibri"/>
              </a:rPr>
              <a:t>από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την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Ευρωπαϊκή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το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2016είναι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ένα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νομοθέτημα-ορόσημο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που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στην</a:t>
            </a:r>
            <a:endParaRPr sz="125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  <a:spcBef>
                <a:spcPts val="1170"/>
              </a:spcBef>
            </a:pP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ενίσχυση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της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ασφάλειας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στον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κυβερνοχώρο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σε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όλους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τους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κρίσιμους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45" dirty="0">
                <a:solidFill>
                  <a:srgbClr val="DAD1E6"/>
                </a:solidFill>
                <a:latin typeface="Calibri"/>
                <a:cs typeface="Calibri"/>
              </a:rPr>
              <a:t>τομείς,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όπως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η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ενέργεια,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,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η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χρηματοδότηση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και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η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υγειονομική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περίθαλψη.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3259" y="4207827"/>
            <a:ext cx="9253220" cy="2158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SzPct val="128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250" b="1" spc="80" dirty="0">
                <a:solidFill>
                  <a:srgbClr val="DAD1E6"/>
                </a:solidFill>
                <a:latin typeface="Calibri"/>
                <a:cs typeface="Calibri"/>
              </a:rPr>
              <a:t>Η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οδηγία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καθορίζει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ένα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πλαίσιο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λογισμικού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για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τα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κράτη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μέλη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προκειμένου</a:t>
            </a:r>
            <a:r>
              <a:rPr sz="1250" b="1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να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υλοποιούν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εθνικές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στρατηγικές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και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μέτρα</a:t>
            </a:r>
            <a:endParaRPr sz="1250">
              <a:latin typeface="Calibri"/>
              <a:cs typeface="Calibri"/>
            </a:endParaRPr>
          </a:p>
          <a:p>
            <a:pPr marL="355600" marR="106680">
              <a:lnSpc>
                <a:spcPct val="161300"/>
              </a:lnSpc>
            </a:pP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για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την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ασφάλεια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στον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κυβερνοχώρο,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εστιάζοντας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στην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αξιολόγηση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κινδύνων,</a:t>
            </a:r>
            <a:r>
              <a:rPr sz="1250" b="1" spc="3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περιστατικών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και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τη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συνεργασία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μεταξύ </a:t>
            </a:r>
            <a:r>
              <a:rPr sz="1250" b="1" spc="-27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των</a:t>
            </a:r>
            <a:r>
              <a:rPr sz="1250" b="1" spc="2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ενδιαφερομένων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μερών.</a:t>
            </a:r>
            <a:endParaRPr sz="1250">
              <a:latin typeface="Calibri"/>
              <a:cs typeface="Calibri"/>
            </a:endParaRPr>
          </a:p>
          <a:p>
            <a:pPr marL="355600" marR="281305" indent="-342900">
              <a:lnSpc>
                <a:spcPct val="161300"/>
              </a:lnSpc>
              <a:spcBef>
                <a:spcPts val="345"/>
              </a:spcBef>
              <a:buSzPct val="128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250" b="1" spc="80" dirty="0">
                <a:solidFill>
                  <a:srgbClr val="DAD1E6"/>
                </a:solidFill>
                <a:latin typeface="Calibri"/>
                <a:cs typeface="Calibri"/>
              </a:rPr>
              <a:t>Η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οδηγία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NIS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45" dirty="0">
                <a:solidFill>
                  <a:srgbClr val="DAD1E6"/>
                </a:solidFill>
                <a:latin typeface="Calibri"/>
                <a:cs typeface="Calibri"/>
              </a:rPr>
              <a:t>έχει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σχεδιαστεί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για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να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βελτιώσει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την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ανθεκτικότητα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των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υποδομών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και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υπηρεσιών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ζωτικής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σημασίας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σε </a:t>
            </a:r>
            <a:r>
              <a:rPr sz="1250" b="1" spc="-26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κυβερνοεπιθέσεις,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προωθώντας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μια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κουλτούρα κυβερνοασφάλειας σε ολόκληρο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τον ενεργειακό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τομέα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και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 διασφαλίζοντας</a:t>
            </a:r>
            <a:r>
              <a:rPr sz="1250" b="1" spc="1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την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αποτελεσματική</a:t>
            </a:r>
            <a:r>
              <a:rPr sz="1250" b="1" spc="2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ανταλλαγή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πληροφοριών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και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βέλτιστων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πρακτικών.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DAD1E6"/>
              </a:buClr>
              <a:buFont typeface="Arial"/>
              <a:buChar char="•"/>
            </a:pPr>
            <a:endParaRPr sz="1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SzPct val="128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NIS</a:t>
            </a:r>
            <a:r>
              <a:rPr sz="1250" b="1" spc="-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10" dirty="0">
                <a:solidFill>
                  <a:srgbClr val="DAD1E6"/>
                </a:solidFill>
                <a:latin typeface="Calibri"/>
                <a:cs typeface="Calibri"/>
              </a:rPr>
              <a:t>2024</a:t>
            </a:r>
            <a:endParaRPr sz="125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69002" y="2308225"/>
            <a:ext cx="3368675" cy="336867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50892" y="6524307"/>
            <a:ext cx="2588895" cy="481012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54320" y="1475422"/>
            <a:ext cx="436054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0" spc="160" dirty="0">
                <a:solidFill>
                  <a:srgbClr val="000000"/>
                </a:solidFill>
                <a:latin typeface="Calibri"/>
                <a:cs typeface="Calibri"/>
              </a:rPr>
              <a:t>Η</a:t>
            </a:r>
            <a:r>
              <a:rPr sz="2600" b="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600" b="0" spc="125" dirty="0">
                <a:solidFill>
                  <a:srgbClr val="000000"/>
                </a:solidFill>
                <a:latin typeface="Calibri"/>
                <a:cs typeface="Calibri"/>
              </a:rPr>
              <a:t>κατευθυνόμενη</a:t>
            </a:r>
            <a:r>
              <a:rPr sz="2600" b="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600" b="0" spc="110" dirty="0">
                <a:solidFill>
                  <a:srgbClr val="000000"/>
                </a:solidFill>
                <a:latin typeface="Calibri"/>
                <a:cs typeface="Calibri"/>
              </a:rPr>
              <a:t>οδηγία</a:t>
            </a:r>
            <a:r>
              <a:rPr sz="2600" b="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600" b="0" spc="110" dirty="0">
                <a:solidFill>
                  <a:srgbClr val="000000"/>
                </a:solidFill>
                <a:latin typeface="Calibri"/>
                <a:cs typeface="Calibri"/>
              </a:rPr>
              <a:t>NIS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42364" y="1958975"/>
            <a:ext cx="12306300" cy="4004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100"/>
              </a:spcBef>
            </a:pPr>
            <a:r>
              <a:rPr sz="1150" spc="20" dirty="0">
                <a:solidFill>
                  <a:srgbClr val="212121"/>
                </a:solidFill>
                <a:latin typeface="Calibri"/>
                <a:cs typeface="Calibri"/>
              </a:rPr>
              <a:t>Τι</a:t>
            </a:r>
            <a:r>
              <a:rPr sz="1150" spc="6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150" spc="20" dirty="0">
                <a:solidFill>
                  <a:srgbClr val="212121"/>
                </a:solidFill>
                <a:latin typeface="Calibri"/>
                <a:cs typeface="Calibri"/>
              </a:rPr>
              <a:t>είναι</a:t>
            </a:r>
            <a:r>
              <a:rPr sz="115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150" spc="30" dirty="0">
                <a:solidFill>
                  <a:srgbClr val="212121"/>
                </a:solidFill>
                <a:latin typeface="Calibri"/>
                <a:cs typeface="Calibri"/>
              </a:rPr>
              <a:t>η</a:t>
            </a:r>
            <a:r>
              <a:rPr sz="115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150" spc="10" dirty="0">
                <a:solidFill>
                  <a:srgbClr val="212121"/>
                </a:solidFill>
                <a:latin typeface="Calibri"/>
                <a:cs typeface="Calibri"/>
              </a:rPr>
              <a:t>κατευθυντήρια</a:t>
            </a:r>
            <a:r>
              <a:rPr sz="1150" spc="5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150" spc="15" dirty="0">
                <a:solidFill>
                  <a:srgbClr val="212121"/>
                </a:solidFill>
                <a:latin typeface="Calibri"/>
                <a:cs typeface="Calibri"/>
              </a:rPr>
              <a:t>οδηγία</a:t>
            </a:r>
            <a:r>
              <a:rPr sz="1150" spc="4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150" spc="25" dirty="0">
                <a:solidFill>
                  <a:srgbClr val="212121"/>
                </a:solidFill>
                <a:latin typeface="Arial"/>
                <a:cs typeface="Arial"/>
              </a:rPr>
              <a:t>NIS;</a:t>
            </a:r>
            <a:endParaRPr sz="11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Arial"/>
              <a:cs typeface="Arial"/>
            </a:endParaRPr>
          </a:p>
          <a:p>
            <a:pPr marL="133350" marR="5080" indent="-121285">
              <a:lnSpc>
                <a:spcPct val="112000"/>
              </a:lnSpc>
              <a:spcBef>
                <a:spcPts val="1010"/>
              </a:spcBef>
              <a:tabLst>
                <a:tab pos="4010660" algn="l"/>
              </a:tabLst>
            </a:pPr>
            <a:r>
              <a:rPr sz="1200" dirty="0">
                <a:solidFill>
                  <a:srgbClr val="3D4F5D"/>
                </a:solidFill>
                <a:latin typeface="Arial"/>
                <a:cs typeface="Arial"/>
              </a:rPr>
              <a:t>I</a:t>
            </a:r>
            <a:r>
              <a:rPr sz="1200" spc="5" dirty="0">
                <a:solidFill>
                  <a:srgbClr val="3D4F5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60A8"/>
                </a:solidFill>
                <a:latin typeface="Calibri"/>
                <a:cs typeface="Calibri"/>
              </a:rPr>
              <a:t>Τα</a:t>
            </a:r>
            <a:r>
              <a:rPr sz="1200" spc="70" dirty="0">
                <a:solidFill>
                  <a:srgbClr val="2160A8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μέτρα</a:t>
            </a:r>
            <a:r>
              <a:rPr sz="120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πρέπει</a:t>
            </a:r>
            <a:r>
              <a:rPr sz="1200" spc="7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D2D2D"/>
                </a:solidFill>
                <a:latin typeface="Calibri"/>
                <a:cs typeface="Calibri"/>
              </a:rPr>
              <a:t>να</a:t>
            </a:r>
            <a:r>
              <a:rPr sz="1200" spc="70" dirty="0">
                <a:solidFill>
                  <a:srgbClr val="2D2D2D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βασίζονται</a:t>
            </a:r>
            <a:r>
              <a:rPr sz="120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C6823F"/>
                </a:solidFill>
                <a:latin typeface="Calibri"/>
                <a:cs typeface="Calibri"/>
              </a:rPr>
              <a:t>σε</a:t>
            </a:r>
            <a:r>
              <a:rPr sz="1200" spc="75" dirty="0">
                <a:solidFill>
                  <a:srgbClr val="C6823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A8E6FF"/>
                </a:solidFill>
                <a:latin typeface="Calibri"/>
                <a:cs typeface="Calibri"/>
              </a:rPr>
              <a:t>μια</a:t>
            </a:r>
            <a:r>
              <a:rPr sz="1200" spc="70" dirty="0">
                <a:solidFill>
                  <a:srgbClr val="A8E6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"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προσέγγιση</a:t>
            </a:r>
            <a:r>
              <a:rPr sz="120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όλων</a:t>
            </a:r>
            <a:r>
              <a:rPr sz="120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των</a:t>
            </a:r>
            <a:r>
              <a:rPr sz="120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κινδύνων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"</a:t>
            </a:r>
            <a:r>
              <a:rPr sz="12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που</a:t>
            </a:r>
            <a:r>
              <a:rPr sz="120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αποσκοπεί</a:t>
            </a:r>
            <a:r>
              <a:rPr sz="120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στην</a:t>
            </a:r>
            <a:r>
              <a:rPr sz="120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60A8"/>
                </a:solidFill>
                <a:latin typeface="Calibri"/>
                <a:cs typeface="Calibri"/>
              </a:rPr>
              <a:t>προστασία</a:t>
            </a:r>
            <a:r>
              <a:rPr sz="1200" spc="70" dirty="0">
                <a:solidFill>
                  <a:srgbClr val="2160A8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των</a:t>
            </a:r>
            <a:r>
              <a:rPr sz="120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δικτύων</a:t>
            </a:r>
            <a:r>
              <a:rPr sz="120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και</a:t>
            </a:r>
            <a:r>
              <a:rPr sz="120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των</a:t>
            </a:r>
            <a:r>
              <a:rPr sz="120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πληροφοριακών</a:t>
            </a:r>
            <a:r>
              <a:rPr sz="120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συστημάτων</a:t>
            </a:r>
            <a:r>
              <a:rPr sz="120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και</a:t>
            </a:r>
            <a:r>
              <a:rPr sz="120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του</a:t>
            </a:r>
            <a:r>
              <a:rPr sz="120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φυσικού</a:t>
            </a:r>
            <a:r>
              <a:rPr sz="120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περιβάλλοντος</a:t>
            </a:r>
            <a:r>
              <a:rPr sz="120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των </a:t>
            </a:r>
            <a:r>
              <a:rPr sz="120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25" dirty="0">
                <a:solidFill>
                  <a:srgbClr val="212121"/>
                </a:solidFill>
                <a:latin typeface="Calibri"/>
                <a:cs typeface="Calibri"/>
              </a:rPr>
              <a:t>συστημάτων</a:t>
            </a:r>
            <a:r>
              <a:rPr sz="1200" spc="6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αυτών</a:t>
            </a:r>
            <a:r>
              <a:rPr sz="1200" spc="6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30" dirty="0">
                <a:solidFill>
                  <a:srgbClr val="2160A8"/>
                </a:solidFill>
                <a:latin typeface="Calibri"/>
                <a:cs typeface="Calibri"/>
              </a:rPr>
              <a:t>από</a:t>
            </a:r>
            <a:r>
              <a:rPr sz="1200" spc="90" dirty="0">
                <a:solidFill>
                  <a:srgbClr val="2160A8"/>
                </a:solidFill>
                <a:latin typeface="Calibri"/>
                <a:cs typeface="Calibri"/>
              </a:rPr>
              <a:t> </a:t>
            </a:r>
            <a:r>
              <a:rPr sz="1200" spc="25" dirty="0">
                <a:solidFill>
                  <a:srgbClr val="2187CD"/>
                </a:solidFill>
                <a:latin typeface="Calibri"/>
                <a:cs typeface="Calibri"/>
              </a:rPr>
              <a:t>περιστατικά</a:t>
            </a:r>
            <a:r>
              <a:rPr sz="1200" spc="85" dirty="0">
                <a:solidFill>
                  <a:srgbClr val="2187CD"/>
                </a:solidFill>
                <a:latin typeface="Calibri"/>
                <a:cs typeface="Calibri"/>
              </a:rPr>
              <a:t> </a:t>
            </a:r>
            <a:r>
              <a:rPr sz="1200" spc="25" dirty="0">
                <a:solidFill>
                  <a:srgbClr val="212121"/>
                </a:solidFill>
                <a:latin typeface="Calibri"/>
                <a:cs typeface="Calibri"/>
              </a:rPr>
              <a:t>και</a:t>
            </a:r>
            <a:r>
              <a:rPr sz="1200" spc="8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25" dirty="0">
                <a:solidFill>
                  <a:srgbClr val="212121"/>
                </a:solidFill>
                <a:latin typeface="Calibri"/>
                <a:cs typeface="Calibri"/>
              </a:rPr>
              <a:t>πρέπει</a:t>
            </a:r>
            <a:r>
              <a:rPr sz="1200" spc="8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25" dirty="0">
                <a:solidFill>
                  <a:srgbClr val="212121"/>
                </a:solidFill>
                <a:latin typeface="Calibri"/>
                <a:cs typeface="Calibri"/>
              </a:rPr>
              <a:t>να	</a:t>
            </a:r>
            <a:r>
              <a:rPr sz="1200" spc="25" dirty="0">
                <a:solidFill>
                  <a:srgbClr val="85CAFF"/>
                </a:solidFill>
                <a:latin typeface="Calibri"/>
                <a:cs typeface="Calibri"/>
              </a:rPr>
              <a:t>πρέπει</a:t>
            </a:r>
            <a:r>
              <a:rPr sz="1200" spc="75" dirty="0">
                <a:solidFill>
                  <a:srgbClr val="85CAFF"/>
                </a:solidFill>
                <a:latin typeface="Calibri"/>
                <a:cs typeface="Calibri"/>
              </a:rPr>
              <a:t> </a:t>
            </a:r>
            <a:r>
              <a:rPr sz="1200" spc="25" dirty="0">
                <a:solidFill>
                  <a:srgbClr val="85CAFF"/>
                </a:solidFill>
                <a:latin typeface="Calibri"/>
                <a:cs typeface="Calibri"/>
              </a:rPr>
              <a:t>να</a:t>
            </a:r>
            <a:r>
              <a:rPr sz="1200" spc="75" dirty="0">
                <a:solidFill>
                  <a:srgbClr val="85CAFF"/>
                </a:solidFill>
                <a:latin typeface="Calibri"/>
                <a:cs typeface="Calibri"/>
              </a:rPr>
              <a:t> </a:t>
            </a:r>
            <a:r>
              <a:rPr sz="1200" spc="25" dirty="0">
                <a:solidFill>
                  <a:srgbClr val="85CAFF"/>
                </a:solidFill>
                <a:latin typeface="Calibri"/>
                <a:cs typeface="Calibri"/>
              </a:rPr>
              <a:t>περιλαμβάνουν</a:t>
            </a:r>
            <a:r>
              <a:rPr sz="1200" spc="70" dirty="0">
                <a:solidFill>
                  <a:srgbClr val="85CAFF"/>
                </a:solidFill>
                <a:latin typeface="Calibri"/>
                <a:cs typeface="Calibri"/>
              </a:rPr>
              <a:t> </a:t>
            </a:r>
            <a:r>
              <a:rPr sz="1200" spc="20" dirty="0">
                <a:solidFill>
                  <a:srgbClr val="212121"/>
                </a:solidFill>
                <a:latin typeface="Arial"/>
                <a:cs typeface="Arial"/>
              </a:rPr>
              <a:t>"</a:t>
            </a:r>
            <a:r>
              <a:rPr sz="1200" spc="20" dirty="0">
                <a:solidFill>
                  <a:srgbClr val="212121"/>
                </a:solidFill>
                <a:latin typeface="Calibri"/>
                <a:cs typeface="Calibri"/>
              </a:rPr>
              <a:t>τουλάχιστον</a:t>
            </a:r>
            <a:r>
              <a:rPr sz="1200" spc="20" dirty="0">
                <a:solidFill>
                  <a:srgbClr val="212121"/>
                </a:solidFill>
                <a:latin typeface="Arial"/>
                <a:cs typeface="Arial"/>
              </a:rPr>
              <a:t>"</a:t>
            </a:r>
            <a:r>
              <a:rPr sz="12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25" dirty="0">
                <a:solidFill>
                  <a:srgbClr val="212121"/>
                </a:solidFill>
                <a:latin typeface="Calibri"/>
                <a:cs typeface="Calibri"/>
              </a:rPr>
              <a:t>τα</a:t>
            </a:r>
            <a:r>
              <a:rPr sz="1200" spc="7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25" dirty="0">
                <a:solidFill>
                  <a:srgbClr val="212121"/>
                </a:solidFill>
                <a:latin typeface="Calibri"/>
                <a:cs typeface="Calibri"/>
              </a:rPr>
              <a:t>ακόλουθα</a:t>
            </a:r>
            <a:r>
              <a:rPr sz="1200" spc="25" dirty="0">
                <a:solidFill>
                  <a:srgbClr val="212121"/>
                </a:solidFill>
                <a:latin typeface="Arial"/>
                <a:cs typeface="Arial"/>
              </a:rPr>
              <a:t>:</a:t>
            </a:r>
            <a:endParaRPr sz="1200">
              <a:latin typeface="Arial"/>
              <a:cs typeface="Arial"/>
            </a:endParaRPr>
          </a:p>
          <a:p>
            <a:pPr marL="18415">
              <a:lnSpc>
                <a:spcPct val="100000"/>
              </a:lnSpc>
              <a:spcBef>
                <a:spcPts val="1005"/>
              </a:spcBef>
            </a:pP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α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)</a:t>
            </a:r>
            <a:r>
              <a:rPr sz="12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πολιτικές</a:t>
            </a:r>
            <a:r>
              <a:rPr sz="120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για</a:t>
            </a:r>
            <a:r>
              <a:rPr sz="1200" spc="6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την</a:t>
            </a:r>
            <a:r>
              <a:rPr sz="120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ανάλυση</a:t>
            </a:r>
            <a:r>
              <a:rPr sz="1200" spc="6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κινδύνων</a:t>
            </a:r>
            <a:r>
              <a:rPr sz="120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και</a:t>
            </a:r>
            <a:r>
              <a:rPr sz="1200" spc="6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την</a:t>
            </a:r>
            <a:r>
              <a:rPr sz="120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ασφάλεια</a:t>
            </a:r>
            <a:r>
              <a:rPr sz="120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των</a:t>
            </a:r>
            <a:r>
              <a:rPr sz="120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συστημάτων</a:t>
            </a:r>
            <a:r>
              <a:rPr sz="120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πληροφοριών</a:t>
            </a:r>
            <a:endParaRPr sz="1200">
              <a:latin typeface="Calibri"/>
              <a:cs typeface="Calibri"/>
            </a:endParaRPr>
          </a:p>
          <a:p>
            <a:pPr marL="137795">
              <a:lnSpc>
                <a:spcPct val="100000"/>
              </a:lnSpc>
              <a:spcBef>
                <a:spcPts val="1010"/>
              </a:spcBef>
            </a:pP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(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β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)</a:t>
            </a:r>
            <a:r>
              <a:rPr sz="12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χειρισμός</a:t>
            </a:r>
            <a:r>
              <a:rPr sz="1200" spc="5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περιστατικών</a:t>
            </a:r>
            <a:endParaRPr sz="1200">
              <a:latin typeface="Calibri"/>
              <a:cs typeface="Calibri"/>
            </a:endParaRPr>
          </a:p>
          <a:p>
            <a:pPr marL="57150" marR="467995" indent="-3175">
              <a:lnSpc>
                <a:spcPct val="120800"/>
              </a:lnSpc>
              <a:spcBef>
                <a:spcPts val="1235"/>
              </a:spcBef>
            </a:pPr>
            <a:r>
              <a:rPr sz="1050" spc="25" dirty="0">
                <a:solidFill>
                  <a:srgbClr val="212162"/>
                </a:solidFill>
                <a:latin typeface="Calibri"/>
                <a:cs typeface="Calibri"/>
              </a:rPr>
              <a:t>Το</a:t>
            </a:r>
            <a:r>
              <a:rPr sz="1050" spc="80" dirty="0">
                <a:solidFill>
                  <a:srgbClr val="212162"/>
                </a:solidFill>
                <a:latin typeface="Calibri"/>
                <a:cs typeface="Calibri"/>
              </a:rPr>
              <a:t> </a:t>
            </a:r>
            <a:r>
              <a:rPr sz="1050" spc="20" dirty="0">
                <a:solidFill>
                  <a:srgbClr val="212152"/>
                </a:solidFill>
                <a:latin typeface="Calibri"/>
                <a:cs typeface="Calibri"/>
              </a:rPr>
              <a:t>άρθρο</a:t>
            </a:r>
            <a:r>
              <a:rPr sz="1050" spc="20" dirty="0">
                <a:solidFill>
                  <a:srgbClr val="212162"/>
                </a:solidFill>
                <a:latin typeface="Calibri"/>
                <a:cs typeface="Calibri"/>
              </a:rPr>
              <a:t>στοιχείο</a:t>
            </a:r>
            <a:r>
              <a:rPr sz="1050" spc="80" dirty="0">
                <a:solidFill>
                  <a:srgbClr val="212162"/>
                </a:solidFill>
                <a:latin typeface="Calibri"/>
                <a:cs typeface="Calibri"/>
              </a:rPr>
              <a:t> </a:t>
            </a:r>
            <a:r>
              <a:rPr sz="1050" spc="15" dirty="0">
                <a:solidFill>
                  <a:srgbClr val="212162"/>
                </a:solidFill>
                <a:latin typeface="Calibri"/>
                <a:cs typeface="Calibri"/>
              </a:rPr>
              <a:t>ιβ</a:t>
            </a:r>
            <a:r>
              <a:rPr sz="1050" spc="15" dirty="0">
                <a:solidFill>
                  <a:srgbClr val="212162"/>
                </a:solidFill>
                <a:latin typeface="Arial"/>
                <a:cs typeface="Arial"/>
              </a:rPr>
              <a:t>)</a:t>
            </a:r>
            <a:r>
              <a:rPr sz="1050" spc="25" dirty="0">
                <a:solidFill>
                  <a:srgbClr val="212162"/>
                </a:solidFill>
                <a:latin typeface="Arial"/>
                <a:cs typeface="Arial"/>
              </a:rPr>
              <a:t> </a:t>
            </a:r>
            <a:r>
              <a:rPr sz="1050" spc="20" dirty="0">
                <a:solidFill>
                  <a:srgbClr val="212162"/>
                </a:solidFill>
                <a:latin typeface="Calibri"/>
                <a:cs typeface="Calibri"/>
              </a:rPr>
              <a:t>της</a:t>
            </a:r>
            <a:r>
              <a:rPr sz="1050" spc="75" dirty="0">
                <a:solidFill>
                  <a:srgbClr val="212162"/>
                </a:solidFill>
                <a:latin typeface="Calibri"/>
                <a:cs typeface="Calibri"/>
              </a:rPr>
              <a:t> </a:t>
            </a:r>
            <a:r>
              <a:rPr sz="1050" spc="20" dirty="0">
                <a:solidFill>
                  <a:srgbClr val="212121"/>
                </a:solidFill>
                <a:latin typeface="Calibri"/>
                <a:cs typeface="Calibri"/>
              </a:rPr>
              <a:t>οδηγίας</a:t>
            </a:r>
            <a:r>
              <a:rPr sz="1050" spc="7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25" dirty="0">
                <a:solidFill>
                  <a:srgbClr val="212162"/>
                </a:solidFill>
                <a:latin typeface="Arial"/>
                <a:cs typeface="Arial"/>
              </a:rPr>
              <a:t>NIS</a:t>
            </a:r>
            <a:r>
              <a:rPr sz="1050" spc="20" dirty="0">
                <a:solidFill>
                  <a:srgbClr val="212162"/>
                </a:solidFill>
                <a:latin typeface="Arial"/>
                <a:cs typeface="Arial"/>
              </a:rPr>
              <a:t> </a:t>
            </a:r>
            <a:r>
              <a:rPr sz="1050" spc="30" dirty="0">
                <a:solidFill>
                  <a:srgbClr val="212162"/>
                </a:solidFill>
                <a:latin typeface="Arial"/>
                <a:cs typeface="Arial"/>
              </a:rPr>
              <a:t>2</a:t>
            </a:r>
            <a:r>
              <a:rPr sz="1050" spc="20" dirty="0">
                <a:solidFill>
                  <a:srgbClr val="212162"/>
                </a:solidFill>
                <a:latin typeface="Arial"/>
                <a:cs typeface="Arial"/>
              </a:rPr>
              <a:t> </a:t>
            </a:r>
            <a:r>
              <a:rPr sz="1050" spc="20" dirty="0">
                <a:solidFill>
                  <a:srgbClr val="212121"/>
                </a:solidFill>
                <a:latin typeface="Calibri"/>
                <a:cs typeface="Calibri"/>
              </a:rPr>
              <a:t>προβλέπει</a:t>
            </a:r>
            <a:r>
              <a:rPr sz="1050" spc="7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15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1050" spc="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050" spc="20" dirty="0">
                <a:solidFill>
                  <a:srgbClr val="212121"/>
                </a:solidFill>
                <a:latin typeface="Calibri"/>
                <a:cs typeface="Calibri"/>
              </a:rPr>
              <a:t>όταν</a:t>
            </a:r>
            <a:r>
              <a:rPr sz="1050" spc="8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20" dirty="0">
                <a:solidFill>
                  <a:srgbClr val="212121"/>
                </a:solidFill>
                <a:latin typeface="Calibri"/>
                <a:cs typeface="Calibri"/>
              </a:rPr>
              <a:t>οι</a:t>
            </a:r>
            <a:r>
              <a:rPr sz="1050" spc="7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15" dirty="0">
                <a:solidFill>
                  <a:srgbClr val="212121"/>
                </a:solidFill>
                <a:latin typeface="Calibri"/>
                <a:cs typeface="Calibri"/>
              </a:rPr>
              <a:t>ειδικές</a:t>
            </a:r>
            <a:r>
              <a:rPr sz="1050" spc="7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20" dirty="0">
                <a:solidFill>
                  <a:srgbClr val="212121"/>
                </a:solidFill>
                <a:latin typeface="Calibri"/>
                <a:cs typeface="Calibri"/>
              </a:rPr>
              <a:t>τομεακές</a:t>
            </a:r>
            <a:r>
              <a:rPr sz="1050" spc="7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20" dirty="0">
                <a:solidFill>
                  <a:srgbClr val="212121"/>
                </a:solidFill>
                <a:latin typeface="Calibri"/>
                <a:cs typeface="Calibri"/>
              </a:rPr>
              <a:t>νομικές</a:t>
            </a:r>
            <a:r>
              <a:rPr sz="1050" spc="7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20" dirty="0">
                <a:solidFill>
                  <a:srgbClr val="212121"/>
                </a:solidFill>
                <a:latin typeface="Calibri"/>
                <a:cs typeface="Calibri"/>
              </a:rPr>
              <a:t>πράξεις</a:t>
            </a:r>
            <a:r>
              <a:rPr sz="105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20" dirty="0">
                <a:solidFill>
                  <a:srgbClr val="212121"/>
                </a:solidFill>
                <a:latin typeface="Calibri"/>
                <a:cs typeface="Calibri"/>
              </a:rPr>
              <a:t>της</a:t>
            </a:r>
            <a:r>
              <a:rPr sz="1050" spc="7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25" dirty="0">
                <a:solidFill>
                  <a:srgbClr val="212121"/>
                </a:solidFill>
                <a:latin typeface="Calibri"/>
                <a:cs typeface="Calibri"/>
              </a:rPr>
              <a:t>Ένωσης</a:t>
            </a:r>
            <a:r>
              <a:rPr sz="105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20" dirty="0">
                <a:solidFill>
                  <a:srgbClr val="212121"/>
                </a:solidFill>
                <a:latin typeface="Arial"/>
                <a:cs typeface="Arial"/>
              </a:rPr>
              <a:t>(</a:t>
            </a:r>
            <a:r>
              <a:rPr sz="1050" spc="20" dirty="0">
                <a:solidFill>
                  <a:srgbClr val="212121"/>
                </a:solidFill>
                <a:latin typeface="Calibri"/>
                <a:cs typeface="Calibri"/>
              </a:rPr>
              <a:t>όπως</a:t>
            </a:r>
            <a:r>
              <a:rPr sz="1050" spc="7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25" dirty="0">
                <a:solidFill>
                  <a:srgbClr val="212121"/>
                </a:solidFill>
                <a:latin typeface="Calibri"/>
                <a:cs typeface="Calibri"/>
              </a:rPr>
              <a:t>η</a:t>
            </a:r>
            <a:r>
              <a:rPr sz="1050" spc="7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30" dirty="0">
                <a:solidFill>
                  <a:srgbClr val="212121"/>
                </a:solidFill>
                <a:latin typeface="Arial"/>
                <a:cs typeface="Arial"/>
              </a:rPr>
              <a:t>DORA, </a:t>
            </a:r>
            <a:r>
              <a:rPr sz="1050" spc="25" dirty="0">
                <a:solidFill>
                  <a:srgbClr val="212121"/>
                </a:solidFill>
                <a:latin typeface="Calibri"/>
                <a:cs typeface="Calibri"/>
              </a:rPr>
              <a:t>που</a:t>
            </a:r>
            <a:r>
              <a:rPr sz="1050" spc="7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20" dirty="0">
                <a:solidFill>
                  <a:srgbClr val="21214B"/>
                </a:solidFill>
                <a:latin typeface="Calibri"/>
                <a:cs typeface="Calibri"/>
              </a:rPr>
              <a:t>εφαρμόζεται</a:t>
            </a:r>
            <a:r>
              <a:rPr sz="1050" spc="75" dirty="0">
                <a:solidFill>
                  <a:srgbClr val="21214B"/>
                </a:solidFill>
                <a:latin typeface="Calibri"/>
                <a:cs typeface="Calibri"/>
              </a:rPr>
              <a:t> </a:t>
            </a:r>
            <a:r>
              <a:rPr sz="1050" spc="20" dirty="0">
                <a:solidFill>
                  <a:srgbClr val="262626"/>
                </a:solidFill>
                <a:latin typeface="Calibri"/>
                <a:cs typeface="Calibri"/>
              </a:rPr>
              <a:t>στον</a:t>
            </a:r>
            <a:r>
              <a:rPr sz="1050" spc="8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1050" spc="20" dirty="0">
                <a:solidFill>
                  <a:srgbClr val="212121"/>
                </a:solidFill>
                <a:latin typeface="Calibri"/>
                <a:cs typeface="Calibri"/>
              </a:rPr>
              <a:t>χρηματοπιστωτικό</a:t>
            </a:r>
            <a:r>
              <a:rPr sz="1050" spc="8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20" dirty="0">
                <a:solidFill>
                  <a:srgbClr val="212121"/>
                </a:solidFill>
                <a:latin typeface="Calibri"/>
                <a:cs typeface="Calibri"/>
              </a:rPr>
              <a:t>τομέα</a:t>
            </a:r>
            <a:r>
              <a:rPr sz="1050" spc="20" dirty="0">
                <a:solidFill>
                  <a:srgbClr val="212121"/>
                </a:solidFill>
                <a:latin typeface="Arial"/>
                <a:cs typeface="Arial"/>
              </a:rPr>
              <a:t>)</a:t>
            </a:r>
            <a:r>
              <a:rPr sz="105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050" spc="25" dirty="0">
                <a:solidFill>
                  <a:srgbClr val="212121"/>
                </a:solidFill>
                <a:latin typeface="Calibri"/>
                <a:cs typeface="Calibri"/>
              </a:rPr>
              <a:t>ή</a:t>
            </a:r>
            <a:r>
              <a:rPr sz="1050" spc="7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20" dirty="0">
                <a:solidFill>
                  <a:srgbClr val="212121"/>
                </a:solidFill>
                <a:latin typeface="Calibri"/>
                <a:cs typeface="Calibri"/>
              </a:rPr>
              <a:t>σημαντικές</a:t>
            </a:r>
            <a:r>
              <a:rPr sz="1050" spc="7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20" dirty="0">
                <a:solidFill>
                  <a:srgbClr val="85A3B1"/>
                </a:solidFill>
                <a:latin typeface="Calibri"/>
                <a:cs typeface="Calibri"/>
              </a:rPr>
              <a:t>οντότητες</a:t>
            </a:r>
            <a:r>
              <a:rPr sz="1050" spc="85" dirty="0">
                <a:solidFill>
                  <a:srgbClr val="85A3B1"/>
                </a:solidFill>
                <a:latin typeface="Calibri"/>
                <a:cs typeface="Calibri"/>
              </a:rPr>
              <a:t> </a:t>
            </a:r>
            <a:r>
              <a:rPr sz="1050" spc="25" dirty="0">
                <a:solidFill>
                  <a:srgbClr val="85A3B1"/>
                </a:solidFill>
                <a:latin typeface="Calibri"/>
                <a:cs typeface="Calibri"/>
              </a:rPr>
              <a:t>να </a:t>
            </a:r>
            <a:r>
              <a:rPr sz="1050" spc="30" dirty="0">
                <a:solidFill>
                  <a:srgbClr val="85A3B1"/>
                </a:solidFill>
                <a:latin typeface="Calibri"/>
                <a:cs typeface="Calibri"/>
              </a:rPr>
              <a:t> </a:t>
            </a:r>
            <a:r>
              <a:rPr sz="1050" spc="20" dirty="0">
                <a:solidFill>
                  <a:srgbClr val="4B6E8C"/>
                </a:solidFill>
                <a:latin typeface="Calibri"/>
                <a:cs typeface="Calibri"/>
              </a:rPr>
              <a:t>υιοθετούν</a:t>
            </a:r>
            <a:r>
              <a:rPr sz="1050" spc="75" dirty="0">
                <a:solidFill>
                  <a:srgbClr val="4B6E8C"/>
                </a:solidFill>
                <a:latin typeface="Calibri"/>
                <a:cs typeface="Calibri"/>
              </a:rPr>
              <a:t> </a:t>
            </a:r>
            <a:r>
              <a:rPr sz="1050" spc="20" dirty="0">
                <a:solidFill>
                  <a:srgbClr val="212121"/>
                </a:solidFill>
                <a:latin typeface="Calibri"/>
                <a:cs typeface="Calibri"/>
              </a:rPr>
              <a:t>μέτρα</a:t>
            </a:r>
            <a:r>
              <a:rPr sz="1050" spc="14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20" dirty="0">
                <a:solidFill>
                  <a:srgbClr val="212121"/>
                </a:solidFill>
                <a:latin typeface="Calibri"/>
                <a:cs typeface="Calibri"/>
              </a:rPr>
              <a:t>στον</a:t>
            </a:r>
            <a:r>
              <a:rPr sz="1050" spc="8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25" dirty="0">
                <a:solidFill>
                  <a:srgbClr val="212121"/>
                </a:solidFill>
                <a:latin typeface="Calibri"/>
                <a:cs typeface="Calibri"/>
              </a:rPr>
              <a:t>κυβερνοχώρο</a:t>
            </a:r>
            <a:r>
              <a:rPr sz="1050" spc="7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25" dirty="0">
                <a:solidFill>
                  <a:srgbClr val="212121"/>
                </a:solidFill>
                <a:latin typeface="Calibri"/>
                <a:cs typeface="Calibri"/>
              </a:rPr>
              <a:t>ή</a:t>
            </a:r>
            <a:r>
              <a:rPr sz="1050" spc="7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25" dirty="0">
                <a:solidFill>
                  <a:srgbClr val="212121"/>
                </a:solidFill>
                <a:latin typeface="Calibri"/>
                <a:cs typeface="Calibri"/>
              </a:rPr>
              <a:t>να</a:t>
            </a:r>
            <a:r>
              <a:rPr sz="1050" spc="7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20" dirty="0">
                <a:solidFill>
                  <a:srgbClr val="212121"/>
                </a:solidFill>
                <a:latin typeface="Calibri"/>
                <a:cs typeface="Calibri"/>
              </a:rPr>
              <a:t>κοινοποιούν</a:t>
            </a:r>
            <a:r>
              <a:rPr sz="1050" spc="8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20" dirty="0">
                <a:solidFill>
                  <a:srgbClr val="212121"/>
                </a:solidFill>
                <a:latin typeface="Calibri"/>
                <a:cs typeface="Calibri"/>
              </a:rPr>
              <a:t>σημαντικά</a:t>
            </a:r>
            <a:r>
              <a:rPr sz="1050" spc="7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20" dirty="0">
                <a:solidFill>
                  <a:srgbClr val="285685"/>
                </a:solidFill>
                <a:latin typeface="Calibri"/>
                <a:cs typeface="Calibri"/>
              </a:rPr>
              <a:t>περιστατικά</a:t>
            </a:r>
            <a:r>
              <a:rPr sz="1050" spc="75" dirty="0">
                <a:solidFill>
                  <a:srgbClr val="285685"/>
                </a:solidFill>
                <a:latin typeface="Calibri"/>
                <a:cs typeface="Calibri"/>
              </a:rPr>
              <a:t> </a:t>
            </a:r>
            <a:r>
              <a:rPr sz="1050" spc="20" dirty="0">
                <a:solidFill>
                  <a:srgbClr val="212121"/>
                </a:solidFill>
                <a:latin typeface="Calibri"/>
                <a:cs typeface="Calibri"/>
              </a:rPr>
              <a:t>και</a:t>
            </a:r>
            <a:r>
              <a:rPr sz="1050" spc="7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20" dirty="0">
                <a:solidFill>
                  <a:srgbClr val="212121"/>
                </a:solidFill>
                <a:latin typeface="Calibri"/>
                <a:cs typeface="Calibri"/>
              </a:rPr>
              <a:t>όταν</a:t>
            </a:r>
            <a:r>
              <a:rPr sz="1050" spc="8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20" dirty="0">
                <a:solidFill>
                  <a:srgbClr val="212121"/>
                </a:solidFill>
                <a:latin typeface="Calibri"/>
                <a:cs typeface="Calibri"/>
              </a:rPr>
              <a:t>οι</a:t>
            </a:r>
            <a:r>
              <a:rPr sz="1050" spc="8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20" dirty="0">
                <a:solidFill>
                  <a:srgbClr val="212121"/>
                </a:solidFill>
                <a:latin typeface="Calibri"/>
                <a:cs typeface="Calibri"/>
              </a:rPr>
              <a:t>εν</a:t>
            </a:r>
            <a:r>
              <a:rPr sz="1050" spc="7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25" dirty="0">
                <a:solidFill>
                  <a:srgbClr val="212121"/>
                </a:solidFill>
                <a:latin typeface="Calibri"/>
                <a:cs typeface="Calibri"/>
              </a:rPr>
              <a:t>λόγω</a:t>
            </a:r>
            <a:r>
              <a:rPr sz="1050" spc="7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20" dirty="0">
                <a:solidFill>
                  <a:srgbClr val="212121"/>
                </a:solidFill>
                <a:latin typeface="Calibri"/>
                <a:cs typeface="Calibri"/>
              </a:rPr>
              <a:t>απαιτήσεις</a:t>
            </a:r>
            <a:r>
              <a:rPr sz="1050" spc="7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15" dirty="0">
                <a:solidFill>
                  <a:srgbClr val="212121"/>
                </a:solidFill>
                <a:latin typeface="Calibri"/>
                <a:cs typeface="Calibri"/>
              </a:rPr>
              <a:t>είναι</a:t>
            </a:r>
            <a:r>
              <a:rPr sz="1050" spc="7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20" dirty="0">
                <a:solidFill>
                  <a:srgbClr val="212121"/>
                </a:solidFill>
                <a:latin typeface="Calibri"/>
                <a:cs typeface="Calibri"/>
              </a:rPr>
              <a:t>τουλάχιστον</a:t>
            </a:r>
            <a:r>
              <a:rPr sz="1050" spc="8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20" dirty="0">
                <a:solidFill>
                  <a:srgbClr val="212121"/>
                </a:solidFill>
                <a:latin typeface="Calibri"/>
                <a:cs typeface="Calibri"/>
              </a:rPr>
              <a:t>ισοδύναμες</a:t>
            </a:r>
            <a:r>
              <a:rPr sz="105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25" dirty="0">
                <a:solidFill>
                  <a:srgbClr val="212121"/>
                </a:solidFill>
                <a:latin typeface="Calibri"/>
                <a:cs typeface="Calibri"/>
              </a:rPr>
              <a:t>ως</a:t>
            </a:r>
            <a:r>
              <a:rPr sz="1050" spc="7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25" dirty="0">
                <a:solidFill>
                  <a:srgbClr val="212121"/>
                </a:solidFill>
                <a:latin typeface="Calibri"/>
                <a:cs typeface="Calibri"/>
              </a:rPr>
              <a:t>προς</a:t>
            </a:r>
            <a:r>
              <a:rPr sz="1050" spc="8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20" dirty="0">
                <a:solidFill>
                  <a:srgbClr val="212121"/>
                </a:solidFill>
                <a:latin typeface="Calibri"/>
                <a:cs typeface="Calibri"/>
              </a:rPr>
              <a:t>το</a:t>
            </a:r>
            <a:r>
              <a:rPr sz="1050" spc="8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20" dirty="0">
                <a:solidFill>
                  <a:srgbClr val="212121"/>
                </a:solidFill>
                <a:latin typeface="Calibri"/>
                <a:cs typeface="Calibri"/>
              </a:rPr>
              <a:t>αποτέλεσμα</a:t>
            </a:r>
            <a:r>
              <a:rPr sz="1050" spc="8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25" dirty="0">
                <a:solidFill>
                  <a:srgbClr val="212121"/>
                </a:solidFill>
                <a:latin typeface="Calibri"/>
                <a:cs typeface="Calibri"/>
              </a:rPr>
              <a:t>με</a:t>
            </a:r>
            <a:r>
              <a:rPr sz="1050" spc="7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20" dirty="0">
                <a:solidFill>
                  <a:srgbClr val="212121"/>
                </a:solidFill>
                <a:latin typeface="Calibri"/>
                <a:cs typeface="Calibri"/>
              </a:rPr>
              <a:t>υποχρεώσεις</a:t>
            </a:r>
            <a:r>
              <a:rPr sz="1050" spc="7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25" dirty="0">
                <a:solidFill>
                  <a:srgbClr val="212121"/>
                </a:solidFill>
                <a:latin typeface="Calibri"/>
                <a:cs typeface="Calibri"/>
              </a:rPr>
              <a:t>που</a:t>
            </a:r>
            <a:r>
              <a:rPr sz="1050" spc="7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20" dirty="0">
                <a:solidFill>
                  <a:srgbClr val="212121"/>
                </a:solidFill>
                <a:latin typeface="Calibri"/>
                <a:cs typeface="Calibri"/>
              </a:rPr>
              <a:t>ορίζονται</a:t>
            </a:r>
            <a:r>
              <a:rPr sz="1050" spc="8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20" dirty="0">
                <a:solidFill>
                  <a:srgbClr val="212121"/>
                </a:solidFill>
                <a:latin typeface="Calibri"/>
                <a:cs typeface="Calibri"/>
              </a:rPr>
              <a:t>στην </a:t>
            </a:r>
            <a:r>
              <a:rPr sz="1050" spc="2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20" dirty="0">
                <a:solidFill>
                  <a:srgbClr val="212121"/>
                </a:solidFill>
                <a:latin typeface="Calibri"/>
                <a:cs typeface="Calibri"/>
              </a:rPr>
              <a:t>οδηγία</a:t>
            </a:r>
            <a:r>
              <a:rPr sz="1050" spc="6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25" dirty="0">
                <a:solidFill>
                  <a:srgbClr val="212162"/>
                </a:solidFill>
                <a:latin typeface="Arial"/>
                <a:cs typeface="Arial"/>
              </a:rPr>
              <a:t>NIS</a:t>
            </a:r>
            <a:r>
              <a:rPr sz="1050" spc="10" dirty="0">
                <a:solidFill>
                  <a:srgbClr val="212162"/>
                </a:solidFill>
                <a:latin typeface="Arial"/>
                <a:cs typeface="Arial"/>
              </a:rPr>
              <a:t> </a:t>
            </a:r>
            <a:r>
              <a:rPr sz="1050" spc="20" dirty="0">
                <a:solidFill>
                  <a:srgbClr val="212121"/>
                </a:solidFill>
                <a:latin typeface="Arial"/>
                <a:cs typeface="Arial"/>
              </a:rPr>
              <a:t>2</a:t>
            </a:r>
            <a:r>
              <a:rPr sz="1050" spc="20" dirty="0">
                <a:solidFill>
                  <a:srgbClr val="333333"/>
                </a:solidFill>
                <a:latin typeface="Calibri"/>
                <a:cs typeface="Calibri"/>
              </a:rPr>
              <a:t>οι</a:t>
            </a:r>
            <a:r>
              <a:rPr sz="1050" spc="7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spc="20" dirty="0">
                <a:solidFill>
                  <a:srgbClr val="212121"/>
                </a:solidFill>
                <a:latin typeface="Calibri"/>
                <a:cs typeface="Calibri"/>
              </a:rPr>
              <a:t>διατάξεις</a:t>
            </a:r>
            <a:r>
              <a:rPr sz="1050" spc="6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20" dirty="0">
                <a:solidFill>
                  <a:srgbClr val="212121"/>
                </a:solidFill>
                <a:latin typeface="Calibri"/>
                <a:cs typeface="Calibri"/>
              </a:rPr>
              <a:t>της</a:t>
            </a:r>
            <a:r>
              <a:rPr sz="105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20" dirty="0">
                <a:solidFill>
                  <a:srgbClr val="212121"/>
                </a:solidFill>
                <a:latin typeface="Calibri"/>
                <a:cs typeface="Calibri"/>
              </a:rPr>
              <a:t>οδηγίας</a:t>
            </a:r>
            <a:r>
              <a:rPr sz="1050" spc="6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25" dirty="0">
                <a:solidFill>
                  <a:srgbClr val="212121"/>
                </a:solidFill>
                <a:latin typeface="Arial"/>
                <a:cs typeface="Arial"/>
              </a:rPr>
              <a:t>NIS</a:t>
            </a:r>
            <a:r>
              <a:rPr sz="105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050" spc="30" dirty="0">
                <a:solidFill>
                  <a:srgbClr val="212121"/>
                </a:solidFill>
                <a:latin typeface="Arial"/>
                <a:cs typeface="Arial"/>
              </a:rPr>
              <a:t>2</a:t>
            </a:r>
            <a:r>
              <a:rPr sz="105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050" spc="20" dirty="0">
                <a:solidFill>
                  <a:srgbClr val="212121"/>
                </a:solidFill>
                <a:latin typeface="Calibri"/>
                <a:cs typeface="Calibri"/>
              </a:rPr>
              <a:t>δεν</a:t>
            </a:r>
            <a:r>
              <a:rPr sz="105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20" dirty="0">
                <a:solidFill>
                  <a:srgbClr val="212121"/>
                </a:solidFill>
                <a:latin typeface="Calibri"/>
                <a:cs typeface="Calibri"/>
              </a:rPr>
              <a:t>εφαρμόζονται</a:t>
            </a:r>
            <a:r>
              <a:rPr sz="105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15" dirty="0">
                <a:solidFill>
                  <a:srgbClr val="4D4D4D"/>
                </a:solidFill>
                <a:latin typeface="Calibri"/>
                <a:cs typeface="Calibri"/>
              </a:rPr>
              <a:t>στις</a:t>
            </a:r>
            <a:r>
              <a:rPr sz="1050" spc="70" dirty="0">
                <a:solidFill>
                  <a:srgbClr val="4D4D4D"/>
                </a:solidFill>
                <a:latin typeface="Calibri"/>
                <a:cs typeface="Calibri"/>
              </a:rPr>
              <a:t> </a:t>
            </a:r>
            <a:r>
              <a:rPr sz="1050" spc="20" dirty="0">
                <a:solidFill>
                  <a:srgbClr val="212121"/>
                </a:solidFill>
                <a:latin typeface="Calibri"/>
                <a:cs typeface="Calibri"/>
              </a:rPr>
              <a:t>εν</a:t>
            </a:r>
            <a:r>
              <a:rPr sz="1050" spc="6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25" dirty="0">
                <a:solidFill>
                  <a:srgbClr val="212121"/>
                </a:solidFill>
                <a:latin typeface="Calibri"/>
                <a:cs typeface="Calibri"/>
              </a:rPr>
              <a:t>λόγω</a:t>
            </a:r>
            <a:r>
              <a:rPr sz="105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20" dirty="0">
                <a:solidFill>
                  <a:srgbClr val="212121"/>
                </a:solidFill>
                <a:latin typeface="Calibri"/>
                <a:cs typeface="Calibri"/>
              </a:rPr>
              <a:t>οντότητες</a:t>
            </a:r>
            <a:r>
              <a:rPr sz="1050" spc="20" dirty="0">
                <a:solidFill>
                  <a:srgbClr val="212121"/>
                </a:solidFill>
                <a:latin typeface="Arial"/>
                <a:cs typeface="Arial"/>
              </a:rPr>
              <a:t>.</a:t>
            </a:r>
            <a:r>
              <a:rPr sz="105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050" spc="20" dirty="0">
                <a:solidFill>
                  <a:srgbClr val="212121"/>
                </a:solidFill>
                <a:latin typeface="Calibri"/>
                <a:cs typeface="Calibri"/>
              </a:rPr>
              <a:t>Εφαρμόζονται</a:t>
            </a:r>
            <a:r>
              <a:rPr sz="1050" spc="7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20" dirty="0">
                <a:solidFill>
                  <a:srgbClr val="212121"/>
                </a:solidFill>
                <a:latin typeface="Calibri"/>
                <a:cs typeface="Calibri"/>
              </a:rPr>
              <a:t>οι</a:t>
            </a:r>
            <a:r>
              <a:rPr sz="1050" spc="6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15" dirty="0">
                <a:solidFill>
                  <a:srgbClr val="212121"/>
                </a:solidFill>
                <a:latin typeface="Calibri"/>
                <a:cs typeface="Calibri"/>
              </a:rPr>
              <a:t>ειδικές</a:t>
            </a:r>
            <a:r>
              <a:rPr sz="1050" spc="6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20" dirty="0">
                <a:solidFill>
                  <a:srgbClr val="212121"/>
                </a:solidFill>
                <a:latin typeface="Calibri"/>
                <a:cs typeface="Calibri"/>
              </a:rPr>
              <a:t>για</a:t>
            </a:r>
            <a:r>
              <a:rPr sz="105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20" dirty="0">
                <a:solidFill>
                  <a:srgbClr val="212121"/>
                </a:solidFill>
                <a:latin typeface="Calibri"/>
                <a:cs typeface="Calibri"/>
              </a:rPr>
              <a:t>τον</a:t>
            </a:r>
            <a:r>
              <a:rPr sz="105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20" dirty="0">
                <a:solidFill>
                  <a:srgbClr val="212121"/>
                </a:solidFill>
                <a:latin typeface="Calibri"/>
                <a:cs typeface="Calibri"/>
              </a:rPr>
              <a:t>τομέα</a:t>
            </a:r>
            <a:r>
              <a:rPr sz="1050" spc="7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050" spc="20" dirty="0">
                <a:solidFill>
                  <a:srgbClr val="2D2D2D"/>
                </a:solidFill>
                <a:latin typeface="Calibri"/>
                <a:cs typeface="Calibri"/>
              </a:rPr>
              <a:t>προδιαγραφές</a:t>
            </a:r>
            <a:r>
              <a:rPr sz="1050" spc="20" dirty="0">
                <a:solidFill>
                  <a:srgbClr val="212121"/>
                </a:solidFill>
                <a:latin typeface="Arial"/>
                <a:cs typeface="Arial"/>
              </a:rPr>
              <a:t>.</a:t>
            </a:r>
            <a:endParaRPr sz="1050">
              <a:latin typeface="Arial"/>
              <a:cs typeface="Arial"/>
            </a:endParaRPr>
          </a:p>
          <a:p>
            <a:pPr marL="57150" marR="494665" indent="-7620">
              <a:lnSpc>
                <a:spcPct val="108500"/>
              </a:lnSpc>
              <a:spcBef>
                <a:spcPts val="765"/>
              </a:spcBef>
            </a:pPr>
            <a:r>
              <a:rPr sz="1200" dirty="0">
                <a:solidFill>
                  <a:srgbClr val="212121"/>
                </a:solidFill>
                <a:latin typeface="Calibri"/>
                <a:cs typeface="Calibri"/>
              </a:rPr>
              <a:t>Η</a:t>
            </a:r>
            <a:r>
              <a:rPr sz="1200" spc="6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60A8"/>
                </a:solidFill>
                <a:latin typeface="Calibri"/>
                <a:cs typeface="Calibri"/>
              </a:rPr>
              <a:t>εν</a:t>
            </a:r>
            <a:r>
              <a:rPr sz="1200" spc="70" dirty="0">
                <a:solidFill>
                  <a:srgbClr val="2160A8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60A8"/>
                </a:solidFill>
                <a:latin typeface="Calibri"/>
                <a:cs typeface="Calibri"/>
              </a:rPr>
              <a:t>λόγω</a:t>
            </a:r>
            <a:r>
              <a:rPr sz="1200" spc="70" dirty="0">
                <a:solidFill>
                  <a:srgbClr val="2160A8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διάταξη</a:t>
            </a:r>
            <a:r>
              <a:rPr sz="120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προβλέπει</a:t>
            </a:r>
            <a:r>
              <a:rPr sz="1200" spc="6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περαιτέρω</a:t>
            </a:r>
            <a:r>
              <a:rPr sz="1200" spc="7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62"/>
                </a:solidFill>
                <a:latin typeface="Calibri"/>
                <a:cs typeface="Calibri"/>
              </a:rPr>
              <a:t>ότι</a:t>
            </a:r>
            <a:r>
              <a:rPr sz="1200" spc="-5" dirty="0">
                <a:solidFill>
                  <a:srgbClr val="212162"/>
                </a:solidFill>
                <a:latin typeface="Arial"/>
                <a:cs typeface="Arial"/>
              </a:rPr>
              <a:t>,</a:t>
            </a:r>
            <a:r>
              <a:rPr sz="1200" spc="10" dirty="0">
                <a:solidFill>
                  <a:srgbClr val="212162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όταν</a:t>
            </a:r>
            <a:r>
              <a:rPr sz="120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οι</a:t>
            </a:r>
            <a:r>
              <a:rPr sz="1200" spc="7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τομεακές</a:t>
            </a:r>
            <a:r>
              <a:rPr sz="1200" spc="6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νομικές</a:t>
            </a:r>
            <a:r>
              <a:rPr sz="120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πράξεις</a:t>
            </a:r>
            <a:r>
              <a:rPr sz="120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της</a:t>
            </a:r>
            <a:r>
              <a:rPr sz="120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Ένωσης</a:t>
            </a:r>
            <a:r>
              <a:rPr sz="120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δεν</a:t>
            </a:r>
            <a:r>
              <a:rPr sz="1200" spc="6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καλύπτουν</a:t>
            </a:r>
            <a:r>
              <a:rPr sz="120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όλες</a:t>
            </a:r>
            <a:r>
              <a:rPr sz="120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12121"/>
                </a:solidFill>
                <a:latin typeface="Calibri"/>
                <a:cs typeface="Calibri"/>
              </a:rPr>
              <a:t>τις</a:t>
            </a:r>
            <a:r>
              <a:rPr sz="120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οντότητες</a:t>
            </a:r>
            <a:r>
              <a:rPr sz="120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συγκεκριμένου</a:t>
            </a:r>
            <a:r>
              <a:rPr sz="1200" spc="6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τομέα</a:t>
            </a:r>
            <a:r>
              <a:rPr sz="120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που</a:t>
            </a:r>
            <a:r>
              <a:rPr sz="120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εμπίπτουν</a:t>
            </a:r>
            <a:r>
              <a:rPr sz="120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5AABF"/>
                </a:solidFill>
                <a:latin typeface="Calibri"/>
                <a:cs typeface="Calibri"/>
              </a:rPr>
              <a:t>στο</a:t>
            </a:r>
            <a:r>
              <a:rPr sz="1200" spc="65" dirty="0">
                <a:solidFill>
                  <a:srgbClr val="85AAB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πεδίο</a:t>
            </a:r>
            <a:r>
              <a:rPr sz="1200" spc="7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15" dirty="0">
                <a:solidFill>
                  <a:srgbClr val="212121"/>
                </a:solidFill>
                <a:latin typeface="Calibri"/>
                <a:cs typeface="Calibri"/>
              </a:rPr>
              <a:t>εφαρμογής </a:t>
            </a:r>
            <a:r>
              <a:rPr sz="1200" spc="-10" dirty="0">
                <a:solidFill>
                  <a:srgbClr val="212121"/>
                </a:solidFill>
                <a:latin typeface="Calibri"/>
                <a:cs typeface="Calibri"/>
              </a:rPr>
              <a:t> της</a:t>
            </a:r>
            <a:r>
              <a:rPr sz="1200" spc="3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15" dirty="0">
                <a:solidFill>
                  <a:srgbClr val="212121"/>
                </a:solidFill>
                <a:latin typeface="Calibri"/>
                <a:cs typeface="Calibri"/>
              </a:rPr>
              <a:t>οδηγίας</a:t>
            </a:r>
            <a:r>
              <a:rPr sz="1200" spc="4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12121"/>
                </a:solidFill>
                <a:latin typeface="Arial"/>
                <a:cs typeface="Arial"/>
              </a:rPr>
              <a:t>NIS,</a:t>
            </a:r>
            <a:r>
              <a:rPr sz="12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12121"/>
                </a:solidFill>
                <a:latin typeface="Calibri"/>
                <a:cs typeface="Calibri"/>
              </a:rPr>
              <a:t>οι</a:t>
            </a:r>
            <a:r>
              <a:rPr sz="1200" spc="4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15" dirty="0">
                <a:solidFill>
                  <a:srgbClr val="212121"/>
                </a:solidFill>
                <a:latin typeface="Calibri"/>
                <a:cs typeface="Calibri"/>
              </a:rPr>
              <a:t>σχετικές</a:t>
            </a:r>
            <a:r>
              <a:rPr sz="1200" spc="4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15" dirty="0">
                <a:solidFill>
                  <a:srgbClr val="212121"/>
                </a:solidFill>
                <a:latin typeface="Calibri"/>
                <a:cs typeface="Calibri"/>
              </a:rPr>
              <a:t>διατάξεις</a:t>
            </a:r>
            <a:r>
              <a:rPr sz="1200" spc="4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12121"/>
                </a:solidFill>
                <a:latin typeface="Calibri"/>
                <a:cs typeface="Calibri"/>
              </a:rPr>
              <a:t>της</a:t>
            </a:r>
            <a:r>
              <a:rPr sz="1200" spc="4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15" dirty="0">
                <a:solidFill>
                  <a:srgbClr val="212121"/>
                </a:solidFill>
                <a:latin typeface="Calibri"/>
                <a:cs typeface="Calibri"/>
              </a:rPr>
              <a:t>οδηγίας</a:t>
            </a:r>
            <a:r>
              <a:rPr sz="1200" spc="4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15" dirty="0">
                <a:solidFill>
                  <a:srgbClr val="212121"/>
                </a:solidFill>
                <a:latin typeface="Arial"/>
                <a:cs typeface="Arial"/>
              </a:rPr>
              <a:t>NIS</a:t>
            </a:r>
            <a:r>
              <a:rPr sz="1200" spc="-15" dirty="0">
                <a:solidFill>
                  <a:srgbClr val="212121"/>
                </a:solidFill>
                <a:latin typeface="Calibri"/>
                <a:cs typeface="Calibri"/>
              </a:rPr>
              <a:t>εξακολουθούν</a:t>
            </a:r>
            <a:r>
              <a:rPr sz="1200" spc="3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12121"/>
                </a:solidFill>
                <a:latin typeface="Calibri"/>
                <a:cs typeface="Calibri"/>
              </a:rPr>
              <a:t>να</a:t>
            </a:r>
            <a:r>
              <a:rPr sz="1200" spc="4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85685"/>
                </a:solidFill>
                <a:latin typeface="Calibri"/>
                <a:cs typeface="Calibri"/>
              </a:rPr>
              <a:t>στις</a:t>
            </a:r>
            <a:r>
              <a:rPr sz="1200" spc="40" dirty="0">
                <a:solidFill>
                  <a:srgbClr val="285685"/>
                </a:solidFill>
                <a:latin typeface="Calibri"/>
                <a:cs typeface="Calibri"/>
              </a:rPr>
              <a:t> </a:t>
            </a:r>
            <a:r>
              <a:rPr sz="1200" spc="-15" dirty="0">
                <a:solidFill>
                  <a:srgbClr val="85A3B1"/>
                </a:solidFill>
                <a:latin typeface="Calibri"/>
                <a:cs typeface="Calibri"/>
              </a:rPr>
              <a:t>οντότητες</a:t>
            </a:r>
            <a:r>
              <a:rPr sz="1200" spc="40" dirty="0">
                <a:solidFill>
                  <a:srgbClr val="85A3B1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12121"/>
                </a:solidFill>
                <a:latin typeface="Calibri"/>
                <a:cs typeface="Calibri"/>
              </a:rPr>
              <a:t>που</a:t>
            </a:r>
            <a:r>
              <a:rPr sz="1200" spc="4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85A3B1"/>
                </a:solidFill>
                <a:latin typeface="Calibri"/>
                <a:cs typeface="Calibri"/>
              </a:rPr>
              <a:t>δεν</a:t>
            </a:r>
            <a:r>
              <a:rPr sz="1200" spc="40" dirty="0">
                <a:solidFill>
                  <a:srgbClr val="85A3B1"/>
                </a:solidFill>
                <a:latin typeface="Calibri"/>
                <a:cs typeface="Calibri"/>
              </a:rPr>
              <a:t> </a:t>
            </a:r>
            <a:r>
              <a:rPr sz="1200" spc="-15" dirty="0">
                <a:solidFill>
                  <a:srgbClr val="212121"/>
                </a:solidFill>
                <a:latin typeface="Calibri"/>
                <a:cs typeface="Calibri"/>
              </a:rPr>
              <a:t>καλύπτονται</a:t>
            </a:r>
            <a:r>
              <a:rPr sz="1200" spc="4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12121"/>
                </a:solidFill>
                <a:latin typeface="Calibri"/>
                <a:cs typeface="Calibri"/>
              </a:rPr>
              <a:t>από</a:t>
            </a:r>
            <a:r>
              <a:rPr sz="1200" spc="4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12121"/>
                </a:solidFill>
                <a:latin typeface="Calibri"/>
                <a:cs typeface="Calibri"/>
              </a:rPr>
              <a:t>εν</a:t>
            </a:r>
            <a:r>
              <a:rPr sz="1200" spc="3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12121"/>
                </a:solidFill>
                <a:latin typeface="Calibri"/>
                <a:cs typeface="Calibri"/>
              </a:rPr>
              <a:t>λόγω</a:t>
            </a:r>
            <a:r>
              <a:rPr sz="1200" spc="4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15" dirty="0">
                <a:solidFill>
                  <a:srgbClr val="212121"/>
                </a:solidFill>
                <a:latin typeface="Calibri"/>
                <a:cs typeface="Calibri"/>
              </a:rPr>
              <a:t>τομεακές</a:t>
            </a:r>
            <a:r>
              <a:rPr sz="1200" spc="4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νομικές</a:t>
            </a:r>
            <a:r>
              <a:rPr sz="1200" spc="6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πράξεις</a:t>
            </a:r>
            <a:r>
              <a:rPr sz="1200" spc="6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212121"/>
                </a:solidFill>
                <a:latin typeface="Calibri"/>
                <a:cs typeface="Calibri"/>
              </a:rPr>
              <a:t>της</a:t>
            </a:r>
            <a:r>
              <a:rPr sz="1200" spc="4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15" dirty="0">
                <a:solidFill>
                  <a:srgbClr val="212121"/>
                </a:solidFill>
                <a:latin typeface="Calibri"/>
                <a:cs typeface="Calibri"/>
              </a:rPr>
              <a:t>Ένωσης</a:t>
            </a:r>
            <a:r>
              <a:rPr sz="1200" spc="-15" dirty="0">
                <a:solidFill>
                  <a:srgbClr val="212121"/>
                </a:solidFill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450">
              <a:latin typeface="Arial"/>
              <a:cs typeface="Arial"/>
            </a:endParaRPr>
          </a:p>
          <a:p>
            <a:pPr marL="628015">
              <a:lnSpc>
                <a:spcPct val="100000"/>
              </a:lnSpc>
            </a:pP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και</a:t>
            </a:r>
            <a:r>
              <a:rPr sz="1200" spc="6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12121"/>
                </a:solidFill>
                <a:latin typeface="Calibri"/>
                <a:cs typeface="Calibri"/>
              </a:rPr>
              <a:t>τις</a:t>
            </a:r>
            <a:r>
              <a:rPr sz="1200" spc="6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διαδικασίες</a:t>
            </a:r>
            <a:r>
              <a:rPr sz="120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σχετικά</a:t>
            </a:r>
            <a:r>
              <a:rPr sz="120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62"/>
                </a:solidFill>
                <a:latin typeface="Calibri"/>
                <a:cs typeface="Calibri"/>
              </a:rPr>
              <a:t>με</a:t>
            </a:r>
            <a:r>
              <a:rPr sz="1200" spc="75" dirty="0">
                <a:solidFill>
                  <a:srgbClr val="212162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12162"/>
                </a:solidFill>
                <a:latin typeface="Calibri"/>
                <a:cs typeface="Calibri"/>
              </a:rPr>
              <a:t>τη</a:t>
            </a:r>
            <a:r>
              <a:rPr sz="1200" spc="70" dirty="0">
                <a:solidFill>
                  <a:srgbClr val="212162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χρήση</a:t>
            </a:r>
            <a:r>
              <a:rPr sz="120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A8E2FF"/>
                </a:solidFill>
                <a:latin typeface="Calibri"/>
                <a:cs typeface="Calibri"/>
              </a:rPr>
              <a:t>της</a:t>
            </a:r>
            <a:r>
              <a:rPr sz="1200" spc="70" dirty="0">
                <a:solidFill>
                  <a:srgbClr val="A8E2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κρυπτογραφίας</a:t>
            </a:r>
            <a:r>
              <a:rPr sz="1200" spc="6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5CAFF"/>
                </a:solidFill>
                <a:latin typeface="Calibri"/>
                <a:cs typeface="Calibri"/>
              </a:rPr>
              <a:t>και</a:t>
            </a:r>
            <a:r>
              <a:rPr sz="1200" spc="-5" dirty="0">
                <a:solidFill>
                  <a:srgbClr val="85CAFF"/>
                </a:solidFill>
                <a:latin typeface="Arial"/>
                <a:cs typeface="Arial"/>
              </a:rPr>
              <a:t>,</a:t>
            </a:r>
            <a:r>
              <a:rPr sz="1200" spc="10" dirty="0">
                <a:solidFill>
                  <a:srgbClr val="85CA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περίπτωση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r>
              <a:rPr sz="12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την</a:t>
            </a:r>
            <a:r>
              <a:rPr sz="1200" spc="6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κρυπτογράφηση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endParaRPr sz="1200">
              <a:latin typeface="Arial"/>
              <a:cs typeface="Arial"/>
            </a:endParaRPr>
          </a:p>
          <a:p>
            <a:pPr marL="316230" indent="-178435">
              <a:lnSpc>
                <a:spcPct val="100000"/>
              </a:lnSpc>
              <a:spcBef>
                <a:spcPts val="1080"/>
              </a:spcBef>
              <a:buFont typeface="Arial"/>
              <a:buAutoNum type="romanLcParenBoth"/>
              <a:tabLst>
                <a:tab pos="316230" algn="l"/>
              </a:tabLst>
            </a:pPr>
            <a:r>
              <a:rPr sz="1200" spc="-5" dirty="0">
                <a:solidFill>
                  <a:srgbClr val="2159A8"/>
                </a:solidFill>
                <a:latin typeface="Calibri"/>
                <a:cs typeface="Calibri"/>
              </a:rPr>
              <a:t>ανθρώπινο</a:t>
            </a:r>
            <a:r>
              <a:rPr sz="1200" spc="65" dirty="0">
                <a:solidFill>
                  <a:srgbClr val="2159A8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πολιτικές</a:t>
            </a:r>
            <a:r>
              <a:rPr sz="1200" spc="16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523321"/>
                </a:solidFill>
                <a:latin typeface="Calibri"/>
                <a:cs typeface="Calibri"/>
              </a:rPr>
              <a:t>πρόσβασης</a:t>
            </a:r>
            <a:r>
              <a:rPr sz="1200" spc="70" dirty="0">
                <a:solidFill>
                  <a:srgbClr val="5233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και</a:t>
            </a:r>
            <a:r>
              <a:rPr sz="120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διαχείριση</a:t>
            </a:r>
            <a:r>
              <a:rPr sz="120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περιουσιακών</a:t>
            </a:r>
            <a:r>
              <a:rPr sz="1200" spc="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Calibri"/>
                <a:cs typeface="Calibri"/>
              </a:rPr>
              <a:t>στοιχείων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,</a:t>
            </a:r>
            <a:endParaRPr sz="1200">
              <a:latin typeface="Arial"/>
              <a:cs typeface="Arial"/>
            </a:endParaRPr>
          </a:p>
          <a:p>
            <a:pPr marL="133350" marR="441325" indent="4445">
              <a:lnSpc>
                <a:spcPct val="105400"/>
              </a:lnSpc>
              <a:spcBef>
                <a:spcPts val="919"/>
              </a:spcBef>
            </a:pPr>
            <a:r>
              <a:rPr sz="1200" spc="-5" dirty="0">
                <a:solidFill>
                  <a:srgbClr val="2159A8"/>
                </a:solidFill>
                <a:latin typeface="Arial"/>
                <a:cs typeface="Arial"/>
              </a:rPr>
              <a:t>(ι)</a:t>
            </a:r>
            <a:r>
              <a:rPr sz="1200" spc="10" dirty="0">
                <a:solidFill>
                  <a:srgbClr val="2159A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τη</a:t>
            </a:r>
            <a:r>
              <a:rPr sz="12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χρήση</a:t>
            </a:r>
            <a:r>
              <a:rPr sz="12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7082A1"/>
                </a:solidFill>
                <a:latin typeface="Arial"/>
                <a:cs typeface="Arial"/>
              </a:rPr>
              <a:t>λύσεων</a:t>
            </a:r>
            <a:r>
              <a:rPr sz="1200" dirty="0">
                <a:solidFill>
                  <a:srgbClr val="7082A1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πιστοποίησης</a:t>
            </a:r>
            <a:r>
              <a:rPr sz="12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ταυτότητας</a:t>
            </a:r>
            <a:r>
              <a:rPr sz="12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2121"/>
                </a:solidFill>
                <a:latin typeface="Arial"/>
                <a:cs typeface="Arial"/>
              </a:rPr>
              <a:t>ή</a:t>
            </a:r>
            <a:r>
              <a:rPr sz="12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συνεχούς</a:t>
            </a:r>
            <a:r>
              <a:rPr sz="12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πιστοποίησης</a:t>
            </a:r>
            <a:r>
              <a:rPr sz="12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ταυτότητας</a:t>
            </a:r>
            <a:r>
              <a:rPr sz="1200" spc="-5" dirty="0">
                <a:solidFill>
                  <a:srgbClr val="7082A1"/>
                </a:solidFill>
                <a:latin typeface="Arial"/>
                <a:cs typeface="Arial"/>
              </a:rPr>
              <a:t>,</a:t>
            </a:r>
            <a:r>
              <a:rPr sz="1200" spc="5" dirty="0">
                <a:solidFill>
                  <a:srgbClr val="7082A1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ασφαλών</a:t>
            </a:r>
            <a:r>
              <a:rPr sz="12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φωνής,</a:t>
            </a:r>
            <a:r>
              <a:rPr sz="12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βίντεο</a:t>
            </a:r>
            <a:r>
              <a:rPr sz="12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και</a:t>
            </a:r>
            <a:r>
              <a:rPr sz="12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κειμένου</a:t>
            </a:r>
            <a:r>
              <a:rPr sz="12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46679A"/>
                </a:solidFill>
                <a:latin typeface="Arial"/>
                <a:cs typeface="Arial"/>
              </a:rPr>
              <a:t>και</a:t>
            </a:r>
            <a:r>
              <a:rPr sz="1200" spc="10" dirty="0">
                <a:solidFill>
                  <a:srgbClr val="46679A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212121"/>
                </a:solidFill>
                <a:latin typeface="Arial"/>
                <a:cs typeface="Arial"/>
              </a:rPr>
              <a:t>ασφαλών</a:t>
            </a:r>
            <a:r>
              <a:rPr sz="12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212121"/>
                </a:solidFill>
                <a:latin typeface="Arial"/>
                <a:cs typeface="Arial"/>
              </a:rPr>
              <a:t>συστημάτων </a:t>
            </a:r>
            <a:r>
              <a:rPr sz="1200" spc="25" dirty="0">
                <a:solidFill>
                  <a:srgbClr val="212121"/>
                </a:solidFill>
                <a:latin typeface="Arial"/>
                <a:cs typeface="Arial"/>
              </a:rPr>
              <a:t>επικοινωνίας</a:t>
            </a:r>
            <a:r>
              <a:rPr sz="12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704B28"/>
                </a:solidFill>
                <a:latin typeface="Arial"/>
                <a:cs typeface="Arial"/>
              </a:rPr>
              <a:t>έκτακτης </a:t>
            </a:r>
            <a:r>
              <a:rPr sz="1200" dirty="0">
                <a:solidFill>
                  <a:srgbClr val="704B28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704B28"/>
                </a:solidFill>
                <a:latin typeface="Arial"/>
                <a:cs typeface="Arial"/>
              </a:rPr>
              <a:t>ανάγκης </a:t>
            </a:r>
            <a:r>
              <a:rPr sz="1200" spc="25" dirty="0">
                <a:solidFill>
                  <a:srgbClr val="212121"/>
                </a:solidFill>
                <a:latin typeface="Arial"/>
                <a:cs typeface="Arial"/>
              </a:rPr>
              <a:t>εντός</a:t>
            </a:r>
            <a:r>
              <a:rPr sz="12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25" dirty="0">
                <a:solidFill>
                  <a:srgbClr val="212121"/>
                </a:solidFill>
                <a:latin typeface="Arial"/>
                <a:cs typeface="Arial"/>
              </a:rPr>
              <a:t>της</a:t>
            </a:r>
            <a:r>
              <a:rPr sz="12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25" dirty="0">
                <a:solidFill>
                  <a:srgbClr val="212121"/>
                </a:solidFill>
                <a:latin typeface="Arial"/>
                <a:cs typeface="Arial"/>
              </a:rPr>
              <a:t>οντότητας,</a:t>
            </a:r>
            <a:r>
              <a:rPr sz="12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212121"/>
                </a:solidFill>
                <a:latin typeface="Arial"/>
                <a:cs typeface="Arial"/>
              </a:rPr>
              <a:t>όπου</a:t>
            </a:r>
            <a:r>
              <a:rPr sz="1200" spc="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20" dirty="0">
                <a:solidFill>
                  <a:srgbClr val="212121"/>
                </a:solidFill>
                <a:latin typeface="Arial"/>
                <a:cs typeface="Arial"/>
              </a:rPr>
              <a:t>είναι</a:t>
            </a:r>
            <a:r>
              <a:rPr sz="12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spc="25" dirty="0">
                <a:solidFill>
                  <a:srgbClr val="212121"/>
                </a:solidFill>
                <a:latin typeface="Arial"/>
                <a:cs typeface="Arial"/>
              </a:rPr>
              <a:t>κατάλληλο.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287462" y="45084"/>
            <a:ext cx="12255500" cy="8091805"/>
            <a:chOff x="1287462" y="45084"/>
            <a:chExt cx="12255500" cy="80918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87462" y="45084"/>
              <a:ext cx="12127865" cy="80914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50892" y="7594600"/>
              <a:ext cx="2591752" cy="48164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83259" y="381316"/>
            <a:ext cx="12665710" cy="22313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7000"/>
              </a:lnSpc>
              <a:spcBef>
                <a:spcPts val="95"/>
              </a:spcBef>
            </a:pPr>
            <a:r>
              <a:rPr spc="-20" dirty="0"/>
              <a:t>Πράξη</a:t>
            </a:r>
            <a:r>
              <a:rPr spc="-75" dirty="0"/>
              <a:t> </a:t>
            </a:r>
            <a:r>
              <a:rPr spc="-5" dirty="0"/>
              <a:t>της</a:t>
            </a:r>
            <a:r>
              <a:rPr spc="-25" dirty="0"/>
              <a:t> </a:t>
            </a:r>
            <a:r>
              <a:rPr spc="-5" dirty="0"/>
              <a:t>ΕΕ</a:t>
            </a:r>
            <a:r>
              <a:rPr spc="-30" dirty="0"/>
              <a:t> </a:t>
            </a:r>
            <a:r>
              <a:rPr spc="-5" dirty="0"/>
              <a:t>για</a:t>
            </a:r>
            <a:r>
              <a:rPr spc="-30" dirty="0"/>
              <a:t> </a:t>
            </a:r>
            <a:r>
              <a:rPr dirty="0"/>
              <a:t>την</a:t>
            </a:r>
            <a:r>
              <a:rPr spc="-10" dirty="0"/>
              <a:t> </a:t>
            </a:r>
            <a:r>
              <a:rPr spc="-5" dirty="0"/>
              <a:t>ασφάλεια</a:t>
            </a:r>
            <a:r>
              <a:rPr spc="-30" dirty="0"/>
              <a:t> </a:t>
            </a:r>
            <a:r>
              <a:rPr spc="-10" dirty="0"/>
              <a:t>στον </a:t>
            </a:r>
            <a:r>
              <a:rPr spc="-1570" dirty="0"/>
              <a:t> </a:t>
            </a:r>
            <a:r>
              <a:rPr spc="-5" dirty="0"/>
              <a:t>κυβερνοχώρο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83259" y="3205479"/>
            <a:ext cx="9069070" cy="1445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SzPct val="128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250" b="1" spc="80" dirty="0">
                <a:solidFill>
                  <a:srgbClr val="DAD1E6"/>
                </a:solidFill>
                <a:latin typeface="Calibri"/>
                <a:cs typeface="Calibri"/>
              </a:rPr>
              <a:t>Η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πράξη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για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την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ασφάλεια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στον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κυβερνοχώρο,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η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οποία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υιοθετήθηκε</a:t>
            </a:r>
            <a:r>
              <a:rPr sz="1250" b="1" spc="2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70" dirty="0">
                <a:solidFill>
                  <a:srgbClr val="DAD1E6"/>
                </a:solidFill>
                <a:latin typeface="Calibri"/>
                <a:cs typeface="Calibri"/>
              </a:rPr>
              <a:t>από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την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ΕΕ</a:t>
            </a:r>
            <a:r>
              <a:rPr sz="1250" b="1" spc="34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2019συμπληρώνει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την</a:t>
            </a:r>
            <a:r>
              <a:rPr sz="1250" b="1" spc="35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ασφάλεια</a:t>
            </a:r>
            <a:endParaRPr sz="1250">
              <a:latin typeface="Calibri"/>
              <a:cs typeface="Calibri"/>
            </a:endParaRPr>
          </a:p>
          <a:p>
            <a:pPr marL="355600" marR="5080">
              <a:lnSpc>
                <a:spcPct val="161300"/>
              </a:lnSpc>
            </a:pP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στον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κυβερνοχώρο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και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αποσκοπεί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στην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ενίσχυση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των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δυνατοτήτων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της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ΕΕ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στον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κυβερνοχώρο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σε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συλλογικό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επίπεδο.</a:t>
            </a:r>
            <a:r>
              <a:rPr sz="1250" b="1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80" dirty="0">
                <a:solidFill>
                  <a:srgbClr val="DAD1E6"/>
                </a:solidFill>
                <a:latin typeface="Calibri"/>
                <a:cs typeface="Calibri"/>
              </a:rPr>
              <a:t>Η </a:t>
            </a:r>
            <a:r>
              <a:rPr sz="1250" b="1" spc="-26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εν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λόγω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νομοθεσία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θεσπίζει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τον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Οργανισμό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της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Ευρωπαϊκής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Ένωσης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για την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Κυβερνοασφάλεια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(ENISA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(Ευρωπαϊκή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Υπηρεσία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Κυβερνοασφάλειας))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ως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τον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οργανισμό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της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ΕΕ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για την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κυβερνοασφάλεια,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ο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οποίος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είναι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υπεύθυνος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για τον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συντονισμό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των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προσπαθειών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κυβερνοασφάλειας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μεταξύ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των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κρατών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μελών.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3259" y="5550852"/>
            <a:ext cx="9023985" cy="1137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SzPct val="128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250" b="1" spc="80" dirty="0">
                <a:solidFill>
                  <a:srgbClr val="DAD1E6"/>
                </a:solidFill>
                <a:latin typeface="Calibri"/>
                <a:cs typeface="Calibri"/>
              </a:rPr>
              <a:t>Η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πράξη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για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την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κυβερνοασφάλεια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εισάγει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επίσης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νέο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πλαίσιο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λογισμικού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για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τα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συστήματα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πιστοποίησης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της</a:t>
            </a:r>
            <a:endParaRPr sz="1250">
              <a:latin typeface="Calibri"/>
              <a:cs typeface="Calibri"/>
            </a:endParaRPr>
          </a:p>
          <a:p>
            <a:pPr marL="355600" marR="5080">
              <a:lnSpc>
                <a:spcPct val="161300"/>
              </a:lnSpc>
            </a:pP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κυβερνοασφάλειας, επιτρέποντας την αξιολόγηση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και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πιστοποίηση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προϊόντων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και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υπηρεσιών κυβερνοασφάλειας,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 προωθώντας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την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εμπιστοσύνη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και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τη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διαλειτουργικότητα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σε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ολόκληρη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την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ΕΕ.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80" dirty="0">
                <a:solidFill>
                  <a:srgbClr val="DAD1E6"/>
                </a:solidFill>
                <a:latin typeface="Calibri"/>
                <a:cs typeface="Calibri"/>
              </a:rPr>
              <a:t>Η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πράξη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αυτή,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μαζί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με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την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οδηγία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NIS2, </a:t>
            </a:r>
            <a:r>
              <a:rPr sz="1250" b="1" spc="-26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θεσπίζει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μια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ολοκληρωμένη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προσέγγιση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για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τη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διακυβέρνηση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της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κυβερνοασφάλειας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στην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45" dirty="0">
                <a:solidFill>
                  <a:srgbClr val="DAD1E6"/>
                </a:solidFill>
                <a:latin typeface="Calibri"/>
                <a:cs typeface="Calibri"/>
              </a:rPr>
              <a:t>ΕΕ.</a:t>
            </a:r>
            <a:endParaRPr sz="12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3259" y="365442"/>
            <a:ext cx="10983595" cy="1353185"/>
          </a:xfrm>
          <a:prstGeom prst="rect">
            <a:avLst/>
          </a:prstGeom>
        </p:spPr>
        <p:txBody>
          <a:bodyPr vert="horz" wrap="square" lIns="0" tIns="145415" rIns="0" bIns="0" rtlCol="0">
            <a:spAutoFit/>
          </a:bodyPr>
          <a:lstStyle/>
          <a:p>
            <a:pPr marL="12700" marR="5080">
              <a:lnSpc>
                <a:spcPts val="4690"/>
              </a:lnSpc>
              <a:spcBef>
                <a:spcPts val="1145"/>
              </a:spcBef>
            </a:pPr>
            <a:r>
              <a:rPr sz="4800" dirty="0"/>
              <a:t>Στόχοι</a:t>
            </a:r>
            <a:r>
              <a:rPr sz="4800" spc="-15" dirty="0"/>
              <a:t> </a:t>
            </a:r>
            <a:r>
              <a:rPr sz="4800" spc="-5" dirty="0"/>
              <a:t>ασφάλειας</a:t>
            </a:r>
            <a:r>
              <a:rPr sz="4800" spc="-25" dirty="0"/>
              <a:t> </a:t>
            </a:r>
            <a:r>
              <a:rPr sz="4800" dirty="0"/>
              <a:t>στον</a:t>
            </a:r>
            <a:r>
              <a:rPr sz="4800" spc="-15" dirty="0"/>
              <a:t> </a:t>
            </a:r>
            <a:r>
              <a:rPr sz="4800" spc="-5" dirty="0"/>
              <a:t>κυβερνοχώρο </a:t>
            </a:r>
            <a:r>
              <a:rPr sz="4800" spc="-1320" dirty="0"/>
              <a:t> </a:t>
            </a:r>
            <a:r>
              <a:rPr sz="4800" dirty="0"/>
              <a:t>(άρθρο</a:t>
            </a:r>
            <a:r>
              <a:rPr sz="4800" spc="-15" dirty="0"/>
              <a:t> </a:t>
            </a:r>
            <a:r>
              <a:rPr sz="4800" dirty="0"/>
              <a:t>51)</a:t>
            </a:r>
            <a:endParaRPr sz="4800"/>
          </a:p>
        </p:txBody>
      </p:sp>
      <p:sp>
        <p:nvSpPr>
          <p:cNvPr id="4" name="object 4"/>
          <p:cNvSpPr txBox="1"/>
          <p:nvPr/>
        </p:nvSpPr>
        <p:spPr>
          <a:xfrm>
            <a:off x="683259" y="2046985"/>
            <a:ext cx="9173210" cy="5427980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10"/>
              </a:spcBef>
              <a:buSzPct val="125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Ασφάλεια</a:t>
            </a:r>
            <a:r>
              <a:rPr sz="16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πληροφοριών</a:t>
            </a:r>
            <a:endParaRPr sz="1600">
              <a:latin typeface="Calibri"/>
              <a:cs typeface="Calibri"/>
            </a:endParaRPr>
          </a:p>
          <a:p>
            <a:pPr marL="812800" marR="254000" lvl="1" indent="-343535">
              <a:lnSpc>
                <a:spcPct val="128800"/>
              </a:lnSpc>
              <a:spcBef>
                <a:spcPts val="489"/>
              </a:spcBef>
              <a:buSzPct val="125000"/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Προστασία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των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δεδομένων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τυχαία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ή μη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εξουσιοδοτημένη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αποθήκευση,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επεξεργασία,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πρόσβαση,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αποκάλυψη,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καταστροφή,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απώλεια,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αλλοίωση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r>
              <a:rPr sz="160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έλλειψη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διαθεσιμότητας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καθ'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όλη </a:t>
            </a:r>
            <a:r>
              <a:rPr sz="1600" b="1" spc="-3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διάρκεια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κύκλου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ζωής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προϊόντος,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υπηρεσίας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διαδικασίας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ICT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(Information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and Communication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Technology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-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Τεχνολογίες Πληροφορικής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Επικοινωνιών).</a:t>
            </a:r>
            <a:endParaRPr sz="16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905"/>
              </a:spcBef>
              <a:buSzPct val="125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Έλεγχος</a:t>
            </a:r>
            <a:r>
              <a:rPr sz="16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πρόσβασης</a:t>
            </a:r>
            <a:endParaRPr sz="1600">
              <a:latin typeface="Calibri"/>
              <a:cs typeface="Calibri"/>
            </a:endParaRPr>
          </a:p>
          <a:p>
            <a:pPr marL="812800" marR="5080" lvl="1" indent="-343535">
              <a:lnSpc>
                <a:spcPct val="128800"/>
              </a:lnSpc>
              <a:spcBef>
                <a:spcPts val="484"/>
              </a:spcBef>
              <a:buSzPct val="125000"/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Ότι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τα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εξουσιοδοτημένα</a:t>
            </a:r>
            <a:r>
              <a:rPr sz="16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πρόσωπα,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προγραμματίζοντας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μηχανήματα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έχουν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πρόσβαση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μόνο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στα </a:t>
            </a:r>
            <a:r>
              <a:rPr sz="1600" b="1" spc="-3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δεδομένατις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υπηρεσίες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ή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λειτουργίες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στις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οποίες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αναφέρονται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τα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δικαιώματα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πρόσβασης.</a:t>
            </a:r>
            <a:endParaRPr sz="16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910"/>
              </a:spcBef>
              <a:buSzPct val="125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Ευπάθεια</a:t>
            </a:r>
            <a:endParaRPr sz="1600">
              <a:latin typeface="Calibri"/>
              <a:cs typeface="Calibri"/>
            </a:endParaRPr>
          </a:p>
          <a:p>
            <a:pPr marL="812800" marR="1304290" lvl="1" indent="-343535">
              <a:lnSpc>
                <a:spcPct val="128800"/>
              </a:lnSpc>
              <a:spcBef>
                <a:spcPts val="484"/>
              </a:spcBef>
              <a:buSzPct val="125000"/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Επαλήθευση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ότι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τα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προϊόντα,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υπηρεσίες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διαδικασίες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ICT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(Information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1600" b="1" spc="-3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Communication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Technology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-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Τεχνολογίες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Πληροφορικής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Επικοινωνιών)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δεν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περιέχουν 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Ευπάθειες.</a:t>
            </a:r>
            <a:endParaRPr sz="16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910"/>
              </a:spcBef>
              <a:buSzPct val="125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Παρακολούθηση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δραστηριότητας χρήστη</a:t>
            </a:r>
            <a:endParaRPr sz="1600">
              <a:latin typeface="Calibri"/>
              <a:cs typeface="Calibri"/>
            </a:endParaRPr>
          </a:p>
          <a:p>
            <a:pPr marL="812800" marR="795655" lvl="1" indent="-343535">
              <a:lnSpc>
                <a:spcPct val="128800"/>
              </a:lnSpc>
              <a:spcBef>
                <a:spcPts val="490"/>
              </a:spcBef>
              <a:buSzPct val="125000"/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Να καταγράφει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να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 παράγει/κάνει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έλεγχο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των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δεδομένων,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των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υπηρεσιών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ή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των 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λειτουργιών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στα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οποία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υπήρξε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πρόσβαση,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χρήση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άλλη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επεξεργασία,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ποιες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χρονικές </a:t>
            </a:r>
            <a:r>
              <a:rPr sz="1600" b="1" spc="-3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στιγμές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 ποιον.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0098722" y="0"/>
            <a:ext cx="4531995" cy="8229600"/>
            <a:chOff x="10098722" y="0"/>
            <a:chExt cx="4531995" cy="82296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98722" y="0"/>
              <a:ext cx="4531677" cy="82295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50892" y="7594600"/>
              <a:ext cx="2591752" cy="4816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3259" y="295910"/>
            <a:ext cx="10975975" cy="1950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1600"/>
              </a:lnSpc>
              <a:spcBef>
                <a:spcPts val="100"/>
              </a:spcBef>
            </a:pPr>
            <a:r>
              <a:rPr sz="4800" spc="-10" dirty="0"/>
              <a:t>Στόχοι</a:t>
            </a:r>
            <a:r>
              <a:rPr sz="4800" spc="-35" dirty="0"/>
              <a:t> </a:t>
            </a:r>
            <a:r>
              <a:rPr sz="4800" spc="-5" dirty="0"/>
              <a:t>ασφάλειας</a:t>
            </a:r>
            <a:r>
              <a:rPr sz="4800" spc="-35" dirty="0"/>
              <a:t> </a:t>
            </a:r>
            <a:r>
              <a:rPr sz="4800" spc="-5" dirty="0"/>
              <a:t>στον</a:t>
            </a:r>
            <a:r>
              <a:rPr sz="4800" spc="-25" dirty="0"/>
              <a:t> </a:t>
            </a:r>
            <a:r>
              <a:rPr sz="4800" dirty="0"/>
              <a:t>κυβερνοχώρο </a:t>
            </a:r>
            <a:r>
              <a:rPr sz="4800" spc="-1320" dirty="0"/>
              <a:t> </a:t>
            </a:r>
            <a:r>
              <a:rPr sz="4800" dirty="0"/>
              <a:t>(άρθρο</a:t>
            </a:r>
            <a:r>
              <a:rPr sz="4800" spc="-15" dirty="0"/>
              <a:t> </a:t>
            </a:r>
            <a:r>
              <a:rPr sz="4800" dirty="0"/>
              <a:t>51)</a:t>
            </a:r>
            <a:r>
              <a:rPr sz="4800" spc="-15" dirty="0"/>
              <a:t> </a:t>
            </a:r>
            <a:r>
              <a:rPr sz="4800" dirty="0"/>
              <a:t>συνέχεια</a:t>
            </a:r>
            <a:endParaRPr sz="4800"/>
          </a:p>
        </p:txBody>
      </p:sp>
      <p:sp>
        <p:nvSpPr>
          <p:cNvPr id="4" name="object 4"/>
          <p:cNvSpPr txBox="1"/>
          <p:nvPr/>
        </p:nvSpPr>
        <p:spPr>
          <a:xfrm>
            <a:off x="683259" y="2619755"/>
            <a:ext cx="13440410" cy="3702685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10"/>
              </a:spcBef>
              <a:buSzPct val="125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Ανθεκτικότητα</a:t>
            </a:r>
            <a:r>
              <a:rPr sz="16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στον κυβερνοχώρο</a:t>
            </a:r>
            <a:endParaRPr sz="1600">
              <a:latin typeface="Calibri"/>
              <a:cs typeface="Calibri"/>
            </a:endParaRPr>
          </a:p>
          <a:p>
            <a:pPr marL="812800" marR="4460240" lvl="1" indent="-343535">
              <a:lnSpc>
                <a:spcPct val="128800"/>
              </a:lnSpc>
              <a:spcBef>
                <a:spcPts val="489"/>
              </a:spcBef>
              <a:buSzPct val="125000"/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Αποκατάσταση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διαθεσιμότητας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πρόσβασης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δεδομένα,</a:t>
            </a:r>
            <a:r>
              <a:rPr sz="16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υπηρεσίες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λειτουργίες </a:t>
            </a:r>
            <a:r>
              <a:rPr sz="1600" b="1" spc="-3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εγκαίρως σε περίπτωση φυσικού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 τεχνικού συμβάντος.</a:t>
            </a:r>
            <a:endParaRPr sz="16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910"/>
              </a:spcBef>
              <a:buSzPct val="125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Ασφάλεια</a:t>
            </a:r>
            <a:r>
              <a:rPr sz="16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σχεδιασμένη</a:t>
            </a:r>
            <a:endParaRPr sz="1600">
              <a:latin typeface="Calibri"/>
              <a:cs typeface="Calibri"/>
            </a:endParaRPr>
          </a:p>
          <a:p>
            <a:pPr marL="812800" marR="5080" lvl="1" indent="-342900">
              <a:lnSpc>
                <a:spcPct val="101699"/>
              </a:lnSpc>
              <a:spcBef>
                <a:spcPts val="1005"/>
              </a:spcBef>
              <a:buSzPct val="125000"/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Τα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προϊόντα,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υπηρεσίες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6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διαδικασίες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ICT</a:t>
            </a:r>
            <a:r>
              <a:rPr sz="16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(Information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6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Communication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Technology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Τεχνολογίες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Πληροφορικής</a:t>
            </a:r>
            <a:r>
              <a:rPr sz="16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Επικοινωνιών)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είναι </a:t>
            </a:r>
            <a:r>
              <a:rPr sz="1600" b="1" spc="-3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ασφαλή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προεπιλογή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και σχεδιασμένα.</a:t>
            </a:r>
            <a:endParaRPr sz="16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040"/>
              </a:spcBef>
              <a:buSzPct val="125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Διορθώσεις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(ενημερώσεις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 διόρθωση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ασφαλείας)</a:t>
            </a:r>
            <a:endParaRPr sz="1600">
              <a:latin typeface="Calibri"/>
              <a:cs typeface="Calibri"/>
            </a:endParaRPr>
          </a:p>
          <a:p>
            <a:pPr marL="812800" marR="4425950" lvl="1" indent="-343535">
              <a:lnSpc>
                <a:spcPct val="128800"/>
              </a:lnSpc>
              <a:spcBef>
                <a:spcPts val="495"/>
              </a:spcBef>
              <a:buSzPct val="125000"/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Τα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προϊόντα,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υπηρεσίες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διαδικασίες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ICT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(Information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Communication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Technology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- 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Τεχνολογίες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Πληροφορικής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Επικοινωνιών)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παρέχονται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ενημερωμένο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λογισμικό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υλικό </a:t>
            </a:r>
            <a:r>
              <a:rPr sz="1600" b="1" spc="-3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δεν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περιέχουν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δημόσια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γνωστές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Ευπάθειες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διαθέτουν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μηχανισμούς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ασφαλείς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ενημερώσεις.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0098722" y="0"/>
            <a:ext cx="4531995" cy="8229600"/>
            <a:chOff x="10098722" y="0"/>
            <a:chExt cx="4531995" cy="82296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98722" y="0"/>
              <a:ext cx="4531677" cy="82295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50892" y="7594600"/>
              <a:ext cx="2591752" cy="4816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0053319" y="0"/>
            <a:ext cx="4577080" cy="8229600"/>
            <a:chOff x="10053319" y="0"/>
            <a:chExt cx="4577080" cy="82296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53319" y="0"/>
              <a:ext cx="4577080" cy="82296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51209" y="7594600"/>
              <a:ext cx="2591752" cy="48164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10869" y="288925"/>
            <a:ext cx="13260069" cy="1477010"/>
          </a:xfrm>
          <a:prstGeom prst="rect">
            <a:avLst/>
          </a:prstGeom>
        </p:spPr>
        <p:txBody>
          <a:bodyPr vert="horz" wrap="square" lIns="0" tIns="158115" rIns="0" bIns="0" rtlCol="0">
            <a:spAutoFit/>
          </a:bodyPr>
          <a:lstStyle/>
          <a:p>
            <a:pPr marL="12700" marR="5080">
              <a:lnSpc>
                <a:spcPts val="5130"/>
              </a:lnSpc>
              <a:spcBef>
                <a:spcPts val="1245"/>
              </a:spcBef>
            </a:pPr>
            <a:r>
              <a:rPr sz="5250" spc="5" dirty="0"/>
              <a:t>Ο </a:t>
            </a:r>
            <a:r>
              <a:rPr sz="5250" spc="-5" dirty="0"/>
              <a:t>Γενικός </a:t>
            </a:r>
            <a:r>
              <a:rPr sz="5250" spc="-10" dirty="0"/>
              <a:t>Κανονισμός </a:t>
            </a:r>
            <a:r>
              <a:rPr sz="5250" spc="-5" dirty="0"/>
              <a:t>για </a:t>
            </a:r>
            <a:r>
              <a:rPr sz="5250" spc="-10" dirty="0"/>
              <a:t>την </a:t>
            </a:r>
            <a:r>
              <a:rPr sz="5250" spc="-5" dirty="0"/>
              <a:t>Προστασία </a:t>
            </a:r>
            <a:r>
              <a:rPr sz="5250" spc="-1445" dirty="0"/>
              <a:t> </a:t>
            </a:r>
            <a:r>
              <a:rPr sz="5250" spc="-5" dirty="0"/>
              <a:t>Δεδομένων</a:t>
            </a:r>
            <a:r>
              <a:rPr sz="5250" spc="-10" dirty="0"/>
              <a:t> </a:t>
            </a:r>
            <a:r>
              <a:rPr sz="5250" spc="-5" dirty="0"/>
              <a:t>GDPR)</a:t>
            </a:r>
            <a:endParaRPr sz="5250"/>
          </a:p>
        </p:txBody>
      </p:sp>
      <p:sp>
        <p:nvSpPr>
          <p:cNvPr id="7" name="object 7"/>
          <p:cNvSpPr txBox="1"/>
          <p:nvPr/>
        </p:nvSpPr>
        <p:spPr>
          <a:xfrm>
            <a:off x="610869" y="2590800"/>
            <a:ext cx="8700770" cy="830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SzPct val="128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250" b="1" spc="85" dirty="0">
                <a:solidFill>
                  <a:srgbClr val="DAD1E6"/>
                </a:solidFill>
                <a:latin typeface="Calibri"/>
                <a:cs typeface="Calibri"/>
              </a:rPr>
              <a:t>Ο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ΓΚΠΔ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είναι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ένας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κανονισμός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ορόσημο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της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ΕΕ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για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την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προστασία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των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προσωπικών</a:t>
            </a:r>
            <a:r>
              <a:rPr sz="1250" b="1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δεδομένων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των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ατόμων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εντός</a:t>
            </a:r>
            <a:endParaRPr sz="1250">
              <a:latin typeface="Calibri"/>
              <a:cs typeface="Calibri"/>
            </a:endParaRPr>
          </a:p>
          <a:p>
            <a:pPr marL="354965" marR="194310">
              <a:lnSpc>
                <a:spcPct val="161300"/>
              </a:lnSpc>
            </a:pP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της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ΕΕ.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Εφαρμόζεται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σε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όλες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40" dirty="0">
                <a:solidFill>
                  <a:srgbClr val="DAD1E6"/>
                </a:solidFill>
                <a:latin typeface="Calibri"/>
                <a:cs typeface="Calibri"/>
              </a:rPr>
              <a:t>τις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οργανώσεις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που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επεξεργάζονται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προσωπικά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δεδομένα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ατόμων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που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διαμένουν </a:t>
            </a:r>
            <a:r>
              <a:rPr sz="1250" b="1" spc="-27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στην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45" dirty="0">
                <a:solidFill>
                  <a:srgbClr val="DAD1E6"/>
                </a:solidFill>
                <a:latin typeface="Calibri"/>
                <a:cs typeface="Calibri"/>
              </a:rPr>
              <a:t>ΕΕ,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ανεξάρτητα</a:t>
            </a:r>
            <a:r>
              <a:rPr sz="1250" b="1" spc="2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70" dirty="0">
                <a:solidFill>
                  <a:srgbClr val="DAD1E6"/>
                </a:solidFill>
                <a:latin typeface="Calibri"/>
                <a:cs typeface="Calibri"/>
              </a:rPr>
              <a:t>από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την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τοποθεσία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του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οργανισμού.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0869" y="4250054"/>
            <a:ext cx="8436610" cy="1137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SzPct val="128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250" b="1" spc="85" dirty="0">
                <a:solidFill>
                  <a:srgbClr val="DAD1E6"/>
                </a:solidFill>
                <a:latin typeface="Calibri"/>
                <a:cs typeface="Calibri"/>
              </a:rPr>
              <a:t>Ο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κανονισμός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αυτός</a:t>
            </a:r>
            <a:r>
              <a:rPr sz="1250" b="1" spc="2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επιβάλλει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αρχές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προστασίας</a:t>
            </a:r>
            <a:r>
              <a:rPr sz="1250" b="1" spc="2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δεδομένων,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όπως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η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συγκατάθεση,</a:t>
            </a:r>
            <a:r>
              <a:rPr sz="1250" b="1" spc="2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η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διαφάνεια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και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η</a:t>
            </a:r>
            <a:endParaRPr sz="1250">
              <a:latin typeface="Calibri"/>
              <a:cs typeface="Calibri"/>
            </a:endParaRPr>
          </a:p>
          <a:p>
            <a:pPr marL="354965" marR="5080">
              <a:lnSpc>
                <a:spcPct val="161300"/>
              </a:lnSpc>
            </a:pP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ελαχιστοποίηση</a:t>
            </a:r>
            <a:r>
              <a:rPr sz="1250" b="1" spc="3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των</a:t>
            </a:r>
            <a:r>
              <a:rPr sz="1250" b="1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δεδομένων.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Περιγράφει</a:t>
            </a:r>
            <a:r>
              <a:rPr sz="1250" b="1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επίσης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προδιαγραφές</a:t>
            </a:r>
            <a:r>
              <a:rPr sz="1250" b="1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για</a:t>
            </a:r>
            <a:r>
              <a:rPr sz="1250" b="1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τα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άτομα,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συμπεριλαμβανομένου</a:t>
            </a:r>
            <a:r>
              <a:rPr sz="1250" b="1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του </a:t>
            </a:r>
            <a:r>
              <a:rPr sz="1250" b="1" spc="-26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δικαιώματος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πρόσβασης, διόρθωσης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και Eraser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(εργαλείο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ασφαλούς </a:t>
            </a:r>
            <a:r>
              <a:rPr sz="1250" b="1" spc="60" dirty="0">
                <a:solidFill>
                  <a:srgbClr val="DAD1E6"/>
                </a:solidFill>
                <a:latin typeface="Calibri"/>
                <a:cs typeface="Calibri"/>
              </a:rPr>
              <a:t>διαγραφής δεδομένων 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-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secure </a:t>
            </a:r>
            <a:r>
              <a:rPr sz="1250" b="1" spc="35" dirty="0">
                <a:solidFill>
                  <a:srgbClr val="DAD1E6"/>
                </a:solidFill>
                <a:latin typeface="Calibri"/>
                <a:cs typeface="Calibri"/>
              </a:rPr>
              <a:t>file </a:t>
            </a:r>
            <a:r>
              <a:rPr sz="1250" b="1" spc="4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deletion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DAD1E6"/>
                </a:solidFill>
                <a:latin typeface="Calibri"/>
                <a:cs typeface="Calibri"/>
              </a:rPr>
              <a:t>software</a:t>
            </a:r>
            <a:r>
              <a:rPr sz="1250" b="1" spc="20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DAD1E6"/>
                </a:solidFill>
                <a:latin typeface="Calibri"/>
                <a:cs typeface="Calibri"/>
              </a:rPr>
              <a:t>όπως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BleachBit</a:t>
            </a:r>
            <a:r>
              <a:rPr sz="1250" b="1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DAD1E6"/>
                </a:solidFill>
                <a:latin typeface="Calibri"/>
                <a:cs typeface="Calibri"/>
              </a:rPr>
              <a:t>CCleaner)</a:t>
            </a:r>
            <a:endParaRPr sz="12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684" y="2639695"/>
            <a:ext cx="14350365" cy="467391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33680" rIns="0" bIns="0" rtlCol="0">
            <a:spAutoFit/>
          </a:bodyPr>
          <a:lstStyle/>
          <a:p>
            <a:pPr marR="5080">
              <a:lnSpc>
                <a:spcPts val="5130"/>
              </a:lnSpc>
              <a:spcBef>
                <a:spcPts val="1245"/>
              </a:spcBef>
            </a:pPr>
            <a:r>
              <a:rPr sz="5250" spc="-5" dirty="0"/>
              <a:t>Κέντρο και δίκτυο αρμοδιοτήτων </a:t>
            </a:r>
            <a:r>
              <a:rPr sz="5250" spc="-1445" dirty="0"/>
              <a:t> </a:t>
            </a:r>
            <a:r>
              <a:rPr sz="5250" spc="-5" dirty="0"/>
              <a:t>της</a:t>
            </a:r>
            <a:r>
              <a:rPr sz="5250" spc="-25" dirty="0"/>
              <a:t> </a:t>
            </a:r>
            <a:r>
              <a:rPr sz="5250" spc="-5" dirty="0"/>
              <a:t>ΕΕ</a:t>
            </a:r>
            <a:r>
              <a:rPr sz="5250" spc="-25" dirty="0"/>
              <a:t> </a:t>
            </a:r>
            <a:r>
              <a:rPr sz="5250" spc="-5" dirty="0"/>
              <a:t>για</a:t>
            </a:r>
            <a:r>
              <a:rPr sz="5250" spc="-25" dirty="0"/>
              <a:t> </a:t>
            </a:r>
            <a:r>
              <a:rPr sz="5250" spc="-10" dirty="0"/>
              <a:t>την</a:t>
            </a:r>
            <a:r>
              <a:rPr sz="5250" spc="-25" dirty="0"/>
              <a:t> </a:t>
            </a:r>
            <a:r>
              <a:rPr sz="5250" spc="-5" dirty="0"/>
              <a:t>κυβερνοασφάλεια</a:t>
            </a:r>
            <a:endParaRPr sz="5250"/>
          </a:p>
        </p:txBody>
      </p:sp>
      <p:sp>
        <p:nvSpPr>
          <p:cNvPr id="5" name="object 5"/>
          <p:cNvSpPr txBox="1"/>
          <p:nvPr/>
        </p:nvSpPr>
        <p:spPr>
          <a:xfrm>
            <a:off x="538480" y="2431415"/>
            <a:ext cx="10471785" cy="830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SzPct val="128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Κέντρο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Δίκτυο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Επάρκειας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ΕΕ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διαδραματίζει</a:t>
            </a:r>
            <a:r>
              <a:rPr sz="125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ζωτικό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ρόλο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προώθηση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συνεργατικής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endParaRPr sz="1250">
              <a:latin typeface="Calibri"/>
              <a:cs typeface="Calibri"/>
            </a:endParaRPr>
          </a:p>
          <a:p>
            <a:pPr marL="355600" marR="5080">
              <a:lnSpc>
                <a:spcPct val="161300"/>
              </a:lnSpc>
            </a:pP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ανταλλαγής</a:t>
            </a:r>
            <a:r>
              <a:rPr sz="12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γνώσεων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ενέργειας.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δίκτυο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αυτό</a:t>
            </a:r>
            <a:r>
              <a:rPr sz="12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συνδέει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40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εθνικές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αρχές</a:t>
            </a:r>
            <a:r>
              <a:rPr sz="12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κυβερνοασφάλειας,</a:t>
            </a:r>
            <a:r>
              <a:rPr sz="12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τους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εμπειρογνώμονες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του </a:t>
            </a:r>
            <a:r>
              <a:rPr sz="1250" b="1" spc="-2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κλάδου</a:t>
            </a:r>
            <a:r>
              <a:rPr sz="125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τα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θεσμικά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όργανα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2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ολόκληρη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45" dirty="0">
                <a:solidFill>
                  <a:srgbClr val="FFFFFF"/>
                </a:solidFill>
                <a:latin typeface="Calibri"/>
                <a:cs typeface="Calibri"/>
              </a:rPr>
              <a:t>ΕΕ,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παρέχοντας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μια</a:t>
            </a:r>
            <a:r>
              <a:rPr sz="12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πλατφόρμα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,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κατάρτιση</a:t>
            </a:r>
            <a:r>
              <a:rPr sz="125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2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ανάπτυξη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λογισμικού.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8480" y="3895090"/>
            <a:ext cx="9966960" cy="830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SzPct val="128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Κέντρο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Ικανότητας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παρέχει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υποστήριξη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καθοδήγηση</a:t>
            </a:r>
            <a:r>
              <a:rPr sz="12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ενεργειακές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εταιρείες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σειρά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θεμάτων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κυβερνοασφάλειας,</a:t>
            </a:r>
            <a:endParaRPr sz="1250">
              <a:latin typeface="Calibri"/>
              <a:cs typeface="Calibri"/>
            </a:endParaRPr>
          </a:p>
          <a:p>
            <a:pPr marL="355600" marR="5080">
              <a:lnSpc>
                <a:spcPct val="161300"/>
              </a:lnSpc>
            </a:pP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συμπεριλαμβανομένης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αξιολόγησης απειλών,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της διαχείρισης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Ευπάθειας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και της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αντιμετώπισης περιστατικών.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Διεξάγει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επίσης </a:t>
            </a:r>
            <a:r>
              <a:rPr sz="1250" b="1" spc="-2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δραστηριότητες</a:t>
            </a:r>
            <a:r>
              <a:rPr sz="125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έρευνας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ανάπτυξης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προώθηση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ικανοτήτων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5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r>
              <a:rPr sz="125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2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50" dirty="0">
                <a:solidFill>
                  <a:srgbClr val="FFFFFF"/>
                </a:solidFill>
                <a:latin typeface="Calibri"/>
                <a:cs typeface="Calibri"/>
              </a:rPr>
              <a:t>ενέργειας.</a:t>
            </a:r>
            <a:endParaRPr sz="125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50892" y="6117590"/>
            <a:ext cx="2588895" cy="481012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04132" y="2913062"/>
            <a:ext cx="4426267" cy="442626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9075" rIns="0" bIns="0" rtlCol="0">
            <a:spAutoFit/>
          </a:bodyPr>
          <a:lstStyle/>
          <a:p>
            <a:pPr marL="85090" marR="5080">
              <a:lnSpc>
                <a:spcPct val="115900"/>
              </a:lnSpc>
              <a:spcBef>
                <a:spcPts val="100"/>
              </a:spcBef>
            </a:pPr>
            <a:r>
              <a:rPr spc="5" dirty="0"/>
              <a:t>Ο </a:t>
            </a:r>
            <a:r>
              <a:rPr spc="-15" dirty="0"/>
              <a:t>Οργανισμός </a:t>
            </a:r>
            <a:r>
              <a:rPr spc="-5" dirty="0"/>
              <a:t>της </a:t>
            </a:r>
            <a:r>
              <a:rPr spc="-10" dirty="0"/>
              <a:t>Ευρωπαϊκής </a:t>
            </a:r>
            <a:r>
              <a:rPr spc="-1570" dirty="0"/>
              <a:t> </a:t>
            </a:r>
            <a:r>
              <a:rPr spc="-5" dirty="0"/>
              <a:t>Ένωσης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47065" y="2272346"/>
            <a:ext cx="13915390" cy="2321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2200"/>
              </a:lnSpc>
              <a:spcBef>
                <a:spcPts val="95"/>
              </a:spcBef>
            </a:pPr>
            <a:r>
              <a:rPr sz="5700" b="1" dirty="0">
                <a:solidFill>
                  <a:srgbClr val="FF706B"/>
                </a:solidFill>
                <a:latin typeface="Calibri"/>
                <a:cs typeface="Calibri"/>
              </a:rPr>
              <a:t>για</a:t>
            </a:r>
            <a:r>
              <a:rPr sz="5700" b="1" spc="275" dirty="0">
                <a:solidFill>
                  <a:srgbClr val="FF706B"/>
                </a:solidFill>
                <a:latin typeface="Calibri"/>
                <a:cs typeface="Calibri"/>
              </a:rPr>
              <a:t> </a:t>
            </a:r>
            <a:r>
              <a:rPr sz="5700" b="1" spc="-5" dirty="0">
                <a:solidFill>
                  <a:srgbClr val="FF706B"/>
                </a:solidFill>
                <a:latin typeface="Calibri"/>
                <a:cs typeface="Calibri"/>
              </a:rPr>
              <a:t>την</a:t>
            </a:r>
            <a:r>
              <a:rPr sz="5700" b="1" spc="285" dirty="0">
                <a:solidFill>
                  <a:srgbClr val="FF706B"/>
                </a:solidFill>
                <a:latin typeface="Calibri"/>
                <a:cs typeface="Calibri"/>
              </a:rPr>
              <a:t> </a:t>
            </a:r>
            <a:r>
              <a:rPr sz="5700" b="1" spc="-5" dirty="0">
                <a:solidFill>
                  <a:srgbClr val="FF706B"/>
                </a:solidFill>
                <a:latin typeface="Calibri"/>
                <a:cs typeface="Calibri"/>
              </a:rPr>
              <a:t>ασφάλεια</a:t>
            </a:r>
            <a:r>
              <a:rPr sz="5700" b="1" spc="280" dirty="0">
                <a:solidFill>
                  <a:srgbClr val="FF706B"/>
                </a:solidFill>
                <a:latin typeface="Calibri"/>
                <a:cs typeface="Calibri"/>
              </a:rPr>
              <a:t> </a:t>
            </a:r>
            <a:r>
              <a:rPr sz="5700" b="1" spc="-5" dirty="0">
                <a:solidFill>
                  <a:srgbClr val="FF706B"/>
                </a:solidFill>
                <a:latin typeface="Calibri"/>
                <a:cs typeface="Calibri"/>
              </a:rPr>
              <a:t>στον</a:t>
            </a:r>
            <a:r>
              <a:rPr sz="5700" b="1" spc="280" dirty="0">
                <a:solidFill>
                  <a:srgbClr val="FF706B"/>
                </a:solidFill>
                <a:latin typeface="Calibri"/>
                <a:cs typeface="Calibri"/>
              </a:rPr>
              <a:t> </a:t>
            </a:r>
            <a:r>
              <a:rPr sz="5700" b="1" spc="-5" dirty="0">
                <a:solidFill>
                  <a:srgbClr val="FF706B"/>
                </a:solidFill>
                <a:latin typeface="Calibri"/>
                <a:cs typeface="Calibri"/>
              </a:rPr>
              <a:t>κυβερνοχώρο</a:t>
            </a:r>
            <a:r>
              <a:rPr sz="5700" b="1" spc="285" dirty="0">
                <a:solidFill>
                  <a:srgbClr val="FF706B"/>
                </a:solidFill>
                <a:latin typeface="Calibri"/>
                <a:cs typeface="Calibri"/>
              </a:rPr>
              <a:t> </a:t>
            </a:r>
            <a:r>
              <a:rPr sz="5700" b="1" spc="-10" dirty="0">
                <a:solidFill>
                  <a:srgbClr val="FF706B"/>
                </a:solidFill>
                <a:latin typeface="Arial"/>
                <a:cs typeface="Arial"/>
              </a:rPr>
              <a:t>ENISA </a:t>
            </a:r>
            <a:r>
              <a:rPr sz="5700" b="1" spc="-1570" dirty="0">
                <a:solidFill>
                  <a:srgbClr val="FF706B"/>
                </a:solidFill>
                <a:latin typeface="Arial"/>
                <a:cs typeface="Arial"/>
              </a:rPr>
              <a:t> </a:t>
            </a:r>
            <a:r>
              <a:rPr sz="5700" b="1" spc="-15" dirty="0">
                <a:solidFill>
                  <a:srgbClr val="FF706B"/>
                </a:solidFill>
                <a:latin typeface="Arial"/>
                <a:cs typeface="Arial"/>
              </a:rPr>
              <a:t>(</a:t>
            </a:r>
            <a:r>
              <a:rPr sz="5700" b="1" spc="-15" dirty="0">
                <a:solidFill>
                  <a:srgbClr val="FF706B"/>
                </a:solidFill>
                <a:latin typeface="Calibri"/>
                <a:cs typeface="Calibri"/>
              </a:rPr>
              <a:t>Ευρωπαϊκή</a:t>
            </a:r>
            <a:r>
              <a:rPr sz="5700" b="1" spc="260" dirty="0">
                <a:solidFill>
                  <a:srgbClr val="FF706B"/>
                </a:solidFill>
                <a:latin typeface="Calibri"/>
                <a:cs typeface="Calibri"/>
              </a:rPr>
              <a:t> </a:t>
            </a:r>
            <a:r>
              <a:rPr sz="5700" b="1" spc="-15" dirty="0">
                <a:solidFill>
                  <a:srgbClr val="FF706B"/>
                </a:solidFill>
                <a:latin typeface="Calibri"/>
                <a:cs typeface="Calibri"/>
              </a:rPr>
              <a:t>Υπηρεσία</a:t>
            </a:r>
            <a:r>
              <a:rPr sz="5700" b="1" spc="260" dirty="0">
                <a:solidFill>
                  <a:srgbClr val="FF706B"/>
                </a:solidFill>
                <a:latin typeface="Calibri"/>
                <a:cs typeface="Calibri"/>
              </a:rPr>
              <a:t> </a:t>
            </a:r>
            <a:r>
              <a:rPr sz="5700" b="1" spc="-5" dirty="0">
                <a:solidFill>
                  <a:srgbClr val="FF706B"/>
                </a:solidFill>
                <a:latin typeface="Calibri"/>
                <a:cs typeface="Calibri"/>
              </a:rPr>
              <a:t>Κυβερνοασφάλειας</a:t>
            </a:r>
            <a:r>
              <a:rPr sz="5700" b="1" spc="-5" dirty="0">
                <a:solidFill>
                  <a:srgbClr val="FF706B"/>
                </a:solidFill>
                <a:latin typeface="Arial"/>
                <a:cs typeface="Arial"/>
              </a:rPr>
              <a:t>))</a:t>
            </a:r>
            <a:endParaRPr sz="57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9775" y="5329237"/>
            <a:ext cx="8554720" cy="2525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25800"/>
              </a:lnSpc>
              <a:spcBef>
                <a:spcPts val="100"/>
              </a:spcBef>
              <a:buSzPct val="128125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spc="160" dirty="0">
                <a:solidFill>
                  <a:srgbClr val="FFFFFF"/>
                </a:solidFill>
                <a:latin typeface="Calibri"/>
                <a:cs typeface="Calibri"/>
              </a:rPr>
              <a:t>Ο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ENISA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(Ευρωπαϊκή Υπηρεσία Κυβερνοασφάλειας) </a:t>
            </a:r>
            <a:r>
              <a:rPr sz="1600" spc="95" dirty="0">
                <a:solidFill>
                  <a:srgbClr val="FFFFFF"/>
                </a:solidFill>
                <a:latin typeface="Calibri"/>
                <a:cs typeface="Calibri"/>
              </a:rPr>
              <a:t>είναι </a:t>
            </a:r>
            <a:r>
              <a:rPr sz="1600" spc="125" dirty="0">
                <a:solidFill>
                  <a:srgbClr val="FFFFFF"/>
                </a:solidFill>
                <a:latin typeface="Calibri"/>
                <a:cs typeface="Calibri"/>
              </a:rPr>
              <a:t>ο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οργανισμός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ΕΕ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στην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υποστήριξη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ασφάλειας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στον στην 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.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Παρέχει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εμπειρογνωμοσύνη, </a:t>
            </a:r>
            <a:r>
              <a:rPr sz="1600" spc="120" dirty="0">
                <a:solidFill>
                  <a:srgbClr val="FFFFFF"/>
                </a:solidFill>
                <a:latin typeface="Calibri"/>
                <a:cs typeface="Calibri"/>
              </a:rPr>
              <a:t>καθοδήγηση </a:t>
            </a:r>
            <a:r>
              <a:rPr sz="1600" spc="10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600" spc="-3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FFFFFF"/>
                </a:solidFill>
                <a:latin typeface="Calibri"/>
                <a:cs typeface="Calibri"/>
              </a:rPr>
              <a:t>τεχνική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βοήθεια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στα</a:t>
            </a:r>
            <a:r>
              <a:rPr sz="16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κράτη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FFFFFF"/>
                </a:solidFill>
                <a:latin typeface="Calibri"/>
                <a:cs typeface="Calibri"/>
              </a:rPr>
              <a:t>μέλη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85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οργανώσεις.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FFFF"/>
              </a:buClr>
              <a:buFont typeface="Arial"/>
              <a:buChar char="•"/>
            </a:pPr>
            <a:endParaRPr sz="2250">
              <a:latin typeface="Calibri"/>
              <a:cs typeface="Calibri"/>
            </a:endParaRPr>
          </a:p>
          <a:p>
            <a:pPr marL="355600" marR="10160" indent="-342900">
              <a:lnSpc>
                <a:spcPct val="125800"/>
              </a:lnSpc>
              <a:buSzPct val="128125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600" spc="150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6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ENISA</a:t>
            </a:r>
            <a:r>
              <a:rPr sz="16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(Ευρωπαϊκή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Υπηρεσία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Κυβερνοασφάλειας)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διαδραματίζει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κρίσιμο</a:t>
            </a:r>
            <a:r>
              <a:rPr sz="16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FFFFFF"/>
                </a:solidFill>
                <a:latin typeface="Calibri"/>
                <a:cs typeface="Calibri"/>
              </a:rPr>
              <a:t>ρόλο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στην </a:t>
            </a:r>
            <a:r>
              <a:rPr sz="1600" spc="-3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30" dirty="0">
                <a:solidFill>
                  <a:srgbClr val="FFFFFF"/>
                </a:solidFill>
                <a:latin typeface="Calibri"/>
                <a:cs typeface="Calibri"/>
              </a:rPr>
              <a:t>προώθηση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ενός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30" dirty="0">
                <a:solidFill>
                  <a:srgbClr val="FFFFFF"/>
                </a:solidFill>
                <a:latin typeface="Calibri"/>
                <a:cs typeface="Calibri"/>
              </a:rPr>
              <a:t>υψηλού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επιπέδου</a:t>
            </a:r>
            <a:r>
              <a:rPr sz="16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ασφάλειας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6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6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ολόκληρη</a:t>
            </a:r>
            <a:r>
              <a:rPr sz="16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6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ΕΕ, </a:t>
            </a:r>
            <a:r>
              <a:rPr sz="1600" spc="-3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στην </a:t>
            </a:r>
            <a:r>
              <a:rPr sz="1600" spc="85" dirty="0">
                <a:solidFill>
                  <a:srgbClr val="FFFFFF"/>
                </a:solidFill>
                <a:latin typeface="Calibri"/>
                <a:cs typeface="Calibri"/>
              </a:rPr>
              <a:t>προώθηση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συνεργασίας </a:t>
            </a:r>
            <a:r>
              <a:rPr sz="1600" spc="65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στην </a:t>
            </a: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ενίσχυση </a:t>
            </a:r>
            <a:r>
              <a:rPr sz="1600" spc="114" dirty="0">
                <a:solidFill>
                  <a:srgbClr val="FFFFFF"/>
                </a:solidFill>
                <a:latin typeface="Calibri"/>
                <a:cs typeface="Calibri"/>
              </a:rPr>
              <a:t>των </a:t>
            </a:r>
            <a:r>
              <a:rPr sz="1600" spc="105" dirty="0">
                <a:solidFill>
                  <a:srgbClr val="FFFFFF"/>
                </a:solidFill>
                <a:latin typeface="Calibri"/>
                <a:cs typeface="Calibri"/>
              </a:rPr>
              <a:t>δυνατοτήτων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ασφάλειας στον </a:t>
            </a:r>
            <a:r>
              <a:rPr sz="16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Calibri"/>
                <a:cs typeface="Calibri"/>
              </a:rPr>
              <a:t>κυβερνοχώρο.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</TotalTime>
  <Words>17764</Words>
  <Application>Microsoft Office PowerPoint</Application>
  <PresentationFormat>Προσαρμογή</PresentationFormat>
  <Paragraphs>1940</Paragraphs>
  <Slides>147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9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147</vt:i4>
      </vt:variant>
    </vt:vector>
  </HeadingPairs>
  <TitlesOfParts>
    <vt:vector size="157" baseType="lpstr">
      <vt:lpstr>Arial</vt:lpstr>
      <vt:lpstr>Arial Black</vt:lpstr>
      <vt:lpstr>ArialMT</vt:lpstr>
      <vt:lpstr>Calibri</vt:lpstr>
      <vt:lpstr>CenturyGothic</vt:lpstr>
      <vt:lpstr>Courier New</vt:lpstr>
      <vt:lpstr>Segoe UI Symbol</vt:lpstr>
      <vt:lpstr>SegoeUI</vt:lpstr>
      <vt:lpstr>Times New Roman</vt:lpstr>
      <vt:lpstr>Office Theme</vt:lpstr>
      <vt:lpstr>Σας ευχαριστώ</vt:lpstr>
      <vt:lpstr>Ουσιώδεις αρχές  και διαχείριση της  κυβερνοασφάλεια  ς για τον τομέα  της ενέργειας</vt:lpstr>
      <vt:lpstr>Γνωστοποίηση</vt:lpstr>
      <vt:lpstr>Θέμα-6: Επιλογή και  υλοποίηση ελέγχων ασφαλείας  για ενεργειακά περιβάλλοντα</vt:lpstr>
      <vt:lpstr>Θέμα-6: Επιλογή και  υλοποίηση ελέγχων ασφαλείας  για ενεργειακά περιβάλλοντα</vt:lpstr>
      <vt:lpstr>Κρυπτογραφία σε συστήματα ελέγχου εξουσιών/δυνάμεων</vt:lpstr>
      <vt:lpstr>Κρυπτογραφία που εφαρμόζεται σε δεδομένα κατά τη μεταφορά</vt:lpstr>
      <vt:lpstr>Κρυπτογραφία που εφαρμόζεται σε δεδομένα κατά τη μεταφορά</vt:lpstr>
      <vt:lpstr>Κρυπτογραφία που εφαρμόζεται σε δεδομένα κατά τη μεταφορά</vt:lpstr>
      <vt:lpstr>Κρυπτογραφία που εφαρμόζεται σε δεδομένα κατά τη μεταφορά</vt:lpstr>
      <vt:lpstr>Κρυπτογραφία: .</vt:lpstr>
      <vt:lpstr>Κρυπτογραφία: .</vt:lpstr>
      <vt:lpstr>Συμμετρική κρυπτογραφία: Διαδικασία</vt:lpstr>
      <vt:lpstr>Συμμετρική κρυπτογραφία:  Κρυπτοσυστήματα</vt:lpstr>
      <vt:lpstr>Συμμετρική κρυπτογραφία:  Κρυπτοσυστήματα</vt:lpstr>
      <vt:lpstr>Συμμετρική κρυπτογραφία: Μια  πρακτική άποψη</vt:lpstr>
      <vt:lpstr>Συμμετρική κρυπτογραφία: Μια  πρακτική άποψη</vt:lpstr>
      <vt:lpstr>Συμμετρική κρυπτογραφία:  'Λειτουργικά χαρακτηριστικά'</vt:lpstr>
      <vt:lpstr>Συμμετρική κρυπτογραφία:</vt:lpstr>
      <vt:lpstr>Συμμετρική κρυπτογραφία:  'Λειτουργικά χαρακτηριστικά'</vt:lpstr>
      <vt:lpstr>Συμμετρική κρυπτογραφία:  'Λειτουργικά χαρακτηριστικά'</vt:lpstr>
      <vt:lpstr>Λειτουργικά χαρακτηριστικά: Μια πρακτική άποψη</vt:lpstr>
      <vt:lpstr>Λειτουργικά χαρακτηριστικά: Μια πρακτική άποψη</vt:lpstr>
      <vt:lpstr>Συμμετρική κρυπτογραφία: Πλεονεκτήματα  και μειονεκτήματα</vt:lpstr>
      <vt:lpstr>Κρυπτογραφία: .</vt:lpstr>
      <vt:lpstr>Ασύμμετρη κρυπτογραφία: Διαδικασία</vt:lpstr>
      <vt:lpstr>Ασύμμετρη κρυπτογραφία: Διαδικασία</vt:lpstr>
      <vt:lpstr>Ασύμμετρη κρυπτογραφία:  Κρυπτοσυστήματα</vt:lpstr>
      <vt:lpstr>Ασύμμετρη κρυπτογραφία: Πλεονεκτήματα  και μειονεκτήματα</vt:lpstr>
      <vt:lpstr>Κρυπτογραφία: .</vt:lpstr>
      <vt:lpstr>Υβριδική κρυπτογραφία: Διαδικασία</vt:lpstr>
      <vt:lpstr>Υβριδική κρυπτογραφία: Διαδικασία</vt:lpstr>
      <vt:lpstr>Ψηφιακά πιστοποιητικά: x.</vt:lpstr>
      <vt:lpstr>Κατακερματισμός για την ολοκληρωμένη ακεραιότητα ευαίσθητων δεδομένων</vt:lpstr>
      <vt:lpstr>Συνάρτηση κατακερματισμού: Διαδικασία</vt:lpstr>
      <vt:lpstr>Παρουσίαση του PowerPoint</vt:lpstr>
      <vt:lpstr>Παρουσίαση του PowerPoint</vt:lpstr>
      <vt:lpstr>Κρυπτογραφία που εφαρμόζεται σε  ηλεκτρονικά μηνύματα (δεδομένα κατά τη  μεταφορά)</vt:lpstr>
      <vt:lpstr>Κρυπτογραφία που εφαρμόζεται σε δεδομένα σε  κατάσταση ηρεμίας</vt:lpstr>
      <vt:lpstr>Veracrypt - ένα παράδειγμα της χρησιμότητάς</vt:lpstr>
      <vt:lpstr>Veracrypt - ένα παράδειγμα της χρησιμότητάς  του</vt:lpstr>
      <vt:lpstr>Veracrypt - ένα παράδειγμα της χρησιμότητάς  του</vt:lpstr>
      <vt:lpstr>Ενδυνάμωση δεξιοτήτων με το OpenSSL</vt:lpstr>
      <vt:lpstr>Ενδυνάμωση δεξιοτήτων με το OpenSSL</vt:lpstr>
      <vt:lpstr>Τελικές παρατηρήσεις</vt:lpstr>
      <vt:lpstr>Αναφορές και πηγές</vt:lpstr>
      <vt:lpstr>Αναφορές και πηγές</vt:lpstr>
      <vt:lpstr>Συνδεθείτε με το CyberSecPro: Πώς να  εγγραφείτε και άλλες πρακτικές  πληροφορίες</vt:lpstr>
      <vt:lpstr>Σας ευχαριστώ</vt:lpstr>
      <vt:lpstr>Παρουσίαση του PowerPoint</vt:lpstr>
      <vt:lpstr>Γνωστοποίηση</vt:lpstr>
      <vt:lpstr>Θέμα-6: Ασφάλεια Επιλογή και υλοποίηση ελέγχων για</vt:lpstr>
      <vt:lpstr>Θέμα-6: Ασφάλεια Επιλογή και υλοποίηση ελέγχων για</vt:lpstr>
      <vt:lpstr>Επαλήθευση και ταυτοποίηση χρήστη</vt:lpstr>
      <vt:lpstr>Ταυτοποίηση και επαλήθευση χρήστη</vt:lpstr>
      <vt:lpstr>Επαλήθευση σε συστήματα εξουσίας/δυνάμεων</vt:lpstr>
      <vt:lpstr>Ταυτοποίηση χρήστη σε συστήματα εξουσιών/δυνάμεων</vt:lpstr>
      <vt:lpstr>Ταυτοποίηση χρήστη σε συστήματα εξουσίας/δυνάμεων</vt:lpstr>
      <vt:lpstr>Ταυτοποίηση χρήστη με βάση το  όνομα χρήστη/συνθηματικό</vt:lpstr>
      <vt:lpstr>Επαλήθευση με βάση το όνομα  χρήστη/συνθηματικό</vt:lpstr>
      <vt:lpstr>Επαλήθευση με βάση όνομα χρήστη/κωδικός πρόσβασης που υποστηρίζονται από hash</vt:lpstr>
      <vt:lpstr>Επαλήθευση με βάση όνομα χρήστη/κωδικός πρόσβασης που υποστηρίζεται από το SALT</vt:lpstr>
      <vt:lpstr>Ταυτοποίηση χρήστη με βάση όνομα χρήστη/κωδικός πρόσβασης με υποστήριξη SALT</vt:lpstr>
      <vt:lpstr>Επαλήθευση σε συστήματα εξουσίας/δυνάμεων</vt:lpstr>
      <vt:lpstr>Ταυτοποίηση χρήστη με βάση διακριτικό</vt:lpstr>
      <vt:lpstr>Ταυτοποίηση χρήστη σε συστήματα εξουσίας/δυνάμεων</vt:lpstr>
      <vt:lpstr>Ταυτοποίηση χρήστη βάσει βιομετρικών στοιχείων</vt:lpstr>
      <vt:lpstr>Επαλήθευση ταυτότητας χρήστη 2FA, άλλα</vt:lpstr>
      <vt:lpstr>Επαλήθευση ταυτότητας χρήστη 2FA, άλλα</vt:lpstr>
      <vt:lpstr>Ταυτοποίηση χρήστη 2FA, άλλα</vt:lpstr>
      <vt:lpstr>Ταυτοποίηση χρήστη 2FA, άλλα</vt:lpstr>
      <vt:lpstr>Τελικές παρατηρήσεις</vt:lpstr>
      <vt:lpstr>Αναφορές και πηγές</vt:lpstr>
      <vt:lpstr>Συνδεθείτε με το CyberSecPro: Πώς να  εγγραφείτε και άλλες πρακτικές  πληροφορίες</vt:lpstr>
      <vt:lpstr>Σας ευχαριστώ</vt:lpstr>
      <vt:lpstr>Ουσιώδεις αρχές και  διαχείριση της ασφάλειας  στον κυβερνοχώρο (τομέας  ενέργειας) CSP001</vt:lpstr>
      <vt:lpstr>Διακυβέρνηση κυβερνοασφάλειας</vt:lpstr>
      <vt:lpstr>Αξιολόγηση κινδύνου</vt:lpstr>
      <vt:lpstr>Προσδιορισμός περιουσιακών στοιχείων</vt:lpstr>
      <vt:lpstr>Αξιολόγηση Ευπάθειας Καθορισμός Απειλών Αξιολόγηση των αδυναμιών στο λογισμικό, το υλικό και τις λειτουργικές διαδικασίες</vt:lpstr>
      <vt:lpstr>Αξιολόγηση των συνεπειών</vt:lpstr>
      <vt:lpstr>Μετριασμός και διαχείριση κινδύνων</vt:lpstr>
      <vt:lpstr>Σας ευχαριστώ</vt:lpstr>
      <vt:lpstr>ΘέμαΔιακυβέρνηση της ΕΕ για την  κυβερνοασφάλεια και κανονιστική  συμμόρφωση στον τομέα της  ενέργειας</vt:lpstr>
      <vt:lpstr>ΓΝΩΣΤΟΠΟΙΗΣΗ</vt:lpstr>
      <vt:lpstr>Διακυβέρνηση της ΕΕ για την κυβερνοασφάλεια και κανονιστική συμμόρφωση στον τομέα  της ενέργειας</vt:lpstr>
      <vt:lpstr>Εισαγωγή</vt:lpstr>
      <vt:lpstr>Αναμενόμενα αποτελέσματα μάθησης:</vt:lpstr>
      <vt:lpstr>Ευθυγράμμιση της  κυβερνοασφάλειας με τους  επιχειρηματικούς στόχους</vt:lpstr>
      <vt:lpstr>Τοπίο κυβερνοασφάλειας</vt:lpstr>
      <vt:lpstr>Νομοθεσία της ΕΕ για την ασφάλεια στον  κυβερνοχώρο και κανονισμοί</vt:lpstr>
      <vt:lpstr>Κατευθύνει την NIS Δίκτυο και Οδηγία για την ασφάλεια  των πληροφοριών)</vt:lpstr>
      <vt:lpstr>Η κατευθυνόμενη οδηγία NIS</vt:lpstr>
      <vt:lpstr>Πράξη της ΕΕ για την ασφάλεια στον  κυβερνοχώρο</vt:lpstr>
      <vt:lpstr>Στόχοι ασφάλειας στον κυβερνοχώρο  (άρθρο 51)</vt:lpstr>
      <vt:lpstr>Στόχοι ασφάλειας στον κυβερνοχώρο  (άρθρο 51) συνέχεια</vt:lpstr>
      <vt:lpstr>Ο Γενικός Κανονισμός για την Προστασία  Δεδομένων GDPR)</vt:lpstr>
      <vt:lpstr>Κέντρο και δίκτυο αρμοδιοτήτων  της ΕΕ για την κυβερνοασφάλεια</vt:lpstr>
      <vt:lpstr>Ο Οργανισμός της Ευρωπαϊκής  Ένωσης</vt:lpstr>
      <vt:lpstr>Εθνικές αρχές κυβερνοασφάλειας</vt:lpstr>
      <vt:lpstr>ΠΛΑΊΣΙΟ ΛΟΓΙΣΜΙΚΟΥ ΣΦΑΛΕΙΑΣ ΤΗΣ ΕΕ</vt:lpstr>
      <vt:lpstr>Κανονισμοί για την ασφάλεια  στον κυβερνοχώρο στον τομέα  της ενέργειας</vt:lpstr>
      <vt:lpstr>Τι σημαίνει αυτό για τον τομέα της ενέργειας</vt:lpstr>
      <vt:lpstr>Ο ηλεκτρισμός  Κατευθυνόμενη</vt:lpstr>
      <vt:lpstr>Κατευθύνουσα οδηγία για την  ηλεκτρική ενέργεια (ΕΕ)  2019/944</vt:lpstr>
      <vt:lpstr>Κώδικας προγραμματισμού για την ασφάλεια  δικτύων για</vt:lpstr>
      <vt:lpstr>Κατευθυνόμενη οδηγία για το φυσικό  αέριο ΕΕ)</vt:lpstr>
      <vt:lpstr>Απαιτήσεις κυβερνοασφάλειας για τις ενεργειακές υποδομές</vt:lpstr>
      <vt:lpstr>Προκλήσεις συμμόρφωσης για</vt:lpstr>
      <vt:lpstr>Προσδιορισμός και αξιολόγηση  κινδύνων κυβερνοασφάλειας</vt:lpstr>
      <vt:lpstr>Υλοποίηση κατάλληλων  μέτρων ασφαλείας</vt:lpstr>
      <vt:lpstr>ΑΣΦΑΛΙΣΜΕΝΟ ΑΣΦΑΛΕΙΑ ΕΝΕΡΓΕΙΑΚΟ ΤΟΜΕΑ: Η</vt:lpstr>
      <vt:lpstr>ΑΣΦΑΛΙΣΜΕΝΟ ΑΠΟ ΤΟΝ ΕΝΕΡΓΕΙΑΚΟ ΤΟΜΕΑ: Η</vt:lpstr>
      <vt:lpstr>ΑΣΦΑΛΕΙΑ ΤΟΥ ΕΝΕΡΓΕΙΑΚΟΥ ΤΟΜΈΑ: Η</vt:lpstr>
      <vt:lpstr>ΑΣΦΑΛΙΣΜΕΝΟ ΑΣΦΑΛΕΙΑ ΤΟΥ ΕΝΕΡΓΕΙΑΚΟΥ ΤΟΜΈΑ: Η ΤΗΣ CIA: ΠΡΟΚΛΉΣΕΙΣ</vt:lpstr>
      <vt:lpstr>ΑΣΦΑΛΕΙΑ ΤΟΥ ΕΝΕΡΓΕΙΑΚΟΥ ΤΟΜΈΑ: Η ΤΗΣ CIA:</vt:lpstr>
      <vt:lpstr>Παρουσίαση του PowerPoint</vt:lpstr>
      <vt:lpstr>Παρουσίαση του PowerPoint</vt:lpstr>
      <vt:lpstr>ΔΙΑΛΕΙΤΟΥΡΓΙΚΉ ΔΙΑΧΕΊΡΙΣΗ ΚΙΝΔΎΝΩΝ</vt:lpstr>
      <vt:lpstr>ΔΙΑΛΕΙΤΟΥΡΓΙΚΉ ΔΙΑΧΕΊΡΙΣΗ ΚΙΝΔΎΝΩΝ</vt:lpstr>
      <vt:lpstr>Παρουσίαση του PowerPoint</vt:lpstr>
      <vt:lpstr>ENISA (Ευρωπαϊκή  Υπηρεσία  Κυβερνοασφάλειας)</vt:lpstr>
      <vt:lpstr>ΤΜΗΜΑ</vt:lpstr>
      <vt:lpstr>ΕΠΙΘΈΣΕΙΣ ΣΤΗΝ ΑΛΥΣΊΔΑ ΕΦΟΔΙΑΣΜΟΎ</vt:lpstr>
      <vt:lpstr>ΚΊΝΔΥΝΟΣ ΕΦΟΔΙΑΣΤΙΚΉΣ ΑΛΥΣΊΔΑΣ</vt:lpstr>
      <vt:lpstr>ΒΉΜΑ: ΑΝΑΓΝΏΡΙΣΗ, ΧΑΡΤΟΓΡΆΦΗΣΗ ΚΑΙ ΙΕΡΆΡΧΗΣΗ ΤΟΥ ΤΟΠΊΟΥ ΑΠΕΙΛΏΝ ΣΤΗΝ ΑΛΥΣΊΔΑ  ΕΦΟΔΙΑΣΜΟΎ</vt:lpstr>
      <vt:lpstr>ΒΉΜΑ 2: ΔΗΜΙΟΥΡΓΉΣΤΕ ΜΙΑ ΠΟΛΎΠΛΕΥΡΗ ΣΤΡΑΤΗΓΙΚΉ ΑΣΦΆΛΕΙΑΣ ΤΗΣ ΑΛΥΣΊΔΑΣ  ΕΦΟΔΙΑΣΜΟΎ</vt:lpstr>
      <vt:lpstr>ΒΉΜΑ: ΔΙΑΧΕΊΡΙΣΗ ΤΟΥ ΚΙΝΔΎΝΟΥ ΑΠΌ ΤΟ ΑΚΡΑΙΟ ΣΗΜΕΊΟ ΑΠΟΜΑΚΡΥΣΜΈΝΗΣ ΕΡΓΑΣΊΑΣ</vt:lpstr>
      <vt:lpstr>ΒΉΜΑ: ΣΥΝΕΧΉΣ ΠΑΡΑΚΟΛΟΎΘΗΣΗ</vt:lpstr>
      <vt:lpstr>Απλό υπόδειγμα εκτίμησης κινδύνων για την ασφάλεια στον κυβερνοχώρο</vt:lpstr>
      <vt:lpstr>ΕΚΤΊΜΗΣΗ ΚΙΝΔΎΝΟΥ ΚΑΙ</vt:lpstr>
      <vt:lpstr>Απαιτήσεις αντιμετώπισης περιστατικών  και αναφοράς</vt:lpstr>
      <vt:lpstr>CIRAS ENISA (Ευρωπαϊκή Υπηρεσία Κυβερνοασφάλειας)</vt:lpstr>
      <vt:lpstr>Παρουσίαση του PowerPoint</vt:lpstr>
      <vt:lpstr>ΤΡΕΧΟΥΣΑ</vt:lpstr>
      <vt:lpstr>Πληροφορίες και ανταλλαγή  πληροφοριών για απειλές στον  κυβερνοχώρο</vt:lpstr>
      <vt:lpstr>Σχεδιασμός και  ασκήσεις  αντιμετώπισης  περιστατικών</vt:lpstr>
      <vt:lpstr>Κανονιστικοί έλεγχοι  ασφαλείας και  αξιολογήσεις  συμμόρφωσης</vt:lpstr>
      <vt:lpstr>Συνεχής βελτίωση και  προσαρμογή</vt:lpstr>
      <vt:lpstr>Αναδυόμενες τεχνολογίες και προκλήσεις  κυβερνοασφάλειας</vt:lpstr>
      <vt:lpstr>Ασφάλεια 5G και IoT</vt:lpstr>
      <vt:lpstr>Τρόπος νέφους και  ασφάλεια υπολογιστικής</vt:lpstr>
      <vt:lpstr>Τεχνητή νοημοσύνη</vt:lpstr>
      <vt:lpstr>Συμπέρασμα και  βασικά  συμπεράσματα</vt:lpstr>
      <vt:lpstr>ΑΝΑΦΟΡΕΣ</vt:lpstr>
      <vt:lpstr>ΣΥΝΔΕΘΕΊΤΕ ΜΕ ΤΟ  CYBERSECPRO: ΠΏΣ ΝΑ  ΕΓΓΡΑΦΕΊΤΕ ΚΑΙ ΠΡΑΚΤΙΚΈΣ  ΠΛΗΡΟΦΟΡΊΕΣ</vt:lpstr>
      <vt:lpstr>ΣΑΣ ΕΥΧΑΡΙΣΤΟΥΜΕ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Δημητρης Κουτρας</cp:lastModifiedBy>
  <cp:revision>2</cp:revision>
  <dcterms:created xsi:type="dcterms:W3CDTF">2025-06-07T19:37:59Z</dcterms:created>
  <dcterms:modified xsi:type="dcterms:W3CDTF">2025-06-08T01:33:47Z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2025-06-07T00:00:00Z</vt:filetime>
  </property>
  <property fmtid="{D5CDD505-2E9C-101B-9397-08002B2CF9AE}" pid="3" name="LastSaved">
    <vt:filetime>2025-06-07T00:00:00Z</vt:filetime>
  </property>
</Properties>
</file>